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56" r:id="rId2"/>
    <p:sldId id="317" r:id="rId3"/>
    <p:sldId id="316" r:id="rId4"/>
    <p:sldId id="342" r:id="rId5"/>
    <p:sldId id="334" r:id="rId6"/>
    <p:sldId id="338" r:id="rId7"/>
    <p:sldId id="333" r:id="rId8"/>
    <p:sldId id="335" r:id="rId9"/>
    <p:sldId id="336" r:id="rId10"/>
    <p:sldId id="337" r:id="rId11"/>
    <p:sldId id="318" r:id="rId12"/>
    <p:sldId id="311" r:id="rId13"/>
    <p:sldId id="319" r:id="rId14"/>
    <p:sldId id="320" r:id="rId15"/>
    <p:sldId id="280" r:id="rId16"/>
    <p:sldId id="281" r:id="rId17"/>
    <p:sldId id="282" r:id="rId18"/>
    <p:sldId id="283" r:id="rId19"/>
    <p:sldId id="339" r:id="rId20"/>
    <p:sldId id="340" r:id="rId21"/>
    <p:sldId id="341" r:id="rId22"/>
    <p:sldId id="312" r:id="rId23"/>
    <p:sldId id="313" r:id="rId24"/>
    <p:sldId id="314" r:id="rId25"/>
    <p:sldId id="315" r:id="rId26"/>
    <p:sldId id="285" r:id="rId27"/>
    <p:sldId id="286" r:id="rId28"/>
    <p:sldId id="287" r:id="rId29"/>
    <p:sldId id="321" r:id="rId30"/>
    <p:sldId id="322" r:id="rId31"/>
    <p:sldId id="304" r:id="rId32"/>
    <p:sldId id="305" r:id="rId33"/>
    <p:sldId id="306" r:id="rId34"/>
    <p:sldId id="330" r:id="rId35"/>
    <p:sldId id="329" r:id="rId36"/>
    <p:sldId id="323" r:id="rId37"/>
    <p:sldId id="331" r:id="rId38"/>
    <p:sldId id="343" r:id="rId39"/>
    <p:sldId id="344" r:id="rId40"/>
    <p:sldId id="345" r:id="rId41"/>
    <p:sldId id="346" r:id="rId42"/>
    <p:sldId id="347" r:id="rId43"/>
    <p:sldId id="348" r:id="rId44"/>
    <p:sldId id="349" r:id="rId45"/>
    <p:sldId id="350" r:id="rId46"/>
    <p:sldId id="351" r:id="rId47"/>
    <p:sldId id="352" r:id="rId48"/>
    <p:sldId id="301" r:id="rId49"/>
    <p:sldId id="353" r:id="rId50"/>
    <p:sldId id="354" r:id="rId51"/>
    <p:sldId id="355" r:id="rId52"/>
    <p:sldId id="357" r:id="rId53"/>
    <p:sldId id="358" r:id="rId54"/>
    <p:sldId id="359" r:id="rId55"/>
    <p:sldId id="360" r:id="rId56"/>
    <p:sldId id="361" r:id="rId57"/>
    <p:sldId id="362" r:id="rId58"/>
    <p:sldId id="363" r:id="rId59"/>
    <p:sldId id="364" r:id="rId60"/>
    <p:sldId id="365" r:id="rId61"/>
    <p:sldId id="366" r:id="rId62"/>
    <p:sldId id="367" r:id="rId63"/>
    <p:sldId id="332" r:id="rId64"/>
    <p:sldId id="300"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BEC59C-F27E-4783-ACE1-50E3DA305CF6}" v="755" dt="2021-03-15T22:29:35.147"/>
    <p1510:client id="{F482587A-5582-4206-8EC0-ABA22F50123E}" v="62" dt="2021-03-15T01:41:07.0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94660"/>
  </p:normalViewPr>
  <p:slideViewPr>
    <p:cSldViewPr snapToGrid="0">
      <p:cViewPr varScale="1">
        <p:scale>
          <a:sx n="86" d="100"/>
          <a:sy n="86" d="100"/>
        </p:scale>
        <p:origin x="59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EA2131-BDA2-4E3C-AFDD-6C373751997B}" type="datetimeFigureOut">
              <a:rPr lang="en-US" smtClean="0"/>
              <a:t>3/22/2021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2D9D0-5603-488D-B40C-D913B14B066B}" type="slidenum">
              <a:rPr lang="en-US" smtClean="0"/>
              <a:t>‹#›</a:t>
            </a:fld>
            <a:endParaRPr lang="en-US"/>
          </a:p>
        </p:txBody>
      </p:sp>
    </p:spTree>
    <p:extLst>
      <p:ext uri="{BB962C8B-B14F-4D97-AF65-F5344CB8AC3E}">
        <p14:creationId xmlns:p14="http://schemas.microsoft.com/office/powerpoint/2010/main" val="1459611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6718BF-F09C-42F7-AF73-50EB0CA0CDBB}" type="slidenum">
              <a:rPr lang="en-GB" smtClean="0"/>
              <a:t>58</a:t>
            </a:fld>
            <a:endParaRPr lang="en-GB"/>
          </a:p>
        </p:txBody>
      </p:sp>
    </p:spTree>
    <p:extLst>
      <p:ext uri="{BB962C8B-B14F-4D97-AF65-F5344CB8AC3E}">
        <p14:creationId xmlns:p14="http://schemas.microsoft.com/office/powerpoint/2010/main" val="475312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6718BF-F09C-42F7-AF73-50EB0CA0CDBB}" type="slidenum">
              <a:rPr lang="en-GB" smtClean="0"/>
              <a:t>59</a:t>
            </a:fld>
            <a:endParaRPr lang="en-GB"/>
          </a:p>
        </p:txBody>
      </p:sp>
    </p:spTree>
    <p:extLst>
      <p:ext uri="{BB962C8B-B14F-4D97-AF65-F5344CB8AC3E}">
        <p14:creationId xmlns:p14="http://schemas.microsoft.com/office/powerpoint/2010/main" val="2950688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6718BF-F09C-42F7-AF73-50EB0CA0CDBB}" type="slidenum">
              <a:rPr lang="en-GB" smtClean="0"/>
              <a:t>60</a:t>
            </a:fld>
            <a:endParaRPr lang="en-GB"/>
          </a:p>
        </p:txBody>
      </p:sp>
    </p:spTree>
    <p:extLst>
      <p:ext uri="{BB962C8B-B14F-4D97-AF65-F5344CB8AC3E}">
        <p14:creationId xmlns:p14="http://schemas.microsoft.com/office/powerpoint/2010/main" val="231048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6718BF-F09C-42F7-AF73-50EB0CA0CDBB}" type="slidenum">
              <a:rPr lang="en-GB" smtClean="0"/>
              <a:t>61</a:t>
            </a:fld>
            <a:endParaRPr lang="en-GB"/>
          </a:p>
        </p:txBody>
      </p:sp>
    </p:spTree>
    <p:extLst>
      <p:ext uri="{BB962C8B-B14F-4D97-AF65-F5344CB8AC3E}">
        <p14:creationId xmlns:p14="http://schemas.microsoft.com/office/powerpoint/2010/main" val="2477144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6718BF-F09C-42F7-AF73-50EB0CA0CDBB}" type="slidenum">
              <a:rPr lang="en-GB" smtClean="0"/>
              <a:t>62</a:t>
            </a:fld>
            <a:endParaRPr lang="en-GB"/>
          </a:p>
        </p:txBody>
      </p:sp>
    </p:spTree>
    <p:extLst>
      <p:ext uri="{BB962C8B-B14F-4D97-AF65-F5344CB8AC3E}">
        <p14:creationId xmlns:p14="http://schemas.microsoft.com/office/powerpoint/2010/main" val="884027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3422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44771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66050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45383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0933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96123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00433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56849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80685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76593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65012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3/22/2021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3242464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25F6D-3FC8-4424-B50E-602B20D4F8EE}"/>
              </a:ext>
            </a:extLst>
          </p:cNvPr>
          <p:cNvSpPr>
            <a:spLocks noGrp="1"/>
          </p:cNvSpPr>
          <p:nvPr>
            <p:ph type="ctrTitle"/>
          </p:nvPr>
        </p:nvSpPr>
        <p:spPr/>
        <p:txBody>
          <a:bodyPr/>
          <a:lstStyle/>
          <a:p>
            <a:r>
              <a:rPr lang="en-US" dirty="0"/>
              <a:t>Argument Assessment</a:t>
            </a:r>
            <a:endParaRPr lang="en-US" dirty="0">
              <a:cs typeface="Calibri Light"/>
            </a:endParaRPr>
          </a:p>
        </p:txBody>
      </p:sp>
      <p:sp>
        <p:nvSpPr>
          <p:cNvPr id="3" name="Subtitle 2">
            <a:extLst>
              <a:ext uri="{FF2B5EF4-FFF2-40B4-BE49-F238E27FC236}">
                <a16:creationId xmlns:a16="http://schemas.microsoft.com/office/drawing/2014/main" id="{C59923D4-BC96-4B01-AC85-8FC46F39568D}"/>
              </a:ext>
            </a:extLst>
          </p:cNvPr>
          <p:cNvSpPr>
            <a:spLocks noGrp="1"/>
          </p:cNvSpPr>
          <p:nvPr>
            <p:ph type="subTitle" idx="1"/>
          </p:nvPr>
        </p:nvSpPr>
        <p:spPr/>
        <p:txBody>
          <a:bodyPr vert="horz" lIns="91440" tIns="45720" rIns="91440" bIns="45720" rtlCol="0" anchor="t">
            <a:normAutofit/>
          </a:bodyPr>
          <a:lstStyle/>
          <a:p>
            <a:r>
              <a:rPr lang="en-US" dirty="0">
                <a:cs typeface="Calibri"/>
              </a:rPr>
              <a:t>CTE – Part 2</a:t>
            </a:r>
          </a:p>
        </p:txBody>
      </p:sp>
    </p:spTree>
    <p:extLst>
      <p:ext uri="{BB962C8B-B14F-4D97-AF65-F5344CB8AC3E}">
        <p14:creationId xmlns:p14="http://schemas.microsoft.com/office/powerpoint/2010/main" val="4022554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1897-BFCF-4568-B9A3-B26173C8EBB6}"/>
              </a:ext>
            </a:extLst>
          </p:cNvPr>
          <p:cNvSpPr>
            <a:spLocks noGrp="1"/>
          </p:cNvSpPr>
          <p:nvPr>
            <p:ph type="title"/>
          </p:nvPr>
        </p:nvSpPr>
        <p:spPr/>
        <p:txBody>
          <a:bodyPr/>
          <a:lstStyle/>
          <a:p>
            <a:r>
              <a:rPr lang="en-GB" dirty="0">
                <a:cs typeface="Calibri Light"/>
              </a:rPr>
              <a:t>Standard Form Practice 3 </a:t>
            </a:r>
            <a:endParaRPr lang="en-GB" dirty="0"/>
          </a:p>
        </p:txBody>
      </p:sp>
      <p:sp>
        <p:nvSpPr>
          <p:cNvPr id="10" name="Content Placeholder 9">
            <a:extLst>
              <a:ext uri="{FF2B5EF4-FFF2-40B4-BE49-F238E27FC236}">
                <a16:creationId xmlns:a16="http://schemas.microsoft.com/office/drawing/2014/main" id="{2AFE7A08-CB33-497D-8ED5-A0ED958EAADC}"/>
              </a:ext>
            </a:extLst>
          </p:cNvPr>
          <p:cNvSpPr>
            <a:spLocks noGrp="1"/>
          </p:cNvSpPr>
          <p:nvPr>
            <p:ph idx="1"/>
          </p:nvPr>
        </p:nvSpPr>
        <p:spPr>
          <a:xfrm>
            <a:off x="1321676" y="5416434"/>
            <a:ext cx="10515600" cy="1043699"/>
          </a:xfrm>
        </p:spPr>
        <p:txBody>
          <a:bodyPr vert="horz" lIns="91440" tIns="45720" rIns="91440" bIns="45720" rtlCol="0" anchor="t">
            <a:normAutofit/>
          </a:bodyPr>
          <a:lstStyle/>
          <a:p>
            <a:r>
              <a:rPr lang="en-GB" dirty="0">
                <a:ea typeface="+mn-lt"/>
                <a:cs typeface="+mn-lt"/>
              </a:rPr>
              <a:t>Remove any concessions or counter examples as they do not contribute to the argument being made. </a:t>
            </a:r>
            <a:endParaRPr lang="en-GB" dirty="0">
              <a:cs typeface="Calibri" panose="020F0502020204030204"/>
            </a:endParaRPr>
          </a:p>
          <a:p>
            <a:endParaRPr lang="en-GB" dirty="0">
              <a:cs typeface="Calibri" panose="020F0502020204030204"/>
            </a:endParaRPr>
          </a:p>
        </p:txBody>
      </p:sp>
      <p:sp>
        <p:nvSpPr>
          <p:cNvPr id="7" name="Content Placeholder 2">
            <a:extLst>
              <a:ext uri="{FF2B5EF4-FFF2-40B4-BE49-F238E27FC236}">
                <a16:creationId xmlns:a16="http://schemas.microsoft.com/office/drawing/2014/main" id="{2CD57106-DBC2-42CB-8708-3184249F2ED7}"/>
              </a:ext>
            </a:extLst>
          </p:cNvPr>
          <p:cNvSpPr txBox="1">
            <a:spLocks/>
          </p:cNvSpPr>
          <p:nvPr/>
        </p:nvSpPr>
        <p:spPr>
          <a:xfrm>
            <a:off x="1552233" y="2164984"/>
            <a:ext cx="9578222" cy="1059393"/>
          </a:xfrm>
          <a:prstGeom prst="roundRect">
            <a:avLst/>
          </a:prstGeom>
          <a:ln w="12700" cap="flat" cmpd="sng" algn="ctr">
            <a:solidFill>
              <a:srgbClr val="C00000"/>
            </a:solidFill>
            <a:prstDash val="solid"/>
            <a:miter lim="800000"/>
          </a:ln>
        </p:spPr>
        <p:style>
          <a:lnRef idx="2">
            <a:schemeClr val="accent2"/>
          </a:lnRef>
          <a:fillRef idx="1">
            <a:schemeClr val="lt1"/>
          </a:fillRef>
          <a:effectRef idx="0">
            <a:schemeClr val="accent2"/>
          </a:effectRef>
          <a:fontRef idx="minor">
            <a:schemeClr val="dk1"/>
          </a:fontRef>
        </p:style>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07000"/>
              </a:lnSpc>
              <a:spcBef>
                <a:spcPts val="0"/>
              </a:spcBef>
              <a:buNone/>
            </a:pPr>
            <a:r>
              <a:rPr lang="en-US" sz="1800" dirty="0">
                <a:latin typeface="Minion Pro" panose="02040503050306020203" pitchFamily="18" charset="0"/>
                <a:ea typeface="SimSun" panose="02010600030101010101" pitchFamily="2" charset="-122"/>
                <a:cs typeface="Times New Roman" panose="02020603050405020304" pitchFamily="18" charset="0"/>
              </a:rPr>
              <a:t>Whilst I understand that it is easier to administer 1 final exam, it puts a lot of pressure on students, and does not give students the best opportunity to demonstrate their ability. So I think final exams are a bad idea. </a:t>
            </a:r>
          </a:p>
          <a:p>
            <a:pPr marL="0" indent="0">
              <a:lnSpc>
                <a:spcPct val="107000"/>
              </a:lnSpc>
              <a:spcBef>
                <a:spcPts val="0"/>
              </a:spcBef>
              <a:buNone/>
            </a:pPr>
            <a:endParaRPr lang="en-US" sz="1800" dirty="0">
              <a:latin typeface="Minion Pro" panose="02040503050306020203" pitchFamily="18" charset="0"/>
              <a:ea typeface="SimSun" panose="02010600030101010101" pitchFamily="2" charset="-122"/>
              <a:cs typeface="Times New Roman" panose="02020603050405020304" pitchFamily="18" charset="0"/>
            </a:endParaRPr>
          </a:p>
          <a:p>
            <a:pPr marL="0" indent="0">
              <a:lnSpc>
                <a:spcPct val="107000"/>
              </a:lnSpc>
              <a:spcBef>
                <a:spcPts val="0"/>
              </a:spcBef>
              <a:buNone/>
            </a:pPr>
            <a:endParaRPr lang="en-US" sz="1800" dirty="0">
              <a:latin typeface="Minion Pro" panose="02040503050306020203" pitchFamily="18" charset="0"/>
              <a:ea typeface="SimSun" panose="02010600030101010101" pitchFamily="2" charset="-122"/>
              <a:cs typeface="Times New Roman" panose="02020603050405020304" pitchFamily="18" charset="0"/>
            </a:endParaRPr>
          </a:p>
        </p:txBody>
      </p:sp>
      <p:sp>
        <p:nvSpPr>
          <p:cNvPr id="8" name="Content Placeholder 2">
            <a:extLst>
              <a:ext uri="{FF2B5EF4-FFF2-40B4-BE49-F238E27FC236}">
                <a16:creationId xmlns:a16="http://schemas.microsoft.com/office/drawing/2014/main" id="{23034FF3-3D56-4B8E-BD8B-5BF5B11A8884}"/>
              </a:ext>
            </a:extLst>
          </p:cNvPr>
          <p:cNvSpPr txBox="1">
            <a:spLocks/>
          </p:cNvSpPr>
          <p:nvPr/>
        </p:nvSpPr>
        <p:spPr>
          <a:xfrm>
            <a:off x="2716924" y="3698673"/>
            <a:ext cx="6758151" cy="1461906"/>
          </a:xfrm>
          <a:prstGeom prst="roundRect">
            <a:avLst/>
          </a:prstGeom>
          <a:ln w="12700" cap="flat" cmpd="sng" algn="ctr">
            <a:solidFill>
              <a:srgbClr val="C00000"/>
            </a:solid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07000"/>
              </a:lnSpc>
              <a:spcBef>
                <a:spcPts val="0"/>
              </a:spcBef>
              <a:buFont typeface="Arial" panose="020B0604020202020204" pitchFamily="34" charset="0"/>
              <a:buNone/>
            </a:pPr>
            <a:r>
              <a:rPr lang="en-US" sz="1800" dirty="0">
                <a:latin typeface="Minion Pro" panose="02040503050306020203" pitchFamily="18" charset="0"/>
                <a:ea typeface="SimSun" panose="02010600030101010101" pitchFamily="2" charset="-122"/>
                <a:cs typeface="Times New Roman" panose="02020603050405020304" pitchFamily="18" charset="0"/>
              </a:rPr>
              <a:t>P1: Final exams put a lot of pressure on students.</a:t>
            </a:r>
          </a:p>
          <a:p>
            <a:pPr marL="0" indent="0">
              <a:lnSpc>
                <a:spcPct val="107000"/>
              </a:lnSpc>
              <a:spcBef>
                <a:spcPts val="0"/>
              </a:spcBef>
              <a:buFont typeface="Arial" panose="020B0604020202020204" pitchFamily="34" charset="0"/>
              <a:buNone/>
            </a:pPr>
            <a:r>
              <a:rPr lang="en-US" sz="1800" dirty="0">
                <a:latin typeface="Minion Pro" panose="02040503050306020203" pitchFamily="18" charset="0"/>
                <a:ea typeface="SimSun" panose="02010600030101010101" pitchFamily="2" charset="-122"/>
                <a:cs typeface="Times New Roman" panose="02020603050405020304" pitchFamily="18" charset="0"/>
              </a:rPr>
              <a:t>P2: They do not give students the best opportunity to demonstrate their ability.</a:t>
            </a:r>
          </a:p>
          <a:p>
            <a:pPr marL="0" indent="0">
              <a:lnSpc>
                <a:spcPct val="107000"/>
              </a:lnSpc>
              <a:spcBef>
                <a:spcPts val="0"/>
              </a:spcBef>
              <a:buFont typeface="Arial" panose="020B0604020202020204" pitchFamily="34" charset="0"/>
              <a:buNone/>
            </a:pPr>
            <a:r>
              <a:rPr lang="en-US" sz="1800" dirty="0" smtClean="0">
                <a:latin typeface="Minion Pro" panose="02040503050306020203" pitchFamily="18" charset="0"/>
                <a:ea typeface="SimSun" panose="02010600030101010101" pitchFamily="2" charset="-122"/>
                <a:cs typeface="Times New Roman" panose="02020603050405020304" pitchFamily="18" charset="0"/>
              </a:rPr>
              <a:t>_________________________________________________________C</a:t>
            </a:r>
            <a:r>
              <a:rPr lang="en-US" sz="1800" dirty="0">
                <a:latin typeface="Minion Pro" panose="02040503050306020203" pitchFamily="18" charset="0"/>
                <a:ea typeface="SimSun" panose="02010600030101010101" pitchFamily="2" charset="-122"/>
                <a:cs typeface="Times New Roman" panose="02020603050405020304" pitchFamily="18" charset="0"/>
              </a:rPr>
              <a:t>: Final exams are a bad idea.</a:t>
            </a:r>
          </a:p>
          <a:p>
            <a:pPr marL="0" indent="0">
              <a:lnSpc>
                <a:spcPct val="107000"/>
              </a:lnSpc>
              <a:spcBef>
                <a:spcPts val="0"/>
              </a:spcBef>
              <a:buFont typeface="Arial" panose="020B0604020202020204" pitchFamily="34" charset="0"/>
              <a:buNone/>
            </a:pPr>
            <a:endParaRPr lang="en-US" sz="1800" dirty="0">
              <a:latin typeface="Minion Pro" panose="02040503050306020203" pitchFamily="18" charset="0"/>
              <a:ea typeface="SimSun" panose="02010600030101010101" pitchFamily="2" charset="-122"/>
              <a:cs typeface="Times New Roman" panose="02020603050405020304" pitchFamily="18" charset="0"/>
            </a:endParaRPr>
          </a:p>
          <a:p>
            <a:pPr marL="0" indent="0">
              <a:lnSpc>
                <a:spcPct val="107000"/>
              </a:lnSpc>
              <a:spcBef>
                <a:spcPts val="0"/>
              </a:spcBef>
              <a:buFont typeface="Arial" panose="020B0604020202020204" pitchFamily="34" charset="0"/>
              <a:buNone/>
            </a:pPr>
            <a:endParaRPr lang="en-US" sz="1800" dirty="0">
              <a:latin typeface="Minion Pro" panose="02040503050306020203"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1325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13C5DC-A18E-4156-A002-616AA796094C}"/>
              </a:ext>
            </a:extLst>
          </p:cNvPr>
          <p:cNvSpPr>
            <a:spLocks noGrp="1"/>
          </p:cNvSpPr>
          <p:nvPr>
            <p:ph idx="1"/>
          </p:nvPr>
        </p:nvSpPr>
        <p:spPr/>
        <p:txBody>
          <a:bodyPr/>
          <a:lstStyle/>
          <a:p>
            <a:r>
              <a:rPr lang="en-US" dirty="0"/>
              <a:t>When we think about the structure of an argument it does not matter what the premises or conclusion are actually saying</a:t>
            </a:r>
          </a:p>
          <a:p>
            <a:r>
              <a:rPr lang="en-US" dirty="0"/>
              <a:t>We can see the structure of an argument more easily if we look at its </a:t>
            </a:r>
            <a:r>
              <a:rPr lang="en-US" i="1" dirty="0"/>
              <a:t>logical form</a:t>
            </a:r>
            <a:endParaRPr lang="en-GB" i="1" dirty="0"/>
          </a:p>
        </p:txBody>
      </p:sp>
    </p:spTree>
    <p:extLst>
      <p:ext uri="{BB962C8B-B14F-4D97-AF65-F5344CB8AC3E}">
        <p14:creationId xmlns:p14="http://schemas.microsoft.com/office/powerpoint/2010/main" val="212054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03884-2A0E-437D-B738-039CD6ADA97B}"/>
              </a:ext>
            </a:extLst>
          </p:cNvPr>
          <p:cNvSpPr>
            <a:spLocks noGrp="1"/>
          </p:cNvSpPr>
          <p:nvPr>
            <p:ph type="title"/>
          </p:nvPr>
        </p:nvSpPr>
        <p:spPr/>
        <p:txBody>
          <a:bodyPr/>
          <a:lstStyle/>
          <a:p>
            <a:r>
              <a:rPr lang="en-US" dirty="0"/>
              <a:t>Representing Logical Form</a:t>
            </a:r>
            <a:endParaRPr lang="en-GB" dirty="0"/>
          </a:p>
        </p:txBody>
      </p:sp>
      <p:sp>
        <p:nvSpPr>
          <p:cNvPr id="3" name="Content Placeholder 2">
            <a:extLst>
              <a:ext uri="{FF2B5EF4-FFF2-40B4-BE49-F238E27FC236}">
                <a16:creationId xmlns:a16="http://schemas.microsoft.com/office/drawing/2014/main" id="{6082F13C-CB9B-46BB-BA18-B269B7D9252E}"/>
              </a:ext>
            </a:extLst>
          </p:cNvPr>
          <p:cNvSpPr>
            <a:spLocks noGrp="1"/>
          </p:cNvSpPr>
          <p:nvPr>
            <p:ph idx="1"/>
          </p:nvPr>
        </p:nvSpPr>
        <p:spPr>
          <a:xfrm>
            <a:off x="838200" y="1524000"/>
            <a:ext cx="10515600" cy="4652963"/>
          </a:xfrm>
        </p:spPr>
        <p:txBody>
          <a:bodyPr>
            <a:normAutofit fontScale="85000" lnSpcReduction="20000"/>
          </a:bodyPr>
          <a:lstStyle/>
          <a:p>
            <a:r>
              <a:rPr lang="en-GB" dirty="0"/>
              <a:t>We can make the form of arguments clearer by replacing names, general terms and sentences with letters</a:t>
            </a:r>
          </a:p>
          <a:p>
            <a:pPr marL="0" indent="0">
              <a:buNone/>
            </a:pPr>
            <a:endParaRPr lang="en-GB" dirty="0"/>
          </a:p>
          <a:p>
            <a:pPr marL="0" indent="0">
              <a:buNone/>
            </a:pPr>
            <a:r>
              <a:rPr lang="en-US" dirty="0"/>
              <a:t>P1) Matthew is a man</a:t>
            </a:r>
          </a:p>
          <a:p>
            <a:pPr marL="0" indent="0">
              <a:buNone/>
            </a:pPr>
            <a:r>
              <a:rPr lang="en-US" dirty="0"/>
              <a:t>P2) All men need air to live</a:t>
            </a:r>
          </a:p>
          <a:p>
            <a:pPr marL="0" indent="0">
              <a:buNone/>
            </a:pPr>
            <a:r>
              <a:rPr lang="en-US" dirty="0"/>
              <a:t>--------</a:t>
            </a:r>
          </a:p>
          <a:p>
            <a:pPr marL="0" indent="0">
              <a:buNone/>
            </a:pPr>
            <a:r>
              <a:rPr lang="en-US" dirty="0"/>
              <a:t>C) Matthew needs air to live</a:t>
            </a:r>
          </a:p>
          <a:p>
            <a:pPr marL="0" indent="0">
              <a:buNone/>
            </a:pPr>
            <a:endParaRPr lang="en-GB" dirty="0"/>
          </a:p>
          <a:p>
            <a:pPr>
              <a:buFontTx/>
              <a:buNone/>
            </a:pPr>
            <a:r>
              <a:rPr lang="en-GB" dirty="0"/>
              <a:t>P1) x is an F</a:t>
            </a:r>
          </a:p>
          <a:p>
            <a:pPr>
              <a:buFontTx/>
              <a:buNone/>
            </a:pPr>
            <a:r>
              <a:rPr lang="en-GB" dirty="0"/>
              <a:t>P2) All F are G</a:t>
            </a:r>
          </a:p>
          <a:p>
            <a:pPr>
              <a:buFontTx/>
              <a:buNone/>
            </a:pPr>
            <a:r>
              <a:rPr lang="en-GB" dirty="0"/>
              <a:t>-----------------------</a:t>
            </a:r>
          </a:p>
          <a:p>
            <a:pPr>
              <a:buFontTx/>
              <a:buNone/>
            </a:pPr>
            <a:r>
              <a:rPr lang="en-GB" dirty="0"/>
              <a:t>C) x is a G</a:t>
            </a:r>
          </a:p>
          <a:p>
            <a:endParaRPr lang="en-GB" dirty="0"/>
          </a:p>
        </p:txBody>
      </p:sp>
    </p:spTree>
    <p:extLst>
      <p:ext uri="{BB962C8B-B14F-4D97-AF65-F5344CB8AC3E}">
        <p14:creationId xmlns:p14="http://schemas.microsoft.com/office/powerpoint/2010/main" val="228904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6A6E73-6648-4361-AC08-2A4BF006A03F}"/>
              </a:ext>
            </a:extLst>
          </p:cNvPr>
          <p:cNvSpPr>
            <a:spLocks noGrp="1"/>
          </p:cNvSpPr>
          <p:nvPr>
            <p:ph idx="1"/>
          </p:nvPr>
        </p:nvSpPr>
        <p:spPr/>
        <p:txBody>
          <a:bodyPr>
            <a:normAutofit lnSpcReduction="10000"/>
          </a:bodyPr>
          <a:lstStyle/>
          <a:p>
            <a:pPr marL="0" indent="0">
              <a:buNone/>
            </a:pPr>
            <a:r>
              <a:rPr lang="en-US" dirty="0"/>
              <a:t>P1) If it is raining then there are clouds in the sky</a:t>
            </a:r>
          </a:p>
          <a:p>
            <a:pPr marL="0" indent="0">
              <a:buNone/>
            </a:pPr>
            <a:r>
              <a:rPr lang="en-US" dirty="0"/>
              <a:t>P2) There are clouds in the sky</a:t>
            </a:r>
          </a:p>
          <a:p>
            <a:pPr marL="0" indent="0">
              <a:buNone/>
            </a:pPr>
            <a:r>
              <a:rPr lang="en-US" dirty="0"/>
              <a:t>_________________</a:t>
            </a:r>
          </a:p>
          <a:p>
            <a:pPr marL="0" indent="0">
              <a:buNone/>
            </a:pPr>
            <a:r>
              <a:rPr lang="en-US" dirty="0"/>
              <a:t>C) It is raining</a:t>
            </a:r>
          </a:p>
          <a:p>
            <a:pPr marL="0" indent="0">
              <a:buNone/>
            </a:pPr>
            <a:endParaRPr lang="en-US" dirty="0"/>
          </a:p>
          <a:p>
            <a:pPr marL="0" indent="0">
              <a:buNone/>
            </a:pPr>
            <a:r>
              <a:rPr lang="en-US" dirty="0"/>
              <a:t>P1) If A then B</a:t>
            </a:r>
          </a:p>
          <a:p>
            <a:pPr marL="0" indent="0">
              <a:buNone/>
            </a:pPr>
            <a:r>
              <a:rPr lang="en-US" dirty="0"/>
              <a:t>P2) B</a:t>
            </a:r>
          </a:p>
          <a:p>
            <a:pPr marL="0" indent="0">
              <a:buNone/>
            </a:pPr>
            <a:r>
              <a:rPr lang="en-US" dirty="0"/>
              <a:t>___________</a:t>
            </a:r>
          </a:p>
          <a:p>
            <a:pPr marL="0" indent="0">
              <a:buNone/>
            </a:pPr>
            <a:r>
              <a:rPr lang="en-US" dirty="0"/>
              <a:t>C) A</a:t>
            </a:r>
            <a:endParaRPr lang="en-GB" dirty="0"/>
          </a:p>
        </p:txBody>
      </p:sp>
    </p:spTree>
    <p:extLst>
      <p:ext uri="{BB962C8B-B14F-4D97-AF65-F5344CB8AC3E}">
        <p14:creationId xmlns:p14="http://schemas.microsoft.com/office/powerpoint/2010/main" val="291750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BE4B66-2304-42B8-96DC-B6A50A559CF4}"/>
              </a:ext>
            </a:extLst>
          </p:cNvPr>
          <p:cNvSpPr>
            <a:spLocks noGrp="1"/>
          </p:cNvSpPr>
          <p:nvPr>
            <p:ph idx="1"/>
          </p:nvPr>
        </p:nvSpPr>
        <p:spPr/>
        <p:txBody>
          <a:bodyPr>
            <a:normAutofit lnSpcReduction="10000"/>
          </a:bodyPr>
          <a:lstStyle/>
          <a:p>
            <a:pPr marL="0" indent="0">
              <a:buNone/>
            </a:pPr>
            <a:r>
              <a:rPr lang="en-US" dirty="0"/>
              <a:t>P1) Most people are afraid of dying</a:t>
            </a:r>
          </a:p>
          <a:p>
            <a:pPr marL="0" indent="0">
              <a:buNone/>
            </a:pPr>
            <a:r>
              <a:rPr lang="en-US" dirty="0"/>
              <a:t>P2) Paul is a person</a:t>
            </a:r>
          </a:p>
          <a:p>
            <a:pPr marL="0" indent="0">
              <a:buNone/>
            </a:pPr>
            <a:r>
              <a:rPr lang="en-US" dirty="0"/>
              <a:t>_____________</a:t>
            </a:r>
          </a:p>
          <a:p>
            <a:pPr marL="0" indent="0">
              <a:buNone/>
            </a:pPr>
            <a:r>
              <a:rPr lang="en-US" dirty="0"/>
              <a:t>C) Paul is afraid of dying</a:t>
            </a:r>
          </a:p>
          <a:p>
            <a:pPr marL="0" indent="0">
              <a:buNone/>
            </a:pPr>
            <a:endParaRPr lang="en-US" dirty="0"/>
          </a:p>
          <a:p>
            <a:pPr marL="0" indent="0">
              <a:buNone/>
            </a:pPr>
            <a:r>
              <a:rPr lang="en-US" dirty="0"/>
              <a:t>P1) Most As are Bs</a:t>
            </a:r>
          </a:p>
          <a:p>
            <a:pPr marL="0" indent="0">
              <a:buNone/>
            </a:pPr>
            <a:r>
              <a:rPr lang="en-US" dirty="0"/>
              <a:t>P2) x is an A</a:t>
            </a:r>
          </a:p>
          <a:p>
            <a:pPr marL="0" indent="0">
              <a:buNone/>
            </a:pPr>
            <a:r>
              <a:rPr lang="en-US" dirty="0"/>
              <a:t>________________</a:t>
            </a:r>
          </a:p>
          <a:p>
            <a:pPr marL="0" indent="0">
              <a:buNone/>
            </a:pPr>
            <a:r>
              <a:rPr lang="en-US" dirty="0"/>
              <a:t>C) X is a B</a:t>
            </a:r>
            <a:endParaRPr lang="en-GB" dirty="0"/>
          </a:p>
        </p:txBody>
      </p:sp>
    </p:spTree>
    <p:extLst>
      <p:ext uri="{BB962C8B-B14F-4D97-AF65-F5344CB8AC3E}">
        <p14:creationId xmlns:p14="http://schemas.microsoft.com/office/powerpoint/2010/main" val="245816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dirty="0"/>
              <a:t>Good structure for deductive arguments: Validity</a:t>
            </a:r>
          </a:p>
        </p:txBody>
      </p:sp>
      <p:sp>
        <p:nvSpPr>
          <p:cNvPr id="11267" name="Rectangle 3"/>
          <p:cNvSpPr>
            <a:spLocks noGrp="1" noChangeArrowheads="1"/>
          </p:cNvSpPr>
          <p:nvPr>
            <p:ph idx="1"/>
          </p:nvPr>
        </p:nvSpPr>
        <p:spPr/>
        <p:txBody>
          <a:bodyPr/>
          <a:lstStyle/>
          <a:p>
            <a:pPr>
              <a:buFontTx/>
              <a:buNone/>
            </a:pPr>
            <a:r>
              <a:rPr lang="en-GB" sz="2000" dirty="0"/>
              <a:t>P1) Matthew is a man</a:t>
            </a:r>
          </a:p>
          <a:p>
            <a:pPr>
              <a:buFontTx/>
              <a:buNone/>
            </a:pPr>
            <a:r>
              <a:rPr lang="en-GB" sz="2000" dirty="0"/>
              <a:t>P2) All men have three legs</a:t>
            </a:r>
          </a:p>
          <a:p>
            <a:pPr>
              <a:buFontTx/>
              <a:buNone/>
            </a:pPr>
            <a:r>
              <a:rPr lang="en-GB" sz="2000" dirty="0"/>
              <a:t>----------------------------------</a:t>
            </a:r>
          </a:p>
          <a:p>
            <a:pPr>
              <a:buFontTx/>
              <a:buNone/>
            </a:pPr>
            <a:r>
              <a:rPr lang="en-GB" sz="2000" dirty="0"/>
              <a:t>C) Matthew has three legs</a:t>
            </a:r>
          </a:p>
          <a:p>
            <a:pPr>
              <a:buFontTx/>
              <a:buNone/>
            </a:pPr>
            <a:endParaRPr lang="en-GB" sz="2000" dirty="0"/>
          </a:p>
          <a:p>
            <a:pPr>
              <a:buFontTx/>
              <a:buNone/>
            </a:pPr>
            <a:r>
              <a:rPr lang="en-GB" sz="2000" dirty="0"/>
              <a:t>P1) Paul needs air to live</a:t>
            </a:r>
          </a:p>
          <a:p>
            <a:pPr>
              <a:buFontTx/>
              <a:buNone/>
            </a:pPr>
            <a:r>
              <a:rPr lang="en-GB" sz="2000" dirty="0"/>
              <a:t>P2) All men need air to live</a:t>
            </a:r>
          </a:p>
          <a:p>
            <a:pPr>
              <a:buFontTx/>
              <a:buNone/>
            </a:pPr>
            <a:r>
              <a:rPr lang="en-GB" sz="2000" dirty="0"/>
              <a:t>-----------------------------------</a:t>
            </a:r>
          </a:p>
          <a:p>
            <a:pPr>
              <a:buFontTx/>
              <a:buNone/>
            </a:pPr>
            <a:r>
              <a:rPr lang="en-GB" sz="2000" dirty="0"/>
              <a:t>C) Paul is a man</a:t>
            </a:r>
            <a:endParaRPr lang="en-GB" dirty="0"/>
          </a:p>
        </p:txBody>
      </p:sp>
    </p:spTree>
    <p:extLst>
      <p:ext uri="{BB962C8B-B14F-4D97-AF65-F5344CB8AC3E}">
        <p14:creationId xmlns:p14="http://schemas.microsoft.com/office/powerpoint/2010/main" val="174266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a:t>Validity</a:t>
            </a:r>
            <a:endParaRPr lang="en-GB" dirty="0"/>
          </a:p>
        </p:txBody>
      </p:sp>
      <p:sp>
        <p:nvSpPr>
          <p:cNvPr id="12291" name="Rectangle 3"/>
          <p:cNvSpPr>
            <a:spLocks noGrp="1" noChangeArrowheads="1"/>
          </p:cNvSpPr>
          <p:nvPr>
            <p:ph idx="1"/>
          </p:nvPr>
        </p:nvSpPr>
        <p:spPr>
          <a:xfrm>
            <a:off x="838200" y="1825625"/>
            <a:ext cx="10515600" cy="4667250"/>
          </a:xfrm>
        </p:spPr>
        <p:txBody>
          <a:bodyPr>
            <a:normAutofit lnSpcReduction="10000"/>
          </a:bodyPr>
          <a:lstStyle/>
          <a:p>
            <a:r>
              <a:rPr lang="en-GB" dirty="0"/>
              <a:t>You can see that the structure of the first argument is a good one, while the structure of the second one is bad</a:t>
            </a:r>
          </a:p>
          <a:p>
            <a:r>
              <a:rPr lang="en-GB" dirty="0"/>
              <a:t>This has nothing to do with the truth of the premises or the conclusions. </a:t>
            </a:r>
            <a:r>
              <a:rPr lang="en-GB" i="1" dirty="0"/>
              <a:t>Important: Structure is independent of the truth of the premises or conclusion</a:t>
            </a:r>
          </a:p>
          <a:p>
            <a:r>
              <a:rPr lang="en-GB" dirty="0"/>
              <a:t>The conclusion of the first follows from the premises, while the conclusion of the second does not. The premises in the first argument </a:t>
            </a:r>
            <a:r>
              <a:rPr lang="en-GB" i="1" dirty="0"/>
              <a:t>lead</a:t>
            </a:r>
            <a:r>
              <a:rPr lang="en-GB" dirty="0"/>
              <a:t> to the conclusion</a:t>
            </a:r>
          </a:p>
          <a:p>
            <a:r>
              <a:rPr lang="en-US" dirty="0"/>
              <a:t>The premises of the first argument lead to the conclusion in this way: If the premises are all true, then the conclusion HAS to be true</a:t>
            </a:r>
            <a:endParaRPr lang="en-GB" dirty="0"/>
          </a:p>
          <a:p>
            <a:r>
              <a:rPr lang="en-GB" dirty="0"/>
              <a:t>We say the first argument is </a:t>
            </a:r>
            <a:r>
              <a:rPr lang="en-GB" i="1" dirty="0"/>
              <a:t>valid</a:t>
            </a:r>
            <a:r>
              <a:rPr lang="en-GB" dirty="0"/>
              <a:t> while the second is </a:t>
            </a:r>
            <a:r>
              <a:rPr lang="en-GB" i="1" dirty="0"/>
              <a:t>invalid</a:t>
            </a:r>
          </a:p>
        </p:txBody>
      </p:sp>
    </p:spTree>
    <p:extLst>
      <p:ext uri="{BB962C8B-B14F-4D97-AF65-F5344CB8AC3E}">
        <p14:creationId xmlns:p14="http://schemas.microsoft.com/office/powerpoint/2010/main" val="377528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dirty="0"/>
              <a:t>Validity</a:t>
            </a:r>
          </a:p>
        </p:txBody>
      </p:sp>
      <p:sp>
        <p:nvSpPr>
          <p:cNvPr id="13315" name="Rectangle 3"/>
          <p:cNvSpPr>
            <a:spLocks noGrp="1" noChangeArrowheads="1"/>
          </p:cNvSpPr>
          <p:nvPr>
            <p:ph idx="1"/>
          </p:nvPr>
        </p:nvSpPr>
        <p:spPr/>
        <p:txBody>
          <a:bodyPr>
            <a:normAutofit/>
          </a:bodyPr>
          <a:lstStyle/>
          <a:p>
            <a:r>
              <a:rPr lang="en-GB" sz="3600" dirty="0"/>
              <a:t>validity:</a:t>
            </a:r>
          </a:p>
          <a:p>
            <a:pPr lvl="1"/>
            <a:r>
              <a:rPr lang="en-GB" sz="2800" dirty="0"/>
              <a:t>An argument is valid when:</a:t>
            </a:r>
          </a:p>
          <a:p>
            <a:pPr lvl="2"/>
            <a:r>
              <a:rPr lang="en-GB" sz="2800" dirty="0"/>
              <a:t>If the premises are/were true, the conclusion would also have to be true</a:t>
            </a:r>
          </a:p>
          <a:p>
            <a:pPr lvl="2"/>
            <a:endParaRPr lang="en-GB" sz="2800" dirty="0"/>
          </a:p>
          <a:p>
            <a:pPr lvl="2"/>
            <a:r>
              <a:rPr lang="en-GB" sz="2800" dirty="0"/>
              <a:t>It would be impossible for all of the premises of the argument to be true, and the conclusion false</a:t>
            </a:r>
          </a:p>
          <a:p>
            <a:pPr lvl="2"/>
            <a:endParaRPr lang="en-GB" sz="2800" dirty="0"/>
          </a:p>
          <a:p>
            <a:pPr lvl="2">
              <a:buFontTx/>
              <a:buNone/>
            </a:pPr>
            <a:r>
              <a:rPr lang="en-GB" sz="2800" dirty="0"/>
              <a:t>(These mean the same)</a:t>
            </a:r>
          </a:p>
        </p:txBody>
      </p:sp>
    </p:spTree>
    <p:extLst>
      <p:ext uri="{BB962C8B-B14F-4D97-AF65-F5344CB8AC3E}">
        <p14:creationId xmlns:p14="http://schemas.microsoft.com/office/powerpoint/2010/main" val="16336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dirty="0"/>
              <a:t>Validity</a:t>
            </a:r>
          </a:p>
        </p:txBody>
      </p:sp>
      <p:sp>
        <p:nvSpPr>
          <p:cNvPr id="14339" name="Rectangle 3"/>
          <p:cNvSpPr>
            <a:spLocks noGrp="1" noChangeArrowheads="1"/>
          </p:cNvSpPr>
          <p:nvPr>
            <p:ph idx="1"/>
          </p:nvPr>
        </p:nvSpPr>
        <p:spPr/>
        <p:txBody>
          <a:bodyPr>
            <a:normAutofit/>
          </a:bodyPr>
          <a:lstStyle/>
          <a:p>
            <a:r>
              <a:rPr lang="en-GB" dirty="0"/>
              <a:t>Validity is a property of arguments</a:t>
            </a:r>
          </a:p>
          <a:p>
            <a:r>
              <a:rPr lang="en-GB" dirty="0"/>
              <a:t>Truth or falsity are properties of statements/propositions</a:t>
            </a:r>
          </a:p>
          <a:p>
            <a:r>
              <a:rPr lang="en-GB" dirty="0"/>
              <a:t>Propositions/statements cannot be valid or invalid</a:t>
            </a:r>
          </a:p>
          <a:p>
            <a:r>
              <a:rPr lang="en-GB" dirty="0"/>
              <a:t>Arguments cannot be true or false</a:t>
            </a:r>
          </a:p>
          <a:p>
            <a:endParaRPr lang="en-GB" dirty="0"/>
          </a:p>
          <a:p>
            <a:pPr>
              <a:lnSpc>
                <a:spcPct val="107000"/>
              </a:lnSpc>
              <a:spcBef>
                <a:spcPts val="0"/>
              </a:spcBef>
            </a:pPr>
            <a:r>
              <a:rPr lang="en-US" u="sng" dirty="0">
                <a:latin typeface="Minion Pro" panose="02040503050306020203" pitchFamily="18" charset="0"/>
                <a:ea typeface="SimSun" panose="02010600030101010101" pitchFamily="2" charset="-122"/>
                <a:cs typeface="Times New Roman" panose="02020603050405020304" pitchFamily="18" charset="0"/>
              </a:rPr>
              <a:t>Valid ≠ Good,</a:t>
            </a:r>
          </a:p>
          <a:p>
            <a:pPr marL="0" indent="0">
              <a:lnSpc>
                <a:spcPct val="107000"/>
              </a:lnSpc>
              <a:spcBef>
                <a:spcPts val="0"/>
              </a:spcBef>
              <a:buNone/>
            </a:pPr>
            <a:r>
              <a:rPr lang="en-US" dirty="0">
                <a:latin typeface="Minion Pro" panose="02040503050306020203" pitchFamily="18" charset="0"/>
                <a:ea typeface="SimSun" panose="02010600030101010101" pitchFamily="2" charset="-122"/>
                <a:cs typeface="Times New Roman" panose="02020603050405020304" pitchFamily="18" charset="0"/>
              </a:rPr>
              <a:t>Some valid arguments are bad arguments</a:t>
            </a:r>
          </a:p>
          <a:p>
            <a:pPr>
              <a:lnSpc>
                <a:spcPct val="107000"/>
              </a:lnSpc>
              <a:spcBef>
                <a:spcPts val="0"/>
              </a:spcBef>
            </a:pPr>
            <a:r>
              <a:rPr lang="en-US" u="sng" dirty="0">
                <a:latin typeface="Minion Pro" panose="02040503050306020203" pitchFamily="18" charset="0"/>
                <a:ea typeface="SimSun" panose="02010600030101010101" pitchFamily="2" charset="-122"/>
                <a:cs typeface="Times New Roman" panose="02020603050405020304" pitchFamily="18" charset="0"/>
              </a:rPr>
              <a:t>Valid ≠ True, Invalid ≠ False</a:t>
            </a:r>
          </a:p>
          <a:p>
            <a:pPr marL="0" indent="0">
              <a:lnSpc>
                <a:spcPct val="107000"/>
              </a:lnSpc>
              <a:spcBef>
                <a:spcPts val="0"/>
              </a:spcBef>
              <a:buNone/>
            </a:pPr>
            <a:r>
              <a:rPr lang="en-US" dirty="0">
                <a:latin typeface="Minion Pro" panose="02040503050306020203" pitchFamily="18" charset="0"/>
                <a:ea typeface="SimSun" panose="02010600030101010101" pitchFamily="2" charset="-122"/>
                <a:cs typeface="Times New Roman" panose="02020603050405020304" pitchFamily="18" charset="0"/>
              </a:rPr>
              <a:t>Only propositions are true or false, arguments are not true or false.</a:t>
            </a:r>
          </a:p>
          <a:p>
            <a:endParaRPr lang="en-GB" dirty="0"/>
          </a:p>
        </p:txBody>
      </p:sp>
    </p:spTree>
    <p:extLst>
      <p:ext uri="{BB962C8B-B14F-4D97-AF65-F5344CB8AC3E}">
        <p14:creationId xmlns:p14="http://schemas.microsoft.com/office/powerpoint/2010/main" val="2324462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F2683-7F2C-4B9B-B222-B1C1668C80E2}"/>
              </a:ext>
            </a:extLst>
          </p:cNvPr>
          <p:cNvSpPr>
            <a:spLocks noGrp="1"/>
          </p:cNvSpPr>
          <p:nvPr>
            <p:ph type="title"/>
          </p:nvPr>
        </p:nvSpPr>
        <p:spPr/>
        <p:txBody>
          <a:bodyPr/>
          <a:lstStyle/>
          <a:p>
            <a:r>
              <a:rPr lang="en-US" dirty="0">
                <a:solidFill>
                  <a:schemeClr val="bg1"/>
                </a:solidFill>
                <a:latin typeface="Minion Pro" panose="02040503050306020203" pitchFamily="18" charset="0"/>
              </a:rPr>
              <a:t>Validity IV</a:t>
            </a:r>
            <a:endParaRPr lang="en-GB" dirty="0">
              <a:solidFill>
                <a:schemeClr val="bg1"/>
              </a:solidFill>
              <a:latin typeface="Minion Pro" panose="02040503050306020203" pitchFamily="18" charset="0"/>
            </a:endParaRPr>
          </a:p>
        </p:txBody>
      </p:sp>
      <p:sp>
        <p:nvSpPr>
          <p:cNvPr id="4" name="Content Placeholder 2">
            <a:extLst>
              <a:ext uri="{FF2B5EF4-FFF2-40B4-BE49-F238E27FC236}">
                <a16:creationId xmlns:a16="http://schemas.microsoft.com/office/drawing/2014/main" id="{DB5A7304-0A58-4DB9-A550-4B16932B272C}"/>
              </a:ext>
            </a:extLst>
          </p:cNvPr>
          <p:cNvSpPr>
            <a:spLocks noGrp="1"/>
          </p:cNvSpPr>
          <p:nvPr>
            <p:ph idx="1"/>
          </p:nvPr>
        </p:nvSpPr>
        <p:spPr>
          <a:xfrm>
            <a:off x="2763819" y="2660915"/>
            <a:ext cx="6664363" cy="1462859"/>
          </a:xfrm>
          <a:prstGeom prst="round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a:normAutofit/>
          </a:bodyPr>
          <a:lstStyle/>
          <a:p>
            <a:pPr marL="0" indent="0">
              <a:lnSpc>
                <a:spcPct val="107000"/>
              </a:lnSpc>
              <a:spcBef>
                <a:spcPts val="0"/>
              </a:spcBef>
              <a:buNone/>
            </a:pPr>
            <a:r>
              <a:rPr lang="en-US" sz="2400" dirty="0">
                <a:latin typeface="Minion Pro" panose="02040503050306020203" pitchFamily="18" charset="0"/>
                <a:ea typeface="SimSun" panose="02010600030101010101" pitchFamily="2" charset="-122"/>
                <a:cs typeface="Times New Roman" panose="02020603050405020304" pitchFamily="18" charset="0"/>
              </a:rPr>
              <a:t>P1: Almost everyone in China likes tea.	T</a:t>
            </a:r>
          </a:p>
          <a:p>
            <a:pPr marL="0" indent="0">
              <a:lnSpc>
                <a:spcPct val="107000"/>
              </a:lnSpc>
              <a:spcBef>
                <a:spcPts val="0"/>
              </a:spcBef>
              <a:buNone/>
            </a:pPr>
            <a:r>
              <a:rPr lang="en-US" sz="2400" dirty="0">
                <a:latin typeface="Minion Pro" panose="02040503050306020203" pitchFamily="18" charset="0"/>
                <a:ea typeface="SimSun" panose="02010600030101010101" pitchFamily="2" charset="-122"/>
                <a:cs typeface="Times New Roman" panose="02020603050405020304" pitchFamily="18" charset="0"/>
              </a:rPr>
              <a:t>P2: </a:t>
            </a:r>
            <a:r>
              <a:rPr lang="en-US" sz="2400" dirty="0" err="1">
                <a:latin typeface="Minion Pro" panose="02040503050306020203" pitchFamily="18" charset="0"/>
                <a:ea typeface="SimSun" panose="02010600030101010101" pitchFamily="2" charset="-122"/>
                <a:cs typeface="Times New Roman" panose="02020603050405020304" pitchFamily="18" charset="0"/>
              </a:rPr>
              <a:t>Mr</a:t>
            </a:r>
            <a:r>
              <a:rPr lang="en-US" sz="2400" dirty="0">
                <a:latin typeface="Minion Pro" panose="02040503050306020203" pitchFamily="18" charset="0"/>
                <a:ea typeface="SimSun" panose="02010600030101010101" pitchFamily="2" charset="-122"/>
                <a:cs typeface="Times New Roman" panose="02020603050405020304" pitchFamily="18" charset="0"/>
              </a:rPr>
              <a:t> Chen is from China.			T</a:t>
            </a:r>
          </a:p>
          <a:p>
            <a:pPr marL="0" indent="0">
              <a:lnSpc>
                <a:spcPct val="107000"/>
              </a:lnSpc>
              <a:spcBef>
                <a:spcPts val="0"/>
              </a:spcBef>
              <a:buNone/>
            </a:pPr>
            <a:r>
              <a:rPr lang="en-US" sz="2400" dirty="0">
                <a:latin typeface="Minion Pro" panose="02040503050306020203" pitchFamily="18" charset="0"/>
                <a:ea typeface="SimSun" panose="02010600030101010101" pitchFamily="2" charset="-122"/>
                <a:cs typeface="Times New Roman" panose="02020603050405020304" pitchFamily="18" charset="0"/>
              </a:rPr>
              <a:t>C: Therefore, </a:t>
            </a:r>
            <a:r>
              <a:rPr lang="en-US" sz="2400" dirty="0" err="1">
                <a:latin typeface="Minion Pro" panose="02040503050306020203" pitchFamily="18" charset="0"/>
                <a:ea typeface="SimSun" panose="02010600030101010101" pitchFamily="2" charset="-122"/>
                <a:cs typeface="Times New Roman" panose="02020603050405020304" pitchFamily="18" charset="0"/>
              </a:rPr>
              <a:t>Mr</a:t>
            </a:r>
            <a:r>
              <a:rPr lang="en-US" sz="2400" dirty="0">
                <a:latin typeface="Minion Pro" panose="02040503050306020203" pitchFamily="18" charset="0"/>
                <a:ea typeface="SimSun" panose="02010600030101010101" pitchFamily="2" charset="-122"/>
                <a:cs typeface="Times New Roman" panose="02020603050405020304" pitchFamily="18" charset="0"/>
              </a:rPr>
              <a:t> Chen likes tea.		</a:t>
            </a:r>
          </a:p>
          <a:p>
            <a:pPr marL="0" indent="0">
              <a:lnSpc>
                <a:spcPct val="107000"/>
              </a:lnSpc>
              <a:spcBef>
                <a:spcPts val="0"/>
              </a:spcBef>
              <a:buNone/>
            </a:pPr>
            <a:endParaRPr lang="en-US" sz="2400" dirty="0">
              <a:latin typeface="Minion Pro" panose="02040503050306020203" pitchFamily="18" charset="0"/>
              <a:ea typeface="SimSun" panose="02010600030101010101" pitchFamily="2" charset="-122"/>
              <a:cs typeface="Times New Roman" panose="02020603050405020304" pitchFamily="18" charset="0"/>
            </a:endParaRPr>
          </a:p>
        </p:txBody>
      </p:sp>
      <p:sp>
        <p:nvSpPr>
          <p:cNvPr id="3" name="Content Placeholder 2">
            <a:extLst>
              <a:ext uri="{FF2B5EF4-FFF2-40B4-BE49-F238E27FC236}">
                <a16:creationId xmlns:a16="http://schemas.microsoft.com/office/drawing/2014/main" id="{376617C3-5F32-4799-98F9-37447477F896}"/>
              </a:ext>
            </a:extLst>
          </p:cNvPr>
          <p:cNvSpPr txBox="1">
            <a:spLocks/>
          </p:cNvSpPr>
          <p:nvPr/>
        </p:nvSpPr>
        <p:spPr>
          <a:xfrm>
            <a:off x="4997916" y="1680625"/>
            <a:ext cx="2196168" cy="51350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buNone/>
            </a:pPr>
            <a:r>
              <a:rPr lang="en-US" sz="2400" dirty="0">
                <a:solidFill>
                  <a:schemeClr val="bg1"/>
                </a:solidFill>
                <a:latin typeface="Minion Pro" panose="02040503050306020203" pitchFamily="18" charset="0"/>
                <a:ea typeface="SimSun" panose="02010600030101010101" pitchFamily="2" charset="-122"/>
                <a:cs typeface="Times New Roman" panose="02020603050405020304" pitchFamily="18" charset="0"/>
              </a:rPr>
              <a:t>Invalid Example</a:t>
            </a:r>
          </a:p>
          <a:p>
            <a:pPr marL="0" indent="0">
              <a:lnSpc>
                <a:spcPct val="107000"/>
              </a:lnSpc>
              <a:spcBef>
                <a:spcPts val="0"/>
              </a:spcBef>
              <a:buNone/>
            </a:pPr>
            <a:endParaRPr lang="en-US" sz="2400" dirty="0">
              <a:solidFill>
                <a:schemeClr val="bg1"/>
              </a:solidFill>
              <a:latin typeface="Minion Pro" panose="02040503050306020203" pitchFamily="18" charset="0"/>
              <a:ea typeface="SimSun" panose="02010600030101010101" pitchFamily="2" charset="-122"/>
              <a:cs typeface="Times New Roman" panose="02020603050405020304" pitchFamily="18" charset="0"/>
            </a:endParaRPr>
          </a:p>
        </p:txBody>
      </p:sp>
      <p:sp>
        <p:nvSpPr>
          <p:cNvPr id="7" name="Content Placeholder 2">
            <a:extLst>
              <a:ext uri="{FF2B5EF4-FFF2-40B4-BE49-F238E27FC236}">
                <a16:creationId xmlns:a16="http://schemas.microsoft.com/office/drawing/2014/main" id="{32EB17C3-C573-4906-B579-F84B8DDAA9B3}"/>
              </a:ext>
            </a:extLst>
          </p:cNvPr>
          <p:cNvSpPr txBox="1">
            <a:spLocks/>
          </p:cNvSpPr>
          <p:nvPr/>
        </p:nvSpPr>
        <p:spPr>
          <a:xfrm>
            <a:off x="2203267" y="4847511"/>
            <a:ext cx="7785467" cy="65973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buNone/>
            </a:pPr>
            <a:r>
              <a:rPr lang="en-US" sz="2400" dirty="0">
                <a:latin typeface="Minion Pro" panose="02040503050306020203" pitchFamily="18" charset="0"/>
                <a:ea typeface="SimSun" panose="02010600030101010101" pitchFamily="2" charset="-122"/>
                <a:cs typeface="Times New Roman" panose="02020603050405020304" pitchFamily="18" charset="0"/>
              </a:rPr>
              <a:t>What logically possible situation makes this </a:t>
            </a:r>
            <a:r>
              <a:rPr lang="en-US" sz="2400" dirty="0" smtClean="0">
                <a:latin typeface="Minion Pro" panose="02040503050306020203" pitchFamily="18" charset="0"/>
                <a:ea typeface="SimSun" panose="02010600030101010101" pitchFamily="2" charset="-122"/>
                <a:cs typeface="Times New Roman" panose="02020603050405020304" pitchFamily="18" charset="0"/>
              </a:rPr>
              <a:t>argument not valid?</a:t>
            </a:r>
            <a:endParaRPr lang="en-US" sz="2400" dirty="0">
              <a:latin typeface="Minion Pro" panose="02040503050306020203" pitchFamily="18" charset="0"/>
              <a:ea typeface="SimSun" panose="02010600030101010101" pitchFamily="2" charset="-122"/>
              <a:cs typeface="Times New Roman" panose="02020603050405020304" pitchFamily="18" charset="0"/>
            </a:endParaRPr>
          </a:p>
          <a:p>
            <a:pPr marL="0" indent="0">
              <a:lnSpc>
                <a:spcPct val="107000"/>
              </a:lnSpc>
              <a:spcBef>
                <a:spcPts val="0"/>
              </a:spcBef>
              <a:buNone/>
            </a:pPr>
            <a:endParaRPr lang="en-US" sz="2400" dirty="0">
              <a:latin typeface="Minion Pro" panose="02040503050306020203"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9274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3"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Many question marks on black background">
            <a:extLst>
              <a:ext uri="{FF2B5EF4-FFF2-40B4-BE49-F238E27FC236}">
                <a16:creationId xmlns:a16="http://schemas.microsoft.com/office/drawing/2014/main" id="{066FCD32-9FC1-4C8C-9B2D-530D97BDC4AE}"/>
              </a:ext>
            </a:extLst>
          </p:cNvPr>
          <p:cNvPicPr>
            <a:picLocks noChangeAspect="1"/>
          </p:cNvPicPr>
          <p:nvPr/>
        </p:nvPicPr>
        <p:blipFill rotWithShape="1">
          <a:blip r:embed="rId2">
            <a:alphaModFix amt="35000"/>
          </a:blip>
          <a:srcRect t="7618"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0E87F5C5-9C74-462C-A090-6D0541C35C59}"/>
              </a:ext>
            </a:extLst>
          </p:cNvPr>
          <p:cNvSpPr>
            <a:spLocks noGrp="1"/>
          </p:cNvSpPr>
          <p:nvPr>
            <p:ph type="title"/>
          </p:nvPr>
        </p:nvSpPr>
        <p:spPr>
          <a:xfrm>
            <a:off x="838200" y="365125"/>
            <a:ext cx="10515600" cy="1325563"/>
          </a:xfrm>
        </p:spPr>
        <p:txBody>
          <a:bodyPr>
            <a:normAutofit/>
          </a:bodyPr>
          <a:lstStyle/>
          <a:p>
            <a:r>
              <a:rPr lang="en-US">
                <a:solidFill>
                  <a:srgbClr val="FFFFFF"/>
                </a:solidFill>
              </a:rPr>
              <a:t>Summary so far</a:t>
            </a:r>
            <a:endParaRPr lang="en-GB">
              <a:solidFill>
                <a:srgbClr val="FFFFFF"/>
              </a:solidFill>
            </a:endParaRPr>
          </a:p>
        </p:txBody>
      </p:sp>
      <p:sp>
        <p:nvSpPr>
          <p:cNvPr id="3" name="Content Placeholder 2">
            <a:extLst>
              <a:ext uri="{FF2B5EF4-FFF2-40B4-BE49-F238E27FC236}">
                <a16:creationId xmlns:a16="http://schemas.microsoft.com/office/drawing/2014/main" id="{25DBD806-0FAC-461B-A6A6-BDA25E26FFC2}"/>
              </a:ext>
            </a:extLst>
          </p:cNvPr>
          <p:cNvSpPr>
            <a:spLocks noGrp="1"/>
          </p:cNvSpPr>
          <p:nvPr>
            <p:ph idx="1"/>
          </p:nvPr>
        </p:nvSpPr>
        <p:spPr>
          <a:xfrm>
            <a:off x="838200" y="1825625"/>
            <a:ext cx="10515600" cy="4351338"/>
          </a:xfrm>
        </p:spPr>
        <p:txBody>
          <a:bodyPr vert="horz" lIns="91440" tIns="45720" rIns="91440" bIns="45720" rtlCol="0" anchor="t">
            <a:noAutofit/>
          </a:bodyPr>
          <a:lstStyle/>
          <a:p>
            <a:r>
              <a:rPr lang="en-US" sz="2000" dirty="0">
                <a:solidFill>
                  <a:srgbClr val="FFFFFF"/>
                </a:solidFill>
              </a:rPr>
              <a:t>Arguments are where someone gives reasons (premises) to try to support some claim (conclusion)</a:t>
            </a:r>
            <a:endParaRPr lang="en-US" sz="2000" dirty="0">
              <a:solidFill>
                <a:srgbClr val="FFFFFF"/>
              </a:solidFill>
              <a:cs typeface="Calibri"/>
            </a:endParaRPr>
          </a:p>
          <a:p>
            <a:r>
              <a:rPr lang="en-US" sz="2000" dirty="0">
                <a:solidFill>
                  <a:srgbClr val="FFFFFF"/>
                </a:solidFill>
              </a:rPr>
              <a:t>Arguments are trying to find the truth</a:t>
            </a:r>
            <a:endParaRPr lang="en-US" sz="2000" dirty="0">
              <a:solidFill>
                <a:srgbClr val="FFFFFF"/>
              </a:solidFill>
              <a:cs typeface="Calibri"/>
            </a:endParaRPr>
          </a:p>
          <a:p>
            <a:r>
              <a:rPr lang="en-US" sz="2000" dirty="0">
                <a:solidFill>
                  <a:srgbClr val="FFFFFF"/>
                </a:solidFill>
              </a:rPr>
              <a:t>In bad arguments the premises do not really support the conclusion</a:t>
            </a:r>
            <a:endParaRPr lang="en-US" sz="2000" dirty="0">
              <a:solidFill>
                <a:srgbClr val="FFFFFF"/>
              </a:solidFill>
              <a:cs typeface="Calibri"/>
            </a:endParaRPr>
          </a:p>
          <a:p>
            <a:r>
              <a:rPr lang="en-US" sz="2000" dirty="0">
                <a:solidFill>
                  <a:srgbClr val="FFFFFF"/>
                </a:solidFill>
              </a:rPr>
              <a:t>There are two ways arguments can be bad</a:t>
            </a:r>
            <a:endParaRPr lang="en-US" sz="2000" dirty="0">
              <a:solidFill>
                <a:srgbClr val="FFFFFF"/>
              </a:solidFill>
              <a:cs typeface="Calibri"/>
            </a:endParaRPr>
          </a:p>
          <a:p>
            <a:pPr lvl="1"/>
            <a:r>
              <a:rPr lang="en-US" sz="2000" dirty="0">
                <a:solidFill>
                  <a:srgbClr val="FFFFFF"/>
                </a:solidFill>
              </a:rPr>
              <a:t>(a) Structure – the premises do not lead to the conclusion. They do not connect the right way to the conclusion</a:t>
            </a:r>
            <a:endParaRPr lang="en-US" sz="2000" dirty="0">
              <a:solidFill>
                <a:srgbClr val="FFFFFF"/>
              </a:solidFill>
              <a:cs typeface="Calibri"/>
            </a:endParaRPr>
          </a:p>
          <a:p>
            <a:pPr lvl="1"/>
            <a:r>
              <a:rPr lang="en-US" sz="2000" dirty="0">
                <a:solidFill>
                  <a:srgbClr val="FFFFFF"/>
                </a:solidFill>
              </a:rPr>
              <a:t>(b) One of the premises is false</a:t>
            </a:r>
            <a:endParaRPr lang="en-GB" sz="2000" dirty="0">
              <a:solidFill>
                <a:srgbClr val="FFFFFF"/>
              </a:solidFill>
              <a:cs typeface="Calibri"/>
            </a:endParaRPr>
          </a:p>
          <a:p>
            <a:r>
              <a:rPr lang="en-US" sz="2000" dirty="0">
                <a:solidFill>
                  <a:srgbClr val="FFFFFF"/>
                </a:solidFill>
              </a:rPr>
              <a:t>T</a:t>
            </a:r>
            <a:r>
              <a:rPr lang="en-GB" sz="2000" dirty="0">
                <a:solidFill>
                  <a:srgbClr val="FFFFFF"/>
                </a:solidFill>
              </a:rPr>
              <a:t>here are two kinds of argument that people use</a:t>
            </a:r>
            <a:endParaRPr lang="en-GB" sz="2000" dirty="0">
              <a:solidFill>
                <a:srgbClr val="FFFFFF"/>
              </a:solidFill>
              <a:cs typeface="Calibri"/>
            </a:endParaRPr>
          </a:p>
          <a:p>
            <a:pPr lvl="1"/>
            <a:r>
              <a:rPr lang="en-US" sz="2000" dirty="0">
                <a:solidFill>
                  <a:srgbClr val="FFFFFF"/>
                </a:solidFill>
              </a:rPr>
              <a:t>(a) Deductive arguments – the structure is trying to be: conclusion MUST be true if premises are true</a:t>
            </a:r>
            <a:endParaRPr lang="en-US" sz="2000" dirty="0">
              <a:solidFill>
                <a:srgbClr val="FFFFFF"/>
              </a:solidFill>
              <a:cs typeface="Calibri"/>
            </a:endParaRPr>
          </a:p>
          <a:p>
            <a:pPr lvl="1"/>
            <a:r>
              <a:rPr lang="en-US" sz="2000" dirty="0">
                <a:solidFill>
                  <a:srgbClr val="FFFFFF"/>
                </a:solidFill>
              </a:rPr>
              <a:t>(b) Inductive arguments – structure is trying to be: conclusion is PROBABLY true if the premises are true</a:t>
            </a:r>
            <a:endParaRPr lang="en-US" sz="2000" dirty="0">
              <a:solidFill>
                <a:srgbClr val="FFFFFF"/>
              </a:solidFill>
              <a:cs typeface="Calibri"/>
            </a:endParaRPr>
          </a:p>
        </p:txBody>
      </p:sp>
    </p:spTree>
    <p:extLst>
      <p:ext uri="{BB962C8B-B14F-4D97-AF65-F5344CB8AC3E}">
        <p14:creationId xmlns:p14="http://schemas.microsoft.com/office/powerpoint/2010/main" val="111484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F2683-7F2C-4B9B-B222-B1C1668C80E2}"/>
              </a:ext>
            </a:extLst>
          </p:cNvPr>
          <p:cNvSpPr>
            <a:spLocks noGrp="1"/>
          </p:cNvSpPr>
          <p:nvPr>
            <p:ph type="title"/>
          </p:nvPr>
        </p:nvSpPr>
        <p:spPr/>
        <p:txBody>
          <a:bodyPr/>
          <a:lstStyle/>
          <a:p>
            <a:r>
              <a:rPr lang="en-US" dirty="0">
                <a:solidFill>
                  <a:schemeClr val="bg1"/>
                </a:solidFill>
                <a:latin typeface="Minion Pro" panose="02040503050306020203" pitchFamily="18" charset="0"/>
              </a:rPr>
              <a:t>Validity V</a:t>
            </a:r>
            <a:endParaRPr lang="en-GB" dirty="0">
              <a:solidFill>
                <a:schemeClr val="bg1"/>
              </a:solidFill>
              <a:latin typeface="Minion Pro" panose="02040503050306020203" pitchFamily="18" charset="0"/>
            </a:endParaRPr>
          </a:p>
        </p:txBody>
      </p:sp>
      <p:sp>
        <p:nvSpPr>
          <p:cNvPr id="4" name="Content Placeholder 2">
            <a:extLst>
              <a:ext uri="{FF2B5EF4-FFF2-40B4-BE49-F238E27FC236}">
                <a16:creationId xmlns:a16="http://schemas.microsoft.com/office/drawing/2014/main" id="{DB5A7304-0A58-4DB9-A550-4B16932B272C}"/>
              </a:ext>
            </a:extLst>
          </p:cNvPr>
          <p:cNvSpPr>
            <a:spLocks noGrp="1"/>
          </p:cNvSpPr>
          <p:nvPr>
            <p:ph idx="1"/>
          </p:nvPr>
        </p:nvSpPr>
        <p:spPr>
          <a:xfrm>
            <a:off x="2984034" y="2697571"/>
            <a:ext cx="6223935" cy="1462859"/>
          </a:xfrm>
          <a:prstGeom prst="round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a:normAutofit/>
          </a:bodyPr>
          <a:lstStyle/>
          <a:p>
            <a:pPr marL="0" indent="0">
              <a:lnSpc>
                <a:spcPct val="107000"/>
              </a:lnSpc>
              <a:spcBef>
                <a:spcPts val="0"/>
              </a:spcBef>
              <a:buNone/>
            </a:pPr>
            <a:r>
              <a:rPr lang="en-US" sz="2400" dirty="0">
                <a:latin typeface="Minion Pro" panose="02040503050306020203" pitchFamily="18" charset="0"/>
                <a:ea typeface="SimSun" panose="02010600030101010101" pitchFamily="2" charset="-122"/>
                <a:cs typeface="Times New Roman" panose="02020603050405020304" pitchFamily="18" charset="0"/>
              </a:rPr>
              <a:t>P1: Zhuhai is in Guangdong.		</a:t>
            </a:r>
          </a:p>
          <a:p>
            <a:pPr marL="0" indent="0">
              <a:lnSpc>
                <a:spcPct val="107000"/>
              </a:lnSpc>
              <a:spcBef>
                <a:spcPts val="0"/>
              </a:spcBef>
              <a:buNone/>
            </a:pPr>
            <a:r>
              <a:rPr lang="en-US" sz="2400" dirty="0">
                <a:latin typeface="Minion Pro" panose="02040503050306020203" pitchFamily="18" charset="0"/>
                <a:ea typeface="SimSun" panose="02010600030101010101" pitchFamily="2" charset="-122"/>
                <a:cs typeface="Times New Roman" panose="02020603050405020304" pitchFamily="18" charset="0"/>
              </a:rPr>
              <a:t>P2: Guangdong is in China.		</a:t>
            </a:r>
          </a:p>
          <a:p>
            <a:pPr marL="0" indent="0">
              <a:lnSpc>
                <a:spcPct val="107000"/>
              </a:lnSpc>
              <a:spcBef>
                <a:spcPts val="0"/>
              </a:spcBef>
              <a:buNone/>
            </a:pPr>
            <a:r>
              <a:rPr lang="en-US" sz="2400" dirty="0">
                <a:latin typeface="Minion Pro" panose="02040503050306020203" pitchFamily="18" charset="0"/>
                <a:ea typeface="SimSun" panose="02010600030101010101" pitchFamily="2" charset="-122"/>
                <a:cs typeface="Times New Roman" panose="02020603050405020304" pitchFamily="18" charset="0"/>
              </a:rPr>
              <a:t>C: Therefore, Zhuhai is in China.	</a:t>
            </a:r>
          </a:p>
          <a:p>
            <a:pPr marL="0" indent="0">
              <a:lnSpc>
                <a:spcPct val="107000"/>
              </a:lnSpc>
              <a:spcBef>
                <a:spcPts val="0"/>
              </a:spcBef>
              <a:buNone/>
            </a:pPr>
            <a:endParaRPr lang="en-US" sz="2400" dirty="0">
              <a:latin typeface="Minion Pro" panose="02040503050306020203" pitchFamily="18" charset="0"/>
              <a:ea typeface="SimSun" panose="02010600030101010101" pitchFamily="2" charset="-122"/>
              <a:cs typeface="Times New Roman" panose="02020603050405020304" pitchFamily="18" charset="0"/>
            </a:endParaRPr>
          </a:p>
        </p:txBody>
      </p:sp>
      <p:sp>
        <p:nvSpPr>
          <p:cNvPr id="3" name="Content Placeholder 2">
            <a:extLst>
              <a:ext uri="{FF2B5EF4-FFF2-40B4-BE49-F238E27FC236}">
                <a16:creationId xmlns:a16="http://schemas.microsoft.com/office/drawing/2014/main" id="{376617C3-5F32-4799-98F9-37447477F896}"/>
              </a:ext>
            </a:extLst>
          </p:cNvPr>
          <p:cNvSpPr txBox="1">
            <a:spLocks/>
          </p:cNvSpPr>
          <p:nvPr/>
        </p:nvSpPr>
        <p:spPr>
          <a:xfrm>
            <a:off x="4997915" y="1680625"/>
            <a:ext cx="2196168" cy="5135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buNone/>
            </a:pPr>
            <a:r>
              <a:rPr lang="en-US" sz="2400" dirty="0">
                <a:solidFill>
                  <a:schemeClr val="bg1"/>
                </a:solidFill>
                <a:latin typeface="Minion Pro" panose="02040503050306020203" pitchFamily="18" charset="0"/>
                <a:ea typeface="SimSun" panose="02010600030101010101" pitchFamily="2" charset="-122"/>
                <a:cs typeface="Times New Roman" panose="02020603050405020304" pitchFamily="18" charset="0"/>
              </a:rPr>
              <a:t>Valid Example</a:t>
            </a:r>
          </a:p>
          <a:p>
            <a:pPr marL="0" indent="0">
              <a:lnSpc>
                <a:spcPct val="107000"/>
              </a:lnSpc>
              <a:spcBef>
                <a:spcPts val="0"/>
              </a:spcBef>
              <a:buNone/>
            </a:pPr>
            <a:endParaRPr lang="en-US" sz="2400" dirty="0">
              <a:solidFill>
                <a:schemeClr val="bg1"/>
              </a:solidFill>
              <a:latin typeface="Minion Pro" panose="02040503050306020203" pitchFamily="18" charset="0"/>
              <a:ea typeface="SimSun" panose="02010600030101010101" pitchFamily="2" charset="-122"/>
              <a:cs typeface="Times New Roman" panose="02020603050405020304" pitchFamily="18" charset="0"/>
            </a:endParaRPr>
          </a:p>
        </p:txBody>
      </p:sp>
      <p:sp>
        <p:nvSpPr>
          <p:cNvPr id="5" name="Content Placeholder 2">
            <a:extLst>
              <a:ext uri="{FF2B5EF4-FFF2-40B4-BE49-F238E27FC236}">
                <a16:creationId xmlns:a16="http://schemas.microsoft.com/office/drawing/2014/main" id="{D5CDCD01-420C-444F-82D0-FE02D8129B45}"/>
              </a:ext>
            </a:extLst>
          </p:cNvPr>
          <p:cNvSpPr txBox="1">
            <a:spLocks/>
          </p:cNvSpPr>
          <p:nvPr/>
        </p:nvSpPr>
        <p:spPr>
          <a:xfrm>
            <a:off x="2311044" y="4847511"/>
            <a:ext cx="7569909" cy="65973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buNone/>
            </a:pPr>
            <a:r>
              <a:rPr lang="en-US" sz="2400" dirty="0">
                <a:latin typeface="Minion Pro" panose="02040503050306020203" pitchFamily="18" charset="0"/>
                <a:ea typeface="SimSun" panose="02010600030101010101" pitchFamily="2" charset="-122"/>
                <a:cs typeface="Times New Roman" panose="02020603050405020304" pitchFamily="18" charset="0"/>
              </a:rPr>
              <a:t>What logically possible situation makes this argument valid?</a:t>
            </a:r>
          </a:p>
          <a:p>
            <a:pPr marL="0" indent="0">
              <a:lnSpc>
                <a:spcPct val="107000"/>
              </a:lnSpc>
              <a:spcBef>
                <a:spcPts val="0"/>
              </a:spcBef>
              <a:buNone/>
            </a:pPr>
            <a:endParaRPr lang="en-US" sz="2400" dirty="0">
              <a:latin typeface="Minion Pro" panose="02040503050306020203"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6424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3"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F2683-7F2C-4B9B-B222-B1C1668C80E2}"/>
              </a:ext>
            </a:extLst>
          </p:cNvPr>
          <p:cNvSpPr>
            <a:spLocks noGrp="1"/>
          </p:cNvSpPr>
          <p:nvPr>
            <p:ph type="title"/>
          </p:nvPr>
        </p:nvSpPr>
        <p:spPr/>
        <p:txBody>
          <a:bodyPr/>
          <a:lstStyle/>
          <a:p>
            <a:r>
              <a:rPr lang="en-US" dirty="0">
                <a:solidFill>
                  <a:schemeClr val="bg1"/>
                </a:solidFill>
                <a:latin typeface="Minion Pro" panose="02040503050306020203" pitchFamily="18" charset="0"/>
              </a:rPr>
              <a:t>Validity VI</a:t>
            </a:r>
            <a:endParaRPr lang="en-GB" dirty="0">
              <a:solidFill>
                <a:schemeClr val="bg1"/>
              </a:solidFill>
              <a:latin typeface="Minion Pro" panose="02040503050306020203" pitchFamily="18" charset="0"/>
            </a:endParaRPr>
          </a:p>
        </p:txBody>
      </p:sp>
      <p:sp>
        <p:nvSpPr>
          <p:cNvPr id="4" name="Content Placeholder 2">
            <a:extLst>
              <a:ext uri="{FF2B5EF4-FFF2-40B4-BE49-F238E27FC236}">
                <a16:creationId xmlns:a16="http://schemas.microsoft.com/office/drawing/2014/main" id="{DB5A7304-0A58-4DB9-A550-4B16932B272C}"/>
              </a:ext>
            </a:extLst>
          </p:cNvPr>
          <p:cNvSpPr>
            <a:spLocks noGrp="1"/>
          </p:cNvSpPr>
          <p:nvPr>
            <p:ph idx="1"/>
          </p:nvPr>
        </p:nvSpPr>
        <p:spPr>
          <a:xfrm>
            <a:off x="1871531" y="3621021"/>
            <a:ext cx="8464947" cy="1543107"/>
          </a:xfrm>
          <a:prstGeom prst="round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a:normAutofit/>
          </a:bodyPr>
          <a:lstStyle/>
          <a:p>
            <a:pPr marL="0" indent="0">
              <a:lnSpc>
                <a:spcPct val="107000"/>
              </a:lnSpc>
              <a:spcBef>
                <a:spcPts val="0"/>
              </a:spcBef>
              <a:buNone/>
            </a:pPr>
            <a:r>
              <a:rPr lang="en-US" sz="2400" dirty="0">
                <a:latin typeface="Minion Pro" panose="02040503050306020203" pitchFamily="18" charset="0"/>
                <a:ea typeface="SimSun" panose="02010600030101010101" pitchFamily="2" charset="-122"/>
                <a:cs typeface="Times New Roman" panose="02020603050405020304" pitchFamily="18" charset="0"/>
              </a:rPr>
              <a:t>P1: Many fruits are a good source of vitamin C.		</a:t>
            </a:r>
          </a:p>
          <a:p>
            <a:pPr marL="0" indent="0">
              <a:lnSpc>
                <a:spcPct val="107000"/>
              </a:lnSpc>
              <a:spcBef>
                <a:spcPts val="0"/>
              </a:spcBef>
              <a:buNone/>
            </a:pPr>
            <a:r>
              <a:rPr lang="en-US" sz="2400" dirty="0">
                <a:latin typeface="Minion Pro" panose="02040503050306020203" pitchFamily="18" charset="0"/>
                <a:ea typeface="SimSun" panose="02010600030101010101" pitchFamily="2" charset="-122"/>
                <a:cs typeface="Times New Roman" panose="02020603050405020304" pitchFamily="18" charset="0"/>
              </a:rPr>
              <a:t>P2: Bananas are fruits.				</a:t>
            </a:r>
          </a:p>
          <a:p>
            <a:pPr marL="0" indent="0">
              <a:lnSpc>
                <a:spcPct val="107000"/>
              </a:lnSpc>
              <a:spcBef>
                <a:spcPts val="0"/>
              </a:spcBef>
              <a:buNone/>
            </a:pPr>
            <a:r>
              <a:rPr lang="en-US" sz="2400" dirty="0">
                <a:latin typeface="Minion Pro" panose="02040503050306020203" pitchFamily="18" charset="0"/>
                <a:ea typeface="SimSun" panose="02010600030101010101" pitchFamily="2" charset="-122"/>
                <a:cs typeface="Times New Roman" panose="02020603050405020304" pitchFamily="18" charset="0"/>
              </a:rPr>
              <a:t>C: Therefore, bananas are good sources of vitamin C.	</a:t>
            </a:r>
          </a:p>
          <a:p>
            <a:pPr marL="0" indent="0">
              <a:lnSpc>
                <a:spcPct val="107000"/>
              </a:lnSpc>
              <a:spcBef>
                <a:spcPts val="0"/>
              </a:spcBef>
              <a:buNone/>
            </a:pPr>
            <a:endParaRPr lang="en-US" sz="2400" dirty="0">
              <a:latin typeface="Minion Pro" panose="02040503050306020203" pitchFamily="18" charset="0"/>
              <a:ea typeface="SimSun" panose="02010600030101010101" pitchFamily="2" charset="-122"/>
              <a:cs typeface="Times New Roman" panose="02020603050405020304" pitchFamily="18" charset="0"/>
            </a:endParaRPr>
          </a:p>
        </p:txBody>
      </p:sp>
      <p:sp>
        <p:nvSpPr>
          <p:cNvPr id="3" name="Content Placeholder 2">
            <a:extLst>
              <a:ext uri="{FF2B5EF4-FFF2-40B4-BE49-F238E27FC236}">
                <a16:creationId xmlns:a16="http://schemas.microsoft.com/office/drawing/2014/main" id="{376617C3-5F32-4799-98F9-37447477F896}"/>
              </a:ext>
            </a:extLst>
          </p:cNvPr>
          <p:cNvSpPr txBox="1">
            <a:spLocks/>
          </p:cNvSpPr>
          <p:nvPr/>
        </p:nvSpPr>
        <p:spPr>
          <a:xfrm>
            <a:off x="3288918" y="2084609"/>
            <a:ext cx="5614159" cy="51350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buNone/>
            </a:pPr>
            <a:r>
              <a:rPr lang="en-US" sz="2400" dirty="0">
                <a:latin typeface="Minion Pro" panose="02040503050306020203" pitchFamily="18" charset="0"/>
                <a:ea typeface="SimSun" panose="02010600030101010101" pitchFamily="2" charset="-122"/>
                <a:cs typeface="Times New Roman" panose="02020603050405020304" pitchFamily="18" charset="0"/>
              </a:rPr>
              <a:t>Is this </a:t>
            </a:r>
            <a:r>
              <a:rPr lang="en-US" sz="2400" dirty="0" smtClean="0">
                <a:latin typeface="Minion Pro" panose="02040503050306020203" pitchFamily="18" charset="0"/>
                <a:ea typeface="SimSun" panose="02010600030101010101" pitchFamily="2" charset="-122"/>
                <a:cs typeface="Times New Roman" panose="02020603050405020304" pitchFamily="18" charset="0"/>
              </a:rPr>
              <a:t>valid/invalid/not valid? </a:t>
            </a:r>
            <a:r>
              <a:rPr lang="en-US" sz="2400" dirty="0">
                <a:latin typeface="Minion Pro" panose="02040503050306020203" pitchFamily="18" charset="0"/>
                <a:ea typeface="SimSun" panose="02010600030101010101" pitchFamily="2" charset="-122"/>
                <a:cs typeface="Times New Roman" panose="02020603050405020304" pitchFamily="18" charset="0"/>
              </a:rPr>
              <a:t>Explain your answer.</a:t>
            </a:r>
          </a:p>
          <a:p>
            <a:pPr marL="0" indent="0">
              <a:lnSpc>
                <a:spcPct val="107000"/>
              </a:lnSpc>
              <a:spcBef>
                <a:spcPts val="0"/>
              </a:spcBef>
              <a:buNone/>
            </a:pPr>
            <a:endParaRPr lang="en-US" sz="2400" dirty="0">
              <a:latin typeface="Minion Pro" panose="02040503050306020203"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9631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bg/>
                                          </p:spTgt>
                                        </p:tgtEl>
                                        <p:attrNameLst>
                                          <p:attrName>style.visibility</p:attrName>
                                        </p:attrNameLst>
                                      </p:cBhvr>
                                      <p:to>
                                        <p:strVal val="visible"/>
                                      </p:to>
                                    </p:set>
                                    <p:animEffect transition="in" filter="fade">
                                      <p:cBhvr>
                                        <p:cTn id="11" dur="500"/>
                                        <p:tgtEl>
                                          <p:spTgt spid="4">
                                            <p:bg/>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Valid forms of argument</a:t>
            </a:r>
            <a:endParaRPr lang="en-GB" dirty="0"/>
          </a:p>
        </p:txBody>
      </p:sp>
      <p:sp>
        <p:nvSpPr>
          <p:cNvPr id="19459" name="Rectangle 3"/>
          <p:cNvSpPr>
            <a:spLocks noGrp="1" noChangeArrowheads="1"/>
          </p:cNvSpPr>
          <p:nvPr>
            <p:ph idx="1"/>
          </p:nvPr>
        </p:nvSpPr>
        <p:spPr/>
        <p:txBody>
          <a:bodyPr>
            <a:normAutofit/>
          </a:bodyPr>
          <a:lstStyle/>
          <a:p>
            <a:r>
              <a:rPr lang="en-GB" dirty="0"/>
              <a:t>Here are some valid forms of argument ( it doesn’t matter what sentences/names/kinds we put in)</a:t>
            </a:r>
          </a:p>
          <a:p>
            <a:pPr>
              <a:buFontTx/>
              <a:buNone/>
            </a:pPr>
            <a:r>
              <a:rPr lang="en-GB" dirty="0"/>
              <a:t>P1) A or B</a:t>
            </a:r>
          </a:p>
          <a:p>
            <a:pPr>
              <a:buFontTx/>
              <a:buNone/>
            </a:pPr>
            <a:r>
              <a:rPr lang="en-GB" dirty="0"/>
              <a:t>P2) Not A</a:t>
            </a:r>
          </a:p>
          <a:p>
            <a:pPr>
              <a:buFontTx/>
              <a:buNone/>
            </a:pPr>
            <a:r>
              <a:rPr lang="en-GB" dirty="0"/>
              <a:t>---------------</a:t>
            </a:r>
          </a:p>
          <a:p>
            <a:pPr>
              <a:buFontTx/>
              <a:buNone/>
            </a:pPr>
            <a:r>
              <a:rPr lang="en-GB" dirty="0"/>
              <a:t>C) B</a:t>
            </a:r>
          </a:p>
          <a:p>
            <a:pPr>
              <a:buFontTx/>
              <a:buNone/>
            </a:pPr>
            <a:endParaRPr lang="en-GB" dirty="0"/>
          </a:p>
        </p:txBody>
      </p:sp>
    </p:spTree>
    <p:extLst>
      <p:ext uri="{BB962C8B-B14F-4D97-AF65-F5344CB8AC3E}">
        <p14:creationId xmlns:p14="http://schemas.microsoft.com/office/powerpoint/2010/main" val="32554481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Valid forms of argument</a:t>
            </a:r>
            <a:endParaRPr lang="en-GB" dirty="0"/>
          </a:p>
        </p:txBody>
      </p:sp>
      <p:sp>
        <p:nvSpPr>
          <p:cNvPr id="20483" name="Rectangle 3"/>
          <p:cNvSpPr>
            <a:spLocks noGrp="1" noChangeArrowheads="1"/>
          </p:cNvSpPr>
          <p:nvPr>
            <p:ph idx="1"/>
          </p:nvPr>
        </p:nvSpPr>
        <p:spPr/>
        <p:txBody>
          <a:bodyPr/>
          <a:lstStyle/>
          <a:p>
            <a:pPr>
              <a:buFontTx/>
              <a:buNone/>
            </a:pPr>
            <a:r>
              <a:rPr lang="en-GB" dirty="0"/>
              <a:t>P1) If A then B</a:t>
            </a:r>
          </a:p>
          <a:p>
            <a:pPr>
              <a:buFontTx/>
              <a:buNone/>
            </a:pPr>
            <a:r>
              <a:rPr lang="en-GB" dirty="0"/>
              <a:t>P2) A</a:t>
            </a:r>
          </a:p>
          <a:p>
            <a:pPr>
              <a:buFontTx/>
              <a:buNone/>
            </a:pPr>
            <a:r>
              <a:rPr lang="en-GB" dirty="0"/>
              <a:t>-------------------</a:t>
            </a:r>
          </a:p>
          <a:p>
            <a:pPr>
              <a:buFontTx/>
              <a:buNone/>
            </a:pPr>
            <a:r>
              <a:rPr lang="en-GB" dirty="0"/>
              <a:t>C) B</a:t>
            </a:r>
          </a:p>
          <a:p>
            <a:pPr>
              <a:buFontTx/>
              <a:buNone/>
            </a:pPr>
            <a:endParaRPr lang="en-GB" dirty="0"/>
          </a:p>
        </p:txBody>
      </p:sp>
    </p:spTree>
    <p:extLst>
      <p:ext uri="{BB962C8B-B14F-4D97-AF65-F5344CB8AC3E}">
        <p14:creationId xmlns:p14="http://schemas.microsoft.com/office/powerpoint/2010/main" val="4721778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Forms of Argument </a:t>
            </a:r>
          </a:p>
        </p:txBody>
      </p:sp>
      <p:sp>
        <p:nvSpPr>
          <p:cNvPr id="3" name="Content Placeholder 2"/>
          <p:cNvSpPr>
            <a:spLocks noGrp="1"/>
          </p:cNvSpPr>
          <p:nvPr>
            <p:ph idx="1"/>
          </p:nvPr>
        </p:nvSpPr>
        <p:spPr/>
        <p:txBody>
          <a:bodyPr/>
          <a:lstStyle/>
          <a:p>
            <a:pPr marL="0" indent="0">
              <a:buNone/>
            </a:pPr>
            <a:r>
              <a:rPr lang="en-US" dirty="0"/>
              <a:t>P1) If A then B</a:t>
            </a:r>
          </a:p>
          <a:p>
            <a:pPr marL="0" indent="0">
              <a:buNone/>
            </a:pPr>
            <a:r>
              <a:rPr lang="en-US" dirty="0"/>
              <a:t>P2) Not B</a:t>
            </a:r>
          </a:p>
          <a:p>
            <a:pPr marL="0" indent="0">
              <a:buNone/>
            </a:pPr>
            <a:r>
              <a:rPr lang="en-US" dirty="0"/>
              <a:t>______</a:t>
            </a:r>
          </a:p>
          <a:p>
            <a:pPr marL="0" indent="0">
              <a:buNone/>
            </a:pPr>
            <a:endParaRPr lang="en-US" dirty="0"/>
          </a:p>
          <a:p>
            <a:pPr marL="0" indent="0">
              <a:buNone/>
            </a:pPr>
            <a:r>
              <a:rPr lang="en-US" dirty="0"/>
              <a:t>C) Not A</a:t>
            </a:r>
          </a:p>
          <a:p>
            <a:pPr marL="0" indent="0">
              <a:buNone/>
            </a:pPr>
            <a:endParaRPr lang="en-US" dirty="0"/>
          </a:p>
        </p:txBody>
      </p:sp>
    </p:spTree>
    <p:extLst>
      <p:ext uri="{BB962C8B-B14F-4D97-AF65-F5344CB8AC3E}">
        <p14:creationId xmlns:p14="http://schemas.microsoft.com/office/powerpoint/2010/main" val="24606391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Valid Forms of Argument</a:t>
            </a:r>
            <a:endParaRPr lang="en-GB" dirty="0"/>
          </a:p>
        </p:txBody>
      </p:sp>
      <p:sp>
        <p:nvSpPr>
          <p:cNvPr id="21507" name="Rectangle 3"/>
          <p:cNvSpPr>
            <a:spLocks noGrp="1" noChangeArrowheads="1"/>
          </p:cNvSpPr>
          <p:nvPr>
            <p:ph idx="1"/>
          </p:nvPr>
        </p:nvSpPr>
        <p:spPr/>
        <p:txBody>
          <a:bodyPr/>
          <a:lstStyle/>
          <a:p>
            <a:pPr>
              <a:buFontTx/>
              <a:buNone/>
            </a:pPr>
            <a:r>
              <a:rPr lang="en-GB" dirty="0"/>
              <a:t>P1) All F are G</a:t>
            </a:r>
          </a:p>
          <a:p>
            <a:pPr>
              <a:buFontTx/>
              <a:buNone/>
            </a:pPr>
            <a:r>
              <a:rPr lang="en-GB" dirty="0"/>
              <a:t>P2) x is F</a:t>
            </a:r>
          </a:p>
          <a:p>
            <a:pPr>
              <a:buFontTx/>
              <a:buNone/>
            </a:pPr>
            <a:r>
              <a:rPr lang="en-GB" dirty="0"/>
              <a:t>---------------------</a:t>
            </a:r>
          </a:p>
          <a:p>
            <a:pPr>
              <a:buFontTx/>
              <a:buNone/>
            </a:pPr>
            <a:r>
              <a:rPr lang="en-GB" dirty="0"/>
              <a:t>C) x is G</a:t>
            </a:r>
          </a:p>
        </p:txBody>
      </p:sp>
    </p:spTree>
    <p:extLst>
      <p:ext uri="{BB962C8B-B14F-4D97-AF65-F5344CB8AC3E}">
        <p14:creationId xmlns:p14="http://schemas.microsoft.com/office/powerpoint/2010/main" val="22492222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a:t>Assessing arguments for validity</a:t>
            </a:r>
          </a:p>
        </p:txBody>
      </p:sp>
      <p:sp>
        <p:nvSpPr>
          <p:cNvPr id="16387" name="Rectangle 3"/>
          <p:cNvSpPr>
            <a:spLocks noGrp="1" noChangeArrowheads="1"/>
          </p:cNvSpPr>
          <p:nvPr>
            <p:ph idx="1"/>
          </p:nvPr>
        </p:nvSpPr>
        <p:spPr/>
        <p:txBody>
          <a:bodyPr>
            <a:normAutofit/>
          </a:bodyPr>
          <a:lstStyle/>
          <a:p>
            <a:r>
              <a:rPr lang="en-GB" sz="4000" dirty="0"/>
              <a:t>How to judge validity</a:t>
            </a:r>
          </a:p>
          <a:p>
            <a:pPr lvl="1"/>
            <a:r>
              <a:rPr lang="en-GB" sz="3600" dirty="0"/>
              <a:t>Try to think of a situation where the premises are all true and the conclusion false</a:t>
            </a:r>
          </a:p>
          <a:p>
            <a:pPr lvl="1"/>
            <a:r>
              <a:rPr lang="en-US" sz="3600" dirty="0"/>
              <a:t>T</a:t>
            </a:r>
            <a:r>
              <a:rPr lang="en-GB" sz="3600" dirty="0"/>
              <a:t>his situation is called a </a:t>
            </a:r>
            <a:r>
              <a:rPr lang="en-GB" sz="3600" i="1" dirty="0"/>
              <a:t>counterexample</a:t>
            </a:r>
          </a:p>
          <a:p>
            <a:pPr lvl="1"/>
            <a:r>
              <a:rPr lang="en-GB" sz="3600" dirty="0"/>
              <a:t>If it is impossible to do this, then the argument is </a:t>
            </a:r>
            <a:r>
              <a:rPr lang="en-GB" sz="3600" i="1" dirty="0"/>
              <a:t>valid</a:t>
            </a:r>
            <a:r>
              <a:rPr lang="en-GB" sz="3600" dirty="0"/>
              <a:t>. If it is possible to do this, then the argument is </a:t>
            </a:r>
            <a:r>
              <a:rPr lang="en-GB" sz="3600" i="1" dirty="0"/>
              <a:t>invalid</a:t>
            </a:r>
            <a:r>
              <a:rPr lang="en-GB" sz="3600" dirty="0"/>
              <a:t>.</a:t>
            </a:r>
          </a:p>
        </p:txBody>
      </p:sp>
    </p:spTree>
    <p:extLst>
      <p:ext uri="{BB962C8B-B14F-4D97-AF65-F5344CB8AC3E}">
        <p14:creationId xmlns:p14="http://schemas.microsoft.com/office/powerpoint/2010/main" val="23708561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838200" y="569843"/>
            <a:ext cx="10515600" cy="5607120"/>
          </a:xfrm>
        </p:spPr>
        <p:txBody>
          <a:bodyPr>
            <a:normAutofit fontScale="92500" lnSpcReduction="20000"/>
          </a:bodyPr>
          <a:lstStyle/>
          <a:p>
            <a:pPr>
              <a:buFontTx/>
              <a:buNone/>
            </a:pPr>
            <a:r>
              <a:rPr lang="en-GB" dirty="0"/>
              <a:t>P1) Matthew needs air to live (True)</a:t>
            </a:r>
          </a:p>
          <a:p>
            <a:pPr>
              <a:buFontTx/>
              <a:buNone/>
            </a:pPr>
            <a:r>
              <a:rPr lang="en-GB" dirty="0"/>
              <a:t>P2) All men need air to live (True)</a:t>
            </a:r>
          </a:p>
          <a:p>
            <a:pPr>
              <a:buFontTx/>
              <a:buNone/>
            </a:pPr>
            <a:r>
              <a:rPr lang="en-GB" dirty="0"/>
              <a:t>----------------------</a:t>
            </a:r>
          </a:p>
          <a:p>
            <a:pPr>
              <a:buFontTx/>
              <a:buNone/>
            </a:pPr>
            <a:r>
              <a:rPr lang="en-GB" dirty="0"/>
              <a:t>C) Matthew is a man (True)</a:t>
            </a:r>
          </a:p>
          <a:p>
            <a:endParaRPr lang="en-US" dirty="0"/>
          </a:p>
          <a:p>
            <a:pPr marL="0" indent="0">
              <a:buNone/>
            </a:pPr>
            <a:r>
              <a:rPr lang="en-US" dirty="0"/>
              <a:t>A very simple counterexample to this would be the situation where Matthew is a woman. IF this is true, then premise 1 is true, premise 2 is true and the conclusion is false</a:t>
            </a:r>
          </a:p>
          <a:p>
            <a:pPr marL="0" indent="0">
              <a:buNone/>
            </a:pPr>
            <a:endParaRPr lang="en-US" dirty="0"/>
          </a:p>
          <a:p>
            <a:pPr marL="0" indent="0">
              <a:buNone/>
            </a:pPr>
            <a:r>
              <a:rPr lang="en-US" dirty="0"/>
              <a:t>This proves the argument is invalid</a:t>
            </a:r>
          </a:p>
          <a:p>
            <a:pPr marL="0" indent="0">
              <a:buNone/>
            </a:pPr>
            <a:endParaRPr lang="en-US" dirty="0"/>
          </a:p>
          <a:p>
            <a:pPr marL="0" indent="0">
              <a:buNone/>
            </a:pPr>
            <a:r>
              <a:rPr lang="en-US" dirty="0"/>
              <a:t>B</a:t>
            </a:r>
            <a:r>
              <a:rPr lang="en-GB" dirty="0" err="1"/>
              <a:t>ut</a:t>
            </a:r>
            <a:r>
              <a:rPr lang="en-GB" dirty="0"/>
              <a:t> ANY example of an argument with the same logical form as this argument where the premises are true and the conclusion is false would also be a counterexample</a:t>
            </a:r>
          </a:p>
          <a:p>
            <a:pPr>
              <a:buFontTx/>
              <a:buNone/>
            </a:pPr>
            <a:endParaRPr lang="en-GB" dirty="0"/>
          </a:p>
          <a:p>
            <a:pPr>
              <a:buFontTx/>
              <a:buNone/>
            </a:pPr>
            <a:endParaRPr lang="en-GB" sz="2000" dirty="0"/>
          </a:p>
        </p:txBody>
      </p:sp>
    </p:spTree>
    <p:extLst>
      <p:ext uri="{BB962C8B-B14F-4D97-AF65-F5344CB8AC3E}">
        <p14:creationId xmlns:p14="http://schemas.microsoft.com/office/powerpoint/2010/main" val="6827355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a:t>Representing logical form</a:t>
            </a:r>
          </a:p>
        </p:txBody>
      </p:sp>
      <p:sp>
        <p:nvSpPr>
          <p:cNvPr id="18435" name="Rectangle 3"/>
          <p:cNvSpPr>
            <a:spLocks noGrp="1" noChangeArrowheads="1"/>
          </p:cNvSpPr>
          <p:nvPr>
            <p:ph idx="1"/>
          </p:nvPr>
        </p:nvSpPr>
        <p:spPr>
          <a:xfrm>
            <a:off x="1073426" y="1577009"/>
            <a:ext cx="10280374" cy="4823791"/>
          </a:xfrm>
        </p:spPr>
        <p:txBody>
          <a:bodyPr>
            <a:normAutofit/>
          </a:bodyPr>
          <a:lstStyle/>
          <a:p>
            <a:pPr>
              <a:buFontTx/>
              <a:buNone/>
            </a:pPr>
            <a:endParaRPr lang="en-GB" sz="800" dirty="0"/>
          </a:p>
          <a:p>
            <a:pPr>
              <a:buFontTx/>
              <a:buNone/>
            </a:pPr>
            <a:r>
              <a:rPr lang="en-GB" sz="2400" dirty="0"/>
              <a:t>P1) Lady </a:t>
            </a:r>
            <a:r>
              <a:rPr lang="en-GB" sz="2400" dirty="0" err="1"/>
              <a:t>GaGa</a:t>
            </a:r>
            <a:r>
              <a:rPr lang="en-GB" sz="2400" dirty="0"/>
              <a:t> needs air to live (x is a G)</a:t>
            </a:r>
          </a:p>
          <a:p>
            <a:pPr>
              <a:buFontTx/>
              <a:buNone/>
            </a:pPr>
            <a:r>
              <a:rPr lang="en-GB" sz="2400" dirty="0"/>
              <a:t>P2) All men need air to live (All Fs are </a:t>
            </a:r>
            <a:r>
              <a:rPr lang="en-GB" sz="2400" dirty="0" err="1"/>
              <a:t>Gs</a:t>
            </a:r>
            <a:r>
              <a:rPr lang="en-GB" sz="2400" dirty="0"/>
              <a:t>)</a:t>
            </a:r>
          </a:p>
          <a:p>
            <a:pPr>
              <a:buFontTx/>
              <a:buNone/>
            </a:pPr>
            <a:r>
              <a:rPr lang="en-GB" sz="2400" dirty="0"/>
              <a:t>---------------------------</a:t>
            </a:r>
          </a:p>
          <a:p>
            <a:pPr>
              <a:buFontTx/>
              <a:buNone/>
            </a:pPr>
            <a:r>
              <a:rPr lang="en-GB" sz="2400" dirty="0"/>
              <a:t>C) Lady </a:t>
            </a:r>
            <a:r>
              <a:rPr lang="en-GB" sz="2400" dirty="0" err="1"/>
              <a:t>GaGa</a:t>
            </a:r>
            <a:r>
              <a:rPr lang="en-GB" sz="2400" dirty="0"/>
              <a:t> is a man [x is an F]</a:t>
            </a:r>
          </a:p>
          <a:p>
            <a:pPr>
              <a:buFontTx/>
              <a:buNone/>
            </a:pPr>
            <a:endParaRPr lang="en-GB" sz="1900" dirty="0"/>
          </a:p>
          <a:p>
            <a:pPr>
              <a:buFontTx/>
              <a:buNone/>
            </a:pPr>
            <a:r>
              <a:rPr lang="en-GB" b="1" dirty="0"/>
              <a:t>This is called ‘refutation by counterexample.’</a:t>
            </a:r>
          </a:p>
        </p:txBody>
      </p:sp>
    </p:spTree>
    <p:extLst>
      <p:ext uri="{BB962C8B-B14F-4D97-AF65-F5344CB8AC3E}">
        <p14:creationId xmlns:p14="http://schemas.microsoft.com/office/powerpoint/2010/main" val="2356288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04B9-AA4D-4303-9AB1-24A36EFE5651}"/>
              </a:ext>
            </a:extLst>
          </p:cNvPr>
          <p:cNvSpPr>
            <a:spLocks noGrp="1"/>
          </p:cNvSpPr>
          <p:nvPr>
            <p:ph type="title"/>
          </p:nvPr>
        </p:nvSpPr>
        <p:spPr/>
        <p:txBody>
          <a:bodyPr/>
          <a:lstStyle/>
          <a:p>
            <a:r>
              <a:rPr lang="en-US" dirty="0"/>
              <a:t>Summary</a:t>
            </a:r>
            <a:endParaRPr lang="en-GB" dirty="0"/>
          </a:p>
        </p:txBody>
      </p:sp>
      <p:sp>
        <p:nvSpPr>
          <p:cNvPr id="3" name="Content Placeholder 2">
            <a:extLst>
              <a:ext uri="{FF2B5EF4-FFF2-40B4-BE49-F238E27FC236}">
                <a16:creationId xmlns:a16="http://schemas.microsoft.com/office/drawing/2014/main" id="{386D1DDD-52A3-4AC2-BC75-BF2E95445B83}"/>
              </a:ext>
            </a:extLst>
          </p:cNvPr>
          <p:cNvSpPr>
            <a:spLocks noGrp="1"/>
          </p:cNvSpPr>
          <p:nvPr>
            <p:ph idx="1"/>
          </p:nvPr>
        </p:nvSpPr>
        <p:spPr/>
        <p:txBody>
          <a:bodyPr/>
          <a:lstStyle/>
          <a:p>
            <a:r>
              <a:rPr lang="en-US" dirty="0"/>
              <a:t>The good structure for deductive arguments is validity</a:t>
            </a:r>
          </a:p>
          <a:p>
            <a:r>
              <a:rPr lang="en-US" dirty="0"/>
              <a:t>An argument is valid when: if all the premises are true this means the conclusion has to be true as well</a:t>
            </a:r>
          </a:p>
          <a:p>
            <a:r>
              <a:rPr lang="en-US" dirty="0"/>
              <a:t>We can prove an argument is invalid by thinking of a counterexample (refutation by counterexample)</a:t>
            </a:r>
          </a:p>
          <a:p>
            <a:r>
              <a:rPr lang="en-US" dirty="0"/>
              <a:t>A counterexample is an example of an argument where all the premises are true and the conclusion is false</a:t>
            </a:r>
          </a:p>
          <a:p>
            <a:r>
              <a:rPr lang="en-US" dirty="0"/>
              <a:t>If an argument has no counterexample, if it is IMPOSSIBLE to think of a counterexample, then it is valid</a:t>
            </a:r>
            <a:endParaRPr lang="en-GB" dirty="0"/>
          </a:p>
        </p:txBody>
      </p:sp>
    </p:spTree>
    <p:extLst>
      <p:ext uri="{BB962C8B-B14F-4D97-AF65-F5344CB8AC3E}">
        <p14:creationId xmlns:p14="http://schemas.microsoft.com/office/powerpoint/2010/main" val="3133408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B84A8BA-8B2F-46D7-BF67-6766FBCEA2FF}"/>
              </a:ext>
            </a:extLst>
          </p:cNvPr>
          <p:cNvSpPr>
            <a:spLocks noGrp="1"/>
          </p:cNvSpPr>
          <p:nvPr>
            <p:ph idx="1"/>
          </p:nvPr>
        </p:nvSpPr>
        <p:spPr>
          <a:xfrm>
            <a:off x="838201" y="261763"/>
            <a:ext cx="10515598" cy="4154361"/>
          </a:xfrm>
        </p:spPr>
        <p:txBody>
          <a:bodyPr vert="horz" lIns="91440" tIns="45720" rIns="91440" bIns="45720" rtlCol="0" anchor="t">
            <a:noAutofit/>
          </a:bodyPr>
          <a:lstStyle/>
          <a:p>
            <a:endParaRPr lang="en-US" sz="2200" dirty="0">
              <a:solidFill>
                <a:srgbClr val="FFFFFF"/>
              </a:solidFill>
              <a:cs typeface="Calibri"/>
            </a:endParaRPr>
          </a:p>
          <a:p>
            <a:endParaRPr lang="en-US" sz="2200" dirty="0">
              <a:solidFill>
                <a:srgbClr val="FFFFFF"/>
              </a:solidFill>
              <a:cs typeface="Calibri"/>
            </a:endParaRPr>
          </a:p>
          <a:p>
            <a:r>
              <a:rPr lang="en-US" sz="2200" dirty="0">
                <a:solidFill>
                  <a:srgbClr val="FFFFFF"/>
                </a:solidFill>
              </a:rPr>
              <a:t>The words good and bad are a bit too vague. We need more accurate language to describe arguments.</a:t>
            </a:r>
            <a:endParaRPr lang="en-US" sz="2200">
              <a:solidFill>
                <a:srgbClr val="FFFFFF"/>
              </a:solidFill>
              <a:cs typeface="Calibri"/>
            </a:endParaRPr>
          </a:p>
          <a:p>
            <a:r>
              <a:rPr lang="en-US" sz="2200" dirty="0">
                <a:solidFill>
                  <a:srgbClr val="FFFFFF"/>
                </a:solidFill>
              </a:rPr>
              <a:t>We need to talk more about good and bad arguments and learn some more technical vocabulary. The basic concepts we will look at are:</a:t>
            </a:r>
            <a:endParaRPr lang="en-US" sz="2200">
              <a:cs typeface="Calibri"/>
            </a:endParaRPr>
          </a:p>
          <a:p>
            <a:pPr marL="0" indent="0">
              <a:buNone/>
            </a:pPr>
            <a:endParaRPr lang="en-US" sz="2200" dirty="0">
              <a:solidFill>
                <a:srgbClr val="FFFFFF"/>
              </a:solidFill>
              <a:cs typeface="Calibri"/>
            </a:endParaRPr>
          </a:p>
          <a:p>
            <a:r>
              <a:rPr lang="en-US" sz="2200" dirty="0">
                <a:solidFill>
                  <a:srgbClr val="FFFFFF"/>
                </a:solidFill>
              </a:rPr>
              <a:t>Validity – good structure for deductive arguments</a:t>
            </a:r>
            <a:endParaRPr lang="en-US" sz="2200" dirty="0">
              <a:solidFill>
                <a:srgbClr val="FFFFFF"/>
              </a:solidFill>
              <a:cs typeface="Calibri"/>
            </a:endParaRPr>
          </a:p>
          <a:p>
            <a:endParaRPr lang="en-US" sz="2200" dirty="0">
              <a:solidFill>
                <a:srgbClr val="FFFFFF"/>
              </a:solidFill>
              <a:cs typeface="Calibri"/>
            </a:endParaRPr>
          </a:p>
          <a:p>
            <a:r>
              <a:rPr lang="en-US" sz="2200" dirty="0">
                <a:solidFill>
                  <a:srgbClr val="FFFFFF"/>
                </a:solidFill>
              </a:rPr>
              <a:t>Force – good structure for inductive arguments</a:t>
            </a:r>
            <a:endParaRPr lang="en-US" sz="2200" dirty="0">
              <a:solidFill>
                <a:srgbClr val="FFFFFF"/>
              </a:solidFill>
              <a:cs typeface="Calibri"/>
            </a:endParaRPr>
          </a:p>
          <a:p>
            <a:endParaRPr lang="en-US" sz="2200" dirty="0">
              <a:solidFill>
                <a:srgbClr val="FFFFFF"/>
              </a:solidFill>
              <a:cs typeface="Calibri"/>
            </a:endParaRPr>
          </a:p>
          <a:p>
            <a:r>
              <a:rPr lang="en-US" sz="2200" dirty="0">
                <a:solidFill>
                  <a:srgbClr val="FFFFFF"/>
                </a:solidFill>
              </a:rPr>
              <a:t>Soundness – good structure AND true premises </a:t>
            </a:r>
            <a:endParaRPr lang="en-GB" sz="2200" dirty="0">
              <a:solidFill>
                <a:srgbClr val="FFFFFF"/>
              </a:solidFill>
              <a:cs typeface="Calibri" panose="020F0502020204030204"/>
            </a:endParaRPr>
          </a:p>
          <a:p>
            <a:endParaRPr lang="en-US" sz="2200" dirty="0">
              <a:solidFill>
                <a:srgbClr val="FFFFFF"/>
              </a:solidFill>
              <a:cs typeface="Calibri"/>
            </a:endParaRPr>
          </a:p>
          <a:p>
            <a:r>
              <a:rPr lang="en-US" sz="2200" dirty="0">
                <a:solidFill>
                  <a:srgbClr val="FFFFFF"/>
                </a:solidFill>
                <a:cs typeface="Calibri"/>
              </a:rPr>
              <a:t>Sound can be used to describe both deductive and inductive arguments. </a:t>
            </a:r>
          </a:p>
        </p:txBody>
      </p:sp>
    </p:spTree>
    <p:extLst>
      <p:ext uri="{BB962C8B-B14F-4D97-AF65-F5344CB8AC3E}">
        <p14:creationId xmlns:p14="http://schemas.microsoft.com/office/powerpoint/2010/main" val="25607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B739F-37C8-4CBC-A482-D0FDB298D2A1}"/>
              </a:ext>
            </a:extLst>
          </p:cNvPr>
          <p:cNvSpPr>
            <a:spLocks noGrp="1"/>
          </p:cNvSpPr>
          <p:nvPr>
            <p:ph type="title"/>
          </p:nvPr>
        </p:nvSpPr>
        <p:spPr>
          <a:xfrm>
            <a:off x="838200" y="365125"/>
            <a:ext cx="11193966" cy="1325563"/>
          </a:xfrm>
        </p:spPr>
        <p:txBody>
          <a:bodyPr/>
          <a:lstStyle/>
          <a:p>
            <a:r>
              <a:rPr lang="en-US" dirty="0"/>
              <a:t>Good structure for inductive arguments: Force</a:t>
            </a:r>
            <a:endParaRPr lang="en-GB" dirty="0"/>
          </a:p>
        </p:txBody>
      </p:sp>
      <p:sp>
        <p:nvSpPr>
          <p:cNvPr id="3" name="Content Placeholder 2">
            <a:extLst>
              <a:ext uri="{FF2B5EF4-FFF2-40B4-BE49-F238E27FC236}">
                <a16:creationId xmlns:a16="http://schemas.microsoft.com/office/drawing/2014/main" id="{574AE6A7-5D0F-45C8-96CD-72FB42FF1FEF}"/>
              </a:ext>
            </a:extLst>
          </p:cNvPr>
          <p:cNvSpPr>
            <a:spLocks noGrp="1"/>
          </p:cNvSpPr>
          <p:nvPr>
            <p:ph idx="1"/>
          </p:nvPr>
        </p:nvSpPr>
        <p:spPr>
          <a:xfrm>
            <a:off x="838200" y="1690688"/>
            <a:ext cx="10515600" cy="4948651"/>
          </a:xfrm>
        </p:spPr>
        <p:txBody>
          <a:bodyPr>
            <a:normAutofit fontScale="85000" lnSpcReduction="20000"/>
          </a:bodyPr>
          <a:lstStyle/>
          <a:p>
            <a:r>
              <a:rPr lang="en-US" dirty="0"/>
              <a:t>Remember that human beings use deductive and inductive arguments</a:t>
            </a:r>
          </a:p>
          <a:p>
            <a:endParaRPr lang="en-US" dirty="0"/>
          </a:p>
          <a:p>
            <a:pPr marL="0" indent="0">
              <a:buNone/>
            </a:pPr>
            <a:r>
              <a:rPr lang="en-US" dirty="0"/>
              <a:t>P1) My neighbor’s dog has  barked every morning</a:t>
            </a:r>
          </a:p>
          <a:p>
            <a:pPr marL="0" indent="0">
              <a:buNone/>
            </a:pPr>
            <a:r>
              <a:rPr lang="en-US" dirty="0"/>
              <a:t>______</a:t>
            </a:r>
          </a:p>
          <a:p>
            <a:pPr marL="0" indent="0">
              <a:buNone/>
            </a:pPr>
            <a:endParaRPr lang="en-US" dirty="0"/>
          </a:p>
          <a:p>
            <a:pPr marL="0" indent="0">
              <a:buNone/>
            </a:pPr>
            <a:r>
              <a:rPr lang="en-US" dirty="0"/>
              <a:t>C) So it will bark this morning</a:t>
            </a:r>
          </a:p>
          <a:p>
            <a:pPr marL="0" indent="0">
              <a:buNone/>
            </a:pPr>
            <a:endParaRPr lang="en-US" dirty="0"/>
          </a:p>
          <a:p>
            <a:pPr marL="0" indent="0">
              <a:buNone/>
            </a:pPr>
            <a:r>
              <a:rPr lang="en-US" dirty="0"/>
              <a:t>This is obviously a pretty good argument, and we use arguments like this all the time. But it is invalid. Even if the premise is true, the conclusion could still be false</a:t>
            </a:r>
          </a:p>
          <a:p>
            <a:pPr marL="0" indent="0">
              <a:buNone/>
            </a:pPr>
            <a:endParaRPr lang="en-US" dirty="0"/>
          </a:p>
          <a:p>
            <a:pPr marL="0" indent="0">
              <a:buNone/>
            </a:pPr>
            <a:r>
              <a:rPr lang="en-US" dirty="0"/>
              <a:t>So what should we say? It is obviously a good argument, but it is not valid.  But that doesn’t matter. This argument is not a </a:t>
            </a:r>
            <a:r>
              <a:rPr lang="en-US" i="1" dirty="0"/>
              <a:t>deductive argument </a:t>
            </a:r>
            <a:r>
              <a:rPr lang="en-US" dirty="0"/>
              <a:t>– it is an </a:t>
            </a:r>
            <a:r>
              <a:rPr lang="en-US" i="1" dirty="0"/>
              <a:t>inductive argument</a:t>
            </a:r>
            <a:r>
              <a:rPr lang="en-US" dirty="0"/>
              <a:t>. </a:t>
            </a:r>
          </a:p>
          <a:p>
            <a:endParaRPr lang="en-GB" dirty="0"/>
          </a:p>
        </p:txBody>
      </p:sp>
    </p:spTree>
    <p:extLst>
      <p:ext uri="{BB962C8B-B14F-4D97-AF65-F5344CB8AC3E}">
        <p14:creationId xmlns:p14="http://schemas.microsoft.com/office/powerpoint/2010/main" val="83661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 a </a:t>
            </a:r>
            <a:r>
              <a:rPr lang="en-US" i="1" dirty="0"/>
              <a:t>deductive</a:t>
            </a:r>
            <a:r>
              <a:rPr lang="en-US" dirty="0"/>
              <a:t> argument someone is trying to use reasons to make you think that something </a:t>
            </a:r>
            <a:r>
              <a:rPr lang="en-US" i="1" dirty="0"/>
              <a:t>must </a:t>
            </a:r>
            <a:r>
              <a:rPr lang="en-US" dirty="0"/>
              <a:t>be </a:t>
            </a:r>
            <a:r>
              <a:rPr lang="en-US" dirty="0" smtClean="0"/>
              <a:t>true</a:t>
            </a:r>
          </a:p>
          <a:p>
            <a:endParaRPr lang="en-US" dirty="0"/>
          </a:p>
          <a:p>
            <a:r>
              <a:rPr lang="en-US" dirty="0"/>
              <a:t>In an </a:t>
            </a:r>
            <a:r>
              <a:rPr lang="en-US" i="1" dirty="0"/>
              <a:t>inductive</a:t>
            </a:r>
            <a:r>
              <a:rPr lang="en-US" dirty="0"/>
              <a:t> argument someone is trying to use reasons to make you think that something is </a:t>
            </a:r>
            <a:r>
              <a:rPr lang="en-US" i="1" dirty="0"/>
              <a:t>probably</a:t>
            </a:r>
            <a:r>
              <a:rPr lang="en-US" dirty="0"/>
              <a:t> </a:t>
            </a:r>
            <a:r>
              <a:rPr lang="en-US" dirty="0" smtClean="0"/>
              <a:t>true</a:t>
            </a:r>
          </a:p>
          <a:p>
            <a:pPr marL="0" indent="0">
              <a:buNone/>
            </a:pPr>
            <a:endParaRPr lang="en-US" dirty="0"/>
          </a:p>
          <a:p>
            <a:r>
              <a:rPr lang="en-US" dirty="0"/>
              <a:t>In the previous argument, someone is trying to support the claim that their </a:t>
            </a:r>
            <a:r>
              <a:rPr lang="en-US" dirty="0" err="1"/>
              <a:t>neighbours</a:t>
            </a:r>
            <a:r>
              <a:rPr lang="en-US" dirty="0"/>
              <a:t> dog will </a:t>
            </a:r>
            <a:r>
              <a:rPr lang="en-US" i="1" dirty="0"/>
              <a:t>probably</a:t>
            </a:r>
            <a:r>
              <a:rPr lang="en-US" dirty="0"/>
              <a:t> bark this morning. They are not trying to support the claim that, logically, it </a:t>
            </a:r>
            <a:r>
              <a:rPr lang="en-US" i="1" dirty="0"/>
              <a:t>must</a:t>
            </a:r>
            <a:r>
              <a:rPr lang="en-US" dirty="0"/>
              <a:t> bark this morning</a:t>
            </a:r>
          </a:p>
        </p:txBody>
      </p:sp>
    </p:spTree>
    <p:extLst>
      <p:ext uri="{BB962C8B-B14F-4D97-AF65-F5344CB8AC3E}">
        <p14:creationId xmlns:p14="http://schemas.microsoft.com/office/powerpoint/2010/main" val="410462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dirty="0"/>
              <a:t>Inductive force</a:t>
            </a:r>
          </a:p>
        </p:txBody>
      </p:sp>
      <p:sp>
        <p:nvSpPr>
          <p:cNvPr id="10243" name="Rectangle 3"/>
          <p:cNvSpPr>
            <a:spLocks noGrp="1" noChangeArrowheads="1"/>
          </p:cNvSpPr>
          <p:nvPr>
            <p:ph idx="1"/>
          </p:nvPr>
        </p:nvSpPr>
        <p:spPr/>
        <p:txBody>
          <a:bodyPr>
            <a:normAutofit/>
          </a:bodyPr>
          <a:lstStyle/>
          <a:p>
            <a:r>
              <a:rPr lang="en-GB" dirty="0"/>
              <a:t>So validity is not important for inductive arguments – instead, what is important is</a:t>
            </a:r>
            <a:r>
              <a:rPr lang="en-GB" i="1" dirty="0"/>
              <a:t> </a:t>
            </a:r>
            <a:r>
              <a:rPr lang="en-GB" i="1" dirty="0" smtClean="0"/>
              <a:t>force</a:t>
            </a:r>
          </a:p>
          <a:p>
            <a:pPr marL="0" indent="0">
              <a:buNone/>
            </a:pPr>
            <a:endParaRPr lang="en-GB" i="1" dirty="0"/>
          </a:p>
          <a:p>
            <a:r>
              <a:rPr lang="en-GB" dirty="0"/>
              <a:t>To say that an argument is</a:t>
            </a:r>
            <a:r>
              <a:rPr lang="en-GB" i="1" dirty="0"/>
              <a:t> forceful </a:t>
            </a:r>
            <a:r>
              <a:rPr lang="en-GB" dirty="0"/>
              <a:t>is to say:</a:t>
            </a:r>
          </a:p>
          <a:p>
            <a:pPr lvl="1"/>
            <a:r>
              <a:rPr lang="en-GB" dirty="0"/>
              <a:t>If the premises are/were true, then, given no more information than that contained in the premises, it would be more reasonable to expect the conclusion to be true than to expect it to be false (the conclusion is probably true)</a:t>
            </a:r>
          </a:p>
        </p:txBody>
      </p:sp>
    </p:spTree>
    <p:extLst>
      <p:ext uri="{BB962C8B-B14F-4D97-AF65-F5344CB8AC3E}">
        <p14:creationId xmlns:p14="http://schemas.microsoft.com/office/powerpoint/2010/main" val="87122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endParaRPr lang="en-GB" dirty="0"/>
          </a:p>
        </p:txBody>
      </p:sp>
      <p:sp>
        <p:nvSpPr>
          <p:cNvPr id="19459" name="Rectangle 3"/>
          <p:cNvSpPr>
            <a:spLocks noGrp="1" noChangeArrowheads="1"/>
          </p:cNvSpPr>
          <p:nvPr>
            <p:ph idx="1"/>
          </p:nvPr>
        </p:nvSpPr>
        <p:spPr>
          <a:xfrm>
            <a:off x="2209800" y="1828800"/>
            <a:ext cx="7772400" cy="4267200"/>
          </a:xfrm>
        </p:spPr>
        <p:txBody>
          <a:bodyPr>
            <a:normAutofit lnSpcReduction="10000"/>
          </a:bodyPr>
          <a:lstStyle/>
          <a:p>
            <a:r>
              <a:rPr lang="en-GB" sz="2400" dirty="0"/>
              <a:t>Force comes in degrees</a:t>
            </a:r>
          </a:p>
          <a:p>
            <a:r>
              <a:rPr lang="en-GB" sz="2400" dirty="0"/>
              <a:t>Arguments can be more or less inductively forceful</a:t>
            </a:r>
          </a:p>
          <a:p>
            <a:pPr lvl="1">
              <a:buFontTx/>
              <a:buNone/>
            </a:pPr>
            <a:endParaRPr lang="en-GB" sz="800" dirty="0"/>
          </a:p>
          <a:p>
            <a:pPr lvl="1">
              <a:buFontTx/>
              <a:buNone/>
            </a:pPr>
            <a:r>
              <a:rPr lang="en-GB" dirty="0"/>
              <a:t>P1) 15 out of 29 children in the class are wearing white socks</a:t>
            </a:r>
          </a:p>
          <a:p>
            <a:pPr lvl="1">
              <a:buFontTx/>
              <a:buNone/>
            </a:pPr>
            <a:r>
              <a:rPr lang="en-GB" dirty="0"/>
              <a:t>------------------------</a:t>
            </a:r>
          </a:p>
          <a:p>
            <a:pPr lvl="1">
              <a:buFontTx/>
              <a:buNone/>
            </a:pPr>
            <a:r>
              <a:rPr lang="en-GB" dirty="0"/>
              <a:t>C) The child who scored the highest in the spelling test is wearing white socks</a:t>
            </a:r>
          </a:p>
          <a:p>
            <a:pPr lvl="1">
              <a:buFontTx/>
              <a:buNone/>
            </a:pPr>
            <a:endParaRPr lang="en-GB" sz="800" dirty="0"/>
          </a:p>
          <a:p>
            <a:r>
              <a:rPr lang="en-GB" sz="2400" dirty="0"/>
              <a:t>This argument is forceful, but only </a:t>
            </a:r>
            <a:r>
              <a:rPr lang="en-GB" sz="2400" dirty="0" smtClean="0"/>
              <a:t>barely</a:t>
            </a:r>
          </a:p>
          <a:p>
            <a:endParaRPr lang="en-GB" sz="2400" dirty="0"/>
          </a:p>
          <a:p>
            <a:r>
              <a:rPr lang="en-GB" sz="2400" dirty="0" smtClean="0"/>
              <a:t>Answer question 1 on the worksheet:</a:t>
            </a:r>
            <a:endParaRPr lang="en-GB" sz="2400" dirty="0"/>
          </a:p>
          <a:p>
            <a:pPr lvl="1">
              <a:buFontTx/>
              <a:buNone/>
            </a:pPr>
            <a:endParaRPr lang="en-GB" dirty="0"/>
          </a:p>
          <a:p>
            <a:pPr lvl="1">
              <a:buFontTx/>
              <a:buNone/>
            </a:pPr>
            <a:endParaRPr lang="en-GB" dirty="0"/>
          </a:p>
        </p:txBody>
      </p:sp>
    </p:spTree>
    <p:extLst>
      <p:ext uri="{BB962C8B-B14F-4D97-AF65-F5344CB8AC3E}">
        <p14:creationId xmlns:p14="http://schemas.microsoft.com/office/powerpoint/2010/main" val="361005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4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2DA15-EE1E-42A5-B58E-6E7527FE4656}"/>
              </a:ext>
            </a:extLst>
          </p:cNvPr>
          <p:cNvSpPr>
            <a:spLocks noGrp="1"/>
          </p:cNvSpPr>
          <p:nvPr>
            <p:ph type="title"/>
          </p:nvPr>
        </p:nvSpPr>
        <p:spPr/>
        <p:txBody>
          <a:bodyPr/>
          <a:lstStyle/>
          <a:p>
            <a:r>
              <a:rPr lang="en-US" dirty="0"/>
              <a:t>Summary</a:t>
            </a:r>
            <a:endParaRPr lang="en-GB" dirty="0"/>
          </a:p>
        </p:txBody>
      </p:sp>
      <p:sp>
        <p:nvSpPr>
          <p:cNvPr id="3" name="Content Placeholder 2">
            <a:extLst>
              <a:ext uri="{FF2B5EF4-FFF2-40B4-BE49-F238E27FC236}">
                <a16:creationId xmlns:a16="http://schemas.microsoft.com/office/drawing/2014/main" id="{7FF00436-D631-4F77-B1E9-9A59002A199D}"/>
              </a:ext>
            </a:extLst>
          </p:cNvPr>
          <p:cNvSpPr>
            <a:spLocks noGrp="1"/>
          </p:cNvSpPr>
          <p:nvPr>
            <p:ph idx="1"/>
          </p:nvPr>
        </p:nvSpPr>
        <p:spPr/>
        <p:txBody>
          <a:bodyPr/>
          <a:lstStyle/>
          <a:p>
            <a:r>
              <a:rPr lang="en-US" dirty="0"/>
              <a:t>The good structure for inductive arguments is </a:t>
            </a:r>
            <a:r>
              <a:rPr lang="en-US" dirty="0" smtClean="0"/>
              <a:t>force</a:t>
            </a:r>
          </a:p>
          <a:p>
            <a:endParaRPr lang="en-US" dirty="0"/>
          </a:p>
          <a:p>
            <a:r>
              <a:rPr lang="en-US" dirty="0"/>
              <a:t>An argument is forceful when: If all the premises of the argument are true, this means the conclusion is probably </a:t>
            </a:r>
            <a:r>
              <a:rPr lang="en-US" dirty="0" smtClean="0"/>
              <a:t>true</a:t>
            </a:r>
          </a:p>
          <a:p>
            <a:endParaRPr lang="en-US" dirty="0"/>
          </a:p>
          <a:p>
            <a:r>
              <a:rPr lang="en-US" dirty="0" smtClean="0"/>
              <a:t>We will see later that this isn’t always so easy to calculate</a:t>
            </a:r>
            <a:endParaRPr lang="en-GB" dirty="0"/>
          </a:p>
        </p:txBody>
      </p:sp>
    </p:spTree>
    <p:extLst>
      <p:ext uri="{BB962C8B-B14F-4D97-AF65-F5344CB8AC3E}">
        <p14:creationId xmlns:p14="http://schemas.microsoft.com/office/powerpoint/2010/main" val="89909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C03E4F-3B96-45D7-8E52-145107B95521}"/>
              </a:ext>
            </a:extLst>
          </p:cNvPr>
          <p:cNvSpPr>
            <a:spLocks noGrp="1"/>
          </p:cNvSpPr>
          <p:nvPr>
            <p:ph idx="1"/>
          </p:nvPr>
        </p:nvSpPr>
        <p:spPr>
          <a:xfrm>
            <a:off x="838200" y="437322"/>
            <a:ext cx="10515600" cy="5739641"/>
          </a:xfrm>
        </p:spPr>
        <p:txBody>
          <a:bodyPr/>
          <a:lstStyle/>
          <a:p>
            <a:r>
              <a:rPr lang="en-US" dirty="0"/>
              <a:t>Notice that ALL inductive arguments are invalid, even if they have force. This is part of the nature of inductive arguments – they go ‘beyond’ the </a:t>
            </a:r>
            <a:r>
              <a:rPr lang="en-US" dirty="0" smtClean="0"/>
              <a:t>premises</a:t>
            </a:r>
          </a:p>
          <a:p>
            <a:pPr marL="0" indent="0">
              <a:buNone/>
            </a:pPr>
            <a:endParaRPr lang="en-US" dirty="0"/>
          </a:p>
          <a:p>
            <a:r>
              <a:rPr lang="en-US" dirty="0"/>
              <a:t>But this does not matter. If an argument has force, the premises lead to the conclusion, and so a forceful argument has a good structure</a:t>
            </a:r>
            <a:endParaRPr lang="en-GB" dirty="0"/>
          </a:p>
        </p:txBody>
      </p:sp>
    </p:spTree>
    <p:extLst>
      <p:ext uri="{BB962C8B-B14F-4D97-AF65-F5344CB8AC3E}">
        <p14:creationId xmlns:p14="http://schemas.microsoft.com/office/powerpoint/2010/main" val="76813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5757-B70E-4F7E-8215-6BBD89FBDABB}"/>
              </a:ext>
            </a:extLst>
          </p:cNvPr>
          <p:cNvSpPr>
            <a:spLocks noGrp="1"/>
          </p:cNvSpPr>
          <p:nvPr>
            <p:ph type="title"/>
          </p:nvPr>
        </p:nvSpPr>
        <p:spPr/>
        <p:txBody>
          <a:bodyPr/>
          <a:lstStyle/>
          <a:p>
            <a:r>
              <a:rPr lang="en-US" dirty="0"/>
              <a:t>Soundness</a:t>
            </a:r>
            <a:endParaRPr lang="en-GB" dirty="0"/>
          </a:p>
        </p:txBody>
      </p:sp>
      <p:sp>
        <p:nvSpPr>
          <p:cNvPr id="3" name="Content Placeholder 2">
            <a:extLst>
              <a:ext uri="{FF2B5EF4-FFF2-40B4-BE49-F238E27FC236}">
                <a16:creationId xmlns:a16="http://schemas.microsoft.com/office/drawing/2014/main" id="{9AE618D6-3499-4270-8A4D-2ECE3B700FBC}"/>
              </a:ext>
            </a:extLst>
          </p:cNvPr>
          <p:cNvSpPr>
            <a:spLocks noGrp="1"/>
          </p:cNvSpPr>
          <p:nvPr>
            <p:ph idx="1"/>
          </p:nvPr>
        </p:nvSpPr>
        <p:spPr/>
        <p:txBody>
          <a:bodyPr/>
          <a:lstStyle/>
          <a:p>
            <a:r>
              <a:rPr lang="en-US" dirty="0"/>
              <a:t>If an argument is valid or forceful then it has a good structure – the premises lead us to the </a:t>
            </a:r>
            <a:r>
              <a:rPr lang="en-US" dirty="0" smtClean="0"/>
              <a:t>conclusion</a:t>
            </a:r>
          </a:p>
          <a:p>
            <a:pPr marL="0" indent="0">
              <a:buNone/>
            </a:pPr>
            <a:endParaRPr lang="en-US" dirty="0"/>
          </a:p>
          <a:p>
            <a:r>
              <a:rPr lang="en-US" dirty="0"/>
              <a:t>But this doesn’t mean the argument is a good one. There are two ways an argument can be bad – it can have the wrong structure </a:t>
            </a:r>
            <a:r>
              <a:rPr lang="en-US" i="1" dirty="0"/>
              <a:t>or</a:t>
            </a:r>
            <a:r>
              <a:rPr lang="en-US" dirty="0"/>
              <a:t> have false premises</a:t>
            </a:r>
            <a:endParaRPr lang="en-GB" dirty="0"/>
          </a:p>
        </p:txBody>
      </p:sp>
    </p:spTree>
    <p:extLst>
      <p:ext uri="{BB962C8B-B14F-4D97-AF65-F5344CB8AC3E}">
        <p14:creationId xmlns:p14="http://schemas.microsoft.com/office/powerpoint/2010/main" val="309324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D2C3FB-739E-48A0-9A52-770E489BF651}"/>
              </a:ext>
            </a:extLst>
          </p:cNvPr>
          <p:cNvSpPr>
            <a:spLocks noGrp="1"/>
          </p:cNvSpPr>
          <p:nvPr>
            <p:ph idx="1"/>
          </p:nvPr>
        </p:nvSpPr>
        <p:spPr>
          <a:xfrm>
            <a:off x="838200" y="424070"/>
            <a:ext cx="10515600" cy="5752893"/>
          </a:xfrm>
        </p:spPr>
        <p:txBody>
          <a:bodyPr>
            <a:normAutofit/>
          </a:bodyPr>
          <a:lstStyle/>
          <a:p>
            <a:r>
              <a:rPr lang="en-US" dirty="0"/>
              <a:t>An argument is sound when </a:t>
            </a:r>
            <a:r>
              <a:rPr lang="en-US" dirty="0" smtClean="0"/>
              <a:t>it</a:t>
            </a:r>
            <a:r>
              <a:rPr lang="en-GB" dirty="0" smtClean="0"/>
              <a:t> </a:t>
            </a:r>
            <a:r>
              <a:rPr lang="en-GB" dirty="0"/>
              <a:t>has a good structure AND all the premises are true</a:t>
            </a:r>
          </a:p>
          <a:p>
            <a:r>
              <a:rPr lang="en-US" dirty="0"/>
              <a:t>To be more precise:</a:t>
            </a:r>
          </a:p>
          <a:p>
            <a:endParaRPr lang="en-US" dirty="0"/>
          </a:p>
          <a:p>
            <a:r>
              <a:rPr lang="en-US" dirty="0"/>
              <a:t>An argument is sound when either</a:t>
            </a:r>
          </a:p>
          <a:p>
            <a:pPr marL="514350" indent="-514350">
              <a:buAutoNum type="alphaLcParenBoth"/>
            </a:pPr>
            <a:r>
              <a:rPr lang="en-US" dirty="0"/>
              <a:t>It is valid and all the premises are true (To keep things clear we will call this </a:t>
            </a:r>
            <a:r>
              <a:rPr lang="en-US" b="1" i="1" dirty="0"/>
              <a:t>deductive soundness</a:t>
            </a:r>
            <a:r>
              <a:rPr lang="en-US" dirty="0"/>
              <a:t>)</a:t>
            </a:r>
          </a:p>
          <a:p>
            <a:pPr marL="514350" indent="-514350">
              <a:buAutoNum type="alphaLcParenBoth"/>
            </a:pPr>
            <a:r>
              <a:rPr lang="en-US" dirty="0"/>
              <a:t>It is forceful and all the premises are true (To keep things clear we will call this </a:t>
            </a:r>
            <a:r>
              <a:rPr lang="en-US" b="1" i="1" dirty="0"/>
              <a:t>inductive soundness</a:t>
            </a:r>
            <a:r>
              <a:rPr lang="en-US" dirty="0"/>
              <a:t>)</a:t>
            </a:r>
          </a:p>
          <a:p>
            <a:pPr marL="514350" indent="-514350">
              <a:buAutoNum type="alphaLcParenBoth"/>
            </a:pPr>
            <a:endParaRPr lang="en-US" dirty="0"/>
          </a:p>
          <a:p>
            <a:r>
              <a:rPr lang="en-US" dirty="0"/>
              <a:t>Good arguments are </a:t>
            </a:r>
            <a:r>
              <a:rPr lang="en-US" i="1" dirty="0"/>
              <a:t>sound arguments</a:t>
            </a:r>
            <a:endParaRPr lang="en-GB" i="1" dirty="0"/>
          </a:p>
        </p:txBody>
      </p:sp>
    </p:spTree>
    <p:extLst>
      <p:ext uri="{BB962C8B-B14F-4D97-AF65-F5344CB8AC3E}">
        <p14:creationId xmlns:p14="http://schemas.microsoft.com/office/powerpoint/2010/main" val="220937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a:t>With lots of statements it is very easy to realise what we need to prove, in order to prove that the statement is false</a:t>
            </a:r>
          </a:p>
          <a:p>
            <a:endParaRPr lang="en-US" altLang="zh-CN" dirty="0"/>
          </a:p>
          <a:p>
            <a:r>
              <a:rPr lang="en-US" altLang="zh-CN" dirty="0"/>
              <a:t>Most As are </a:t>
            </a:r>
            <a:r>
              <a:rPr lang="en-US" altLang="zh-CN" dirty="0" err="1"/>
              <a:t>Bs</a:t>
            </a:r>
            <a:endParaRPr lang="en-US" altLang="zh-CN" dirty="0"/>
          </a:p>
          <a:p>
            <a:r>
              <a:rPr lang="en-US" altLang="zh-CN" dirty="0"/>
              <a:t>You can prove that this is false by proving that at least over 50% of As are not </a:t>
            </a:r>
            <a:r>
              <a:rPr lang="en-US" altLang="zh-CN" dirty="0" err="1"/>
              <a:t>Bs</a:t>
            </a:r>
            <a:endParaRPr lang="en-US" altLang="zh-CN" dirty="0"/>
          </a:p>
          <a:p>
            <a:endParaRPr lang="en-US" altLang="zh-CN" dirty="0"/>
          </a:p>
          <a:p>
            <a:r>
              <a:rPr lang="en-US" altLang="zh-CN" dirty="0"/>
              <a:t>x is an F</a:t>
            </a:r>
          </a:p>
          <a:p>
            <a:r>
              <a:rPr lang="en-US" altLang="zh-CN" dirty="0"/>
              <a:t>You can prove that this is false by proving that x is not an F</a:t>
            </a:r>
            <a:endParaRPr lang="zh-CN" altLang="en-US" dirty="0"/>
          </a:p>
        </p:txBody>
      </p:sp>
    </p:spTree>
    <p:extLst>
      <p:ext uri="{BB962C8B-B14F-4D97-AF65-F5344CB8AC3E}">
        <p14:creationId xmlns:p14="http://schemas.microsoft.com/office/powerpoint/2010/main" val="12215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7963"/>
            <a:ext cx="10515600" cy="5769000"/>
          </a:xfrm>
        </p:spPr>
        <p:txBody>
          <a:bodyPr>
            <a:normAutofit lnSpcReduction="10000"/>
          </a:bodyPr>
          <a:lstStyle/>
          <a:p>
            <a:r>
              <a:rPr lang="en-US" altLang="zh-CN" dirty="0"/>
              <a:t>If A then B (conditional)</a:t>
            </a:r>
          </a:p>
          <a:p>
            <a:r>
              <a:rPr lang="en-US" altLang="zh-CN" dirty="0"/>
              <a:t>This is false if A is true and B false. You can prove that it is false by thinking of an example where A is true and B is false. Note that this is the only way to prove that it is false.</a:t>
            </a:r>
          </a:p>
          <a:p>
            <a:endParaRPr lang="en-US" altLang="zh-CN" dirty="0"/>
          </a:p>
          <a:p>
            <a:r>
              <a:rPr lang="en-US" altLang="zh-CN" dirty="0"/>
              <a:t>For example:</a:t>
            </a:r>
          </a:p>
          <a:p>
            <a:endParaRPr lang="en-US" altLang="zh-CN" dirty="0"/>
          </a:p>
          <a:p>
            <a:pPr marL="457200" lvl="1" indent="0">
              <a:buNone/>
            </a:pPr>
            <a:r>
              <a:rPr lang="en-US" altLang="zh-CN" dirty="0" smtClean="0"/>
              <a:t>‘If </a:t>
            </a:r>
            <a:r>
              <a:rPr lang="en-US" altLang="zh-CN" dirty="0"/>
              <a:t>there are clouds then it is </a:t>
            </a:r>
            <a:r>
              <a:rPr lang="en-US" altLang="zh-CN" dirty="0" smtClean="0"/>
              <a:t>raining’</a:t>
            </a:r>
            <a:endParaRPr lang="en-US" altLang="zh-CN" dirty="0"/>
          </a:p>
          <a:p>
            <a:pPr marL="457200" lvl="1" indent="0">
              <a:buNone/>
            </a:pPr>
            <a:endParaRPr lang="en-US" altLang="zh-CN" dirty="0"/>
          </a:p>
          <a:p>
            <a:pPr marL="457200" lvl="1" indent="0">
              <a:buNone/>
            </a:pPr>
            <a:r>
              <a:rPr lang="en-US" altLang="zh-CN" dirty="0"/>
              <a:t>You can prove that this is false by giving examples where ‘there are clouds’ is true and ‘it is raining’ is false. </a:t>
            </a:r>
          </a:p>
          <a:p>
            <a:pPr marL="457200" lvl="1" indent="0">
              <a:buNone/>
            </a:pPr>
            <a:endParaRPr lang="en-US" altLang="zh-CN" dirty="0"/>
          </a:p>
          <a:p>
            <a:pPr marL="457200" lvl="1" indent="0">
              <a:buNone/>
            </a:pPr>
            <a:r>
              <a:rPr lang="en-US" altLang="zh-CN" dirty="0"/>
              <a:t>You cannot prove that it is false by giving examples when there are clouds and there is rain, or no clouds and rain, or no clouds and no rain</a:t>
            </a:r>
          </a:p>
        </p:txBody>
      </p:sp>
    </p:spTree>
    <p:extLst>
      <p:ext uri="{BB962C8B-B14F-4D97-AF65-F5344CB8AC3E}">
        <p14:creationId xmlns:p14="http://schemas.microsoft.com/office/powerpoint/2010/main" val="282443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A901F-3D1B-4BB1-8ED3-966B4339D3E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B232D4D-0B7E-4808-A08A-B0553F5BE832}"/>
              </a:ext>
            </a:extLst>
          </p:cNvPr>
          <p:cNvSpPr>
            <a:spLocks noGrp="1"/>
          </p:cNvSpPr>
          <p:nvPr>
            <p:ph idx="1"/>
          </p:nvPr>
        </p:nvSpPr>
        <p:spPr/>
        <p:txBody>
          <a:bodyPr vert="horz" lIns="91440" tIns="45720" rIns="91440" bIns="45720" rtlCol="0" anchor="t">
            <a:normAutofit/>
          </a:bodyPr>
          <a:lstStyle/>
          <a:p>
            <a:r>
              <a:rPr lang="en-GB" dirty="0">
                <a:cs typeface="Calibri"/>
              </a:rPr>
              <a:t>To make it easier to evaluate the structure of an argument we needs to:</a:t>
            </a:r>
          </a:p>
          <a:p>
            <a:pPr marL="0" indent="0">
              <a:buNone/>
            </a:pPr>
            <a:r>
              <a:rPr lang="en-GB" dirty="0">
                <a:cs typeface="Calibri"/>
              </a:rPr>
              <a:t>1) Make the structure of an argument as clear as possible</a:t>
            </a:r>
          </a:p>
          <a:p>
            <a:pPr marL="0" indent="0">
              <a:buNone/>
            </a:pPr>
            <a:r>
              <a:rPr lang="en-GB" dirty="0">
                <a:cs typeface="Calibri"/>
              </a:rPr>
              <a:t>2) Understand what makes premises true or false</a:t>
            </a:r>
          </a:p>
          <a:p>
            <a:pPr marL="0" indent="0">
              <a:buNone/>
            </a:pPr>
            <a:endParaRPr lang="en-GB" dirty="0">
              <a:cs typeface="Calibri"/>
            </a:endParaRPr>
          </a:p>
          <a:p>
            <a:r>
              <a:rPr lang="en-GB" dirty="0">
                <a:cs typeface="Calibri"/>
              </a:rPr>
              <a:t>We can make it easier to do this by:</a:t>
            </a:r>
          </a:p>
          <a:p>
            <a:pPr marL="0" indent="0">
              <a:buNone/>
            </a:pPr>
            <a:r>
              <a:rPr lang="en-GB" dirty="0">
                <a:cs typeface="Calibri"/>
              </a:rPr>
              <a:t>1) Presenting arguments in 'Standard Form'</a:t>
            </a:r>
          </a:p>
          <a:p>
            <a:pPr marL="0" indent="0">
              <a:buNone/>
            </a:pPr>
            <a:r>
              <a:rPr lang="en-GB" dirty="0">
                <a:cs typeface="Calibri"/>
              </a:rPr>
              <a:t>2) Understanding the 'Logical Form' of arguments</a:t>
            </a:r>
          </a:p>
        </p:txBody>
      </p:sp>
    </p:spTree>
    <p:extLst>
      <p:ext uri="{BB962C8B-B14F-4D97-AF65-F5344CB8AC3E}">
        <p14:creationId xmlns:p14="http://schemas.microsoft.com/office/powerpoint/2010/main" val="16973890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CE2724-FDFF-46F3-8410-19444AF64732}"/>
              </a:ext>
            </a:extLst>
          </p:cNvPr>
          <p:cNvSpPr>
            <a:spLocks noGrp="1"/>
          </p:cNvSpPr>
          <p:nvPr>
            <p:ph idx="1"/>
          </p:nvPr>
        </p:nvSpPr>
        <p:spPr/>
        <p:txBody>
          <a:bodyPr>
            <a:normAutofit fontScale="92500" lnSpcReduction="20000"/>
          </a:bodyPr>
          <a:lstStyle/>
          <a:p>
            <a:pPr marL="0" indent="0">
              <a:buNone/>
            </a:pPr>
            <a:r>
              <a:rPr lang="en-US" dirty="0"/>
              <a:t>‘A only if B’ = ‘If A, then B’</a:t>
            </a:r>
          </a:p>
          <a:p>
            <a:pPr marL="0" indent="0">
              <a:buNone/>
            </a:pPr>
            <a:r>
              <a:rPr lang="en-US" dirty="0"/>
              <a:t>‘John passed the exam only if he studied hard’, means the same as ‘If John passed the exam, then he studied hard’</a:t>
            </a:r>
          </a:p>
          <a:p>
            <a:pPr marL="0" indent="0">
              <a:buNone/>
            </a:pPr>
            <a:endParaRPr lang="en-US" dirty="0"/>
          </a:p>
          <a:p>
            <a:pPr marL="0" indent="0">
              <a:buNone/>
            </a:pPr>
            <a:r>
              <a:rPr lang="en-US" dirty="0"/>
              <a:t>‘A if B’ = ‘If B, then A’</a:t>
            </a:r>
          </a:p>
          <a:p>
            <a:pPr marL="0" indent="0">
              <a:buNone/>
            </a:pPr>
            <a:r>
              <a:rPr lang="en-US" dirty="0"/>
              <a:t>‘John passed the exam if he studied hard’ means the same as ‘If John studied hard, then he passed the exam’</a:t>
            </a:r>
          </a:p>
          <a:p>
            <a:pPr marL="0" indent="0">
              <a:buNone/>
            </a:pPr>
            <a:endParaRPr lang="en-US" dirty="0"/>
          </a:p>
          <a:p>
            <a:pPr marL="0" indent="0">
              <a:buNone/>
            </a:pPr>
            <a:r>
              <a:rPr lang="en-US" dirty="0"/>
              <a:t>‘A unless B’ = ‘If not B, then A’</a:t>
            </a:r>
          </a:p>
          <a:p>
            <a:pPr marL="0" indent="0">
              <a:buNone/>
            </a:pPr>
            <a:r>
              <a:rPr lang="en-US" dirty="0"/>
              <a:t>‘John did not pass the exam unless he studied hard’ means the same as ‘If John did not study hard, then he did not pass the exam’</a:t>
            </a:r>
            <a:endParaRPr lang="en-GB" dirty="0"/>
          </a:p>
        </p:txBody>
      </p:sp>
    </p:spTree>
    <p:extLst>
      <p:ext uri="{BB962C8B-B14F-4D97-AF65-F5344CB8AC3E}">
        <p14:creationId xmlns:p14="http://schemas.microsoft.com/office/powerpoint/2010/main" val="73566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a:t>A and B (conjunction)</a:t>
            </a:r>
          </a:p>
          <a:p>
            <a:r>
              <a:rPr lang="en-US" altLang="zh-CN" dirty="0" smtClean="0"/>
              <a:t>This is false if either of these are false. You </a:t>
            </a:r>
            <a:r>
              <a:rPr lang="en-US" altLang="zh-CN" dirty="0"/>
              <a:t>can prove that this is false by proving that A is false, by proving that B is false, or by proving that they are both false</a:t>
            </a:r>
          </a:p>
          <a:p>
            <a:endParaRPr lang="en-US" altLang="zh-CN" dirty="0"/>
          </a:p>
          <a:p>
            <a:r>
              <a:rPr lang="en-US" altLang="zh-CN" dirty="0"/>
              <a:t>For example</a:t>
            </a:r>
          </a:p>
          <a:p>
            <a:pPr marL="457200" lvl="1" indent="0">
              <a:buNone/>
            </a:pPr>
            <a:r>
              <a:rPr lang="en-US" altLang="zh-CN" dirty="0"/>
              <a:t>‘Matthew is a teacher and Matthew is the President of the United States’ is false because ‘Matthew is the President of the United States’ is false</a:t>
            </a:r>
            <a:endParaRPr lang="zh-CN" altLang="en-US" dirty="0"/>
          </a:p>
        </p:txBody>
      </p:sp>
    </p:spTree>
    <p:extLst>
      <p:ext uri="{BB962C8B-B14F-4D97-AF65-F5344CB8AC3E}">
        <p14:creationId xmlns:p14="http://schemas.microsoft.com/office/powerpoint/2010/main" val="233063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a:t>A or B (disjunction)</a:t>
            </a:r>
          </a:p>
          <a:p>
            <a:r>
              <a:rPr lang="en-US" altLang="zh-CN" dirty="0" smtClean="0"/>
              <a:t>This is false if both of these are false. You </a:t>
            </a:r>
            <a:r>
              <a:rPr lang="en-US" altLang="zh-CN" dirty="0"/>
              <a:t>can prove that this is false by proving that they are both </a:t>
            </a:r>
            <a:r>
              <a:rPr lang="en-US" altLang="zh-CN" dirty="0" smtClean="0"/>
              <a:t>false</a:t>
            </a:r>
          </a:p>
          <a:p>
            <a:endParaRPr lang="en-US" altLang="zh-CN" dirty="0"/>
          </a:p>
          <a:p>
            <a:r>
              <a:rPr lang="en-US" altLang="zh-CN" dirty="0" smtClean="0"/>
              <a:t>For example</a:t>
            </a:r>
          </a:p>
          <a:p>
            <a:pPr marL="457200" lvl="1" indent="0">
              <a:buNone/>
            </a:pPr>
            <a:r>
              <a:rPr lang="en-US" altLang="zh-CN" dirty="0" smtClean="0"/>
              <a:t>Matthew is a teacher or a man is true, because both of these are true</a:t>
            </a:r>
          </a:p>
          <a:p>
            <a:pPr marL="457200" lvl="1" indent="0">
              <a:buNone/>
            </a:pPr>
            <a:r>
              <a:rPr lang="en-US" altLang="zh-CN" dirty="0" smtClean="0"/>
              <a:t>Matthew is a woman or a soldier is false, because neither of these are true</a:t>
            </a:r>
          </a:p>
          <a:p>
            <a:endParaRPr lang="zh-CN" altLang="en-US" dirty="0"/>
          </a:p>
        </p:txBody>
      </p:sp>
    </p:spTree>
    <p:extLst>
      <p:ext uri="{BB962C8B-B14F-4D97-AF65-F5344CB8AC3E}">
        <p14:creationId xmlns:p14="http://schemas.microsoft.com/office/powerpoint/2010/main" val="296400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D4589A-8033-446B-AC6F-365DDA536F1C}"/>
              </a:ext>
            </a:extLst>
          </p:cNvPr>
          <p:cNvSpPr>
            <a:spLocks noGrp="1"/>
          </p:cNvSpPr>
          <p:nvPr>
            <p:ph idx="1"/>
          </p:nvPr>
        </p:nvSpPr>
        <p:spPr>
          <a:xfrm>
            <a:off x="838200" y="717452"/>
            <a:ext cx="10515600" cy="5459511"/>
          </a:xfrm>
        </p:spPr>
        <p:txBody>
          <a:bodyPr/>
          <a:lstStyle/>
          <a:p>
            <a:pPr marL="0" indent="0">
              <a:buNone/>
            </a:pPr>
            <a:r>
              <a:rPr lang="en-US" dirty="0"/>
              <a:t>‘A or B’ is ambiguous between </a:t>
            </a:r>
            <a:r>
              <a:rPr lang="en-US" i="1" dirty="0"/>
              <a:t>exclusive</a:t>
            </a:r>
            <a:r>
              <a:rPr lang="en-US" dirty="0"/>
              <a:t> ‘or’, which means ‘one of these is true but not both of these’ and </a:t>
            </a:r>
            <a:r>
              <a:rPr lang="en-US" i="1" dirty="0"/>
              <a:t>inclusive</a:t>
            </a:r>
            <a:r>
              <a:rPr lang="en-US" dirty="0"/>
              <a:t> ‘or’, which means ‘at least one of these is true’. </a:t>
            </a:r>
          </a:p>
          <a:p>
            <a:pPr marL="0" indent="0">
              <a:buNone/>
            </a:pPr>
            <a:endParaRPr lang="en-US" dirty="0"/>
          </a:p>
          <a:p>
            <a:pPr marL="0" indent="0">
              <a:buNone/>
            </a:pPr>
            <a:r>
              <a:rPr lang="en-US" dirty="0"/>
              <a:t>To remove this ambiguity, whenever we use ‘or’ in critical thinking, we mean </a:t>
            </a:r>
            <a:r>
              <a:rPr lang="en-US" i="1" dirty="0"/>
              <a:t>inclusive</a:t>
            </a:r>
            <a:r>
              <a:rPr lang="en-US" dirty="0"/>
              <a:t> ‘or’. If we want to express ‘exclusive or’ we will say ‘A or B, but not both’</a:t>
            </a:r>
          </a:p>
          <a:p>
            <a:pPr marL="0" indent="0">
              <a:buNone/>
            </a:pPr>
            <a:endParaRPr lang="en-US" dirty="0"/>
          </a:p>
          <a:p>
            <a:pPr marL="0" indent="0">
              <a:buNone/>
            </a:pPr>
            <a:r>
              <a:rPr lang="en-US" dirty="0"/>
              <a:t>So ‘A or B’ is false only when A and B are both false. If they are both true, it is still true.</a:t>
            </a:r>
            <a:endParaRPr lang="en-GB" dirty="0"/>
          </a:p>
        </p:txBody>
      </p:sp>
    </p:spTree>
    <p:extLst>
      <p:ext uri="{BB962C8B-B14F-4D97-AF65-F5344CB8AC3E}">
        <p14:creationId xmlns:p14="http://schemas.microsoft.com/office/powerpoint/2010/main" val="137205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ltLang="zh-CN" dirty="0"/>
              <a:t>A if and only if B (biconditional)</a:t>
            </a:r>
          </a:p>
          <a:p>
            <a:r>
              <a:rPr lang="en-US" altLang="zh-CN" dirty="0"/>
              <a:t>This means ‘If A then B’ </a:t>
            </a:r>
            <a:r>
              <a:rPr lang="en-US" altLang="zh-CN" i="1" dirty="0"/>
              <a:t>and</a:t>
            </a:r>
            <a:r>
              <a:rPr lang="en-US" altLang="zh-CN" dirty="0"/>
              <a:t> ‘If B then A’</a:t>
            </a:r>
          </a:p>
          <a:p>
            <a:r>
              <a:rPr lang="en-US" altLang="zh-CN" dirty="0"/>
              <a:t>You can prove that this is false by proving that A can be true without B being true, or by proving that B can be true without A being </a:t>
            </a:r>
            <a:r>
              <a:rPr lang="en-US" altLang="zh-CN" dirty="0" smtClean="0"/>
              <a:t>true</a:t>
            </a:r>
          </a:p>
          <a:p>
            <a:endParaRPr lang="en-US" altLang="zh-CN" dirty="0"/>
          </a:p>
          <a:p>
            <a:r>
              <a:rPr lang="en-US" altLang="zh-CN" dirty="0" smtClean="0"/>
              <a:t>For example</a:t>
            </a:r>
          </a:p>
          <a:p>
            <a:pPr marL="457200" lvl="1" indent="0">
              <a:buNone/>
            </a:pPr>
            <a:r>
              <a:rPr lang="en-US" altLang="zh-CN" dirty="0" smtClean="0"/>
              <a:t>‘Matthew is a teacher if and only if he works in an educational setting’ is false. This is because it is false that if Matthew works in a educational setting, then he is a teacher. He could be a janitor at a school, for example.</a:t>
            </a:r>
            <a:endParaRPr lang="zh-CN" altLang="en-US" dirty="0"/>
          </a:p>
        </p:txBody>
      </p:sp>
    </p:spTree>
    <p:extLst>
      <p:ext uri="{BB962C8B-B14F-4D97-AF65-F5344CB8AC3E}">
        <p14:creationId xmlns:p14="http://schemas.microsoft.com/office/powerpoint/2010/main" val="193412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a:t>Not A (negation)</a:t>
            </a:r>
          </a:p>
          <a:p>
            <a:r>
              <a:rPr lang="en-US" altLang="zh-CN" dirty="0"/>
              <a:t>You can prove that this is false by proving that A is true</a:t>
            </a:r>
            <a:endParaRPr lang="zh-CN" altLang="en-US" dirty="0"/>
          </a:p>
        </p:txBody>
      </p:sp>
    </p:spTree>
    <p:extLst>
      <p:ext uri="{BB962C8B-B14F-4D97-AF65-F5344CB8AC3E}">
        <p14:creationId xmlns:p14="http://schemas.microsoft.com/office/powerpoint/2010/main" val="280269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a:t>All Fs are </a:t>
            </a:r>
            <a:r>
              <a:rPr lang="en-US" altLang="zh-CN" dirty="0" err="1"/>
              <a:t>Gs</a:t>
            </a:r>
            <a:endParaRPr lang="en-US" altLang="zh-CN" dirty="0"/>
          </a:p>
          <a:p>
            <a:r>
              <a:rPr lang="en-US" altLang="zh-CN" dirty="0"/>
              <a:t>You can prove that this is false by proving that at least one F is not a G</a:t>
            </a:r>
            <a:endParaRPr lang="zh-CN" altLang="en-US" dirty="0"/>
          </a:p>
        </p:txBody>
      </p:sp>
    </p:spTree>
    <p:extLst>
      <p:ext uri="{BB962C8B-B14F-4D97-AF65-F5344CB8AC3E}">
        <p14:creationId xmlns:p14="http://schemas.microsoft.com/office/powerpoint/2010/main" val="419789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0575"/>
            <a:ext cx="10515600" cy="5736388"/>
          </a:xfrm>
        </p:spPr>
        <p:txBody>
          <a:bodyPr>
            <a:normAutofit fontScale="85000" lnSpcReduction="20000"/>
          </a:bodyPr>
          <a:lstStyle/>
          <a:p>
            <a:pPr marL="0" indent="0">
              <a:buNone/>
            </a:pPr>
            <a:r>
              <a:rPr lang="en-US" altLang="zh-CN" dirty="0" smtClean="0"/>
              <a:t>Say if you think these statements are true or false. Say why.</a:t>
            </a:r>
          </a:p>
          <a:p>
            <a:pPr marL="0" indent="0">
              <a:buNone/>
            </a:pPr>
            <a:endParaRPr lang="en-US" altLang="zh-CN" dirty="0"/>
          </a:p>
          <a:p>
            <a:pPr marL="514350" indent="-514350">
              <a:buAutoNum type="arabicPeriod"/>
            </a:pPr>
            <a:r>
              <a:rPr lang="en-US" altLang="zh-CN" dirty="0" smtClean="0"/>
              <a:t>Anyone who is at UIC is a student</a:t>
            </a:r>
          </a:p>
          <a:p>
            <a:pPr marL="514350" indent="-514350">
              <a:buAutoNum type="arabicPeriod"/>
            </a:pPr>
            <a:r>
              <a:rPr lang="en-US" altLang="zh-CN" dirty="0" smtClean="0"/>
              <a:t>If someone is married, then they have a ring</a:t>
            </a:r>
          </a:p>
          <a:p>
            <a:pPr marL="514350" indent="-514350">
              <a:buAutoNum type="arabicPeriod"/>
            </a:pPr>
            <a:r>
              <a:rPr lang="en-US" altLang="zh-CN" dirty="0" smtClean="0"/>
              <a:t>If Matthew drinks 10 </a:t>
            </a:r>
            <a:r>
              <a:rPr lang="en-US" altLang="zh-CN" dirty="0" err="1" smtClean="0"/>
              <a:t>litres</a:t>
            </a:r>
            <a:r>
              <a:rPr lang="en-US" altLang="zh-CN" dirty="0" smtClean="0"/>
              <a:t> of whisky in 5 minutes, he will die</a:t>
            </a:r>
          </a:p>
          <a:p>
            <a:pPr marL="514350" indent="-514350">
              <a:buAutoNum type="arabicPeriod"/>
            </a:pPr>
            <a:r>
              <a:rPr lang="en-US" altLang="zh-CN" dirty="0" smtClean="0"/>
              <a:t>You won’t pass unless you study hard</a:t>
            </a:r>
          </a:p>
          <a:p>
            <a:pPr marL="514350" indent="-514350">
              <a:buAutoNum type="arabicPeriod"/>
            </a:pPr>
            <a:r>
              <a:rPr lang="en-US" altLang="zh-CN" dirty="0" smtClean="0"/>
              <a:t>Matthew is not a woman</a:t>
            </a:r>
          </a:p>
          <a:p>
            <a:pPr marL="514350" indent="-514350">
              <a:buAutoNum type="arabicPeriod"/>
            </a:pPr>
            <a:r>
              <a:rPr lang="en-US" altLang="zh-CN" dirty="0" smtClean="0"/>
              <a:t>Donald Trump is an idiot and English</a:t>
            </a:r>
          </a:p>
          <a:p>
            <a:pPr marL="514350" indent="-514350">
              <a:buAutoNum type="arabicPeriod"/>
            </a:pPr>
            <a:r>
              <a:rPr lang="en-US" altLang="zh-CN" dirty="0" smtClean="0"/>
              <a:t>Donald Trump is an idiot or English</a:t>
            </a:r>
          </a:p>
          <a:p>
            <a:pPr marL="514350" indent="-514350">
              <a:buAutoNum type="arabicPeriod"/>
            </a:pPr>
            <a:r>
              <a:rPr lang="en-US" altLang="zh-CN" dirty="0" smtClean="0"/>
              <a:t>Donald Trump is an idiot or American</a:t>
            </a:r>
          </a:p>
          <a:p>
            <a:pPr marL="514350" indent="-514350">
              <a:buAutoNum type="arabicPeriod"/>
            </a:pPr>
            <a:r>
              <a:rPr lang="en-US" altLang="zh-CN" dirty="0" smtClean="0"/>
              <a:t>Most people don’t like pain</a:t>
            </a:r>
          </a:p>
          <a:p>
            <a:pPr marL="514350" indent="-514350">
              <a:buAutoNum type="arabicPeriod"/>
            </a:pPr>
            <a:r>
              <a:rPr lang="en-US" altLang="zh-CN" dirty="0" smtClean="0"/>
              <a:t>Matthew is either rich or poor</a:t>
            </a:r>
          </a:p>
          <a:p>
            <a:pPr marL="514350" indent="-514350">
              <a:buAutoNum type="arabicPeriod"/>
            </a:pPr>
            <a:r>
              <a:rPr lang="en-US" altLang="zh-CN" dirty="0" smtClean="0"/>
              <a:t>No-one hates the Avenger movies</a:t>
            </a:r>
          </a:p>
          <a:p>
            <a:pPr marL="514350" indent="-514350">
              <a:buAutoNum type="arabicPeriod"/>
            </a:pPr>
            <a:r>
              <a:rPr lang="en-US" altLang="zh-CN" dirty="0" smtClean="0"/>
              <a:t>You will pass the critical thinking class only if your final grade is over 20%</a:t>
            </a:r>
          </a:p>
          <a:p>
            <a:pPr marL="514350" indent="-514350">
              <a:buAutoNum type="arabicPeriod"/>
            </a:pPr>
            <a:endParaRPr lang="zh-CN" altLang="en-US" dirty="0"/>
          </a:p>
        </p:txBody>
      </p:sp>
    </p:spTree>
    <p:extLst>
      <p:ext uri="{BB962C8B-B14F-4D97-AF65-F5344CB8AC3E}">
        <p14:creationId xmlns:p14="http://schemas.microsoft.com/office/powerpoint/2010/main" val="26691713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838200" y="415020"/>
            <a:ext cx="10515600" cy="6215269"/>
          </a:xfrm>
        </p:spPr>
        <p:txBody>
          <a:bodyPr>
            <a:normAutofit/>
          </a:bodyPr>
          <a:lstStyle/>
          <a:p>
            <a:r>
              <a:rPr lang="en-GB" dirty="0"/>
              <a:t>Which of the following statements are true, and which false? Where it is possible, give an example</a:t>
            </a:r>
          </a:p>
          <a:p>
            <a:pPr marL="0" indent="0">
              <a:buNone/>
            </a:pPr>
            <a:endParaRPr lang="en-GB" dirty="0"/>
          </a:p>
          <a:p>
            <a:pPr marL="971550" lvl="1" indent="-514350">
              <a:spcBef>
                <a:spcPts val="3000"/>
              </a:spcBef>
              <a:buAutoNum type="arabicParenBoth"/>
            </a:pPr>
            <a:r>
              <a:rPr lang="en-GB" sz="2800" dirty="0"/>
              <a:t>valid arguments can have a false conclusion</a:t>
            </a:r>
          </a:p>
          <a:p>
            <a:pPr marL="971550" lvl="1" indent="-514350">
              <a:spcBef>
                <a:spcPts val="3000"/>
              </a:spcBef>
              <a:buAutoNum type="arabicParenBoth"/>
            </a:pPr>
            <a:r>
              <a:rPr lang="en-GB" sz="2800" dirty="0"/>
              <a:t>Deductively sound arguments can have a false conclusion</a:t>
            </a:r>
          </a:p>
          <a:p>
            <a:pPr marL="971550" lvl="1" indent="-514350">
              <a:spcBef>
                <a:spcPts val="3000"/>
              </a:spcBef>
              <a:buAutoNum type="arabicParenBoth"/>
            </a:pPr>
            <a:r>
              <a:rPr lang="en-GB" sz="2800" dirty="0"/>
              <a:t>forceful arguments can have a false conclusion</a:t>
            </a:r>
          </a:p>
          <a:p>
            <a:pPr marL="971550" lvl="1" indent="-514350">
              <a:spcBef>
                <a:spcPts val="3000"/>
              </a:spcBef>
              <a:buAutoNum type="arabicParenBoth"/>
            </a:pPr>
            <a:r>
              <a:rPr lang="en-US" sz="2800" dirty="0"/>
              <a:t>I</a:t>
            </a:r>
            <a:r>
              <a:rPr lang="en-GB" sz="2800" dirty="0" err="1"/>
              <a:t>nductively</a:t>
            </a:r>
            <a:r>
              <a:rPr lang="en-GB" sz="2800" dirty="0"/>
              <a:t> sound arguments can have a false conclusion</a:t>
            </a:r>
          </a:p>
          <a:p>
            <a:pPr marL="971550" lvl="1" indent="-514350">
              <a:spcBef>
                <a:spcPts val="3000"/>
              </a:spcBef>
              <a:buAutoNum type="arabicParenBoth"/>
            </a:pPr>
            <a:r>
              <a:rPr lang="en-GB" sz="2800" dirty="0"/>
              <a:t>deductively unsound arguments can have a true conclusion</a:t>
            </a:r>
          </a:p>
          <a:p>
            <a:pPr marL="971550" lvl="1" indent="-514350">
              <a:spcBef>
                <a:spcPts val="3000"/>
              </a:spcBef>
              <a:buAutoNum type="arabicParenBoth"/>
            </a:pPr>
            <a:r>
              <a:rPr lang="en-GB" sz="2800" dirty="0"/>
              <a:t>inductively unsound arguments can have a true conclusion</a:t>
            </a:r>
          </a:p>
          <a:p>
            <a:pPr lvl="1"/>
            <a:endParaRPr lang="en-GB" dirty="0"/>
          </a:p>
        </p:txBody>
      </p:sp>
    </p:spTree>
    <p:extLst>
      <p:ext uri="{BB962C8B-B14F-4D97-AF65-F5344CB8AC3E}">
        <p14:creationId xmlns:p14="http://schemas.microsoft.com/office/powerpoint/2010/main" val="426965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7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sz="4800" dirty="0">
                <a:solidFill>
                  <a:schemeClr val="bg1"/>
                </a:solidFill>
                <a:latin typeface="GeosansLight" pitchFamily="2" charset="0"/>
              </a:rPr>
              <a:t>Types of Argument</a:t>
            </a:r>
          </a:p>
        </p:txBody>
      </p:sp>
      <p:sp>
        <p:nvSpPr>
          <p:cNvPr id="3" name="Content Placeholder 2"/>
          <p:cNvSpPr>
            <a:spLocks noGrp="1"/>
          </p:cNvSpPr>
          <p:nvPr>
            <p:ph idx="1"/>
          </p:nvPr>
        </p:nvSpPr>
        <p:spPr>
          <a:xfrm>
            <a:off x="911424" y="1604797"/>
            <a:ext cx="10465163" cy="4525963"/>
          </a:xfrm>
          <a:ln w="31750">
            <a:solidFill>
              <a:schemeClr val="bg1"/>
            </a:solidFill>
          </a:ln>
        </p:spPr>
        <p:txBody>
          <a:bodyPr>
            <a:normAutofit/>
          </a:bodyPr>
          <a:lstStyle/>
          <a:p>
            <a:pPr marL="0" indent="0" algn="r">
              <a:buNone/>
            </a:pPr>
            <a:endParaRPr lang="en-GB" sz="2667" dirty="0">
              <a:latin typeface="GeosansLight" pitchFamily="2" charset="0"/>
            </a:endParaRPr>
          </a:p>
          <a:p>
            <a:pPr>
              <a:buFont typeface="Wingdings" pitchFamily="2" charset="2"/>
              <a:buChar char="q"/>
            </a:pPr>
            <a:r>
              <a:rPr lang="en-GB" sz="2667" dirty="0">
                <a:latin typeface="GeosansLight" pitchFamily="2" charset="0"/>
              </a:rPr>
              <a:t>Let’s return to types of arguments, so we can see their structure. We will introduce 4 common types of argument:</a:t>
            </a:r>
          </a:p>
          <a:p>
            <a:pPr marL="0" indent="0" algn="r">
              <a:buNone/>
            </a:pPr>
            <a:endParaRPr lang="en-GB" sz="2667" b="1" dirty="0">
              <a:latin typeface="GeosansLight" pitchFamily="2" charset="0"/>
            </a:endParaRPr>
          </a:p>
          <a:p>
            <a:pPr marL="609585" indent="-609585">
              <a:buAutoNum type="arabicParenBoth"/>
            </a:pPr>
            <a:r>
              <a:rPr lang="en-GB" sz="2667" dirty="0">
                <a:latin typeface="GeosansLight" pitchFamily="2" charset="0"/>
              </a:rPr>
              <a:t>Deductively Valid.</a:t>
            </a:r>
          </a:p>
          <a:p>
            <a:pPr marL="609585" indent="-609585">
              <a:buAutoNum type="arabicParenBoth"/>
            </a:pPr>
            <a:r>
              <a:rPr lang="en-GB" sz="2667" dirty="0">
                <a:latin typeface="GeosansLight" pitchFamily="2" charset="0"/>
              </a:rPr>
              <a:t>Induction based on statistics.</a:t>
            </a:r>
          </a:p>
          <a:p>
            <a:pPr marL="609585" indent="-609585">
              <a:buAutoNum type="arabicParenBoth"/>
            </a:pPr>
            <a:r>
              <a:rPr lang="en-GB" sz="2667" dirty="0">
                <a:latin typeface="GeosansLight" pitchFamily="2" charset="0"/>
              </a:rPr>
              <a:t>Induction based on analogy.</a:t>
            </a:r>
          </a:p>
          <a:p>
            <a:pPr marL="609585" indent="-609585">
              <a:buAutoNum type="arabicParenBoth"/>
            </a:pPr>
            <a:r>
              <a:rPr lang="en-GB" sz="2667" dirty="0">
                <a:latin typeface="GeosansLight" pitchFamily="2" charset="0"/>
              </a:rPr>
              <a:t>Induction based on inference to best explanation.  </a:t>
            </a:r>
          </a:p>
          <a:p>
            <a:pPr marL="0" indent="0" algn="r">
              <a:buNone/>
            </a:pPr>
            <a:endParaRPr lang="en-GB" sz="2667" dirty="0">
              <a:latin typeface="GeosansLight" pitchFamily="2" charset="0"/>
            </a:endParaRPr>
          </a:p>
        </p:txBody>
      </p:sp>
    </p:spTree>
    <p:extLst>
      <p:ext uri="{BB962C8B-B14F-4D97-AF65-F5344CB8AC3E}">
        <p14:creationId xmlns:p14="http://schemas.microsoft.com/office/powerpoint/2010/main" val="370637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1897-BFCF-4568-B9A3-B26173C8EBB6}"/>
              </a:ext>
            </a:extLst>
          </p:cNvPr>
          <p:cNvSpPr>
            <a:spLocks noGrp="1"/>
          </p:cNvSpPr>
          <p:nvPr>
            <p:ph type="title"/>
          </p:nvPr>
        </p:nvSpPr>
        <p:spPr/>
        <p:txBody>
          <a:bodyPr/>
          <a:lstStyle/>
          <a:p>
            <a:r>
              <a:rPr lang="en-GB" dirty="0">
                <a:cs typeface="Calibri Light"/>
              </a:rPr>
              <a:t>Standard Form</a:t>
            </a:r>
            <a:endParaRPr lang="en-GB" dirty="0"/>
          </a:p>
        </p:txBody>
      </p:sp>
      <p:sp>
        <p:nvSpPr>
          <p:cNvPr id="10" name="Content Placeholder 9">
            <a:extLst>
              <a:ext uri="{FF2B5EF4-FFF2-40B4-BE49-F238E27FC236}">
                <a16:creationId xmlns:a16="http://schemas.microsoft.com/office/drawing/2014/main" id="{2AFE7A08-CB33-497D-8ED5-A0ED958EAADC}"/>
              </a:ext>
            </a:extLst>
          </p:cNvPr>
          <p:cNvSpPr>
            <a:spLocks noGrp="1"/>
          </p:cNvSpPr>
          <p:nvPr>
            <p:ph idx="1"/>
          </p:nvPr>
        </p:nvSpPr>
        <p:spPr/>
        <p:txBody>
          <a:bodyPr vert="horz" lIns="91440" tIns="45720" rIns="91440" bIns="45720" rtlCol="0" anchor="t">
            <a:normAutofit lnSpcReduction="10000"/>
          </a:bodyPr>
          <a:lstStyle/>
          <a:p>
            <a:r>
              <a:rPr lang="en-GB" dirty="0">
                <a:ea typeface="+mn-lt"/>
                <a:cs typeface="+mn-lt"/>
              </a:rPr>
              <a:t>Arguments can be simple or complex, long or short. Sometimes it is useful to use a system called </a:t>
            </a:r>
            <a:r>
              <a:rPr lang="en-GB" b="1" dirty="0">
                <a:ea typeface="+mn-lt"/>
                <a:cs typeface="+mn-lt"/>
              </a:rPr>
              <a:t>standard form</a:t>
            </a:r>
            <a:r>
              <a:rPr lang="en-GB" dirty="0">
                <a:ea typeface="+mn-lt"/>
                <a:cs typeface="+mn-lt"/>
              </a:rPr>
              <a:t> to make them clear.</a:t>
            </a:r>
            <a:endParaRPr lang="en-GB" dirty="0">
              <a:cs typeface="Calibri" panose="020F0502020204030204"/>
            </a:endParaRPr>
          </a:p>
          <a:p>
            <a:endParaRPr lang="en-GB" dirty="0">
              <a:cs typeface="Calibri" panose="020F0502020204030204"/>
            </a:endParaRPr>
          </a:p>
          <a:p>
            <a:endParaRPr lang="en-GB" dirty="0">
              <a:cs typeface="Calibri" panose="020F0502020204030204"/>
            </a:endParaRPr>
          </a:p>
          <a:p>
            <a:endParaRPr lang="en-GB" dirty="0">
              <a:cs typeface="Calibri" panose="020F0502020204030204"/>
            </a:endParaRPr>
          </a:p>
          <a:p>
            <a:endParaRPr lang="en-GB" dirty="0">
              <a:cs typeface="Calibri" panose="020F0502020204030204"/>
            </a:endParaRPr>
          </a:p>
          <a:p>
            <a:endParaRPr lang="en-GB" dirty="0">
              <a:cs typeface="Calibri" panose="020F0502020204030204"/>
            </a:endParaRPr>
          </a:p>
          <a:p>
            <a:r>
              <a:rPr lang="en-US" dirty="0">
                <a:latin typeface="Minion Pro" panose="02040503050306020203" pitchFamily="18" charset="0"/>
                <a:ea typeface="SimSun" panose="02010600030101010101" pitchFamily="2" charset="-122"/>
                <a:cs typeface="Times New Roman" panose="02020603050405020304" pitchFamily="18" charset="0"/>
              </a:rPr>
              <a:t>We list the premise(s) first and number them in the correct order </a:t>
            </a:r>
            <a:r>
              <a:rPr lang="en-US" u="sng" dirty="0">
                <a:latin typeface="Minion Pro" panose="02040503050306020203" pitchFamily="18" charset="0"/>
                <a:ea typeface="SimSun" panose="02010600030101010101" pitchFamily="2" charset="-122"/>
                <a:cs typeface="Times New Roman" panose="02020603050405020304" pitchFamily="18" charset="0"/>
              </a:rPr>
              <a:t>P1, P2, P3, </a:t>
            </a:r>
            <a:r>
              <a:rPr lang="en-US" u="sng" dirty="0" err="1">
                <a:latin typeface="Minion Pro" panose="02040503050306020203" pitchFamily="18" charset="0"/>
                <a:ea typeface="SimSun" panose="02010600030101010101" pitchFamily="2" charset="-122"/>
                <a:cs typeface="Times New Roman" panose="02020603050405020304" pitchFamily="18" charset="0"/>
              </a:rPr>
              <a:t>P</a:t>
            </a:r>
            <a:r>
              <a:rPr lang="en-US" i="1" u="sng" dirty="0" err="1">
                <a:latin typeface="Minion Pro" panose="02040503050306020203" pitchFamily="18" charset="0"/>
                <a:ea typeface="SimSun" panose="02010600030101010101" pitchFamily="2" charset="-122"/>
                <a:cs typeface="Times New Roman" panose="02020603050405020304" pitchFamily="18" charset="0"/>
              </a:rPr>
              <a:t>n</a:t>
            </a:r>
            <a:r>
              <a:rPr lang="en-US" u="sng" dirty="0">
                <a:latin typeface="Minion Pro" panose="02040503050306020203" pitchFamily="18" charset="0"/>
                <a:ea typeface="SimSun" panose="02010600030101010101" pitchFamily="2" charset="-122"/>
                <a:cs typeface="Times New Roman" panose="02020603050405020304" pitchFamily="18" charset="0"/>
              </a:rPr>
              <a:t>, </a:t>
            </a:r>
            <a:r>
              <a:rPr lang="en-US" dirty="0">
                <a:latin typeface="Minion Pro" panose="02040503050306020203" pitchFamily="18" charset="0"/>
                <a:ea typeface="SimSun" panose="02010600030101010101" pitchFamily="2" charset="-122"/>
                <a:cs typeface="Times New Roman" panose="02020603050405020304" pitchFamily="18" charset="0"/>
              </a:rPr>
              <a:t>etc. and finally we list the conclusion at the end and label it with </a:t>
            </a:r>
            <a:r>
              <a:rPr lang="en-US" u="sng" dirty="0">
                <a:latin typeface="Minion Pro" panose="02040503050306020203" pitchFamily="18" charset="0"/>
                <a:ea typeface="SimSun" panose="02010600030101010101" pitchFamily="2" charset="-122"/>
                <a:cs typeface="Times New Roman" panose="02020603050405020304" pitchFamily="18" charset="0"/>
              </a:rPr>
              <a:t>C</a:t>
            </a:r>
            <a:r>
              <a:rPr lang="en-US" dirty="0">
                <a:latin typeface="Minion Pro" panose="02040503050306020203" pitchFamily="18" charset="0"/>
                <a:ea typeface="SimSun" panose="02010600030101010101" pitchFamily="2" charset="-122"/>
                <a:cs typeface="Times New Roman" panose="02020603050405020304" pitchFamily="18" charset="0"/>
              </a:rPr>
              <a:t>.</a:t>
            </a:r>
          </a:p>
          <a:p>
            <a:endParaRPr lang="en-GB" dirty="0">
              <a:cs typeface="Calibri" panose="020F0502020204030204"/>
            </a:endParaRPr>
          </a:p>
        </p:txBody>
      </p:sp>
      <p:sp>
        <p:nvSpPr>
          <p:cNvPr id="4" name="Content Placeholder 2">
            <a:extLst>
              <a:ext uri="{FF2B5EF4-FFF2-40B4-BE49-F238E27FC236}">
                <a16:creationId xmlns:a16="http://schemas.microsoft.com/office/drawing/2014/main" id="{B8142DC0-6A55-416D-9E1A-37757FC2766A}"/>
              </a:ext>
            </a:extLst>
          </p:cNvPr>
          <p:cNvSpPr txBox="1">
            <a:spLocks/>
          </p:cNvSpPr>
          <p:nvPr/>
        </p:nvSpPr>
        <p:spPr>
          <a:xfrm>
            <a:off x="1849821" y="3454280"/>
            <a:ext cx="3239018" cy="1296396"/>
          </a:xfrm>
          <a:prstGeom prst="roundRect">
            <a:avLst/>
          </a:prstGeom>
          <a:ln w="12700" cap="flat" cmpd="sng" algn="ctr">
            <a:solidFill>
              <a:srgbClr val="C00000"/>
            </a:solid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07000"/>
              </a:lnSpc>
              <a:spcBef>
                <a:spcPts val="0"/>
              </a:spcBef>
              <a:buFont typeface="Arial" panose="020B0604020202020204" pitchFamily="34" charset="0"/>
              <a:buNone/>
            </a:pPr>
            <a:r>
              <a:rPr lang="en-US" sz="1800" dirty="0">
                <a:latin typeface="Minion Pro" panose="02040503050306020203" pitchFamily="18" charset="0"/>
                <a:ea typeface="SimSun" panose="02010600030101010101" pitchFamily="2" charset="-122"/>
                <a:cs typeface="Times New Roman" panose="02020603050405020304" pitchFamily="18" charset="0"/>
              </a:rPr>
              <a:t>You should eat more oranges, </a:t>
            </a:r>
            <a:r>
              <a:rPr lang="en-US" sz="1800" b="1" dirty="0">
                <a:latin typeface="Minion Pro" panose="02040503050306020203" pitchFamily="18" charset="0"/>
                <a:ea typeface="SimSun" panose="02010600030101010101" pitchFamily="2" charset="-122"/>
                <a:cs typeface="Times New Roman" panose="02020603050405020304" pitchFamily="18" charset="0"/>
              </a:rPr>
              <a:t>because </a:t>
            </a:r>
            <a:r>
              <a:rPr lang="en-US" sz="1800" dirty="0">
                <a:latin typeface="Minion Pro" panose="02040503050306020203" pitchFamily="18" charset="0"/>
                <a:ea typeface="SimSun" panose="02010600030101010101" pitchFamily="2" charset="-122"/>
                <a:cs typeface="Times New Roman" panose="02020603050405020304" pitchFamily="18" charset="0"/>
              </a:rPr>
              <a:t>they are a good source of vitamin C.</a:t>
            </a:r>
          </a:p>
          <a:p>
            <a:pPr marL="0" indent="0">
              <a:lnSpc>
                <a:spcPct val="107000"/>
              </a:lnSpc>
              <a:spcBef>
                <a:spcPts val="0"/>
              </a:spcBef>
              <a:buFont typeface="Arial" panose="020B0604020202020204" pitchFamily="34" charset="0"/>
              <a:buNone/>
            </a:pPr>
            <a:endParaRPr lang="en-US" sz="1800" dirty="0">
              <a:latin typeface="Minion Pro" panose="02040503050306020203" pitchFamily="18" charset="0"/>
              <a:ea typeface="SimSun" panose="02010600030101010101" pitchFamily="2" charset="-122"/>
              <a:cs typeface="Times New Roman" panose="02020603050405020304" pitchFamily="18" charset="0"/>
            </a:endParaRPr>
          </a:p>
          <a:p>
            <a:pPr marL="0" indent="0">
              <a:lnSpc>
                <a:spcPct val="107000"/>
              </a:lnSpc>
              <a:spcBef>
                <a:spcPts val="0"/>
              </a:spcBef>
              <a:buFont typeface="Arial" panose="020B0604020202020204" pitchFamily="34" charset="0"/>
              <a:buNone/>
            </a:pPr>
            <a:endParaRPr lang="en-US" sz="1800" dirty="0">
              <a:latin typeface="Minion Pro" panose="02040503050306020203" pitchFamily="18" charset="0"/>
              <a:ea typeface="SimSun" panose="02010600030101010101" pitchFamily="2" charset="-122"/>
              <a:cs typeface="Times New Roman" panose="02020603050405020304" pitchFamily="18" charset="0"/>
            </a:endParaRPr>
          </a:p>
          <a:p>
            <a:pPr marL="0" indent="0">
              <a:lnSpc>
                <a:spcPct val="107000"/>
              </a:lnSpc>
              <a:spcBef>
                <a:spcPts val="0"/>
              </a:spcBef>
              <a:buFont typeface="Arial" panose="020B0604020202020204" pitchFamily="34" charset="0"/>
              <a:buNone/>
            </a:pPr>
            <a:endParaRPr lang="en-US" sz="1800" dirty="0">
              <a:latin typeface="Minion Pro" panose="02040503050306020203" pitchFamily="18" charset="0"/>
              <a:ea typeface="SimSun" panose="02010600030101010101" pitchFamily="2" charset="-122"/>
              <a:cs typeface="Times New Roman" panose="02020603050405020304" pitchFamily="18" charset="0"/>
            </a:endParaRPr>
          </a:p>
          <a:p>
            <a:pPr marL="0" indent="0">
              <a:lnSpc>
                <a:spcPct val="107000"/>
              </a:lnSpc>
              <a:spcBef>
                <a:spcPts val="0"/>
              </a:spcBef>
              <a:buFont typeface="Arial" panose="020B0604020202020204" pitchFamily="34" charset="0"/>
              <a:buNone/>
            </a:pPr>
            <a:endParaRPr lang="en-US" sz="1800" dirty="0">
              <a:latin typeface="Minion Pro" panose="02040503050306020203" pitchFamily="18" charset="0"/>
              <a:ea typeface="SimSun" panose="02010600030101010101" pitchFamily="2" charset="-122"/>
              <a:cs typeface="Times New Roman" panose="02020603050405020304" pitchFamily="18" charset="0"/>
            </a:endParaRPr>
          </a:p>
        </p:txBody>
      </p:sp>
      <p:sp>
        <p:nvSpPr>
          <p:cNvPr id="5" name="Content Placeholder 2">
            <a:extLst>
              <a:ext uri="{FF2B5EF4-FFF2-40B4-BE49-F238E27FC236}">
                <a16:creationId xmlns:a16="http://schemas.microsoft.com/office/drawing/2014/main" id="{6FF18E7F-17EB-46F6-8356-88F19145CC1B}"/>
              </a:ext>
            </a:extLst>
          </p:cNvPr>
          <p:cNvSpPr txBox="1">
            <a:spLocks/>
          </p:cNvSpPr>
          <p:nvPr/>
        </p:nvSpPr>
        <p:spPr>
          <a:xfrm>
            <a:off x="5478200" y="3448197"/>
            <a:ext cx="5108234" cy="1303724"/>
          </a:xfrm>
          <a:prstGeom prst="roundRect">
            <a:avLst/>
          </a:prstGeom>
          <a:ln w="12700" cap="flat" cmpd="sng" algn="ctr">
            <a:solidFill>
              <a:srgbClr val="C00000"/>
            </a:solidFill>
            <a:prstDash val="solid"/>
            <a:miter lim="800000"/>
          </a:ln>
        </p:spPr>
        <p:style>
          <a:lnRef idx="2">
            <a:schemeClr val="accent2"/>
          </a:lnRef>
          <a:fillRef idx="1">
            <a:schemeClr val="lt1"/>
          </a:fillRef>
          <a:effectRef idx="0">
            <a:schemeClr val="accent2"/>
          </a:effectRef>
          <a:fontRef idx="minor">
            <a:schemeClr val="dk1"/>
          </a:fontRef>
        </p:style>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07000"/>
              </a:lnSpc>
              <a:spcBef>
                <a:spcPts val="0"/>
              </a:spcBef>
              <a:buNone/>
            </a:pPr>
            <a:r>
              <a:rPr lang="en-US" sz="1800" u="sng" dirty="0">
                <a:latin typeface="Minion Pro" panose="02040503050306020203" pitchFamily="18" charset="0"/>
                <a:ea typeface="SimSun" panose="02010600030101010101" pitchFamily="2" charset="-122"/>
                <a:cs typeface="Times New Roman" panose="02020603050405020304" pitchFamily="18" charset="0"/>
              </a:rPr>
              <a:t>P1</a:t>
            </a:r>
            <a:r>
              <a:rPr lang="en-US" sz="1800" dirty="0">
                <a:latin typeface="Minion Pro" panose="02040503050306020203" pitchFamily="18" charset="0"/>
                <a:ea typeface="SimSun" panose="02010600030101010101" pitchFamily="2" charset="-122"/>
                <a:cs typeface="Times New Roman" panose="02020603050405020304" pitchFamily="18" charset="0"/>
              </a:rPr>
              <a:t>: Oranges are a good source of Vitamin C.</a:t>
            </a:r>
          </a:p>
          <a:p>
            <a:pPr marL="0" indent="0">
              <a:lnSpc>
                <a:spcPct val="107000"/>
              </a:lnSpc>
              <a:spcBef>
                <a:spcPts val="0"/>
              </a:spcBef>
              <a:buNone/>
            </a:pPr>
            <a:r>
              <a:rPr lang="en-US" sz="1800" u="sng" dirty="0">
                <a:latin typeface="Minion Pro" panose="02040503050306020203" pitchFamily="18" charset="0"/>
                <a:ea typeface="SimSun" panose="02010600030101010101" pitchFamily="2" charset="-122"/>
                <a:cs typeface="Times New Roman" panose="02020603050405020304" pitchFamily="18" charset="0"/>
              </a:rPr>
              <a:t>C</a:t>
            </a:r>
            <a:r>
              <a:rPr lang="en-US" sz="1800" dirty="0">
                <a:latin typeface="Minion Pro" panose="02040503050306020203" pitchFamily="18" charset="0"/>
                <a:ea typeface="SimSun" panose="02010600030101010101" pitchFamily="2" charset="-122"/>
                <a:cs typeface="Times New Roman" panose="02020603050405020304" pitchFamily="18" charset="0"/>
              </a:rPr>
              <a:t>: You should eat more of them.</a:t>
            </a:r>
          </a:p>
          <a:p>
            <a:pPr marL="0" indent="0">
              <a:lnSpc>
                <a:spcPct val="107000"/>
              </a:lnSpc>
              <a:spcBef>
                <a:spcPts val="0"/>
              </a:spcBef>
              <a:buNone/>
            </a:pPr>
            <a:endParaRPr lang="en-US" sz="1800" dirty="0">
              <a:latin typeface="Minion Pro" panose="02040503050306020203" pitchFamily="18" charset="0"/>
              <a:ea typeface="SimSun" panose="02010600030101010101" pitchFamily="2" charset="-122"/>
              <a:cs typeface="Times New Roman" panose="02020603050405020304" pitchFamily="18" charset="0"/>
            </a:endParaRPr>
          </a:p>
          <a:p>
            <a:pPr marL="0" indent="0">
              <a:lnSpc>
                <a:spcPct val="107000"/>
              </a:lnSpc>
              <a:spcBef>
                <a:spcPts val="0"/>
              </a:spcBef>
              <a:buNone/>
            </a:pPr>
            <a:endParaRPr lang="en-US" sz="1800" dirty="0">
              <a:latin typeface="Minion Pro" panose="02040503050306020203" pitchFamily="18" charset="0"/>
              <a:ea typeface="SimSun" panose="02010600030101010101" pitchFamily="2" charset="-122"/>
              <a:cs typeface="Times New Roman" panose="02020603050405020304" pitchFamily="18" charset="0"/>
            </a:endParaRPr>
          </a:p>
          <a:p>
            <a:pPr marL="0" indent="0">
              <a:lnSpc>
                <a:spcPct val="107000"/>
              </a:lnSpc>
              <a:spcBef>
                <a:spcPts val="0"/>
              </a:spcBef>
              <a:buNone/>
            </a:pPr>
            <a:endParaRPr lang="en-US" sz="1800" dirty="0">
              <a:latin typeface="Minion Pro" panose="02040503050306020203" pitchFamily="18" charset="0"/>
              <a:ea typeface="SimSun" panose="02010600030101010101" pitchFamily="2" charset="-122"/>
              <a:cs typeface="Times New Roman" panose="02020603050405020304" pitchFamily="18" charset="0"/>
            </a:endParaRPr>
          </a:p>
          <a:p>
            <a:pPr marL="0" indent="0">
              <a:lnSpc>
                <a:spcPct val="107000"/>
              </a:lnSpc>
              <a:spcBef>
                <a:spcPts val="0"/>
              </a:spcBef>
              <a:buNone/>
            </a:pPr>
            <a:endParaRPr lang="en-US" sz="1800" dirty="0">
              <a:latin typeface="Minion Pro" panose="02040503050306020203" pitchFamily="18" charset="0"/>
              <a:ea typeface="SimSun" panose="02010600030101010101" pitchFamily="2" charset="-122"/>
              <a:cs typeface="Times New Roman" panose="02020603050405020304" pitchFamily="18" charset="0"/>
            </a:endParaRPr>
          </a:p>
        </p:txBody>
      </p:sp>
      <p:cxnSp>
        <p:nvCxnSpPr>
          <p:cNvPr id="6" name="Straight Arrow Connector 5">
            <a:extLst>
              <a:ext uri="{FF2B5EF4-FFF2-40B4-BE49-F238E27FC236}">
                <a16:creationId xmlns:a16="http://schemas.microsoft.com/office/drawing/2014/main" id="{83489F92-B9A7-4402-9882-36F109875E35}"/>
              </a:ext>
            </a:extLst>
          </p:cNvPr>
          <p:cNvCxnSpPr>
            <a:stCxn id="4" idx="3"/>
            <a:endCxn id="5" idx="1"/>
          </p:cNvCxnSpPr>
          <p:nvPr/>
        </p:nvCxnSpPr>
        <p:spPr>
          <a:xfrm flipV="1">
            <a:off x="5088839" y="4100059"/>
            <a:ext cx="389361" cy="241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4512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solidFill>
                  <a:schemeClr val="bg1"/>
                </a:solidFill>
                <a:latin typeface="GeosansLight" pitchFamily="2" charset="0"/>
              </a:rPr>
              <a:t>What is ‘Deduction’?</a:t>
            </a:r>
          </a:p>
        </p:txBody>
      </p:sp>
      <p:sp>
        <p:nvSpPr>
          <p:cNvPr id="3" name="Content Placeholder 2"/>
          <p:cNvSpPr>
            <a:spLocks noGrp="1"/>
          </p:cNvSpPr>
          <p:nvPr>
            <p:ph idx="1"/>
          </p:nvPr>
        </p:nvSpPr>
        <p:spPr>
          <a:xfrm>
            <a:off x="815414" y="1600201"/>
            <a:ext cx="10574965" cy="4525963"/>
          </a:xfrm>
          <a:ln w="31750">
            <a:solidFill>
              <a:schemeClr val="bg1"/>
            </a:solidFill>
          </a:ln>
        </p:spPr>
        <p:txBody>
          <a:bodyPr>
            <a:normAutofit/>
          </a:bodyPr>
          <a:lstStyle/>
          <a:p>
            <a:pPr marL="0" indent="0" algn="r">
              <a:buNone/>
            </a:pPr>
            <a:endParaRPr lang="en-GB" sz="2667" dirty="0">
              <a:latin typeface="GeosansLight" pitchFamily="2" charset="0"/>
            </a:endParaRPr>
          </a:p>
          <a:p>
            <a:pPr>
              <a:buFont typeface="Wingdings" pitchFamily="2" charset="2"/>
              <a:buChar char="q"/>
            </a:pPr>
            <a:r>
              <a:rPr lang="en-GB" sz="2667" dirty="0">
                <a:latin typeface="GeosansLight" pitchFamily="2" charset="0"/>
              </a:rPr>
              <a:t>If an argument is ‘deductively valid’ we can be </a:t>
            </a:r>
            <a:r>
              <a:rPr lang="en-GB" sz="2667" b="1" dirty="0">
                <a:latin typeface="GeosansLight" pitchFamily="2" charset="0"/>
              </a:rPr>
              <a:t>logically certain</a:t>
            </a:r>
            <a:r>
              <a:rPr lang="en-GB" sz="2667" dirty="0">
                <a:latin typeface="GeosansLight" pitchFamily="2" charset="0"/>
              </a:rPr>
              <a:t> that the conclusion is </a:t>
            </a:r>
            <a:r>
              <a:rPr lang="en-GB" sz="2667" dirty="0">
                <a:latin typeface="GeosansLight" pitchFamily="2" charset="0"/>
              </a:rPr>
              <a:t>true, if the premises are true.</a:t>
            </a:r>
            <a:endParaRPr lang="en-GB" sz="2667" dirty="0">
              <a:latin typeface="GeosansLight" pitchFamily="2" charset="0"/>
            </a:endParaRPr>
          </a:p>
          <a:p>
            <a:pPr>
              <a:buFont typeface="Wingdings" pitchFamily="2" charset="2"/>
              <a:buChar char="q"/>
            </a:pPr>
            <a:endParaRPr lang="en-GB" sz="2667" dirty="0">
              <a:latin typeface="GeosansLight" pitchFamily="2" charset="0"/>
            </a:endParaRPr>
          </a:p>
          <a:p>
            <a:pPr marL="0" indent="0">
              <a:buNone/>
            </a:pPr>
            <a:r>
              <a:rPr lang="en-GB" sz="2667" dirty="0">
                <a:latin typeface="GeosansLight" pitchFamily="2" charset="0"/>
              </a:rPr>
              <a:t>All men are mortal.</a:t>
            </a:r>
          </a:p>
          <a:p>
            <a:pPr marL="0" indent="0">
              <a:buNone/>
            </a:pPr>
            <a:r>
              <a:rPr lang="en-GB" sz="2667" dirty="0">
                <a:latin typeface="GeosansLight" pitchFamily="2" charset="0"/>
              </a:rPr>
              <a:t>Socrates is a man.</a:t>
            </a:r>
          </a:p>
          <a:p>
            <a:pPr marL="0" indent="0">
              <a:buNone/>
            </a:pPr>
            <a:r>
              <a:rPr lang="en-GB" sz="2667" dirty="0">
                <a:latin typeface="GeosansLight" pitchFamily="2" charset="0"/>
              </a:rPr>
              <a:t>Therefore, Socrates is mortal.</a:t>
            </a:r>
          </a:p>
          <a:p>
            <a:pPr marL="0" indent="0">
              <a:buNone/>
            </a:pPr>
            <a:endParaRPr lang="en-GB" sz="2667" dirty="0">
              <a:latin typeface="GeosansLight" pitchFamily="2" charset="0"/>
            </a:endParaRPr>
          </a:p>
          <a:p>
            <a:pPr>
              <a:buFont typeface="Wingdings" pitchFamily="2" charset="2"/>
              <a:buChar char="q"/>
            </a:pPr>
            <a:r>
              <a:rPr lang="en-GB" sz="2667" dirty="0">
                <a:latin typeface="GeosansLight" pitchFamily="2" charset="0"/>
              </a:rPr>
              <a:t>Deductive validity is the </a:t>
            </a:r>
            <a:r>
              <a:rPr lang="en-GB" sz="2667" b="1" dirty="0">
                <a:latin typeface="GeosansLight" pitchFamily="2" charset="0"/>
              </a:rPr>
              <a:t>strongest</a:t>
            </a:r>
            <a:r>
              <a:rPr lang="en-GB" sz="2667" dirty="0">
                <a:latin typeface="GeosansLight" pitchFamily="2" charset="0"/>
              </a:rPr>
              <a:t> type of argument.</a:t>
            </a:r>
          </a:p>
        </p:txBody>
      </p:sp>
    </p:spTree>
    <p:extLst>
      <p:ext uri="{BB962C8B-B14F-4D97-AF65-F5344CB8AC3E}">
        <p14:creationId xmlns:p14="http://schemas.microsoft.com/office/powerpoint/2010/main" val="295806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sz="4800" dirty="0">
                <a:latin typeface="GeosansLight" pitchFamily="2" charset="0"/>
              </a:rPr>
              <a:t>Deductively Valid</a:t>
            </a:r>
          </a:p>
        </p:txBody>
      </p:sp>
      <p:sp>
        <p:nvSpPr>
          <p:cNvPr id="3" name="Content Placeholder 2"/>
          <p:cNvSpPr>
            <a:spLocks noGrp="1"/>
          </p:cNvSpPr>
          <p:nvPr>
            <p:ph idx="1"/>
          </p:nvPr>
        </p:nvSpPr>
        <p:spPr>
          <a:xfrm>
            <a:off x="815414" y="1600201"/>
            <a:ext cx="10574965" cy="4525963"/>
          </a:xfrm>
          <a:ln w="31750">
            <a:solidFill>
              <a:schemeClr val="bg1"/>
            </a:solidFill>
          </a:ln>
        </p:spPr>
        <p:txBody>
          <a:bodyPr>
            <a:normAutofit/>
          </a:bodyPr>
          <a:lstStyle/>
          <a:p>
            <a:pPr marL="0" indent="0" algn="r">
              <a:buNone/>
            </a:pPr>
            <a:endParaRPr lang="en-GB" sz="2667" dirty="0">
              <a:latin typeface="GeosansLight" pitchFamily="2" charset="0"/>
            </a:endParaRPr>
          </a:p>
          <a:p>
            <a:pPr>
              <a:buFont typeface="Wingdings" pitchFamily="2" charset="2"/>
              <a:buChar char="q"/>
            </a:pPr>
            <a:r>
              <a:rPr lang="en-GB" sz="2667" dirty="0">
                <a:latin typeface="GeosansLight" pitchFamily="2" charset="0"/>
              </a:rPr>
              <a:t>If the premises are true, then the conclusion MUST be true also.</a:t>
            </a:r>
          </a:p>
          <a:p>
            <a:pPr>
              <a:buFont typeface="Wingdings" pitchFamily="2" charset="2"/>
              <a:buChar char="q"/>
            </a:pPr>
            <a:endParaRPr lang="en-GB" sz="2667" dirty="0">
              <a:latin typeface="GeosansLight" pitchFamily="2" charset="0"/>
            </a:endParaRPr>
          </a:p>
          <a:p>
            <a:pPr marL="0" indent="0">
              <a:buNone/>
            </a:pPr>
            <a:r>
              <a:rPr lang="en-GB" sz="2667" dirty="0">
                <a:latin typeface="GeosansLight" pitchFamily="2" charset="0"/>
              </a:rPr>
              <a:t>P1) Everyone is good at basketball. 	</a:t>
            </a:r>
            <a:r>
              <a:rPr lang="en-GB" sz="2667" b="1" u="sng" dirty="0">
                <a:latin typeface="GeosansLight" pitchFamily="2" charset="0"/>
              </a:rPr>
              <a:t>T</a:t>
            </a:r>
          </a:p>
          <a:p>
            <a:pPr marL="0" indent="0">
              <a:buNone/>
            </a:pPr>
            <a:r>
              <a:rPr lang="en-GB" sz="2667" dirty="0">
                <a:latin typeface="GeosansLight" pitchFamily="2" charset="0"/>
              </a:rPr>
              <a:t>P2) Everyone is good at football. 	</a:t>
            </a:r>
            <a:r>
              <a:rPr lang="en-GB" sz="2667" b="1" u="sng" dirty="0">
                <a:latin typeface="GeosansLight" pitchFamily="2" charset="0"/>
              </a:rPr>
              <a:t>T</a:t>
            </a:r>
            <a:endParaRPr lang="en-GB" sz="2667" b="1" dirty="0">
              <a:latin typeface="GeosansLight" pitchFamily="2" charset="0"/>
            </a:endParaRPr>
          </a:p>
          <a:p>
            <a:pPr marL="0" indent="0">
              <a:buNone/>
            </a:pPr>
            <a:r>
              <a:rPr lang="en-GB" sz="2667" dirty="0">
                <a:latin typeface="GeosansLight" pitchFamily="2" charset="0"/>
              </a:rPr>
              <a:t>C) Therefore, John is good at basketball and football.</a:t>
            </a:r>
          </a:p>
          <a:p>
            <a:pPr marL="0" indent="0" algn="r">
              <a:buNone/>
            </a:pPr>
            <a:r>
              <a:rPr lang="en-GB" sz="2667" dirty="0">
                <a:latin typeface="GeosansLight" pitchFamily="2" charset="0"/>
              </a:rPr>
              <a:t>  </a:t>
            </a:r>
          </a:p>
          <a:p>
            <a:pPr marL="0" indent="0" algn="r">
              <a:buNone/>
            </a:pPr>
            <a:endParaRPr lang="en-GB" sz="2667" dirty="0">
              <a:latin typeface="GeosansLight" pitchFamily="2" charset="0"/>
            </a:endParaRPr>
          </a:p>
        </p:txBody>
      </p:sp>
      <p:cxnSp>
        <p:nvCxnSpPr>
          <p:cNvPr id="5" name="Straight Connector 4"/>
          <p:cNvCxnSpPr/>
          <p:nvPr/>
        </p:nvCxnSpPr>
        <p:spPr>
          <a:xfrm>
            <a:off x="911424" y="4101075"/>
            <a:ext cx="796888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7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sz="4800" dirty="0">
                <a:latin typeface="GeosansLight" pitchFamily="2" charset="0"/>
              </a:rPr>
              <a:t>Induction based on statistics</a:t>
            </a:r>
          </a:p>
        </p:txBody>
      </p:sp>
      <p:sp>
        <p:nvSpPr>
          <p:cNvPr id="3" name="Content Placeholder 2"/>
          <p:cNvSpPr>
            <a:spLocks noGrp="1"/>
          </p:cNvSpPr>
          <p:nvPr>
            <p:ph idx="1"/>
          </p:nvPr>
        </p:nvSpPr>
        <p:spPr>
          <a:xfrm>
            <a:off x="815414" y="1600201"/>
            <a:ext cx="10574965" cy="4525963"/>
          </a:xfrm>
          <a:ln w="31750">
            <a:solidFill>
              <a:schemeClr val="bg1"/>
            </a:solidFill>
          </a:ln>
        </p:spPr>
        <p:txBody>
          <a:bodyPr>
            <a:normAutofit/>
          </a:bodyPr>
          <a:lstStyle/>
          <a:p>
            <a:pPr marL="0" indent="0" algn="r">
              <a:buNone/>
            </a:pPr>
            <a:endParaRPr lang="en-GB" sz="2667" dirty="0">
              <a:latin typeface="GeosansLight" pitchFamily="2" charset="0"/>
            </a:endParaRPr>
          </a:p>
          <a:p>
            <a:pPr>
              <a:buFont typeface="Wingdings" pitchFamily="2" charset="2"/>
              <a:buChar char="q"/>
            </a:pPr>
            <a:r>
              <a:rPr lang="en-GB" sz="2667" dirty="0">
                <a:latin typeface="GeosansLight" pitchFamily="2" charset="0"/>
              </a:rPr>
              <a:t>Often we use statistics to support our claims. The statistics can make our arguments </a:t>
            </a:r>
            <a:r>
              <a:rPr lang="en-GB" sz="2667" b="1" dirty="0">
                <a:latin typeface="GeosansLight" pitchFamily="2" charset="0"/>
              </a:rPr>
              <a:t>inductively strong.</a:t>
            </a:r>
            <a:endParaRPr lang="en-GB" sz="2667" dirty="0">
              <a:latin typeface="GeosansLight" pitchFamily="2" charset="0"/>
            </a:endParaRPr>
          </a:p>
          <a:p>
            <a:pPr>
              <a:buFont typeface="Wingdings" pitchFamily="2" charset="2"/>
              <a:buChar char="q"/>
            </a:pPr>
            <a:endParaRPr lang="en-GB" sz="2667" dirty="0">
              <a:latin typeface="GeosansLight" pitchFamily="2" charset="0"/>
            </a:endParaRPr>
          </a:p>
          <a:p>
            <a:pPr marL="0" indent="0">
              <a:buNone/>
            </a:pPr>
            <a:r>
              <a:rPr lang="en-GB" sz="2667" dirty="0">
                <a:latin typeface="GeosansLight" pitchFamily="2" charset="0"/>
              </a:rPr>
              <a:t>P1) 90% of men enjoy sport. 			             </a:t>
            </a:r>
            <a:r>
              <a:rPr lang="en-GB" sz="2667" b="1" u="sng" dirty="0">
                <a:latin typeface="GeosansLight" pitchFamily="2" charset="0"/>
              </a:rPr>
              <a:t>T</a:t>
            </a:r>
          </a:p>
          <a:p>
            <a:pPr marL="0" indent="0">
              <a:buNone/>
            </a:pPr>
            <a:r>
              <a:rPr lang="en-GB" sz="2667" dirty="0">
                <a:latin typeface="GeosansLight" pitchFamily="2" charset="0"/>
              </a:rPr>
              <a:t>P2) 95% of people that enjoy sport enjoy football. 	</a:t>
            </a:r>
            <a:r>
              <a:rPr lang="en-GB" sz="2667" b="1" u="sng" dirty="0">
                <a:latin typeface="GeosansLight" pitchFamily="2" charset="0"/>
              </a:rPr>
              <a:t>T</a:t>
            </a:r>
            <a:endParaRPr lang="en-GB" sz="2667" dirty="0">
              <a:latin typeface="GeosansLight" pitchFamily="2" charset="0"/>
            </a:endParaRPr>
          </a:p>
          <a:p>
            <a:pPr marL="0" indent="0">
              <a:buNone/>
            </a:pPr>
            <a:r>
              <a:rPr lang="en-GB" sz="2667" dirty="0">
                <a:latin typeface="GeosansLight" pitchFamily="2" charset="0"/>
              </a:rPr>
              <a:t>C) Therefore, John enjoys football.</a:t>
            </a:r>
          </a:p>
          <a:p>
            <a:pPr marL="0" indent="0">
              <a:buNone/>
            </a:pPr>
            <a:r>
              <a:rPr lang="en-GB" sz="2667" dirty="0">
                <a:latin typeface="GeosansLight" pitchFamily="2" charset="0"/>
              </a:rPr>
              <a:t>  </a:t>
            </a:r>
          </a:p>
          <a:p>
            <a:pPr>
              <a:buFont typeface="Wingdings" pitchFamily="2" charset="2"/>
              <a:buChar char="q"/>
            </a:pPr>
            <a:r>
              <a:rPr lang="en-GB" sz="2667" dirty="0" smtClean="0">
                <a:latin typeface="GeosansLight" pitchFamily="2" charset="0"/>
              </a:rPr>
              <a:t> Of </a:t>
            </a:r>
            <a:r>
              <a:rPr lang="en-GB" sz="2667" dirty="0">
                <a:latin typeface="GeosansLight" pitchFamily="2" charset="0"/>
              </a:rPr>
              <a:t>course, the strength of the argument depends on the statistics.</a:t>
            </a:r>
          </a:p>
        </p:txBody>
      </p:sp>
      <p:cxnSp>
        <p:nvCxnSpPr>
          <p:cNvPr id="5" name="Straight Connector 4"/>
          <p:cNvCxnSpPr/>
          <p:nvPr/>
        </p:nvCxnSpPr>
        <p:spPr>
          <a:xfrm>
            <a:off x="911424" y="4485117"/>
            <a:ext cx="7488832"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211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gender pay g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17" y="3330085"/>
            <a:ext cx="6163152" cy="353966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Nine out of Ten Doctors Agree - TV Trop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7235" y="0"/>
            <a:ext cx="6044765" cy="33332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46C7975-98E4-465C-A2EE-958C97EBAAF8}"/>
              </a:ext>
            </a:extLst>
          </p:cNvPr>
          <p:cNvSpPr txBox="1"/>
          <p:nvPr/>
        </p:nvSpPr>
        <p:spPr>
          <a:xfrm>
            <a:off x="143339" y="0"/>
            <a:ext cx="5901428" cy="2718949"/>
          </a:xfrm>
          <a:prstGeom prst="rect">
            <a:avLst/>
          </a:prstGeom>
          <a:noFill/>
        </p:spPr>
        <p:txBody>
          <a:bodyPr wrap="square" rtlCol="0">
            <a:spAutoFit/>
          </a:bodyPr>
          <a:lstStyle/>
          <a:p>
            <a:r>
              <a:rPr lang="en-GB" sz="4267" dirty="0"/>
              <a:t>What do the following statistics represent?</a:t>
            </a:r>
          </a:p>
          <a:p>
            <a:r>
              <a:rPr lang="en-GB" sz="4267" dirty="0"/>
              <a:t>What conclusions might people draw from them?</a:t>
            </a:r>
          </a:p>
        </p:txBody>
      </p:sp>
      <p:pic>
        <p:nvPicPr>
          <p:cNvPr id="2050" name="Picture 2" descr="diminishing return">
            <a:extLst>
              <a:ext uri="{FF2B5EF4-FFF2-40B4-BE49-F238E27FC236}">
                <a16:creationId xmlns:a16="http://schemas.microsoft.com/office/drawing/2014/main" id="{08F80145-B66D-4BAD-9AF2-55D8AF3319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7236" y="3333257"/>
            <a:ext cx="6063904" cy="3524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5661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sz="4800" dirty="0">
                <a:latin typeface="GeosansLight" pitchFamily="2" charset="0"/>
              </a:rPr>
              <a:t>Induction based on analogy</a:t>
            </a:r>
          </a:p>
        </p:txBody>
      </p:sp>
      <p:sp>
        <p:nvSpPr>
          <p:cNvPr id="3" name="Content Placeholder 2"/>
          <p:cNvSpPr>
            <a:spLocks noGrp="1"/>
          </p:cNvSpPr>
          <p:nvPr>
            <p:ph idx="1"/>
          </p:nvPr>
        </p:nvSpPr>
        <p:spPr>
          <a:xfrm>
            <a:off x="815414" y="1600201"/>
            <a:ext cx="10574965" cy="4525963"/>
          </a:xfrm>
          <a:ln w="31750">
            <a:solidFill>
              <a:schemeClr val="bg1"/>
            </a:solidFill>
          </a:ln>
        </p:spPr>
        <p:txBody>
          <a:bodyPr>
            <a:normAutofit lnSpcReduction="10000"/>
          </a:bodyPr>
          <a:lstStyle/>
          <a:p>
            <a:pPr marL="0" indent="0" algn="r">
              <a:buNone/>
            </a:pPr>
            <a:endParaRPr lang="en-GB" sz="2667" dirty="0">
              <a:latin typeface="GeosansLight" pitchFamily="2" charset="0"/>
            </a:endParaRPr>
          </a:p>
          <a:p>
            <a:pPr>
              <a:buFont typeface="Wingdings" pitchFamily="2" charset="2"/>
              <a:buChar char="q"/>
            </a:pPr>
            <a:r>
              <a:rPr lang="en-GB" sz="2667" dirty="0">
                <a:latin typeface="GeosansLight" pitchFamily="2" charset="0"/>
              </a:rPr>
              <a:t>Some time we make an analogy between two things to defend our argument.</a:t>
            </a:r>
          </a:p>
          <a:p>
            <a:pPr>
              <a:buFont typeface="Wingdings" pitchFamily="2" charset="2"/>
              <a:buChar char="q"/>
            </a:pPr>
            <a:endParaRPr lang="en-GB" sz="2667" dirty="0">
              <a:latin typeface="GeosansLight" pitchFamily="2" charset="0"/>
            </a:endParaRPr>
          </a:p>
          <a:p>
            <a:pPr marL="0" indent="0">
              <a:buNone/>
            </a:pPr>
            <a:r>
              <a:rPr lang="en-GB" sz="2667" dirty="0">
                <a:latin typeface="GeosansLight" pitchFamily="2" charset="0"/>
              </a:rPr>
              <a:t>P1) Poison X is harmful to rats. 		                </a:t>
            </a:r>
            <a:r>
              <a:rPr lang="en-GB" sz="2667" b="1" u="sng" dirty="0">
                <a:latin typeface="GeosansLight" pitchFamily="2" charset="0"/>
              </a:rPr>
              <a:t>T</a:t>
            </a:r>
          </a:p>
          <a:p>
            <a:pPr marL="0" indent="0">
              <a:buNone/>
            </a:pPr>
            <a:r>
              <a:rPr lang="en-GB" sz="2667" dirty="0">
                <a:latin typeface="GeosansLight" pitchFamily="2" charset="0"/>
              </a:rPr>
              <a:t>P2) Poison X is also harmful to Chimpanzees. 	   </a:t>
            </a:r>
            <a:r>
              <a:rPr lang="en-GB" sz="2667" b="1" u="sng" dirty="0">
                <a:latin typeface="GeosansLight" pitchFamily="2" charset="0"/>
              </a:rPr>
              <a:t>T</a:t>
            </a:r>
            <a:endParaRPr lang="en-GB" sz="2667" dirty="0">
              <a:latin typeface="GeosansLight" pitchFamily="2" charset="0"/>
            </a:endParaRPr>
          </a:p>
          <a:p>
            <a:pPr marL="0" indent="0">
              <a:buNone/>
            </a:pPr>
            <a:r>
              <a:rPr lang="en-GB" sz="2667" dirty="0">
                <a:latin typeface="GeosansLight" pitchFamily="2" charset="0"/>
              </a:rPr>
              <a:t>C) Therefore, poison X is harmful to humans.</a:t>
            </a:r>
          </a:p>
          <a:p>
            <a:pPr marL="0" indent="0">
              <a:buNone/>
            </a:pPr>
            <a:r>
              <a:rPr lang="en-GB" sz="2667" dirty="0">
                <a:latin typeface="GeosansLight" pitchFamily="2" charset="0"/>
              </a:rPr>
              <a:t>  </a:t>
            </a:r>
          </a:p>
          <a:p>
            <a:pPr>
              <a:buFont typeface="Wingdings" pitchFamily="2" charset="2"/>
              <a:buChar char="q"/>
            </a:pPr>
            <a:r>
              <a:rPr lang="en-GB" sz="2667" dirty="0" smtClean="0">
                <a:latin typeface="GeosansLight" pitchFamily="2" charset="0"/>
              </a:rPr>
              <a:t> Of </a:t>
            </a:r>
            <a:r>
              <a:rPr lang="en-GB" sz="2667" dirty="0">
                <a:latin typeface="GeosansLight" pitchFamily="2" charset="0"/>
              </a:rPr>
              <a:t>course, the strength of the argument depends on quality of the analogy.</a:t>
            </a:r>
          </a:p>
        </p:txBody>
      </p:sp>
      <p:cxnSp>
        <p:nvCxnSpPr>
          <p:cNvPr id="5" name="Straight Connector 4"/>
          <p:cNvCxnSpPr/>
          <p:nvPr/>
        </p:nvCxnSpPr>
        <p:spPr>
          <a:xfrm>
            <a:off x="815414" y="4197085"/>
            <a:ext cx="6816757"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95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67690" y="2423023"/>
            <a:ext cx="9456621" cy="2880319"/>
          </a:xfrm>
          <a:prstGeom prst="rect">
            <a:avLst/>
          </a:prstGeom>
        </p:spPr>
      </p:pic>
    </p:spTree>
    <p:extLst>
      <p:ext uri="{BB962C8B-B14F-4D97-AF65-F5344CB8AC3E}">
        <p14:creationId xmlns:p14="http://schemas.microsoft.com/office/powerpoint/2010/main" val="35838884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609585" indent="-609585" algn="r"/>
            <a:r>
              <a:rPr lang="en-GB" sz="4800" dirty="0">
                <a:latin typeface="GeosansLight" pitchFamily="2" charset="0"/>
              </a:rPr>
              <a:t>Induction based on inference to best explanation</a:t>
            </a:r>
          </a:p>
        </p:txBody>
      </p:sp>
      <p:sp>
        <p:nvSpPr>
          <p:cNvPr id="3" name="Content Placeholder 2"/>
          <p:cNvSpPr>
            <a:spLocks noGrp="1"/>
          </p:cNvSpPr>
          <p:nvPr>
            <p:ph idx="1"/>
          </p:nvPr>
        </p:nvSpPr>
        <p:spPr>
          <a:xfrm>
            <a:off x="815414" y="1600201"/>
            <a:ext cx="10561173" cy="4525963"/>
          </a:xfrm>
          <a:ln w="31750">
            <a:solidFill>
              <a:schemeClr val="bg1"/>
            </a:solidFill>
          </a:ln>
        </p:spPr>
        <p:txBody>
          <a:bodyPr>
            <a:normAutofit lnSpcReduction="10000"/>
          </a:bodyPr>
          <a:lstStyle/>
          <a:p>
            <a:pPr marL="0" indent="0" algn="r">
              <a:buNone/>
            </a:pPr>
            <a:endParaRPr lang="en-GB" sz="2667" dirty="0">
              <a:latin typeface="GeosansLight" pitchFamily="2" charset="0"/>
            </a:endParaRPr>
          </a:p>
          <a:p>
            <a:pPr>
              <a:buFont typeface="Wingdings" pitchFamily="2" charset="2"/>
              <a:buChar char="q"/>
            </a:pPr>
            <a:r>
              <a:rPr lang="en-GB" sz="2667" dirty="0" smtClean="0">
                <a:latin typeface="GeosansLight" pitchFamily="2" charset="0"/>
              </a:rPr>
              <a:t> Sometimes </a:t>
            </a:r>
            <a:r>
              <a:rPr lang="en-GB" sz="2667" dirty="0">
                <a:latin typeface="GeosansLight" pitchFamily="2" charset="0"/>
              </a:rPr>
              <a:t>there is more than one explanation for a premise, but we choose the best one.</a:t>
            </a:r>
          </a:p>
          <a:p>
            <a:pPr>
              <a:buFont typeface="Wingdings" pitchFamily="2" charset="2"/>
              <a:buChar char="q"/>
            </a:pPr>
            <a:endParaRPr lang="en-GB" sz="2667" dirty="0">
              <a:latin typeface="GeosansLight" pitchFamily="2" charset="0"/>
            </a:endParaRPr>
          </a:p>
          <a:p>
            <a:pPr marL="0" indent="0">
              <a:buNone/>
            </a:pPr>
            <a:r>
              <a:rPr lang="en-GB" sz="2667" dirty="0">
                <a:latin typeface="GeosansLight" pitchFamily="2" charset="0"/>
              </a:rPr>
              <a:t>P1) The road is wet this morning. 	 	</a:t>
            </a:r>
            <a:r>
              <a:rPr lang="en-GB" sz="2667" b="1" u="sng" dirty="0">
                <a:latin typeface="GeosansLight" pitchFamily="2" charset="0"/>
              </a:rPr>
              <a:t>T</a:t>
            </a:r>
          </a:p>
          <a:p>
            <a:pPr marL="0" indent="0">
              <a:buNone/>
            </a:pPr>
            <a:r>
              <a:rPr lang="en-GB" sz="2667" dirty="0">
                <a:latin typeface="GeosansLight" pitchFamily="2" charset="0"/>
              </a:rPr>
              <a:t>P2) The roofs of the houses are also wet.  	</a:t>
            </a:r>
            <a:r>
              <a:rPr lang="en-GB" sz="2667" b="1" u="sng" dirty="0">
                <a:latin typeface="GeosansLight" pitchFamily="2" charset="0"/>
              </a:rPr>
              <a:t>T</a:t>
            </a:r>
            <a:endParaRPr lang="en-GB" sz="2667" dirty="0">
              <a:latin typeface="GeosansLight" pitchFamily="2" charset="0"/>
            </a:endParaRPr>
          </a:p>
          <a:p>
            <a:pPr marL="0" indent="0">
              <a:buNone/>
            </a:pPr>
            <a:r>
              <a:rPr lang="en-GB" sz="2667" dirty="0">
                <a:latin typeface="GeosansLight" pitchFamily="2" charset="0"/>
              </a:rPr>
              <a:t>C) Therefore, it must have rained last night.</a:t>
            </a:r>
          </a:p>
          <a:p>
            <a:pPr marL="0" indent="0">
              <a:buNone/>
            </a:pPr>
            <a:r>
              <a:rPr lang="en-GB" sz="2667" dirty="0">
                <a:latin typeface="GeosansLight" pitchFamily="2" charset="0"/>
              </a:rPr>
              <a:t>  </a:t>
            </a:r>
          </a:p>
          <a:p>
            <a:pPr>
              <a:buFont typeface="Wingdings" pitchFamily="2" charset="2"/>
              <a:buChar char="q"/>
            </a:pPr>
            <a:r>
              <a:rPr lang="en-GB" sz="2667" dirty="0" smtClean="0">
                <a:latin typeface="GeosansLight" pitchFamily="2" charset="0"/>
              </a:rPr>
              <a:t> Of </a:t>
            </a:r>
            <a:r>
              <a:rPr lang="en-GB" sz="2667" dirty="0">
                <a:latin typeface="GeosansLight" pitchFamily="2" charset="0"/>
              </a:rPr>
              <a:t>course, it is possible that someone washed the road…. </a:t>
            </a:r>
            <a:r>
              <a:rPr lang="en-GB" sz="2667" dirty="0">
                <a:latin typeface="GeosansLight" pitchFamily="2" charset="0"/>
              </a:rPr>
              <a:t>But the wet roofs suggests rain.</a:t>
            </a:r>
          </a:p>
        </p:txBody>
      </p:sp>
      <p:cxnSp>
        <p:nvCxnSpPr>
          <p:cNvPr id="5" name="Straight Connector 4"/>
          <p:cNvCxnSpPr/>
          <p:nvPr/>
        </p:nvCxnSpPr>
        <p:spPr>
          <a:xfrm>
            <a:off x="911424" y="4197085"/>
            <a:ext cx="643271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93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flat earth horiz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555" y="274639"/>
            <a:ext cx="9902891" cy="6308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6715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sz="4267" dirty="0">
                <a:latin typeface="GeosansLight" pitchFamily="2" charset="0"/>
              </a:rPr>
              <a:t>For each of the following examples, work out what the </a:t>
            </a:r>
            <a:r>
              <a:rPr lang="en-GB" sz="4267" dirty="0" smtClean="0">
                <a:latin typeface="GeosansLight" pitchFamily="2" charset="0"/>
              </a:rPr>
              <a:t>mistake(s) are:</a:t>
            </a:r>
            <a:endParaRPr lang="en-GB" sz="4267" dirty="0">
              <a:latin typeface="GeosansLight" pitchFamily="2" charset="0"/>
            </a:endParaRPr>
          </a:p>
        </p:txBody>
      </p:sp>
      <p:sp>
        <p:nvSpPr>
          <p:cNvPr id="5" name="Title 1">
            <a:extLst>
              <a:ext uri="{FF2B5EF4-FFF2-40B4-BE49-F238E27FC236}">
                <a16:creationId xmlns:a16="http://schemas.microsoft.com/office/drawing/2014/main" id="{6369BEBE-3290-4813-8713-376A5E726349}"/>
              </a:ext>
            </a:extLst>
          </p:cNvPr>
          <p:cNvSpPr txBox="1">
            <a:spLocks/>
          </p:cNvSpPr>
          <p:nvPr/>
        </p:nvSpPr>
        <p:spPr>
          <a:xfrm>
            <a:off x="568324" y="5253203"/>
            <a:ext cx="10972800" cy="1143000"/>
          </a:xfrm>
          <a:prstGeom prst="rect">
            <a:avLst/>
          </a:prstGeom>
        </p:spPr>
        <p:txBody>
          <a:bodyPr vert="horz" lIns="121920" tIns="60960" rIns="121920" bIns="6096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267" dirty="0">
                <a:latin typeface="GeosansLight" pitchFamily="2" charset="0"/>
              </a:rPr>
              <a:t>Inductive arguments </a:t>
            </a:r>
            <a:r>
              <a:rPr lang="en-GB" sz="4267" dirty="0">
                <a:latin typeface="GeosansLight" pitchFamily="2" charset="0"/>
              </a:rPr>
              <a:t>cannot </a:t>
            </a:r>
            <a:r>
              <a:rPr lang="en-GB" sz="4267" dirty="0">
                <a:latin typeface="GeosansLight" pitchFamily="2" charset="0"/>
              </a:rPr>
              <a:t>be valid.</a:t>
            </a:r>
          </a:p>
        </p:txBody>
      </p:sp>
      <p:pic>
        <p:nvPicPr>
          <p:cNvPr id="7" name="Picture 6">
            <a:extLst>
              <a:ext uri="{FF2B5EF4-FFF2-40B4-BE49-F238E27FC236}">
                <a16:creationId xmlns:a16="http://schemas.microsoft.com/office/drawing/2014/main" id="{73BAB9C9-EBEA-428C-BBD1-0FBC3B7A054C}"/>
              </a:ext>
            </a:extLst>
          </p:cNvPr>
          <p:cNvPicPr>
            <a:picLocks noChangeAspect="1"/>
          </p:cNvPicPr>
          <p:nvPr/>
        </p:nvPicPr>
        <p:blipFill>
          <a:blip r:embed="rId3"/>
          <a:stretch>
            <a:fillRect/>
          </a:stretch>
        </p:blipFill>
        <p:spPr>
          <a:xfrm>
            <a:off x="2642740" y="3429001"/>
            <a:ext cx="6906520" cy="823713"/>
          </a:xfrm>
          <a:prstGeom prst="rect">
            <a:avLst/>
          </a:prstGeom>
        </p:spPr>
      </p:pic>
    </p:spTree>
    <p:extLst>
      <p:ext uri="{BB962C8B-B14F-4D97-AF65-F5344CB8AC3E}">
        <p14:creationId xmlns:p14="http://schemas.microsoft.com/office/powerpoint/2010/main" val="156068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endParaRPr lang="en-GB" sz="4267" dirty="0">
              <a:latin typeface="GeosansLight" pitchFamily="2" charset="0"/>
            </a:endParaRPr>
          </a:p>
        </p:txBody>
      </p:sp>
      <p:pic>
        <p:nvPicPr>
          <p:cNvPr id="4" name="Content Placeholder 3">
            <a:extLst>
              <a:ext uri="{FF2B5EF4-FFF2-40B4-BE49-F238E27FC236}">
                <a16:creationId xmlns:a16="http://schemas.microsoft.com/office/drawing/2014/main" id="{48BB9FA4-EC8F-4FFA-94D8-A2EB5266B7AE}"/>
              </a:ext>
            </a:extLst>
          </p:cNvPr>
          <p:cNvPicPr>
            <a:picLocks noGrp="1" noChangeAspect="1"/>
          </p:cNvPicPr>
          <p:nvPr>
            <p:ph idx="1"/>
          </p:nvPr>
        </p:nvPicPr>
        <p:blipFill>
          <a:blip r:embed="rId3"/>
          <a:stretch>
            <a:fillRect/>
          </a:stretch>
        </p:blipFill>
        <p:spPr>
          <a:xfrm>
            <a:off x="1616075" y="3043767"/>
            <a:ext cx="8877300" cy="1638300"/>
          </a:xfrm>
          <a:prstGeom prst="rect">
            <a:avLst/>
          </a:prstGeom>
        </p:spPr>
      </p:pic>
      <p:sp>
        <p:nvSpPr>
          <p:cNvPr id="5" name="Title 1">
            <a:extLst>
              <a:ext uri="{FF2B5EF4-FFF2-40B4-BE49-F238E27FC236}">
                <a16:creationId xmlns:a16="http://schemas.microsoft.com/office/drawing/2014/main" id="{6369BEBE-3290-4813-8713-376A5E726349}"/>
              </a:ext>
            </a:extLst>
          </p:cNvPr>
          <p:cNvSpPr txBox="1">
            <a:spLocks/>
          </p:cNvSpPr>
          <p:nvPr/>
        </p:nvSpPr>
        <p:spPr>
          <a:xfrm>
            <a:off x="568324" y="5253203"/>
            <a:ext cx="10972800" cy="1143000"/>
          </a:xfrm>
          <a:prstGeom prst="rect">
            <a:avLst/>
          </a:prstGeom>
        </p:spPr>
        <p:txBody>
          <a:bodyPr vert="horz" lIns="121920" tIns="60960" rIns="121920" bIns="6096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267" dirty="0">
                <a:latin typeface="GeosansLight" pitchFamily="2" charset="0"/>
              </a:rPr>
              <a:t>Unclear use of pronouns. In standard form pronouns can only be used if they refer back to a proper noun which has appeared in a previous proposition.</a:t>
            </a:r>
          </a:p>
        </p:txBody>
      </p:sp>
    </p:spTree>
    <p:extLst>
      <p:ext uri="{BB962C8B-B14F-4D97-AF65-F5344CB8AC3E}">
        <p14:creationId xmlns:p14="http://schemas.microsoft.com/office/powerpoint/2010/main" val="1793575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sz="5333" dirty="0">
                <a:latin typeface="GeosansLight" pitchFamily="2" charset="0"/>
              </a:rPr>
              <a:t>Standard Form Examples</a:t>
            </a:r>
          </a:p>
        </p:txBody>
      </p:sp>
      <p:sp>
        <p:nvSpPr>
          <p:cNvPr id="3" name="Content Placeholder 2"/>
          <p:cNvSpPr>
            <a:spLocks noGrp="1"/>
          </p:cNvSpPr>
          <p:nvPr>
            <p:ph idx="1"/>
          </p:nvPr>
        </p:nvSpPr>
        <p:spPr>
          <a:xfrm>
            <a:off x="719403" y="1600201"/>
            <a:ext cx="10972800" cy="4525963"/>
          </a:xfrm>
          <a:ln w="31750">
            <a:solidFill>
              <a:schemeClr val="bg1"/>
            </a:solidFill>
          </a:ln>
        </p:spPr>
        <p:txBody>
          <a:bodyPr>
            <a:normAutofit/>
          </a:bodyPr>
          <a:lstStyle/>
          <a:p>
            <a:pPr marL="0" indent="0">
              <a:buNone/>
            </a:pPr>
            <a:endParaRPr lang="en-GB" sz="2133" dirty="0">
              <a:latin typeface="GeosansLight" pitchFamily="2" charset="0"/>
            </a:endParaRPr>
          </a:p>
          <a:p>
            <a:pPr marL="0" indent="0">
              <a:buNone/>
            </a:pPr>
            <a:endParaRPr lang="en-GB" sz="2133" dirty="0">
              <a:latin typeface="GeosansLight" pitchFamily="2" charset="0"/>
            </a:endParaRPr>
          </a:p>
          <a:p>
            <a:pPr marL="0" indent="0">
              <a:buNone/>
            </a:pPr>
            <a:r>
              <a:rPr lang="en-GB" sz="2133" dirty="0">
                <a:latin typeface="GeosansLight" pitchFamily="2" charset="0"/>
              </a:rPr>
              <a:t>P1) John is tall.			                 </a:t>
            </a:r>
          </a:p>
          <a:p>
            <a:pPr marL="0" indent="0">
              <a:buNone/>
            </a:pPr>
            <a:r>
              <a:rPr lang="en-GB" sz="2133" dirty="0">
                <a:latin typeface="GeosansLight" pitchFamily="2" charset="0"/>
              </a:rPr>
              <a:t>P2) Tall people are good at basketball.   </a:t>
            </a:r>
          </a:p>
          <a:p>
            <a:pPr marL="0" indent="0">
              <a:buNone/>
            </a:pPr>
            <a:r>
              <a:rPr lang="en-GB" sz="2133" dirty="0">
                <a:latin typeface="GeosansLight" pitchFamily="2" charset="0"/>
              </a:rPr>
              <a:t>                  </a:t>
            </a:r>
          </a:p>
          <a:p>
            <a:pPr marL="0" indent="0">
              <a:buNone/>
            </a:pPr>
            <a:r>
              <a:rPr lang="en-GB" sz="2133" dirty="0">
                <a:latin typeface="GeosansLight" pitchFamily="2" charset="0"/>
              </a:rPr>
              <a:t>C) John is good at basketball.	                </a:t>
            </a:r>
          </a:p>
          <a:p>
            <a:pPr marL="0" indent="0">
              <a:buNone/>
            </a:pPr>
            <a:endParaRPr lang="en-GB" sz="2133" dirty="0">
              <a:latin typeface="GeosansLight" pitchFamily="2" charset="0"/>
            </a:endParaRPr>
          </a:p>
          <a:p>
            <a:pPr>
              <a:buFont typeface="Wingdings" pitchFamily="2" charset="2"/>
              <a:buChar char="q"/>
            </a:pPr>
            <a:r>
              <a:rPr lang="en-GB" sz="2133" dirty="0">
                <a:latin typeface="GeosansLight" pitchFamily="2" charset="0"/>
              </a:rPr>
              <a:t>The line before the conclusion is called an </a:t>
            </a:r>
            <a:r>
              <a:rPr lang="en-GB" sz="2133" b="1" u="sng" dirty="0">
                <a:latin typeface="GeosansLight" pitchFamily="2" charset="0"/>
              </a:rPr>
              <a:t>inference bar</a:t>
            </a:r>
            <a:r>
              <a:rPr lang="en-GB" sz="2133" i="1" u="sng" dirty="0">
                <a:latin typeface="GeosansLight" pitchFamily="2" charset="0"/>
              </a:rPr>
              <a:t>. </a:t>
            </a:r>
            <a:endParaRPr lang="en-GB" sz="2133" dirty="0">
              <a:latin typeface="GeosansLight" pitchFamily="2" charset="0"/>
            </a:endParaRPr>
          </a:p>
        </p:txBody>
      </p:sp>
      <p:cxnSp>
        <p:nvCxnSpPr>
          <p:cNvPr id="4" name="Straight Connector 3"/>
          <p:cNvCxnSpPr/>
          <p:nvPr/>
        </p:nvCxnSpPr>
        <p:spPr>
          <a:xfrm>
            <a:off x="815414" y="3335359"/>
            <a:ext cx="451250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38200" y="3415862"/>
            <a:ext cx="48405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97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369BEBE-3290-4813-8713-376A5E726349}"/>
              </a:ext>
            </a:extLst>
          </p:cNvPr>
          <p:cNvSpPr txBox="1">
            <a:spLocks/>
          </p:cNvSpPr>
          <p:nvPr/>
        </p:nvSpPr>
        <p:spPr>
          <a:xfrm>
            <a:off x="566507" y="4979355"/>
            <a:ext cx="10972800" cy="1604007"/>
          </a:xfrm>
          <a:prstGeom prst="rect">
            <a:avLst/>
          </a:prstGeom>
        </p:spPr>
        <p:txBody>
          <a:bodyPr vert="horz" lIns="121920" tIns="60960" rIns="121920" bIns="6096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400" dirty="0">
                <a:latin typeface="GeosansLight"/>
              </a:rPr>
              <a:t>The argument is not logically (deductively) valid. Healthy is too broad a term to be fully covered by 'live longer' and 'reduce the risk of several diseases'. It is possible that coffee could increase the risk of several other diseases, or simply be unhealthy for people who already have certain diseases. So it is possible for the premises to both be true and the conclusion to be false</a:t>
            </a:r>
            <a:r>
              <a:rPr lang="en-GB" sz="2667" dirty="0">
                <a:latin typeface="GeosansLight"/>
              </a:rPr>
              <a:t>.</a:t>
            </a:r>
          </a:p>
        </p:txBody>
      </p:sp>
      <p:pic>
        <p:nvPicPr>
          <p:cNvPr id="7" name="Picture 6">
            <a:extLst>
              <a:ext uri="{FF2B5EF4-FFF2-40B4-BE49-F238E27FC236}">
                <a16:creationId xmlns:a16="http://schemas.microsoft.com/office/drawing/2014/main" id="{22958114-EB77-48D7-8FFB-76E4779191E9}"/>
              </a:ext>
            </a:extLst>
          </p:cNvPr>
          <p:cNvPicPr>
            <a:picLocks noChangeAspect="1"/>
          </p:cNvPicPr>
          <p:nvPr/>
        </p:nvPicPr>
        <p:blipFill>
          <a:blip r:embed="rId3"/>
          <a:stretch>
            <a:fillRect/>
          </a:stretch>
        </p:blipFill>
        <p:spPr>
          <a:xfrm>
            <a:off x="839755" y="1"/>
            <a:ext cx="10512491" cy="4704716"/>
          </a:xfrm>
          <a:prstGeom prst="rect">
            <a:avLst/>
          </a:prstGeom>
        </p:spPr>
      </p:pic>
    </p:spTree>
    <p:extLst>
      <p:ext uri="{BB962C8B-B14F-4D97-AF65-F5344CB8AC3E}">
        <p14:creationId xmlns:p14="http://schemas.microsoft.com/office/powerpoint/2010/main" val="400650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369BEBE-3290-4813-8713-376A5E726349}"/>
              </a:ext>
            </a:extLst>
          </p:cNvPr>
          <p:cNvSpPr txBox="1">
            <a:spLocks/>
          </p:cNvSpPr>
          <p:nvPr/>
        </p:nvSpPr>
        <p:spPr>
          <a:xfrm>
            <a:off x="566507" y="4979355"/>
            <a:ext cx="10972800" cy="1604007"/>
          </a:xfrm>
          <a:prstGeom prst="rect">
            <a:avLst/>
          </a:prstGeom>
        </p:spPr>
        <p:txBody>
          <a:bodyPr vert="horz" lIns="121920" tIns="60960" rIns="121920" bIns="6096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667" dirty="0">
                <a:latin typeface="GeosansLight"/>
              </a:rPr>
              <a:t>The argument is not logically (deductively) valid. In valid arguments </a:t>
            </a:r>
            <a:r>
              <a:rPr lang="en-GB" sz="2667" dirty="0">
                <a:latin typeface="GeosansLight"/>
              </a:rPr>
              <a:t>the conclusion cannot go beyond the premises. As the premises do not contain ‘should’ the conclusion cannot either. </a:t>
            </a:r>
            <a:r>
              <a:rPr lang="en-GB" sz="2667" dirty="0">
                <a:latin typeface="GeosansLight"/>
              </a:rPr>
              <a:t>More obviously, the </a:t>
            </a:r>
            <a:r>
              <a:rPr lang="en-GB" sz="2667" dirty="0">
                <a:latin typeface="GeosansLight"/>
              </a:rPr>
              <a:t>premises do not create a situation where it is impossible for them to be true and the conclusion false.</a:t>
            </a:r>
            <a:endParaRPr lang="en-GB" sz="2667" dirty="0">
              <a:latin typeface="GeosansLight"/>
            </a:endParaRPr>
          </a:p>
        </p:txBody>
      </p:sp>
      <p:pic>
        <p:nvPicPr>
          <p:cNvPr id="2" name="Picture 1">
            <a:extLst>
              <a:ext uri="{FF2B5EF4-FFF2-40B4-BE49-F238E27FC236}">
                <a16:creationId xmlns:a16="http://schemas.microsoft.com/office/drawing/2014/main" id="{F6AC1288-B172-42CC-B1F6-1596A6EB875E}"/>
              </a:ext>
            </a:extLst>
          </p:cNvPr>
          <p:cNvPicPr>
            <a:picLocks noChangeAspect="1"/>
          </p:cNvPicPr>
          <p:nvPr/>
        </p:nvPicPr>
        <p:blipFill>
          <a:blip r:embed="rId3"/>
          <a:stretch>
            <a:fillRect/>
          </a:stretch>
        </p:blipFill>
        <p:spPr>
          <a:xfrm>
            <a:off x="890936" y="1"/>
            <a:ext cx="10410129" cy="4352932"/>
          </a:xfrm>
          <a:prstGeom prst="rect">
            <a:avLst/>
          </a:prstGeom>
        </p:spPr>
      </p:pic>
    </p:spTree>
    <p:extLst>
      <p:ext uri="{BB962C8B-B14F-4D97-AF65-F5344CB8AC3E}">
        <p14:creationId xmlns:p14="http://schemas.microsoft.com/office/powerpoint/2010/main" val="135319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369BEBE-3290-4813-8713-376A5E726349}"/>
              </a:ext>
            </a:extLst>
          </p:cNvPr>
          <p:cNvSpPr txBox="1">
            <a:spLocks/>
          </p:cNvSpPr>
          <p:nvPr/>
        </p:nvSpPr>
        <p:spPr>
          <a:xfrm>
            <a:off x="566507" y="4979355"/>
            <a:ext cx="10972800" cy="1604007"/>
          </a:xfrm>
          <a:prstGeom prst="rect">
            <a:avLst/>
          </a:prstGeom>
        </p:spPr>
        <p:txBody>
          <a:bodyPr vert="horz" lIns="121920" tIns="60960" rIns="121920" bIns="6096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667" dirty="0">
                <a:latin typeface="GeosansLight"/>
              </a:rPr>
              <a:t>Arguments cannot be both deductive and inductive. Arguments that are based on inference to best explanation are always inductive. </a:t>
            </a:r>
          </a:p>
        </p:txBody>
      </p:sp>
      <p:pic>
        <p:nvPicPr>
          <p:cNvPr id="3" name="Picture 2">
            <a:extLst>
              <a:ext uri="{FF2B5EF4-FFF2-40B4-BE49-F238E27FC236}">
                <a16:creationId xmlns:a16="http://schemas.microsoft.com/office/drawing/2014/main" id="{FDE0B0F4-C6E3-4E73-9E92-DCA76C3868E1}"/>
              </a:ext>
            </a:extLst>
          </p:cNvPr>
          <p:cNvPicPr>
            <a:picLocks noChangeAspect="1"/>
          </p:cNvPicPr>
          <p:nvPr/>
        </p:nvPicPr>
        <p:blipFill>
          <a:blip r:embed="rId3"/>
          <a:stretch>
            <a:fillRect/>
          </a:stretch>
        </p:blipFill>
        <p:spPr>
          <a:xfrm>
            <a:off x="38100" y="2276872"/>
            <a:ext cx="12115800" cy="939800"/>
          </a:xfrm>
          <a:prstGeom prst="rect">
            <a:avLst/>
          </a:prstGeom>
        </p:spPr>
      </p:pic>
    </p:spTree>
    <p:extLst>
      <p:ext uri="{BB962C8B-B14F-4D97-AF65-F5344CB8AC3E}">
        <p14:creationId xmlns:p14="http://schemas.microsoft.com/office/powerpoint/2010/main" val="21816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s://documents.lucidchart.com/documents/cb22309a-5473-46c9-9a33-af0199692a9c/pages/0_0?a=614&amp;x=284&amp;y=-146&amp;w=1232&amp;h=845&amp;store=1&amp;accept=image%2F*&amp;auth=LCA%205375790bb68ad42046457a5f5abcd278e1e113a2-ts%3D1551501784">
            <a:extLst>
              <a:ext uri="{FF2B5EF4-FFF2-40B4-BE49-F238E27FC236}">
                <a16:creationId xmlns:a16="http://schemas.microsoft.com/office/drawing/2014/main" id="{41508DAF-CD2E-4BB4-94B7-4D13BF2E7C4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4460" y="284813"/>
            <a:ext cx="10658006" cy="6400800"/>
          </a:xfrm>
          <a:prstGeom prst="rect">
            <a:avLst/>
          </a:prstGeom>
          <a:noFill/>
          <a:ln>
            <a:noFill/>
          </a:ln>
        </p:spPr>
      </p:pic>
    </p:spTree>
    <p:extLst>
      <p:ext uri="{BB962C8B-B14F-4D97-AF65-F5344CB8AC3E}">
        <p14:creationId xmlns:p14="http://schemas.microsoft.com/office/powerpoint/2010/main" val="195685391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dirty="0"/>
              <a:t>Exercise: Tell me if this argument is sound or not. Give me your reasons.</a:t>
            </a:r>
          </a:p>
        </p:txBody>
      </p:sp>
      <p:sp>
        <p:nvSpPr>
          <p:cNvPr id="31747" name="Rectangle 3"/>
          <p:cNvSpPr>
            <a:spLocks noGrp="1" noChangeArrowheads="1"/>
          </p:cNvSpPr>
          <p:nvPr>
            <p:ph idx="1"/>
          </p:nvPr>
        </p:nvSpPr>
        <p:spPr/>
        <p:txBody>
          <a:bodyPr/>
          <a:lstStyle/>
          <a:p>
            <a:pPr>
              <a:buFontTx/>
              <a:buNone/>
            </a:pPr>
            <a:endParaRPr lang="en-GB" dirty="0"/>
          </a:p>
          <a:p>
            <a:pPr>
              <a:buFontTx/>
              <a:buNone/>
            </a:pPr>
            <a:r>
              <a:rPr lang="en-GB" dirty="0"/>
              <a:t>P1) If abortion is not murder, then infanticide is not murder</a:t>
            </a:r>
          </a:p>
          <a:p>
            <a:pPr>
              <a:buFontTx/>
              <a:buNone/>
            </a:pPr>
            <a:r>
              <a:rPr lang="en-GB" dirty="0"/>
              <a:t>P2) If infanticide is not murder, then killing innocent children is not murder</a:t>
            </a:r>
          </a:p>
          <a:p>
            <a:pPr>
              <a:buFontTx/>
              <a:buNone/>
            </a:pPr>
            <a:r>
              <a:rPr lang="en-GB" dirty="0"/>
              <a:t>P3) Killing innocent children is murder</a:t>
            </a:r>
          </a:p>
          <a:p>
            <a:pPr>
              <a:buFontTx/>
              <a:buNone/>
            </a:pPr>
            <a:r>
              <a:rPr lang="en-GB" dirty="0"/>
              <a:t>-----------------------------</a:t>
            </a:r>
          </a:p>
          <a:p>
            <a:pPr>
              <a:buFontTx/>
              <a:buNone/>
            </a:pPr>
            <a:r>
              <a:rPr lang="en-GB" dirty="0"/>
              <a:t>C) Abortion is murder</a:t>
            </a:r>
          </a:p>
        </p:txBody>
      </p:sp>
    </p:spTree>
    <p:extLst>
      <p:ext uri="{BB962C8B-B14F-4D97-AF65-F5344CB8AC3E}">
        <p14:creationId xmlns:p14="http://schemas.microsoft.com/office/powerpoint/2010/main" val="4237771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1897-BFCF-4568-B9A3-B26173C8EBB6}"/>
              </a:ext>
            </a:extLst>
          </p:cNvPr>
          <p:cNvSpPr>
            <a:spLocks noGrp="1"/>
          </p:cNvSpPr>
          <p:nvPr>
            <p:ph type="title"/>
          </p:nvPr>
        </p:nvSpPr>
        <p:spPr/>
        <p:txBody>
          <a:bodyPr/>
          <a:lstStyle/>
          <a:p>
            <a:r>
              <a:rPr lang="en-GB" dirty="0">
                <a:cs typeface="Calibri Light"/>
              </a:rPr>
              <a:t>Standard Form Practice 1 </a:t>
            </a:r>
            <a:endParaRPr lang="en-GB" dirty="0"/>
          </a:p>
        </p:txBody>
      </p:sp>
      <p:sp>
        <p:nvSpPr>
          <p:cNvPr id="10" name="Content Placeholder 9">
            <a:extLst>
              <a:ext uri="{FF2B5EF4-FFF2-40B4-BE49-F238E27FC236}">
                <a16:creationId xmlns:a16="http://schemas.microsoft.com/office/drawing/2014/main" id="{2AFE7A08-CB33-497D-8ED5-A0ED958EAADC}"/>
              </a:ext>
            </a:extLst>
          </p:cNvPr>
          <p:cNvSpPr>
            <a:spLocks noGrp="1"/>
          </p:cNvSpPr>
          <p:nvPr>
            <p:ph idx="1"/>
          </p:nvPr>
        </p:nvSpPr>
        <p:spPr>
          <a:xfrm>
            <a:off x="1321676" y="5416434"/>
            <a:ext cx="10515600" cy="1043699"/>
          </a:xfrm>
        </p:spPr>
        <p:txBody>
          <a:bodyPr vert="horz" lIns="91440" tIns="45720" rIns="91440" bIns="45720" rtlCol="0" anchor="t">
            <a:normAutofit fontScale="92500"/>
          </a:bodyPr>
          <a:lstStyle/>
          <a:p>
            <a:r>
              <a:rPr lang="en-GB" dirty="0">
                <a:ea typeface="+mn-lt"/>
                <a:cs typeface="+mn-lt"/>
              </a:rPr>
              <a:t>When writing an argument in standard form, it is important to remove the argument indicators as they do not contribute to the argument itself.</a:t>
            </a:r>
            <a:endParaRPr lang="en-GB" dirty="0">
              <a:cs typeface="Calibri" panose="020F0502020204030204"/>
            </a:endParaRPr>
          </a:p>
          <a:p>
            <a:endParaRPr lang="en-GB" dirty="0">
              <a:cs typeface="Calibri" panose="020F0502020204030204"/>
            </a:endParaRPr>
          </a:p>
        </p:txBody>
      </p:sp>
      <p:sp>
        <p:nvSpPr>
          <p:cNvPr id="7" name="Content Placeholder 2">
            <a:extLst>
              <a:ext uri="{FF2B5EF4-FFF2-40B4-BE49-F238E27FC236}">
                <a16:creationId xmlns:a16="http://schemas.microsoft.com/office/drawing/2014/main" id="{2CD57106-DBC2-42CB-8708-3184249F2ED7}"/>
              </a:ext>
            </a:extLst>
          </p:cNvPr>
          <p:cNvSpPr txBox="1">
            <a:spLocks/>
          </p:cNvSpPr>
          <p:nvPr/>
        </p:nvSpPr>
        <p:spPr>
          <a:xfrm>
            <a:off x="3019009" y="2107418"/>
            <a:ext cx="4690312" cy="1059393"/>
          </a:xfrm>
          <a:prstGeom prst="roundRect">
            <a:avLst/>
          </a:prstGeom>
          <a:ln w="12700" cap="flat" cmpd="sng" algn="ctr">
            <a:solidFill>
              <a:srgbClr val="C00000"/>
            </a:solidFill>
            <a:prstDash val="solid"/>
            <a:miter lim="800000"/>
          </a:ln>
        </p:spPr>
        <p:style>
          <a:lnRef idx="2">
            <a:schemeClr val="accent2"/>
          </a:lnRef>
          <a:fillRef idx="1">
            <a:schemeClr val="lt1"/>
          </a:fillRef>
          <a:effectRef idx="0">
            <a:schemeClr val="accent2"/>
          </a:effectRef>
          <a:fontRef idx="minor">
            <a:schemeClr val="dk1"/>
          </a:fontRef>
        </p:style>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07000"/>
              </a:lnSpc>
              <a:spcBef>
                <a:spcPts val="0"/>
              </a:spcBef>
              <a:buNone/>
            </a:pPr>
            <a:r>
              <a:rPr lang="en-US" sz="1800" dirty="0">
                <a:latin typeface="Minion Pro" panose="02040503050306020203" pitchFamily="18" charset="0"/>
                <a:ea typeface="SimSun" panose="02010600030101010101" pitchFamily="2" charset="-122"/>
                <a:cs typeface="Times New Roman" panose="02020603050405020304" pitchFamily="18" charset="0"/>
              </a:rPr>
              <a:t>Zhuhai is in China in virtue of the fact that Zhuhai is in Guangdong and Guangdong is in China.</a:t>
            </a:r>
          </a:p>
          <a:p>
            <a:pPr marL="0" indent="0">
              <a:lnSpc>
                <a:spcPct val="107000"/>
              </a:lnSpc>
              <a:spcBef>
                <a:spcPts val="0"/>
              </a:spcBef>
              <a:buNone/>
            </a:pPr>
            <a:endParaRPr lang="en-US" sz="1800" dirty="0">
              <a:latin typeface="Minion Pro" panose="02040503050306020203" pitchFamily="18" charset="0"/>
              <a:ea typeface="SimSun" panose="02010600030101010101" pitchFamily="2" charset="-122"/>
              <a:cs typeface="Times New Roman" panose="02020603050405020304" pitchFamily="18" charset="0"/>
            </a:endParaRPr>
          </a:p>
          <a:p>
            <a:pPr marL="0" indent="0">
              <a:lnSpc>
                <a:spcPct val="107000"/>
              </a:lnSpc>
              <a:spcBef>
                <a:spcPts val="0"/>
              </a:spcBef>
              <a:buNone/>
            </a:pPr>
            <a:endParaRPr lang="en-US" sz="1800" dirty="0">
              <a:latin typeface="Minion Pro" panose="02040503050306020203" pitchFamily="18" charset="0"/>
              <a:ea typeface="SimSun" panose="02010600030101010101" pitchFamily="2" charset="-122"/>
              <a:cs typeface="Times New Roman" panose="02020603050405020304" pitchFamily="18" charset="0"/>
            </a:endParaRPr>
          </a:p>
        </p:txBody>
      </p:sp>
      <p:sp>
        <p:nvSpPr>
          <p:cNvPr id="8" name="Content Placeholder 2">
            <a:extLst>
              <a:ext uri="{FF2B5EF4-FFF2-40B4-BE49-F238E27FC236}">
                <a16:creationId xmlns:a16="http://schemas.microsoft.com/office/drawing/2014/main" id="{23034FF3-3D56-4B8E-BD8B-5BF5B11A8884}"/>
              </a:ext>
            </a:extLst>
          </p:cNvPr>
          <p:cNvSpPr txBox="1">
            <a:spLocks/>
          </p:cNvSpPr>
          <p:nvPr/>
        </p:nvSpPr>
        <p:spPr>
          <a:xfrm>
            <a:off x="3051354" y="3698674"/>
            <a:ext cx="4620794" cy="1430374"/>
          </a:xfrm>
          <a:prstGeom prst="roundRect">
            <a:avLst/>
          </a:prstGeom>
          <a:ln w="12700" cap="flat" cmpd="sng" algn="ctr">
            <a:solidFill>
              <a:srgbClr val="C00000"/>
            </a:solid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07000"/>
              </a:lnSpc>
              <a:spcBef>
                <a:spcPts val="0"/>
              </a:spcBef>
              <a:buFont typeface="Arial" panose="020B0604020202020204" pitchFamily="34" charset="0"/>
              <a:buNone/>
            </a:pPr>
            <a:r>
              <a:rPr lang="en-US" sz="1800" dirty="0">
                <a:latin typeface="Minion Pro" panose="02040503050306020203" pitchFamily="18" charset="0"/>
                <a:ea typeface="SimSun" panose="02010600030101010101" pitchFamily="2" charset="-122"/>
                <a:cs typeface="Times New Roman" panose="02020603050405020304" pitchFamily="18" charset="0"/>
              </a:rPr>
              <a:t>P1: Zhuhai is in Guangdong.</a:t>
            </a:r>
          </a:p>
          <a:p>
            <a:pPr marL="0" indent="0">
              <a:lnSpc>
                <a:spcPct val="107000"/>
              </a:lnSpc>
              <a:spcBef>
                <a:spcPts val="0"/>
              </a:spcBef>
              <a:buFont typeface="Arial" panose="020B0604020202020204" pitchFamily="34" charset="0"/>
              <a:buNone/>
            </a:pPr>
            <a:r>
              <a:rPr lang="en-US" sz="1800" dirty="0">
                <a:latin typeface="Minion Pro" panose="02040503050306020203" pitchFamily="18" charset="0"/>
                <a:ea typeface="SimSun" panose="02010600030101010101" pitchFamily="2" charset="-122"/>
                <a:cs typeface="Times New Roman" panose="02020603050405020304" pitchFamily="18" charset="0"/>
              </a:rPr>
              <a:t>P2: Guangdong is in China.</a:t>
            </a:r>
          </a:p>
          <a:p>
            <a:pPr marL="0" indent="0">
              <a:lnSpc>
                <a:spcPct val="107000"/>
              </a:lnSpc>
              <a:spcBef>
                <a:spcPts val="0"/>
              </a:spcBef>
              <a:buFont typeface="Arial" panose="020B0604020202020204" pitchFamily="34" charset="0"/>
              <a:buNone/>
            </a:pPr>
            <a:r>
              <a:rPr lang="en-US" sz="1800" dirty="0">
                <a:latin typeface="Minion Pro" panose="02040503050306020203" pitchFamily="18" charset="0"/>
                <a:ea typeface="SimSun" panose="02010600030101010101" pitchFamily="2" charset="-122"/>
                <a:cs typeface="Times New Roman" panose="02020603050405020304" pitchFamily="18" charset="0"/>
              </a:rPr>
              <a:t>________________________________</a:t>
            </a:r>
          </a:p>
          <a:p>
            <a:pPr marL="0" indent="0">
              <a:lnSpc>
                <a:spcPct val="107000"/>
              </a:lnSpc>
              <a:spcBef>
                <a:spcPts val="0"/>
              </a:spcBef>
              <a:buFont typeface="Arial" panose="020B0604020202020204" pitchFamily="34" charset="0"/>
              <a:buNone/>
            </a:pPr>
            <a:r>
              <a:rPr lang="en-US" sz="1800" dirty="0">
                <a:latin typeface="Minion Pro" panose="02040503050306020203" pitchFamily="18" charset="0"/>
                <a:ea typeface="SimSun" panose="02010600030101010101" pitchFamily="2" charset="-122"/>
                <a:cs typeface="Times New Roman" panose="02020603050405020304" pitchFamily="18" charset="0"/>
              </a:rPr>
              <a:t>C: Zhuhai is in China.</a:t>
            </a:r>
          </a:p>
          <a:p>
            <a:pPr marL="0" indent="0">
              <a:lnSpc>
                <a:spcPct val="107000"/>
              </a:lnSpc>
              <a:spcBef>
                <a:spcPts val="0"/>
              </a:spcBef>
              <a:buFont typeface="Arial" panose="020B0604020202020204" pitchFamily="34" charset="0"/>
              <a:buNone/>
            </a:pPr>
            <a:endParaRPr lang="en-US" sz="1800" dirty="0">
              <a:latin typeface="Minion Pro" panose="02040503050306020203" pitchFamily="18" charset="0"/>
              <a:ea typeface="SimSun" panose="02010600030101010101" pitchFamily="2" charset="-122"/>
              <a:cs typeface="Times New Roman" panose="02020603050405020304" pitchFamily="18" charset="0"/>
            </a:endParaRPr>
          </a:p>
          <a:p>
            <a:pPr marL="0" indent="0">
              <a:lnSpc>
                <a:spcPct val="107000"/>
              </a:lnSpc>
              <a:spcBef>
                <a:spcPts val="0"/>
              </a:spcBef>
              <a:buFont typeface="Arial" panose="020B0604020202020204" pitchFamily="34" charset="0"/>
              <a:buNone/>
            </a:pPr>
            <a:endParaRPr lang="en-US" sz="1800" dirty="0">
              <a:latin typeface="Minion Pro" panose="02040503050306020203"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75098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F2683-7F2C-4B9B-B222-B1C1668C80E2}"/>
              </a:ext>
            </a:extLst>
          </p:cNvPr>
          <p:cNvSpPr>
            <a:spLocks noGrp="1"/>
          </p:cNvSpPr>
          <p:nvPr>
            <p:ph type="title"/>
          </p:nvPr>
        </p:nvSpPr>
        <p:spPr/>
        <p:txBody>
          <a:bodyPr/>
          <a:lstStyle/>
          <a:p>
            <a:r>
              <a:rPr lang="en-US" dirty="0">
                <a:latin typeface="Minion Pro" panose="02040503050306020203" pitchFamily="18" charset="0"/>
              </a:rPr>
              <a:t>Standard Form Practice 2</a:t>
            </a:r>
            <a:endParaRPr lang="en-GB" dirty="0">
              <a:latin typeface="Minion Pro" panose="02040503050306020203" pitchFamily="18" charset="0"/>
            </a:endParaRPr>
          </a:p>
        </p:txBody>
      </p:sp>
      <p:sp>
        <p:nvSpPr>
          <p:cNvPr id="6" name="Content Placeholder 2">
            <a:extLst>
              <a:ext uri="{FF2B5EF4-FFF2-40B4-BE49-F238E27FC236}">
                <a16:creationId xmlns:a16="http://schemas.microsoft.com/office/drawing/2014/main" id="{D88AB579-5A56-4556-91FD-515C39594598}"/>
              </a:ext>
            </a:extLst>
          </p:cNvPr>
          <p:cNvSpPr txBox="1">
            <a:spLocks/>
          </p:cNvSpPr>
          <p:nvPr/>
        </p:nvSpPr>
        <p:spPr>
          <a:xfrm>
            <a:off x="990600" y="1801858"/>
            <a:ext cx="10515600" cy="996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buNone/>
            </a:pPr>
            <a:r>
              <a:rPr lang="en-US" sz="2400" dirty="0">
                <a:latin typeface="Minion Pro" panose="02040503050306020203" pitchFamily="18" charset="0"/>
                <a:ea typeface="SimSun" panose="02010600030101010101" pitchFamily="2" charset="-122"/>
                <a:cs typeface="Times New Roman" panose="02020603050405020304" pitchFamily="18" charset="0"/>
              </a:rPr>
              <a:t>Translate the following argument into standard form (note: you may need to alter the language):</a:t>
            </a:r>
          </a:p>
          <a:p>
            <a:pPr marL="0" indent="0">
              <a:lnSpc>
                <a:spcPct val="107000"/>
              </a:lnSpc>
              <a:spcBef>
                <a:spcPts val="0"/>
              </a:spcBef>
              <a:buNone/>
            </a:pPr>
            <a:endParaRPr lang="en-US" sz="2400" dirty="0">
              <a:solidFill>
                <a:schemeClr val="bg1"/>
              </a:solidFill>
              <a:latin typeface="Minion Pro" panose="02040503050306020203" pitchFamily="18" charset="0"/>
              <a:ea typeface="SimSun" panose="02010600030101010101" pitchFamily="2" charset="-122"/>
              <a:cs typeface="Times New Roman" panose="02020603050405020304" pitchFamily="18" charset="0"/>
            </a:endParaRPr>
          </a:p>
          <a:p>
            <a:pPr marL="0" indent="0">
              <a:lnSpc>
                <a:spcPct val="107000"/>
              </a:lnSpc>
              <a:spcBef>
                <a:spcPts val="0"/>
              </a:spcBef>
              <a:buNone/>
            </a:pPr>
            <a:endParaRPr lang="en-US" sz="2400" dirty="0">
              <a:solidFill>
                <a:schemeClr val="bg1"/>
              </a:solidFill>
              <a:latin typeface="Minion Pro" panose="02040503050306020203" pitchFamily="18" charset="0"/>
              <a:ea typeface="SimSun" panose="02010600030101010101" pitchFamily="2" charset="-122"/>
              <a:cs typeface="Times New Roman" panose="02020603050405020304" pitchFamily="18" charset="0"/>
            </a:endParaRPr>
          </a:p>
          <a:p>
            <a:pPr marL="0" indent="0">
              <a:lnSpc>
                <a:spcPct val="107000"/>
              </a:lnSpc>
              <a:spcBef>
                <a:spcPts val="0"/>
              </a:spcBef>
              <a:buNone/>
            </a:pPr>
            <a:endParaRPr lang="en-US" sz="2400" dirty="0">
              <a:solidFill>
                <a:schemeClr val="bg1"/>
              </a:solidFill>
              <a:latin typeface="Minion Pro" panose="02040503050306020203" pitchFamily="18" charset="0"/>
              <a:ea typeface="SimSun" panose="02010600030101010101" pitchFamily="2" charset="-122"/>
              <a:cs typeface="Times New Roman" panose="02020603050405020304" pitchFamily="18" charset="0"/>
            </a:endParaRPr>
          </a:p>
        </p:txBody>
      </p:sp>
      <p:sp>
        <p:nvSpPr>
          <p:cNvPr id="4" name="Content Placeholder 2">
            <a:extLst>
              <a:ext uri="{FF2B5EF4-FFF2-40B4-BE49-F238E27FC236}">
                <a16:creationId xmlns:a16="http://schemas.microsoft.com/office/drawing/2014/main" id="{56D57531-82F2-4DB2-ABEE-6AEC047EA721}"/>
              </a:ext>
            </a:extLst>
          </p:cNvPr>
          <p:cNvSpPr>
            <a:spLocks noGrp="1"/>
          </p:cNvSpPr>
          <p:nvPr>
            <p:ph idx="1"/>
          </p:nvPr>
        </p:nvSpPr>
        <p:spPr>
          <a:xfrm>
            <a:off x="2908839" y="2798007"/>
            <a:ext cx="6374323" cy="2713328"/>
          </a:xfrm>
          <a:prstGeom prst="round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a:normAutofit fontScale="92500"/>
          </a:bodyPr>
          <a:lstStyle/>
          <a:p>
            <a:pPr marL="0" indent="0">
              <a:lnSpc>
                <a:spcPct val="107000"/>
              </a:lnSpc>
              <a:spcBef>
                <a:spcPts val="0"/>
              </a:spcBef>
              <a:buNone/>
            </a:pPr>
            <a:r>
              <a:rPr lang="en-US" sz="2400" dirty="0">
                <a:latin typeface="Minion Pro" panose="02040503050306020203" pitchFamily="18" charset="0"/>
                <a:ea typeface="SimSun" panose="02010600030101010101" pitchFamily="2" charset="-122"/>
                <a:cs typeface="Times New Roman" panose="02020603050405020304" pitchFamily="18" charset="0"/>
              </a:rPr>
              <a:t>Computer games have many positives, which is why, overall, I believe they are good for you. I can name at least two: first they have been proven to improve reading and literacy skills, and second research suggests that they have a beneficial effect on hand-eye coordination. </a:t>
            </a:r>
          </a:p>
        </p:txBody>
      </p:sp>
    </p:spTree>
    <p:extLst>
      <p:ext uri="{BB962C8B-B14F-4D97-AF65-F5344CB8AC3E}">
        <p14:creationId xmlns:p14="http://schemas.microsoft.com/office/powerpoint/2010/main" val="364033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a:t>
            </a:r>
          </a:p>
        </p:txBody>
      </p:sp>
      <p:sp>
        <p:nvSpPr>
          <p:cNvPr id="4" name="Content Placeholder 2">
            <a:extLst>
              <a:ext uri="{FF2B5EF4-FFF2-40B4-BE49-F238E27FC236}">
                <a16:creationId xmlns:a16="http://schemas.microsoft.com/office/drawing/2014/main" id="{169173D2-43AF-458E-AB65-8AC76C67D195}"/>
              </a:ext>
            </a:extLst>
          </p:cNvPr>
          <p:cNvSpPr txBox="1">
            <a:spLocks/>
          </p:cNvSpPr>
          <p:nvPr/>
        </p:nvSpPr>
        <p:spPr>
          <a:xfrm>
            <a:off x="609600" y="1689489"/>
            <a:ext cx="10972800" cy="2787918"/>
          </a:xfrm>
          <a:prstGeom prst="roundRect">
            <a:avLst/>
          </a:prstGeom>
          <a:ln w="25400" cap="flat" cmpd="sng" algn="ctr">
            <a:solidFill>
              <a:srgbClr val="C00000"/>
            </a:solidFill>
            <a:prstDash val="solid"/>
          </a:ln>
        </p:spPr>
        <p:style>
          <a:lnRef idx="2">
            <a:schemeClr val="accent2"/>
          </a:lnRef>
          <a:fillRef idx="1">
            <a:schemeClr val="lt1"/>
          </a:fillRef>
          <a:effectRef idx="0">
            <a:schemeClr val="accent2"/>
          </a:effectRef>
          <a:fontRef idx="minor">
            <a:schemeClr val="dk1"/>
          </a:fontRef>
        </p:style>
        <p:txBody>
          <a:bodyPr vert="horz" lIns="121920" tIns="60960" rIns="121920" bIns="6096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lnSpc>
                <a:spcPct val="107000"/>
              </a:lnSpc>
              <a:spcBef>
                <a:spcPts val="0"/>
              </a:spcBef>
              <a:buNone/>
            </a:pPr>
            <a:r>
              <a:rPr lang="en-US" sz="2400" dirty="0">
                <a:latin typeface="Minion Pro" panose="02040503050306020203" pitchFamily="18" charset="0"/>
                <a:ea typeface="SimSun" panose="02010600030101010101" pitchFamily="2" charset="-122"/>
                <a:cs typeface="Times New Roman" panose="02020603050405020304" pitchFamily="18" charset="0"/>
              </a:rPr>
              <a:t>P1: </a:t>
            </a:r>
            <a:r>
              <a:rPr lang="en-US" sz="2400" dirty="0">
                <a:solidFill>
                  <a:srgbClr val="C00000"/>
                </a:solidFill>
                <a:latin typeface="Minion Pro" panose="02040503050306020203" pitchFamily="18" charset="0"/>
                <a:ea typeface="SimSun" panose="02010600030101010101" pitchFamily="2" charset="-122"/>
                <a:cs typeface="Times New Roman" panose="02020603050405020304" pitchFamily="18" charset="0"/>
              </a:rPr>
              <a:t>Computer games </a:t>
            </a:r>
            <a:r>
              <a:rPr lang="en-US" sz="2400" dirty="0">
                <a:latin typeface="Minion Pro" panose="02040503050306020203" pitchFamily="18" charset="0"/>
                <a:ea typeface="SimSun" panose="02010600030101010101" pitchFamily="2" charset="-122"/>
                <a:cs typeface="Times New Roman" panose="02020603050405020304" pitchFamily="18" charset="0"/>
              </a:rPr>
              <a:t>have been proven to improve reading and literacy skills.</a:t>
            </a:r>
          </a:p>
          <a:p>
            <a:pPr marL="0" indent="0">
              <a:lnSpc>
                <a:spcPct val="107000"/>
              </a:lnSpc>
              <a:spcBef>
                <a:spcPts val="0"/>
              </a:spcBef>
              <a:buNone/>
            </a:pPr>
            <a:r>
              <a:rPr lang="en-US" sz="2400" dirty="0">
                <a:latin typeface="Minion Pro" panose="02040503050306020203" pitchFamily="18" charset="0"/>
                <a:ea typeface="SimSun" panose="02010600030101010101" pitchFamily="2" charset="-122"/>
                <a:cs typeface="Times New Roman" panose="02020603050405020304" pitchFamily="18" charset="0"/>
              </a:rPr>
              <a:t>P2:</a:t>
            </a:r>
            <a:r>
              <a:rPr lang="en-US" sz="2400" dirty="0">
                <a:solidFill>
                  <a:srgbClr val="C00000"/>
                </a:solidFill>
                <a:latin typeface="Minion Pro" panose="02040503050306020203" pitchFamily="18" charset="0"/>
                <a:ea typeface="SimSun" panose="02010600030101010101" pitchFamily="2" charset="-122"/>
                <a:cs typeface="Times New Roman" panose="02020603050405020304" pitchFamily="18" charset="0"/>
              </a:rPr>
              <a:t> They </a:t>
            </a:r>
            <a:r>
              <a:rPr lang="en-US" sz="2400" dirty="0">
                <a:latin typeface="Minion Pro" panose="02040503050306020203" pitchFamily="18" charset="0"/>
                <a:ea typeface="SimSun" panose="02010600030101010101" pitchFamily="2" charset="-122"/>
                <a:cs typeface="Times New Roman" panose="02020603050405020304" pitchFamily="18" charset="0"/>
              </a:rPr>
              <a:t>have a beneficial effect on hand eye coordination</a:t>
            </a:r>
          </a:p>
          <a:p>
            <a:pPr marL="0" indent="0">
              <a:lnSpc>
                <a:spcPct val="107000"/>
              </a:lnSpc>
              <a:spcBef>
                <a:spcPts val="0"/>
              </a:spcBef>
              <a:buNone/>
            </a:pPr>
            <a:r>
              <a:rPr lang="en-US" sz="2400" dirty="0" smtClean="0">
                <a:latin typeface="Minion Pro" panose="02040503050306020203" pitchFamily="18" charset="0"/>
                <a:ea typeface="SimSun" panose="02010600030101010101" pitchFamily="2" charset="-122"/>
                <a:cs typeface="Times New Roman" panose="02020603050405020304" pitchFamily="18" charset="0"/>
              </a:rPr>
              <a:t>___________________________________________________________________</a:t>
            </a:r>
            <a:r>
              <a:rPr lang="en-US" sz="2400" dirty="0" smtClean="0">
                <a:latin typeface="Minion Pro"/>
                <a:ea typeface="SimSun"/>
                <a:cs typeface="Times New Roman"/>
              </a:rPr>
              <a:t>C</a:t>
            </a:r>
            <a:r>
              <a:rPr lang="en-US" sz="2400" dirty="0">
                <a:latin typeface="Minion Pro"/>
                <a:ea typeface="SimSun"/>
                <a:cs typeface="Times New Roman"/>
              </a:rPr>
              <a:t>: </a:t>
            </a:r>
            <a:r>
              <a:rPr lang="en-US" sz="2400" dirty="0">
                <a:solidFill>
                  <a:srgbClr val="C00000"/>
                </a:solidFill>
                <a:latin typeface="Minion Pro"/>
                <a:ea typeface="SimSun"/>
                <a:cs typeface="Times New Roman"/>
              </a:rPr>
              <a:t>Computer games </a:t>
            </a:r>
            <a:r>
              <a:rPr lang="en-US" sz="2400" dirty="0">
                <a:latin typeface="Minion Pro"/>
                <a:ea typeface="SimSun"/>
                <a:cs typeface="Times New Roman"/>
              </a:rPr>
              <a:t>are good for people.</a:t>
            </a:r>
          </a:p>
          <a:p>
            <a:pPr marL="0" indent="0">
              <a:lnSpc>
                <a:spcPct val="107000"/>
              </a:lnSpc>
              <a:spcBef>
                <a:spcPts val="0"/>
              </a:spcBef>
              <a:buNone/>
            </a:pPr>
            <a:endParaRPr lang="en-US" sz="2400" dirty="0">
              <a:latin typeface="Minion Pro" panose="02040503050306020203" pitchFamily="18" charset="0"/>
              <a:ea typeface="SimSun" panose="02010600030101010101" pitchFamily="2" charset="-122"/>
              <a:cs typeface="Times New Roman" panose="02020603050405020304" pitchFamily="18" charset="0"/>
            </a:endParaRPr>
          </a:p>
          <a:p>
            <a:pPr marL="0" indent="0">
              <a:lnSpc>
                <a:spcPct val="107000"/>
              </a:lnSpc>
              <a:spcBef>
                <a:spcPts val="0"/>
              </a:spcBef>
              <a:buNone/>
            </a:pPr>
            <a:endParaRPr lang="en-US" sz="2400" dirty="0">
              <a:latin typeface="Minion Pro" panose="02040503050306020203" pitchFamily="18" charset="0"/>
              <a:ea typeface="SimSun" panose="02010600030101010101" pitchFamily="2" charset="-122"/>
              <a:cs typeface="Times New Roman" panose="02020603050405020304" pitchFamily="18" charset="0"/>
            </a:endParaRPr>
          </a:p>
        </p:txBody>
      </p:sp>
      <p:sp>
        <p:nvSpPr>
          <p:cNvPr id="3" name="TextBox 2"/>
          <p:cNvSpPr txBox="1"/>
          <p:nvPr/>
        </p:nvSpPr>
        <p:spPr>
          <a:xfrm>
            <a:off x="838200" y="4866290"/>
            <a:ext cx="10260724" cy="923330"/>
          </a:xfrm>
          <a:prstGeom prst="rect">
            <a:avLst/>
          </a:prstGeom>
          <a:noFill/>
        </p:spPr>
        <p:txBody>
          <a:bodyPr wrap="square" rtlCol="0">
            <a:spAutoFit/>
          </a:bodyPr>
          <a:lstStyle/>
          <a:p>
            <a:r>
              <a:rPr lang="en-US" dirty="0"/>
              <a:t>We need to remove any unnecessary information that does not contribute to the argument itself. As we list P1 first, it’s important to use the proper noun. We can then use pronouns in further premises if it is clear what they are referring back to.  </a:t>
            </a:r>
          </a:p>
        </p:txBody>
      </p:sp>
    </p:spTree>
    <p:extLst>
      <p:ext uri="{BB962C8B-B14F-4D97-AF65-F5344CB8AC3E}">
        <p14:creationId xmlns:p14="http://schemas.microsoft.com/office/powerpoint/2010/main" val="248083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3"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11619</TotalTime>
  <Words>3862</Words>
  <Application>Microsoft Office PowerPoint</Application>
  <PresentationFormat>Widescreen</PresentationFormat>
  <Paragraphs>408</Paragraphs>
  <Slides>64</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64</vt:i4>
      </vt:variant>
    </vt:vector>
  </HeadingPairs>
  <TitlesOfParts>
    <vt:vector size="74" baseType="lpstr">
      <vt:lpstr>GeosansLight</vt:lpstr>
      <vt:lpstr>Minion Pro</vt:lpstr>
      <vt:lpstr>等线</vt:lpstr>
      <vt:lpstr>SimSun</vt:lpstr>
      <vt:lpstr>Arial</vt:lpstr>
      <vt:lpstr>Calibri</vt:lpstr>
      <vt:lpstr>Calibri Light</vt:lpstr>
      <vt:lpstr>Times New Roman</vt:lpstr>
      <vt:lpstr>Wingdings</vt:lpstr>
      <vt:lpstr>Office Theme</vt:lpstr>
      <vt:lpstr>Argument Assessment</vt:lpstr>
      <vt:lpstr>Summary so far</vt:lpstr>
      <vt:lpstr>PowerPoint Presentation</vt:lpstr>
      <vt:lpstr>PowerPoint Presentation</vt:lpstr>
      <vt:lpstr>Standard Form</vt:lpstr>
      <vt:lpstr>Standard Form Examples</vt:lpstr>
      <vt:lpstr>Standard Form Practice 1 </vt:lpstr>
      <vt:lpstr>Standard Form Practice 2</vt:lpstr>
      <vt:lpstr>Answer</vt:lpstr>
      <vt:lpstr>Standard Form Practice 3 </vt:lpstr>
      <vt:lpstr>PowerPoint Presentation</vt:lpstr>
      <vt:lpstr>Representing Logical Form</vt:lpstr>
      <vt:lpstr>PowerPoint Presentation</vt:lpstr>
      <vt:lpstr>PowerPoint Presentation</vt:lpstr>
      <vt:lpstr>Good structure for deductive arguments: Validity</vt:lpstr>
      <vt:lpstr>Validity</vt:lpstr>
      <vt:lpstr>Validity</vt:lpstr>
      <vt:lpstr>Validity</vt:lpstr>
      <vt:lpstr>Validity IV</vt:lpstr>
      <vt:lpstr>Validity V</vt:lpstr>
      <vt:lpstr>Validity VI</vt:lpstr>
      <vt:lpstr>Valid forms of argument</vt:lpstr>
      <vt:lpstr>Valid forms of argument</vt:lpstr>
      <vt:lpstr>Valid Forms of Argument </vt:lpstr>
      <vt:lpstr>Valid Forms of Argument</vt:lpstr>
      <vt:lpstr>Assessing arguments for validity</vt:lpstr>
      <vt:lpstr>PowerPoint Presentation</vt:lpstr>
      <vt:lpstr>Representing logical form</vt:lpstr>
      <vt:lpstr>Summary</vt:lpstr>
      <vt:lpstr>Good structure for inductive arguments: Force</vt:lpstr>
      <vt:lpstr>PowerPoint Presentation</vt:lpstr>
      <vt:lpstr>Inductive force</vt:lpstr>
      <vt:lpstr>PowerPoint Presentation</vt:lpstr>
      <vt:lpstr>Summary</vt:lpstr>
      <vt:lpstr>PowerPoint Presentation</vt:lpstr>
      <vt:lpstr>Soundness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Argument</vt:lpstr>
      <vt:lpstr>What is ‘Deduction’?</vt:lpstr>
      <vt:lpstr>Deductively Valid</vt:lpstr>
      <vt:lpstr>Induction based on statistics</vt:lpstr>
      <vt:lpstr>PowerPoint Presentation</vt:lpstr>
      <vt:lpstr>Induction based on analogy</vt:lpstr>
      <vt:lpstr>PowerPoint Presentation</vt:lpstr>
      <vt:lpstr>Induction based on inference to best explanation</vt:lpstr>
      <vt:lpstr>PowerPoint Presentation</vt:lpstr>
      <vt:lpstr>For each of the following examples, work out what the mistake(s) are:</vt:lpstr>
      <vt:lpstr>PowerPoint Presentation</vt:lpstr>
      <vt:lpstr>PowerPoint Presentation</vt:lpstr>
      <vt:lpstr>PowerPoint Presentation</vt:lpstr>
      <vt:lpstr>PowerPoint Presentation</vt:lpstr>
      <vt:lpstr>PowerPoint Presentation</vt:lpstr>
      <vt:lpstr>Exercise: Tell me if this argument is sound or not. Give me your reasons.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Western Philosophy</dc:title>
  <dc:creator>CONDUCT, MATTHEW D.</dc:creator>
  <cp:lastModifiedBy>UIC</cp:lastModifiedBy>
  <cp:revision>105</cp:revision>
  <dcterms:created xsi:type="dcterms:W3CDTF">2018-09-12T04:08:05Z</dcterms:created>
  <dcterms:modified xsi:type="dcterms:W3CDTF">2021-03-22T03:50:28Z</dcterms:modified>
</cp:coreProperties>
</file>