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257" r:id="rId3"/>
    <p:sldId id="288" r:id="rId4"/>
    <p:sldId id="31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289" r:id="rId20"/>
    <p:sldId id="261" r:id="rId21"/>
    <p:sldId id="258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6" r:id="rId30"/>
    <p:sldId id="317" r:id="rId31"/>
    <p:sldId id="318" r:id="rId32"/>
    <p:sldId id="265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5" autoAdjust="0"/>
    <p:restoredTop sz="94660"/>
  </p:normalViewPr>
  <p:slideViewPr>
    <p:cSldViewPr>
      <p:cViewPr varScale="1">
        <p:scale>
          <a:sx n="100" d="100"/>
          <a:sy n="100" d="100"/>
        </p:scale>
        <p:origin x="72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8D96-1A88-48D0-9168-476C0523198E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EC35-8EB7-4C2E-87B0-9224174BA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63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8D96-1A88-48D0-9168-476C0523198E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EC35-8EB7-4C2E-87B0-9224174BA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71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8D96-1A88-48D0-9168-476C0523198E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EC35-8EB7-4C2E-87B0-9224174BA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79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8D96-1A88-48D0-9168-476C0523198E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EC35-8EB7-4C2E-87B0-9224174BA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48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8D96-1A88-48D0-9168-476C0523198E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EC35-8EB7-4C2E-87B0-9224174BA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8D96-1A88-48D0-9168-476C0523198E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EC35-8EB7-4C2E-87B0-9224174BA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64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8D96-1A88-48D0-9168-476C0523198E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EC35-8EB7-4C2E-87B0-9224174BA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1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8D96-1A88-48D0-9168-476C0523198E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EC35-8EB7-4C2E-87B0-9224174BA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01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8D96-1A88-48D0-9168-476C0523198E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EC35-8EB7-4C2E-87B0-9224174BA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3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8D96-1A88-48D0-9168-476C0523198E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EC35-8EB7-4C2E-87B0-9224174BA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20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8D96-1A88-48D0-9168-476C0523198E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EC35-8EB7-4C2E-87B0-9224174BA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00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/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E8D96-1A88-48D0-9168-476C0523198E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EC35-8EB7-4C2E-87B0-9224174BA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3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rodin-the-thinker-dark – Visualati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776264" y="1347614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smtClean="0">
                <a:solidFill>
                  <a:schemeClr val="bg1"/>
                </a:solidFill>
                <a:latin typeface="GeosansLight" pitchFamily="2" charset="0"/>
              </a:rPr>
              <a:t>Critical Thinking </a:t>
            </a:r>
            <a:br>
              <a:rPr lang="en-GB" sz="4800" smtClean="0">
                <a:solidFill>
                  <a:schemeClr val="bg1"/>
                </a:solidFill>
                <a:latin typeface="GeosansLight" pitchFamily="2" charset="0"/>
              </a:rPr>
            </a:br>
            <a:r>
              <a:rPr lang="en-GB" sz="4800" smtClean="0">
                <a:solidFill>
                  <a:schemeClr val="bg1"/>
                </a:solidFill>
                <a:latin typeface="GeosansLight" pitchFamily="2" charset="0"/>
              </a:rPr>
              <a:t>in English</a:t>
            </a:r>
            <a:endParaRPr lang="en-GB" sz="4800" dirty="0">
              <a:solidFill>
                <a:schemeClr val="bg1"/>
              </a:solidFill>
              <a:latin typeface="GeosansLigh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8368" y="3147814"/>
            <a:ext cx="172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GeosansLight" pitchFamily="2" charset="0"/>
              </a:rPr>
              <a:t>Critical Essay</a:t>
            </a:r>
          </a:p>
        </p:txBody>
      </p:sp>
    </p:spTree>
    <p:extLst>
      <p:ext uri="{BB962C8B-B14F-4D97-AF65-F5344CB8AC3E}">
        <p14:creationId xmlns:p14="http://schemas.microsoft.com/office/powerpoint/2010/main" val="324928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Paragraph 1 – Concluding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 Concluding sentence – acts as a thesis statement. It must provide an overview of the essay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.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 States 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that the paragraphs will analyse the arguments by…</a:t>
            </a: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5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Content, Structure and Organisation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69C8EB-2D07-4ECA-BDB0-C33602E7C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0" y="1521607"/>
            <a:ext cx="7106200" cy="275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Paragraph 2 – Topic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 Topic sentence – highlight what the paragraph is going to do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.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 States what will be analysed within the paragraph 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(the argu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ment structure and whether the premises are true).</a:t>
            </a:r>
            <a:endParaRPr lang="en-GB" dirty="0" smtClean="0">
              <a:solidFill>
                <a:schemeClr val="bg1"/>
              </a:solidFill>
              <a:latin typeface="GeosansLight" pitchFamily="2" charset="0"/>
            </a:endParaRP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45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Paragraph 2 – Body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>
            <a:solidFill>
              <a:schemeClr val="bg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 Body sentence – provide an analysis of the quality of the premises (plausibility/truth and relationship with conclusion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).</a:t>
            </a:r>
          </a:p>
          <a:p>
            <a:pPr lvl="1">
              <a:buFont typeface="Wingdings" pitchFamily="2" charset="2"/>
              <a:buChar char="q"/>
            </a:pP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State th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e relationship between the premises. </a:t>
            </a:r>
          </a:p>
          <a:p>
            <a:pPr lvl="1">
              <a:buFont typeface="Wingdings" pitchFamily="2" charset="2"/>
              <a:buChar char="q"/>
            </a:pP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Analyse the structure. (Valid? Forceful?)</a:t>
            </a:r>
          </a:p>
          <a:p>
            <a:pPr lvl="1">
              <a:buFont typeface="Wingdings" pitchFamily="2" charset="2"/>
              <a:buChar char="q"/>
            </a:pP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Analyse whether the premises are true. (Sound?)</a:t>
            </a:r>
            <a:endParaRPr lang="en-GB" dirty="0" smtClean="0">
              <a:solidFill>
                <a:schemeClr val="bg1"/>
              </a:solidFill>
              <a:latin typeface="GeosansLight" pitchFamily="2" charset="0"/>
            </a:endParaRP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 You may 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wish to s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tate what </a:t>
            </a: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type of inductive argument is presented. </a:t>
            </a:r>
          </a:p>
        </p:txBody>
      </p:sp>
    </p:spTree>
    <p:extLst>
      <p:ext uri="{BB962C8B-B14F-4D97-AF65-F5344CB8AC3E}">
        <p14:creationId xmlns:p14="http://schemas.microsoft.com/office/powerpoint/2010/main" val="238665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Paragraph 2 – Concluding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 Concluding sentence – provide an overall assessment of the argument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.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Summarise the information in the paragraph.</a:t>
            </a: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2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Content, Structure and Organisation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923678"/>
            <a:ext cx="83724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Paragraph 4 – Topic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 Topic sentence – restate the thesis statement with reference to the body paragraphs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.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 </a:t>
            </a:r>
            <a:r>
              <a:rPr lang="en-GB" b="1" u="sng" dirty="0">
                <a:solidFill>
                  <a:schemeClr val="bg1"/>
                </a:solidFill>
                <a:latin typeface="GeosansLight" pitchFamily="2" charset="0"/>
              </a:rPr>
              <a:t>PARAPHASE </a:t>
            </a: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– Do not use the same language as in your thesis statement but present the same message.</a:t>
            </a:r>
            <a:endParaRPr lang="en-GB" b="1" u="sng" dirty="0">
              <a:solidFill>
                <a:schemeClr val="bg1"/>
              </a:solidFill>
              <a:latin typeface="Geosans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Paragraph 4 – Body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 Body sentence – summarise body paragraphs 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1, 2....</a:t>
            </a:r>
            <a:endParaRPr lang="en-GB" dirty="0" smtClean="0">
              <a:solidFill>
                <a:schemeClr val="bg1"/>
              </a:solidFill>
              <a:latin typeface="GeosansLight" pitchFamily="2" charset="0"/>
            </a:endParaRP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 Again paraphrase appropriately.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4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Paragraph 3 – Concluding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 Concluding sentence – provide an overall assessment of the article and the main 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arguments </a:t>
            </a: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presented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.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 Suggest ways in which the 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arguments </a:t>
            </a: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could be 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improved</a:t>
            </a: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.</a:t>
            </a: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5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Marking?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sz="3600" dirty="0">
                <a:solidFill>
                  <a:schemeClr val="bg1"/>
                </a:solidFill>
                <a:latin typeface="GeosansLight" pitchFamily="2" charset="0"/>
              </a:rPr>
              <a:t>The Critical Essay will be marked using 5 key criteria:</a:t>
            </a:r>
          </a:p>
          <a:p>
            <a:pPr lvl="1">
              <a:buFont typeface="Wingdings" pitchFamily="2" charset="2"/>
              <a:buChar char="q"/>
            </a:pP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 Content</a:t>
            </a: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 Organisation</a:t>
            </a: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 Mechanics</a:t>
            </a: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 Terminology</a:t>
            </a: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 Critical </a:t>
            </a: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Analysis and Logical Clarity</a:t>
            </a:r>
          </a:p>
        </p:txBody>
      </p:sp>
    </p:spTree>
    <p:extLst>
      <p:ext uri="{BB962C8B-B14F-4D97-AF65-F5344CB8AC3E}">
        <p14:creationId xmlns:p14="http://schemas.microsoft.com/office/powerpoint/2010/main" val="278208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The Question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" y="1923678"/>
            <a:ext cx="9111957" cy="118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20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What does content refer to?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C85221-4F82-40DA-83E7-B01E0A3A3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A63CCF-3A65-48D2-90A6-5F6F4D21D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393" y="1975756"/>
            <a:ext cx="5643214" cy="184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bg1"/>
                </a:solidFill>
                <a:latin typeface="GeosansLight" pitchFamily="2" charset="0"/>
              </a:rPr>
              <a:t>Common Content Issues – Formative Essay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b="1" u="sng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b="1" u="sng" dirty="0">
              <a:solidFill>
                <a:schemeClr val="bg1"/>
              </a:solidFill>
              <a:latin typeface="GeosansLigh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1420059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 Do not include outside research</a:t>
            </a:r>
            <a:r>
              <a:rPr lang="en-GB" b="1" dirty="0">
                <a:solidFill>
                  <a:schemeClr val="bg1"/>
                </a:solidFill>
                <a:latin typeface="GeosansLight" pitchFamily="2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unless it is to directly disprove a proposition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. </a:t>
            </a:r>
          </a:p>
          <a:p>
            <a:pPr>
              <a:buFont typeface="Wingdings" pitchFamily="2" charset="2"/>
              <a:buChar char="q"/>
            </a:pP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In paragraph 2, only analyse what you have included in your reconstruction of the argument.</a:t>
            </a:r>
          </a:p>
          <a:p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b="1" dirty="0">
                <a:solidFill>
                  <a:schemeClr val="bg1"/>
                </a:solidFill>
                <a:latin typeface="GeosansLight" pitchFamily="2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Do not create your own argument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.</a:t>
            </a:r>
          </a:p>
          <a:p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 Do not analyse what the article does not mention unless it 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is in direct </a:t>
            </a: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relation to a proposition. </a:t>
            </a:r>
          </a:p>
          <a:p>
            <a:pPr lvl="1">
              <a:buFont typeface="Wingdings" pitchFamily="2" charset="2"/>
              <a:buChar char="q"/>
            </a:pPr>
            <a:r>
              <a:rPr lang="en-GB" b="1" dirty="0">
                <a:solidFill>
                  <a:schemeClr val="bg1"/>
                </a:solidFill>
                <a:latin typeface="GeosansLight" pitchFamily="2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Premise 1 states A but that clearly ignores B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.</a:t>
            </a:r>
          </a:p>
          <a:p>
            <a:pPr lvl="1"/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 lvl="1"/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 lvl="1"/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 lvl="1"/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4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bg1"/>
                </a:solidFill>
                <a:latin typeface="GeosansLight" pitchFamily="2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b="1" u="sng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b="1" u="sng" dirty="0">
              <a:solidFill>
                <a:schemeClr val="bg1"/>
              </a:solidFill>
              <a:latin typeface="GeosansLigh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1420059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400" dirty="0">
                <a:solidFill>
                  <a:schemeClr val="bg1"/>
                </a:solidFill>
                <a:latin typeface="GeosansLight" pitchFamily="2" charset="0"/>
              </a:rPr>
              <a:t> Follow the guidance provided in this PPT and you will get a good mark for content. </a:t>
            </a:r>
          </a:p>
          <a:p>
            <a:pPr lvl="1"/>
            <a:endParaRPr lang="en-GB" sz="2400" dirty="0">
              <a:solidFill>
                <a:schemeClr val="bg1"/>
              </a:solidFill>
              <a:latin typeface="GeosansLight" pitchFamily="2" charset="0"/>
            </a:endParaRPr>
          </a:p>
          <a:p>
            <a:pPr lvl="1"/>
            <a:endParaRPr lang="en-GB" sz="2400" dirty="0">
              <a:solidFill>
                <a:schemeClr val="bg1"/>
              </a:solidFill>
              <a:latin typeface="GeosansLight" pitchFamily="2" charset="0"/>
            </a:endParaRPr>
          </a:p>
          <a:p>
            <a:pPr lvl="1"/>
            <a:endParaRPr lang="en-GB" sz="2400" dirty="0">
              <a:solidFill>
                <a:schemeClr val="bg1"/>
              </a:solidFill>
              <a:latin typeface="Geosans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3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What does organisation refer to?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B5AE7-648F-46D5-A209-E11B05F4C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58" y="1855117"/>
            <a:ext cx="541848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GB" sz="2800" dirty="0">
                <a:solidFill>
                  <a:schemeClr val="bg1"/>
                </a:solidFill>
                <a:latin typeface="GeosansLight" pitchFamily="2" charset="0"/>
              </a:rPr>
              <a:t>Common Organisational Issues – Formative Essay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b="1" u="sng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b="1" u="sng" dirty="0">
              <a:solidFill>
                <a:schemeClr val="bg1"/>
              </a:solidFill>
              <a:latin typeface="GeosansLigh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1420059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400" dirty="0">
                <a:solidFill>
                  <a:schemeClr val="bg1"/>
                </a:solidFill>
                <a:latin typeface="GeosansLight" pitchFamily="2" charset="0"/>
              </a:rPr>
              <a:t> Make sure you include a hook</a:t>
            </a:r>
            <a:r>
              <a:rPr lang="en-GB" sz="2400" dirty="0" smtClean="0">
                <a:solidFill>
                  <a:schemeClr val="bg1"/>
                </a:solidFill>
                <a:latin typeface="GeosansLight" pitchFamily="2" charset="0"/>
              </a:rPr>
              <a:t>.</a:t>
            </a:r>
          </a:p>
          <a:p>
            <a:endParaRPr lang="en-GB" sz="2400" dirty="0">
              <a:solidFill>
                <a:schemeClr val="bg1"/>
              </a:solidFill>
              <a:latin typeface="GeosansLight" pitchFamily="2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sz="2400" b="1" dirty="0">
                <a:solidFill>
                  <a:schemeClr val="bg1"/>
                </a:solidFill>
                <a:latin typeface="GeosansLight" pitchFamily="2" charset="0"/>
              </a:rPr>
              <a:t> </a:t>
            </a:r>
            <a:r>
              <a:rPr lang="en-GB" sz="2400" dirty="0" smtClean="0">
                <a:solidFill>
                  <a:schemeClr val="bg1"/>
                </a:solidFill>
                <a:latin typeface="GeosansLight" pitchFamily="2" charset="0"/>
              </a:rPr>
              <a:t>Order you body paragraph in a logical way (ascending/descending argument quality)</a:t>
            </a:r>
            <a:endParaRPr lang="en-GB" sz="2400" dirty="0">
              <a:solidFill>
                <a:schemeClr val="bg1"/>
              </a:solidFill>
              <a:latin typeface="GeosansLight" pitchFamily="2" charset="0"/>
            </a:endParaRPr>
          </a:p>
          <a:p>
            <a:pPr lvl="1"/>
            <a:endParaRPr lang="en-GB" sz="2400" dirty="0">
              <a:solidFill>
                <a:schemeClr val="bg1"/>
              </a:solidFill>
              <a:latin typeface="GeosansLight" pitchFamily="2" charset="0"/>
            </a:endParaRPr>
          </a:p>
          <a:p>
            <a:pPr lvl="1"/>
            <a:endParaRPr lang="en-GB" sz="2400" dirty="0">
              <a:solidFill>
                <a:schemeClr val="bg1"/>
              </a:solidFill>
              <a:latin typeface="Geosans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bg1"/>
                </a:solidFill>
                <a:latin typeface="GeosansLight" pitchFamily="2" charset="0"/>
              </a:rPr>
              <a:t>Organisation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b="1" u="sng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b="1" u="sng" dirty="0">
              <a:solidFill>
                <a:schemeClr val="bg1"/>
              </a:solidFill>
              <a:latin typeface="GeosansLigh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1420059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400" dirty="0">
                <a:solidFill>
                  <a:schemeClr val="bg1"/>
                </a:solidFill>
                <a:latin typeface="GeosansLight" pitchFamily="2" charset="0"/>
              </a:rPr>
              <a:t> Follow the guidance provided in this PPT and you will get a good mark </a:t>
            </a:r>
            <a:r>
              <a:rPr lang="en-GB" sz="2400">
                <a:solidFill>
                  <a:schemeClr val="bg1"/>
                </a:solidFill>
                <a:latin typeface="GeosansLight" pitchFamily="2" charset="0"/>
              </a:rPr>
              <a:t>for organisation. </a:t>
            </a:r>
            <a:endParaRPr lang="en-GB" sz="2400" dirty="0">
              <a:solidFill>
                <a:schemeClr val="bg1"/>
              </a:solidFill>
              <a:latin typeface="GeosansLight" pitchFamily="2" charset="0"/>
            </a:endParaRPr>
          </a:p>
          <a:p>
            <a:pPr lvl="1"/>
            <a:endParaRPr lang="en-GB" sz="2400" dirty="0">
              <a:solidFill>
                <a:schemeClr val="bg1"/>
              </a:solidFill>
              <a:latin typeface="GeosansLight" pitchFamily="2" charset="0"/>
            </a:endParaRPr>
          </a:p>
          <a:p>
            <a:pPr lvl="1"/>
            <a:endParaRPr lang="en-GB" sz="2400" dirty="0">
              <a:solidFill>
                <a:schemeClr val="bg1"/>
              </a:solidFill>
              <a:latin typeface="GeosansLight" pitchFamily="2" charset="0"/>
            </a:endParaRPr>
          </a:p>
          <a:p>
            <a:pPr lvl="1"/>
            <a:endParaRPr lang="en-GB" sz="2400" dirty="0">
              <a:solidFill>
                <a:schemeClr val="bg1"/>
              </a:solidFill>
              <a:latin typeface="Geosans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31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What does mechanics refer to?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971C44-9078-42C5-A03F-101DE30A6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43" y="1647738"/>
            <a:ext cx="5628714" cy="18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7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GB" sz="2800" dirty="0">
                <a:solidFill>
                  <a:schemeClr val="bg1"/>
                </a:solidFill>
                <a:latin typeface="GeosansLight" pitchFamily="2" charset="0"/>
              </a:rPr>
              <a:t>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b="1" u="sng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b="1" u="sng" dirty="0">
              <a:solidFill>
                <a:schemeClr val="bg1"/>
              </a:solidFill>
              <a:latin typeface="GeosansLigh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1420059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000" dirty="0">
                <a:solidFill>
                  <a:schemeClr val="bg1"/>
                </a:solidFill>
                <a:latin typeface="GeosansLight" pitchFamily="2" charset="0"/>
              </a:rPr>
              <a:t> Here you are being marked on your use of English</a:t>
            </a:r>
            <a:r>
              <a:rPr lang="en-GB" sz="2000" dirty="0" smtClean="0">
                <a:solidFill>
                  <a:schemeClr val="bg1"/>
                </a:solidFill>
                <a:latin typeface="GeosansLight" pitchFamily="2" charset="0"/>
              </a:rPr>
              <a:t>.</a:t>
            </a:r>
          </a:p>
          <a:p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sz="2000" b="1" dirty="0">
                <a:solidFill>
                  <a:schemeClr val="bg1"/>
                </a:solidFill>
                <a:latin typeface="GeosansLight" pitchFamily="2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GeosansLight" pitchFamily="2" charset="0"/>
              </a:rPr>
              <a:t>Grammar – try and use a range of simple and complex structures. (Academic writing generally contains a lot of multi-clausal sentences</a:t>
            </a:r>
            <a:r>
              <a:rPr lang="en-GB" sz="2000" dirty="0" smtClean="0">
                <a:solidFill>
                  <a:schemeClr val="bg1"/>
                </a:solidFill>
                <a:latin typeface="GeosansLight" pitchFamily="2" charset="0"/>
              </a:rPr>
              <a:t>.)</a:t>
            </a:r>
          </a:p>
          <a:p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sz="2000" b="1" dirty="0">
                <a:solidFill>
                  <a:schemeClr val="bg1"/>
                </a:solidFill>
                <a:latin typeface="GeosansLight" pitchFamily="2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GeosansLight" pitchFamily="2" charset="0"/>
              </a:rPr>
              <a:t>Punctuation – particularly the use of commas (,) and semicolons </a:t>
            </a:r>
            <a:r>
              <a:rPr lang="en-GB" sz="2000" dirty="0" smtClean="0">
                <a:solidFill>
                  <a:schemeClr val="bg1"/>
                </a:solidFill>
                <a:latin typeface="GeosansLight" pitchFamily="2" charset="0"/>
              </a:rPr>
              <a:t>(;).</a:t>
            </a:r>
          </a:p>
          <a:p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sz="2000" b="1" dirty="0">
                <a:solidFill>
                  <a:schemeClr val="bg1"/>
                </a:solidFill>
                <a:latin typeface="GeosansLight" pitchFamily="2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GeosansLight" pitchFamily="2" charset="0"/>
              </a:rPr>
              <a:t>Vocabulary- here refers to the use of vocabulary from an Academic English perspective.</a:t>
            </a:r>
          </a:p>
          <a:p>
            <a:pPr lvl="1"/>
            <a:endParaRPr lang="en-GB" sz="2400" dirty="0">
              <a:solidFill>
                <a:schemeClr val="bg1"/>
              </a:solidFill>
              <a:latin typeface="GeosansLight" pitchFamily="2" charset="0"/>
            </a:endParaRPr>
          </a:p>
          <a:p>
            <a:pPr lvl="1"/>
            <a:endParaRPr lang="en-GB" sz="2400" dirty="0">
              <a:solidFill>
                <a:schemeClr val="bg1"/>
              </a:solidFill>
              <a:latin typeface="GeosansLight" pitchFamily="2" charset="0"/>
            </a:endParaRPr>
          </a:p>
          <a:p>
            <a:pPr lvl="1"/>
            <a:endParaRPr lang="en-GB" sz="2400" dirty="0">
              <a:solidFill>
                <a:schemeClr val="bg1"/>
              </a:solidFill>
              <a:latin typeface="Geosans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9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What does terminology refer to?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9F7AD-5597-48AE-813E-9F873607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64" y="1731367"/>
            <a:ext cx="6041672" cy="168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GB" sz="2800" dirty="0" smtClean="0">
                <a:solidFill>
                  <a:schemeClr val="bg1"/>
                </a:solidFill>
                <a:latin typeface="GeosansLight" pitchFamily="2" charset="0"/>
              </a:rPr>
              <a:t>Terminology</a:t>
            </a:r>
            <a:endParaRPr lang="en-GB" sz="2800" dirty="0">
              <a:solidFill>
                <a:schemeClr val="bg1"/>
              </a:solidFill>
              <a:latin typeface="Geosans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b="1" u="sng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b="1" u="sng" dirty="0">
              <a:solidFill>
                <a:schemeClr val="bg1"/>
              </a:solidFill>
              <a:latin typeface="GeosansLigh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1420059"/>
            <a:ext cx="8064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000" dirty="0" smtClean="0">
                <a:solidFill>
                  <a:schemeClr val="bg1"/>
                </a:solidFill>
                <a:latin typeface="GeosansLight" pitchFamily="2" charset="0"/>
              </a:rPr>
              <a:t> Deductive, inductive, valid, invalid, forceful, unforceful, premise, proposition, conclusion, sound, unsound, etc…</a:t>
            </a:r>
          </a:p>
        </p:txBody>
      </p:sp>
    </p:spTree>
    <p:extLst>
      <p:ext uri="{BB962C8B-B14F-4D97-AF65-F5344CB8AC3E}">
        <p14:creationId xmlns:p14="http://schemas.microsoft.com/office/powerpoint/2010/main" val="162408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Key 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Points</a:t>
            </a: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sz="2400" dirty="0">
                <a:solidFill>
                  <a:schemeClr val="bg1"/>
                </a:solidFill>
                <a:latin typeface="GeosansLight" pitchFamily="2" charset="0"/>
              </a:rPr>
              <a:t> Appropriate source – not a teaching source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>
                <a:solidFill>
                  <a:schemeClr val="bg1"/>
                </a:solidFill>
                <a:latin typeface="GeosansLight" pitchFamily="2" charset="0"/>
              </a:rPr>
              <a:t> News article – opinion pieces and editorials make good choices.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>
                <a:solidFill>
                  <a:schemeClr val="bg1"/>
                </a:solidFill>
                <a:latin typeface="GeosansLight" pitchFamily="2" charset="0"/>
              </a:rPr>
              <a:t> The </a:t>
            </a:r>
            <a:r>
              <a:rPr lang="en-GB" sz="2400" dirty="0" smtClean="0">
                <a:solidFill>
                  <a:schemeClr val="bg1"/>
                </a:solidFill>
                <a:latin typeface="GeosansLight" pitchFamily="2" charset="0"/>
              </a:rPr>
              <a:t>arguments </a:t>
            </a:r>
            <a:r>
              <a:rPr lang="en-GB" sz="2400" dirty="0">
                <a:solidFill>
                  <a:schemeClr val="bg1"/>
                </a:solidFill>
                <a:latin typeface="GeosansLight" pitchFamily="2" charset="0"/>
              </a:rPr>
              <a:t>– can be taken from the whole, or just part of the </a:t>
            </a:r>
            <a:r>
              <a:rPr lang="en-GB" sz="2400" dirty="0" smtClean="0">
                <a:solidFill>
                  <a:schemeClr val="bg1"/>
                </a:solidFill>
                <a:latin typeface="GeosansLight" pitchFamily="2" charset="0"/>
              </a:rPr>
              <a:t>article</a:t>
            </a:r>
            <a:r>
              <a:rPr lang="en-GB" sz="2400" dirty="0" smtClean="0">
                <a:solidFill>
                  <a:schemeClr val="bg1"/>
                </a:solidFill>
                <a:latin typeface="GeosansLight" pitchFamily="2" charset="0"/>
              </a:rPr>
              <a:t>.</a:t>
            </a:r>
            <a:endParaRPr lang="en-GB" sz="2400" dirty="0">
              <a:solidFill>
                <a:schemeClr val="bg1"/>
              </a:solidFill>
              <a:latin typeface="Geosans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86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Critical Analysis and Logical Clarity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6E603-8841-4AB8-BB74-F8233EB60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62" y="1487338"/>
            <a:ext cx="5698476" cy="21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GB" sz="2800" dirty="0">
                <a:solidFill>
                  <a:schemeClr val="bg1"/>
                </a:solidFill>
                <a:latin typeface="GeosansLight" pitchFamily="2" charset="0"/>
              </a:rPr>
              <a:t>Critical Analysis and Logical Clarity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b="1" u="sng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b="1" u="sng" dirty="0">
              <a:solidFill>
                <a:schemeClr val="bg1"/>
              </a:solidFill>
              <a:latin typeface="GeosansLigh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1420059"/>
            <a:ext cx="806489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000" dirty="0">
                <a:solidFill>
                  <a:schemeClr val="bg1"/>
                </a:solidFill>
                <a:latin typeface="GeosansLight" pitchFamily="2" charset="0"/>
              </a:rPr>
              <a:t> How well have the individual premises been analysed?</a:t>
            </a:r>
          </a:p>
          <a:p>
            <a:pPr lvl="1">
              <a:buFont typeface="Wingdings" pitchFamily="2" charset="2"/>
              <a:buChar char="q"/>
            </a:pPr>
            <a:r>
              <a:rPr lang="en-GB" sz="2000" dirty="0">
                <a:solidFill>
                  <a:schemeClr val="bg1"/>
                </a:solidFill>
                <a:latin typeface="GeosansLight" pitchFamily="2" charset="0"/>
              </a:rPr>
              <a:t> </a:t>
            </a:r>
            <a:r>
              <a:rPr lang="en-GB" sz="2000" dirty="0" smtClean="0">
                <a:solidFill>
                  <a:schemeClr val="bg1"/>
                </a:solidFill>
                <a:latin typeface="GeosansLight" pitchFamily="2" charset="0"/>
              </a:rPr>
              <a:t>Truth/plausibility</a:t>
            </a: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lvl="1"/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sz="2000" dirty="0">
                <a:solidFill>
                  <a:schemeClr val="bg1"/>
                </a:solidFill>
                <a:latin typeface="GeosansLight" pitchFamily="2" charset="0"/>
              </a:rPr>
              <a:t> </a:t>
            </a:r>
            <a:r>
              <a:rPr lang="en-GB" sz="2000" dirty="0" smtClean="0">
                <a:solidFill>
                  <a:schemeClr val="bg1"/>
                </a:solidFill>
                <a:latin typeface="GeosansLight" pitchFamily="2" charset="0"/>
              </a:rPr>
              <a:t>How well has the argument structure been analysed?</a:t>
            </a:r>
          </a:p>
          <a:p>
            <a:pPr lvl="1">
              <a:buFont typeface="Wingdings" pitchFamily="2" charset="2"/>
              <a:buChar char="q"/>
            </a:pPr>
            <a:r>
              <a:rPr lang="en-GB" sz="2000" dirty="0">
                <a:solidFill>
                  <a:schemeClr val="bg1"/>
                </a:solidFill>
                <a:latin typeface="GeosansLight" pitchFamily="2" charset="0"/>
              </a:rPr>
              <a:t> </a:t>
            </a:r>
            <a:r>
              <a:rPr lang="en-GB" sz="2000" dirty="0" smtClean="0">
                <a:solidFill>
                  <a:schemeClr val="bg1"/>
                </a:solidFill>
                <a:latin typeface="GeosansLight" pitchFamily="2" charset="0"/>
              </a:rPr>
              <a:t>Valid/forceful</a:t>
            </a:r>
            <a:endParaRPr lang="en-GB" sz="2000" dirty="0" smtClean="0">
              <a:solidFill>
                <a:schemeClr val="bg1"/>
              </a:solidFill>
              <a:latin typeface="GeosansLight" pitchFamily="2" charset="0"/>
            </a:endParaRPr>
          </a:p>
          <a:p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sz="2000" dirty="0">
                <a:solidFill>
                  <a:schemeClr val="bg1"/>
                </a:solidFill>
                <a:latin typeface="GeosansLight" pitchFamily="2" charset="0"/>
              </a:rPr>
              <a:t> </a:t>
            </a:r>
            <a:r>
              <a:rPr lang="en-GB" sz="2000" dirty="0" smtClean="0">
                <a:solidFill>
                  <a:schemeClr val="bg1"/>
                </a:solidFill>
                <a:latin typeface="GeosansLight" pitchFamily="2" charset="0"/>
              </a:rPr>
              <a:t>How well has the argument been analysed overall?</a:t>
            </a:r>
          </a:p>
          <a:p>
            <a:pPr lvl="1">
              <a:buFont typeface="Wingdings" pitchFamily="2" charset="2"/>
              <a:buChar char="q"/>
            </a:pPr>
            <a:r>
              <a:rPr lang="en-GB" sz="2000" dirty="0">
                <a:solidFill>
                  <a:schemeClr val="bg1"/>
                </a:solidFill>
                <a:latin typeface="GeosansLight" pitchFamily="2" charset="0"/>
              </a:rPr>
              <a:t> </a:t>
            </a:r>
            <a:r>
              <a:rPr lang="en-GB" sz="2000" dirty="0" smtClean="0">
                <a:solidFill>
                  <a:schemeClr val="bg1"/>
                </a:solidFill>
                <a:latin typeface="GeosansLight" pitchFamily="2" charset="0"/>
              </a:rPr>
              <a:t>Soundness</a:t>
            </a: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endParaRPr lang="en-GB" sz="2400" dirty="0">
              <a:solidFill>
                <a:schemeClr val="bg1"/>
              </a:solidFill>
              <a:latin typeface="GeosansLight" pitchFamily="2" charset="0"/>
            </a:endParaRPr>
          </a:p>
          <a:p>
            <a:pPr lvl="1"/>
            <a:endParaRPr lang="en-GB" sz="2400" dirty="0">
              <a:solidFill>
                <a:schemeClr val="bg1"/>
              </a:solidFill>
              <a:latin typeface="GeosansLight" pitchFamily="2" charset="0"/>
            </a:endParaRPr>
          </a:p>
          <a:p>
            <a:pPr lvl="1"/>
            <a:endParaRPr lang="en-GB" sz="2400" dirty="0">
              <a:solidFill>
                <a:schemeClr val="bg1"/>
              </a:solidFill>
              <a:latin typeface="Geosans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General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b="1" u="sng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GeosansLight" pitchFamily="2" charset="0"/>
              </a:rPr>
              <a:t>.</a:t>
            </a: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b="1" u="sng" dirty="0">
              <a:solidFill>
                <a:schemeClr val="bg1"/>
              </a:solidFill>
              <a:latin typeface="GeosansLight" pitchFamily="2" charset="0"/>
            </a:endParaRPr>
          </a:p>
          <a:p>
            <a:pPr marL="0" indent="0">
              <a:buNone/>
            </a:pPr>
            <a:endParaRPr lang="en-GB" sz="2000" b="1" u="sng" dirty="0">
              <a:solidFill>
                <a:schemeClr val="bg1"/>
              </a:solidFill>
              <a:latin typeface="Geosans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744" y="1347614"/>
            <a:ext cx="8147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GeosansLight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GeosansLight"/>
              </a:rPr>
              <a:t>700 words is a guide. If you write slightly more/less that will not be a problem. </a:t>
            </a:r>
            <a:endParaRPr lang="en-US" dirty="0" smtClean="0">
              <a:solidFill>
                <a:schemeClr val="bg1"/>
              </a:solidFill>
              <a:latin typeface="GeosansLight"/>
            </a:endParaRPr>
          </a:p>
          <a:p>
            <a:endParaRPr lang="en-US" dirty="0">
              <a:solidFill>
                <a:schemeClr val="bg1"/>
              </a:solidFill>
              <a:latin typeface="GeosansLigh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GeosansLight"/>
              </a:rPr>
              <a:t> Do not include a copy of the article, but instead add it as a link</a:t>
            </a:r>
            <a:r>
              <a:rPr lang="en-US" dirty="0" smtClean="0">
                <a:solidFill>
                  <a:schemeClr val="bg1"/>
                </a:solidFill>
                <a:latin typeface="GeosansLigh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GeosansLigh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GeosansLight"/>
              </a:rPr>
              <a:t> When </a:t>
            </a:r>
            <a:r>
              <a:rPr lang="en-US" dirty="0">
                <a:solidFill>
                  <a:schemeClr val="bg1"/>
                </a:solidFill>
                <a:latin typeface="GeosansLight"/>
              </a:rPr>
              <a:t>presenting the argument, do so in your own words. Remember standard form should be a simplification, not directly copied from the text.</a:t>
            </a:r>
          </a:p>
          <a:p>
            <a:endParaRPr lang="en-US" dirty="0">
              <a:solidFill>
                <a:schemeClr val="bg1"/>
              </a:solidFill>
              <a:latin typeface="GeosansLight"/>
            </a:endParaRPr>
          </a:p>
        </p:txBody>
      </p:sp>
    </p:spTree>
    <p:extLst>
      <p:ext uri="{BB962C8B-B14F-4D97-AF65-F5344CB8AC3E}">
        <p14:creationId xmlns:p14="http://schemas.microsoft.com/office/powerpoint/2010/main" val="337221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You can choose an article</a:t>
            </a: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solidFill>
                <a:schemeClr val="bg1"/>
              </a:solidFill>
              <a:latin typeface="GeosansLigh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86" y="1382924"/>
            <a:ext cx="4731228" cy="3028925"/>
          </a:xfrm>
          <a:prstGeom prst="rect">
            <a:avLst/>
          </a:prstGeom>
        </p:spPr>
      </p:pic>
      <p:sp>
        <p:nvSpPr>
          <p:cNvPr id="5" name="Donut 4"/>
          <p:cNvSpPr/>
          <p:nvPr/>
        </p:nvSpPr>
        <p:spPr>
          <a:xfrm>
            <a:off x="2206386" y="2211710"/>
            <a:ext cx="2005574" cy="792088"/>
          </a:xfrm>
          <a:prstGeom prst="don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89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The Question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1710"/>
            <a:ext cx="9144000" cy="9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1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Key Point?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 Identify source – get teacher’s confirmation that the source is suitable IF 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CHOOSING YOUR OWN</a:t>
            </a:r>
          </a:p>
          <a:p>
            <a:pPr lvl="1">
              <a:buFont typeface="Wingdings" pitchFamily="2" charset="2"/>
              <a:buChar char="q"/>
            </a:pP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 Identify and assess the main 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arguments</a:t>
            </a:r>
            <a:endParaRPr lang="en-GB" dirty="0" smtClean="0">
              <a:solidFill>
                <a:schemeClr val="bg1"/>
              </a:solidFill>
              <a:latin typeface="GeosansLight" pitchFamily="2" charset="0"/>
            </a:endParaRP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43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Content, Structure and Organisation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779662"/>
            <a:ext cx="83343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Paragraph 1 – The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 The Hook – an interesting claim from the article. Something shocking, surprising or unusual in some way. Perhaps pose a question that makes your reader want to find the answer.</a:t>
            </a:r>
          </a:p>
          <a:p>
            <a:pPr lvl="1">
              <a:buFont typeface="Wingdings" pitchFamily="2" charset="2"/>
              <a:buChar char="q"/>
            </a:pP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“Can you believe that the most powerful man in the world doesn’t believe in global warming?”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3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Paragraph 1 – The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 The body – provides a reconstruction of the argument. </a:t>
            </a:r>
            <a:endParaRPr lang="en-GB" dirty="0" smtClean="0">
              <a:solidFill>
                <a:schemeClr val="bg1"/>
              </a:solidFill>
              <a:latin typeface="GeosansLight" pitchFamily="2" charset="0"/>
            </a:endParaRP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 This 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will </a:t>
            </a:r>
            <a:r>
              <a:rPr lang="en-GB" dirty="0">
                <a:solidFill>
                  <a:schemeClr val="bg1"/>
                </a:solidFill>
                <a:latin typeface="GeosansLight" pitchFamily="2" charset="0"/>
              </a:rPr>
              <a:t>be presented in standard </a:t>
            </a:r>
            <a:r>
              <a:rPr lang="en-GB" dirty="0" smtClean="0">
                <a:solidFill>
                  <a:schemeClr val="bg1"/>
                </a:solidFill>
                <a:latin typeface="GeosansLight" pitchFamily="2" charset="0"/>
              </a:rPr>
              <a:t>form(s) and argument map(s).</a:t>
            </a:r>
            <a:endParaRPr lang="en-GB" dirty="0">
              <a:solidFill>
                <a:schemeClr val="bg1"/>
              </a:solidFill>
              <a:latin typeface="Geosans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5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841</Words>
  <Application>Microsoft Office PowerPoint</Application>
  <PresentationFormat>On-screen Show (16:9)</PresentationFormat>
  <Paragraphs>146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GeosansLight</vt:lpstr>
      <vt:lpstr>Arial</vt:lpstr>
      <vt:lpstr>Calibri</vt:lpstr>
      <vt:lpstr>Wingdings</vt:lpstr>
      <vt:lpstr>Office Theme</vt:lpstr>
      <vt:lpstr>PowerPoint Presentation</vt:lpstr>
      <vt:lpstr>The Question</vt:lpstr>
      <vt:lpstr>Key Points</vt:lpstr>
      <vt:lpstr>You can choose an article</vt:lpstr>
      <vt:lpstr>The Question</vt:lpstr>
      <vt:lpstr>Key Point?</vt:lpstr>
      <vt:lpstr>Content, Structure and Organisation</vt:lpstr>
      <vt:lpstr>Paragraph 1 – The Hook</vt:lpstr>
      <vt:lpstr>Paragraph 1 – The Body</vt:lpstr>
      <vt:lpstr>Paragraph 1 – Concluding Sentence</vt:lpstr>
      <vt:lpstr>Content, Structure and Organisation</vt:lpstr>
      <vt:lpstr>Paragraph 2 – Topic Sentence</vt:lpstr>
      <vt:lpstr>Paragraph 2 – Body Sentences</vt:lpstr>
      <vt:lpstr>Paragraph 2 – Concluding Sentence</vt:lpstr>
      <vt:lpstr>Content, Structure and Organisation</vt:lpstr>
      <vt:lpstr>Paragraph 4 – Topic Sentence</vt:lpstr>
      <vt:lpstr>Paragraph 4 – Body Sentences</vt:lpstr>
      <vt:lpstr>Paragraph 3 – Concluding Sentence</vt:lpstr>
      <vt:lpstr>Marking?</vt:lpstr>
      <vt:lpstr>What does content refer to?</vt:lpstr>
      <vt:lpstr>Common Content Issues – Formative Essay</vt:lpstr>
      <vt:lpstr>Content</vt:lpstr>
      <vt:lpstr>What does organisation refer to?</vt:lpstr>
      <vt:lpstr>Common Organisational Issues – Formative Essay</vt:lpstr>
      <vt:lpstr>Organisation</vt:lpstr>
      <vt:lpstr>What does mechanics refer to?</vt:lpstr>
      <vt:lpstr>Mechanics</vt:lpstr>
      <vt:lpstr>What does terminology refer to?</vt:lpstr>
      <vt:lpstr>Terminology</vt:lpstr>
      <vt:lpstr>Critical Analysis and Logical Clarity</vt:lpstr>
      <vt:lpstr>Critical Analysis and Logical Clarity</vt:lpstr>
      <vt:lpstr>General advice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  in English</dc:title>
  <dc:creator>Tom</dc:creator>
  <cp:lastModifiedBy>UIC</cp:lastModifiedBy>
  <cp:revision>80</cp:revision>
  <dcterms:created xsi:type="dcterms:W3CDTF">2018-06-07T05:52:30Z</dcterms:created>
  <dcterms:modified xsi:type="dcterms:W3CDTF">2021-05-04T07:24:47Z</dcterms:modified>
</cp:coreProperties>
</file>