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71" r:id="rId5"/>
    <p:sldId id="269" r:id="rId6"/>
    <p:sldId id="270" r:id="rId7"/>
    <p:sldId id="267" r:id="rId8"/>
    <p:sldId id="259" r:id="rId9"/>
    <p:sldId id="260" r:id="rId10"/>
    <p:sldId id="261" r:id="rId11"/>
    <p:sldId id="262" r:id="rId12"/>
    <p:sldId id="263" r:id="rId13"/>
    <p:sldId id="264" r:id="rId14"/>
    <p:sldId id="273" r:id="rId15"/>
    <p:sldId id="274" r:id="rId16"/>
    <p:sldId id="265" r:id="rId17"/>
    <p:sldId id="275" r:id="rId18"/>
    <p:sldId id="266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141" autoAdjust="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47F5D-42C2-4AAB-8BDB-1A16510E0A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6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439FF-84EF-4AC0-8D3F-91F415CD3F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57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C8FBDA-3CB3-451C-B6C9-7891E279F7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58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886D1-25C5-44C5-A61C-CFB7AB7F8D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5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0648D-E3BF-4F17-83A2-27C018B692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2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569B9A-C6F3-4EB6-A4DE-87653EA990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6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C11B5-EAD8-4CEF-BC5B-A31A911957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60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3EAC3-F234-40F5-8F5F-FB6136F31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1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C9E0B-C508-48AA-94BC-0F0C3A5FA1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59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342586-BA9D-4109-9285-28EB061B53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5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7EB2AC-939A-4EEC-A54E-BFBAB2A3B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40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E866B0-DA87-4367-8807-0D8523AB08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48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FBF77FD-C02B-4D7A-B42A-8AF511F8A6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ECE 441</a:t>
            </a:r>
            <a:br>
              <a:rPr lang="en-US" altLang="en-US"/>
            </a:br>
            <a:r>
              <a:rPr lang="en-US" altLang="en-US"/>
              <a:t>Single Bus Step Cycle</a:t>
            </a:r>
            <a:br>
              <a:rPr lang="en-US" altLang="en-US"/>
            </a:br>
            <a:r>
              <a:rPr lang="en-US" altLang="en-US"/>
              <a:t>Practice Questions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CLR.L $A000</a:t>
            </a:r>
          </a:p>
        </p:txBody>
      </p:sp>
      <p:graphicFrame>
        <p:nvGraphicFramePr>
          <p:cNvPr id="16665" name="Group 281"/>
          <p:cNvGraphicFramePr>
            <a:graphicFrameLocks noGrp="1"/>
          </p:cNvGraphicFramePr>
          <p:nvPr>
            <p:ph sz="quarter" idx="1"/>
          </p:nvPr>
        </p:nvGraphicFramePr>
        <p:xfrm>
          <a:off x="457200" y="762000"/>
          <a:ext cx="8382000" cy="3810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0     0     1     0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Effective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65" name="Text Box 45"/>
          <p:cNvSpPr txBox="1">
            <a:spLocks noChangeArrowheads="1"/>
          </p:cNvSpPr>
          <p:nvPr/>
        </p:nvSpPr>
        <p:spPr bwMode="auto">
          <a:xfrm>
            <a:off x="457200" y="2286000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en-US" sz="1800"/>
          </a:p>
        </p:txBody>
      </p:sp>
      <p:graphicFrame>
        <p:nvGraphicFramePr>
          <p:cNvPr id="16430" name="Group 46"/>
          <p:cNvGraphicFramePr>
            <a:graphicFrameLocks noGrp="1"/>
          </p:cNvGraphicFramePr>
          <p:nvPr>
            <p:ph sz="quarter" idx="4"/>
          </p:nvPr>
        </p:nvGraphicFramePr>
        <p:xfrm>
          <a:off x="457200" y="1981200"/>
          <a:ext cx="8458200" cy="32543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 Cycle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54" name="Object 70"/>
          <p:cNvGraphicFramePr>
            <a:graphicFrameLocks noChangeAspect="1"/>
          </p:cNvGraphicFramePr>
          <p:nvPr/>
        </p:nvGraphicFramePr>
        <p:xfrm>
          <a:off x="3429000" y="2057400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2" name="Equation" r:id="rId3" imgW="380835" imgH="215806" progId="Equation.3">
                  <p:embed/>
                </p:oleObj>
              </mc:Choice>
              <mc:Fallback>
                <p:oleObj name="Equation" r:id="rId3" imgW="380835" imgH="215806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57400"/>
                        <a:ext cx="381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5" name="Object 71"/>
          <p:cNvGraphicFramePr>
            <a:graphicFrameLocks noChangeAspect="1"/>
          </p:cNvGraphicFramePr>
          <p:nvPr/>
        </p:nvGraphicFramePr>
        <p:xfrm>
          <a:off x="4191000" y="20574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3" name="Equation" r:id="rId5" imgW="342603" imgH="215713" progId="Equation.3">
                  <p:embed/>
                </p:oleObj>
              </mc:Choice>
              <mc:Fallback>
                <p:oleObj name="Equation" r:id="rId5" imgW="342603" imgH="215713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057400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6" name="Object 72"/>
          <p:cNvGraphicFramePr>
            <a:graphicFrameLocks noChangeAspect="1"/>
          </p:cNvGraphicFramePr>
          <p:nvPr/>
        </p:nvGraphicFramePr>
        <p:xfrm>
          <a:off x="4953000" y="20574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4" name="Equation" r:id="rId7" imgW="342603" imgH="215713" progId="Equation.3">
                  <p:embed/>
                </p:oleObj>
              </mc:Choice>
              <mc:Fallback>
                <p:oleObj name="Equation" r:id="rId7" imgW="342603" imgH="215713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7" name="Object 73"/>
          <p:cNvGraphicFramePr>
            <a:graphicFrameLocks noChangeAspect="1"/>
          </p:cNvGraphicFramePr>
          <p:nvPr/>
        </p:nvGraphicFramePr>
        <p:xfrm>
          <a:off x="5842000" y="2057400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5" name="Equation" r:id="rId9" imgW="241091" imgH="215713" progId="Equation.3">
                  <p:embed/>
                </p:oleObj>
              </mc:Choice>
              <mc:Fallback>
                <p:oleObj name="Equation" r:id="rId9" imgW="241091" imgH="215713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2057400"/>
                        <a:ext cx="241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8" name="Object 74"/>
          <p:cNvGraphicFramePr>
            <a:graphicFrameLocks noChangeAspect="1"/>
          </p:cNvGraphicFramePr>
          <p:nvPr/>
        </p:nvGraphicFramePr>
        <p:xfrm>
          <a:off x="6635750" y="2076450"/>
          <a:ext cx="330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6" name="Equation" r:id="rId11" imgW="329914" imgH="177646" progId="Equation.3">
                  <p:embed/>
                </p:oleObj>
              </mc:Choice>
              <mc:Fallback>
                <p:oleObj name="Equation" r:id="rId11" imgW="329914" imgH="177646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2076450"/>
                        <a:ext cx="3302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9" name="Object 75"/>
          <p:cNvGraphicFramePr>
            <a:graphicFrameLocks noChangeAspect="1"/>
          </p:cNvGraphicFramePr>
          <p:nvPr/>
        </p:nvGraphicFramePr>
        <p:xfrm>
          <a:off x="7480300" y="2057400"/>
          <a:ext cx="304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7" name="Equation" r:id="rId13" imgW="304404" imgH="177569" progId="Equation.3">
                  <p:embed/>
                </p:oleObj>
              </mc:Choice>
              <mc:Fallback>
                <p:oleObj name="Equation" r:id="rId13" imgW="304404" imgH="177569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2057400"/>
                        <a:ext cx="304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60" name="Object 76"/>
          <p:cNvGraphicFramePr>
            <a:graphicFrameLocks noChangeAspect="1"/>
          </p:cNvGraphicFramePr>
          <p:nvPr/>
        </p:nvGraphicFramePr>
        <p:xfrm>
          <a:off x="8305800" y="2057400"/>
          <a:ext cx="330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8" name="Equation" r:id="rId15" imgW="329914" imgH="177646" progId="Equation.3">
                  <p:embed/>
                </p:oleObj>
              </mc:Choice>
              <mc:Fallback>
                <p:oleObj name="Equation" r:id="rId15" imgW="329914" imgH="177646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057400"/>
                        <a:ext cx="3302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61" name="Group 77"/>
          <p:cNvGraphicFramePr>
            <a:graphicFrameLocks noGrp="1"/>
          </p:cNvGraphicFramePr>
          <p:nvPr/>
        </p:nvGraphicFramePr>
        <p:xfrm>
          <a:off x="457200" y="22860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42B9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85" name="Group 101"/>
          <p:cNvGraphicFramePr>
            <a:graphicFrameLocks noGrp="1"/>
          </p:cNvGraphicFramePr>
          <p:nvPr/>
        </p:nvGraphicFramePr>
        <p:xfrm>
          <a:off x="457200" y="2743200"/>
          <a:ext cx="8458200" cy="49371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09" name="Group 125"/>
          <p:cNvGraphicFramePr>
            <a:graphicFrameLocks noGrp="1"/>
          </p:cNvGraphicFramePr>
          <p:nvPr/>
        </p:nvGraphicFramePr>
        <p:xfrm>
          <a:off x="457200" y="32639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33" name="Group 149"/>
          <p:cNvGraphicFramePr>
            <a:graphicFrameLocks noGrp="1"/>
          </p:cNvGraphicFramePr>
          <p:nvPr/>
        </p:nvGraphicFramePr>
        <p:xfrm>
          <a:off x="457200" y="3733800"/>
          <a:ext cx="8458200" cy="47148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42B9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57" name="Group 173"/>
          <p:cNvGraphicFramePr>
            <a:graphicFrameLocks noGrp="1"/>
          </p:cNvGraphicFramePr>
          <p:nvPr/>
        </p:nvGraphicFramePr>
        <p:xfrm>
          <a:off x="457200" y="41910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81" name="Group 197"/>
          <p:cNvGraphicFramePr>
            <a:graphicFrameLocks noGrp="1"/>
          </p:cNvGraphicFramePr>
          <p:nvPr/>
        </p:nvGraphicFramePr>
        <p:xfrm>
          <a:off x="457200" y="4648200"/>
          <a:ext cx="8458200" cy="47307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605" name="Group 221"/>
          <p:cNvGraphicFramePr>
            <a:graphicFrameLocks noGrp="1"/>
          </p:cNvGraphicFramePr>
          <p:nvPr/>
        </p:nvGraphicFramePr>
        <p:xfrm>
          <a:off x="457200" y="51689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685" name="Group 301"/>
          <p:cNvGraphicFramePr>
            <a:graphicFrameLocks noGrp="1"/>
          </p:cNvGraphicFramePr>
          <p:nvPr>
            <p:ph sz="quarter" idx="2"/>
          </p:nvPr>
        </p:nvGraphicFramePr>
        <p:xfrm>
          <a:off x="457200" y="1143000"/>
          <a:ext cx="8382000" cy="33499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 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0     0     1     0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1    0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1    1    1        0    0   1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57200" y="160020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42B9 0000A000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ROR  (A2)+</a:t>
            </a:r>
          </a:p>
        </p:txBody>
      </p:sp>
      <p:graphicFrame>
        <p:nvGraphicFramePr>
          <p:cNvPr id="17671" name="Group 263"/>
          <p:cNvGraphicFramePr>
            <a:graphicFrameLocks noGrp="1"/>
          </p:cNvGraphicFramePr>
          <p:nvPr>
            <p:ph sz="quarter" idx="1"/>
          </p:nvPr>
        </p:nvGraphicFramePr>
        <p:xfrm>
          <a:off x="457200" y="762000"/>
          <a:ext cx="8382000" cy="38100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Effective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444" name="Group 36"/>
          <p:cNvGraphicFramePr>
            <a:graphicFrameLocks noGrp="1"/>
          </p:cNvGraphicFramePr>
          <p:nvPr>
            <p:ph sz="quarter" idx="4"/>
          </p:nvPr>
        </p:nvGraphicFramePr>
        <p:xfrm>
          <a:off x="457200" y="1981200"/>
          <a:ext cx="8458200" cy="32543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 Cycle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21" name="Text Box 35"/>
          <p:cNvSpPr txBox="1">
            <a:spLocks noChangeArrowheads="1"/>
          </p:cNvSpPr>
          <p:nvPr/>
        </p:nvSpPr>
        <p:spPr bwMode="auto">
          <a:xfrm>
            <a:off x="457200" y="2286000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en-US" sz="1800"/>
          </a:p>
        </p:txBody>
      </p:sp>
      <p:graphicFrame>
        <p:nvGraphicFramePr>
          <p:cNvPr id="17468" name="Object 60"/>
          <p:cNvGraphicFramePr>
            <a:graphicFrameLocks noChangeAspect="1"/>
          </p:cNvGraphicFramePr>
          <p:nvPr/>
        </p:nvGraphicFramePr>
        <p:xfrm>
          <a:off x="3429000" y="2057400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6" name="Equation" r:id="rId3" imgW="380835" imgH="215806" progId="Equation.3">
                  <p:embed/>
                </p:oleObj>
              </mc:Choice>
              <mc:Fallback>
                <p:oleObj name="Equation" r:id="rId3" imgW="380835" imgH="215806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57400"/>
                        <a:ext cx="381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9" name="Object 61"/>
          <p:cNvGraphicFramePr>
            <a:graphicFrameLocks noChangeAspect="1"/>
          </p:cNvGraphicFramePr>
          <p:nvPr/>
        </p:nvGraphicFramePr>
        <p:xfrm>
          <a:off x="4191000" y="20574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7" name="Equation" r:id="rId5" imgW="342603" imgH="215713" progId="Equation.3">
                  <p:embed/>
                </p:oleObj>
              </mc:Choice>
              <mc:Fallback>
                <p:oleObj name="Equation" r:id="rId5" imgW="342603" imgH="215713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057400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70" name="Object 62"/>
          <p:cNvGraphicFramePr>
            <a:graphicFrameLocks noChangeAspect="1"/>
          </p:cNvGraphicFramePr>
          <p:nvPr/>
        </p:nvGraphicFramePr>
        <p:xfrm>
          <a:off x="4953000" y="20574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" name="Equation" r:id="rId7" imgW="342603" imgH="215713" progId="Equation.3">
                  <p:embed/>
                </p:oleObj>
              </mc:Choice>
              <mc:Fallback>
                <p:oleObj name="Equation" r:id="rId7" imgW="342603" imgH="215713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71" name="Object 63"/>
          <p:cNvGraphicFramePr>
            <a:graphicFrameLocks noChangeAspect="1"/>
          </p:cNvGraphicFramePr>
          <p:nvPr/>
        </p:nvGraphicFramePr>
        <p:xfrm>
          <a:off x="5842000" y="2057400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9" name="Equation" r:id="rId9" imgW="241091" imgH="215713" progId="Equation.3">
                  <p:embed/>
                </p:oleObj>
              </mc:Choice>
              <mc:Fallback>
                <p:oleObj name="Equation" r:id="rId9" imgW="241091" imgH="215713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2057400"/>
                        <a:ext cx="241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72" name="Object 64"/>
          <p:cNvGraphicFramePr>
            <a:graphicFrameLocks noChangeAspect="1"/>
          </p:cNvGraphicFramePr>
          <p:nvPr/>
        </p:nvGraphicFramePr>
        <p:xfrm>
          <a:off x="6635750" y="2076450"/>
          <a:ext cx="330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0" name="Equation" r:id="rId11" imgW="329914" imgH="177646" progId="Equation.3">
                  <p:embed/>
                </p:oleObj>
              </mc:Choice>
              <mc:Fallback>
                <p:oleObj name="Equation" r:id="rId11" imgW="329914" imgH="177646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2076450"/>
                        <a:ext cx="3302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73" name="Object 65"/>
          <p:cNvGraphicFramePr>
            <a:graphicFrameLocks noChangeAspect="1"/>
          </p:cNvGraphicFramePr>
          <p:nvPr/>
        </p:nvGraphicFramePr>
        <p:xfrm>
          <a:off x="7480300" y="2057400"/>
          <a:ext cx="304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" name="Equation" r:id="rId13" imgW="304404" imgH="177569" progId="Equation.3">
                  <p:embed/>
                </p:oleObj>
              </mc:Choice>
              <mc:Fallback>
                <p:oleObj name="Equation" r:id="rId13" imgW="304404" imgH="177569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2057400"/>
                        <a:ext cx="304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74" name="Object 66"/>
          <p:cNvGraphicFramePr>
            <a:graphicFrameLocks noChangeAspect="1"/>
          </p:cNvGraphicFramePr>
          <p:nvPr/>
        </p:nvGraphicFramePr>
        <p:xfrm>
          <a:off x="8305800" y="2057400"/>
          <a:ext cx="330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2" name="Equation" r:id="rId15" imgW="329914" imgH="177646" progId="Equation.3">
                  <p:embed/>
                </p:oleObj>
              </mc:Choice>
              <mc:Fallback>
                <p:oleObj name="Equation" r:id="rId15" imgW="329914" imgH="177646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057400"/>
                        <a:ext cx="3302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75" name="Group 67"/>
          <p:cNvGraphicFramePr>
            <a:graphicFrameLocks noGrp="1"/>
          </p:cNvGraphicFramePr>
          <p:nvPr/>
        </p:nvGraphicFramePr>
        <p:xfrm>
          <a:off x="457200" y="22860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E6DA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499" name="Group 91"/>
          <p:cNvGraphicFramePr>
            <a:graphicFrameLocks noGrp="1"/>
          </p:cNvGraphicFramePr>
          <p:nvPr/>
        </p:nvGraphicFramePr>
        <p:xfrm>
          <a:off x="457200" y="2743200"/>
          <a:ext cx="8458200" cy="49371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99" name="Group 291"/>
          <p:cNvGraphicFramePr>
            <a:graphicFrameLocks noGrp="1"/>
          </p:cNvGraphicFramePr>
          <p:nvPr>
            <p:ph sz="quarter" idx="2"/>
          </p:nvPr>
        </p:nvGraphicFramePr>
        <p:xfrm>
          <a:off x="457200" y="1143000"/>
          <a:ext cx="8382000" cy="334998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579" marB="455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 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0   1   1       0 1 0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87" name="Group 379"/>
          <p:cNvGraphicFramePr>
            <a:graphicFrameLocks noGrp="1"/>
          </p:cNvGraphicFramePr>
          <p:nvPr/>
        </p:nvGraphicFramePr>
        <p:xfrm>
          <a:off x="457200" y="3240088"/>
          <a:ext cx="8458200" cy="493712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3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7200" y="160020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E6DA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PEA -15(A2)</a:t>
            </a:r>
          </a:p>
        </p:txBody>
      </p:sp>
      <p:graphicFrame>
        <p:nvGraphicFramePr>
          <p:cNvPr id="18435" name="Group 3"/>
          <p:cNvGraphicFramePr>
            <a:graphicFrameLocks noGrp="1"/>
          </p:cNvGraphicFramePr>
          <p:nvPr>
            <p:ph sz="quarter" idx="1"/>
          </p:nvPr>
        </p:nvGraphicFramePr>
        <p:xfrm>
          <a:off x="457200" y="762000"/>
          <a:ext cx="8382000" cy="38100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Effective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475" name="Group 43"/>
          <p:cNvGraphicFramePr>
            <a:graphicFrameLocks noGrp="1"/>
          </p:cNvGraphicFramePr>
          <p:nvPr>
            <p:ph sz="quarter" idx="4"/>
          </p:nvPr>
        </p:nvGraphicFramePr>
        <p:xfrm>
          <a:off x="457200" y="1981200"/>
          <a:ext cx="8458200" cy="32543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 Cycle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45" name="Text Box 67"/>
          <p:cNvSpPr txBox="1">
            <a:spLocks noChangeArrowheads="1"/>
          </p:cNvSpPr>
          <p:nvPr/>
        </p:nvSpPr>
        <p:spPr bwMode="auto">
          <a:xfrm>
            <a:off x="457200" y="2286000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en-US" sz="1800"/>
          </a:p>
        </p:txBody>
      </p:sp>
      <p:graphicFrame>
        <p:nvGraphicFramePr>
          <p:cNvPr id="18500" name="Object 68"/>
          <p:cNvGraphicFramePr>
            <a:graphicFrameLocks noChangeAspect="1"/>
          </p:cNvGraphicFramePr>
          <p:nvPr/>
        </p:nvGraphicFramePr>
        <p:xfrm>
          <a:off x="3429000" y="2057400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" name="Equation" r:id="rId3" imgW="380835" imgH="215806" progId="Equation.3">
                  <p:embed/>
                </p:oleObj>
              </mc:Choice>
              <mc:Fallback>
                <p:oleObj name="Equation" r:id="rId3" imgW="380835" imgH="215806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57400"/>
                        <a:ext cx="381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1" name="Object 69"/>
          <p:cNvGraphicFramePr>
            <a:graphicFrameLocks noChangeAspect="1"/>
          </p:cNvGraphicFramePr>
          <p:nvPr/>
        </p:nvGraphicFramePr>
        <p:xfrm>
          <a:off x="4191000" y="20574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" name="Equation" r:id="rId5" imgW="342603" imgH="215713" progId="Equation.3">
                  <p:embed/>
                </p:oleObj>
              </mc:Choice>
              <mc:Fallback>
                <p:oleObj name="Equation" r:id="rId5" imgW="342603" imgH="215713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057400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2" name="Object 70"/>
          <p:cNvGraphicFramePr>
            <a:graphicFrameLocks noChangeAspect="1"/>
          </p:cNvGraphicFramePr>
          <p:nvPr/>
        </p:nvGraphicFramePr>
        <p:xfrm>
          <a:off x="4953000" y="20574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" name="Equation" r:id="rId7" imgW="342603" imgH="215713" progId="Equation.3">
                  <p:embed/>
                </p:oleObj>
              </mc:Choice>
              <mc:Fallback>
                <p:oleObj name="Equation" r:id="rId7" imgW="342603" imgH="215713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3" name="Object 71"/>
          <p:cNvGraphicFramePr>
            <a:graphicFrameLocks noChangeAspect="1"/>
          </p:cNvGraphicFramePr>
          <p:nvPr/>
        </p:nvGraphicFramePr>
        <p:xfrm>
          <a:off x="5842000" y="2057400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" name="Equation" r:id="rId9" imgW="241091" imgH="215713" progId="Equation.3">
                  <p:embed/>
                </p:oleObj>
              </mc:Choice>
              <mc:Fallback>
                <p:oleObj name="Equation" r:id="rId9" imgW="241091" imgH="215713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2057400"/>
                        <a:ext cx="241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4" name="Object 72"/>
          <p:cNvGraphicFramePr>
            <a:graphicFrameLocks noChangeAspect="1"/>
          </p:cNvGraphicFramePr>
          <p:nvPr/>
        </p:nvGraphicFramePr>
        <p:xfrm>
          <a:off x="6635750" y="2076450"/>
          <a:ext cx="330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" name="Equation" r:id="rId11" imgW="329914" imgH="177646" progId="Equation.3">
                  <p:embed/>
                </p:oleObj>
              </mc:Choice>
              <mc:Fallback>
                <p:oleObj name="Equation" r:id="rId11" imgW="329914" imgH="177646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2076450"/>
                        <a:ext cx="3302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5" name="Object 73"/>
          <p:cNvGraphicFramePr>
            <a:graphicFrameLocks noChangeAspect="1"/>
          </p:cNvGraphicFramePr>
          <p:nvPr/>
        </p:nvGraphicFramePr>
        <p:xfrm>
          <a:off x="7480300" y="2057400"/>
          <a:ext cx="304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" name="Equation" r:id="rId13" imgW="304404" imgH="177569" progId="Equation.3">
                  <p:embed/>
                </p:oleObj>
              </mc:Choice>
              <mc:Fallback>
                <p:oleObj name="Equation" r:id="rId13" imgW="304404" imgH="177569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2057400"/>
                        <a:ext cx="304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6" name="Object 74"/>
          <p:cNvGraphicFramePr>
            <a:graphicFrameLocks noChangeAspect="1"/>
          </p:cNvGraphicFramePr>
          <p:nvPr/>
        </p:nvGraphicFramePr>
        <p:xfrm>
          <a:off x="8305800" y="2057400"/>
          <a:ext cx="330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" name="Equation" r:id="rId15" imgW="329914" imgH="177646" progId="Equation.3">
                  <p:embed/>
                </p:oleObj>
              </mc:Choice>
              <mc:Fallback>
                <p:oleObj name="Equation" r:id="rId15" imgW="329914" imgH="177646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057400"/>
                        <a:ext cx="3302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7" name="Group 75"/>
          <p:cNvGraphicFramePr>
            <a:graphicFrameLocks noGrp="1"/>
          </p:cNvGraphicFramePr>
          <p:nvPr/>
        </p:nvGraphicFramePr>
        <p:xfrm>
          <a:off x="457200" y="22860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486A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531" name="Group 99"/>
          <p:cNvGraphicFramePr>
            <a:graphicFrameLocks noGrp="1"/>
          </p:cNvGraphicFramePr>
          <p:nvPr/>
        </p:nvGraphicFramePr>
        <p:xfrm>
          <a:off x="457200" y="2743200"/>
          <a:ext cx="8458200" cy="49371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555" name="Group 123"/>
          <p:cNvGraphicFramePr>
            <a:graphicFrameLocks noGrp="1"/>
          </p:cNvGraphicFramePr>
          <p:nvPr>
            <p:ph sz="quarter" idx="2"/>
          </p:nvPr>
        </p:nvGraphicFramePr>
        <p:xfrm>
          <a:off x="457200" y="1143000"/>
          <a:ext cx="8382000" cy="334998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1    0   1       0   1   0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581" name="Group 149"/>
          <p:cNvGraphicFramePr>
            <a:graphicFrameLocks noGrp="1"/>
          </p:cNvGraphicFramePr>
          <p:nvPr/>
        </p:nvGraphicFramePr>
        <p:xfrm>
          <a:off x="457200" y="3240088"/>
          <a:ext cx="8458200" cy="493712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3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A6FE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648" name="Group 216"/>
          <p:cNvGraphicFramePr>
            <a:graphicFrameLocks noGrp="1"/>
          </p:cNvGraphicFramePr>
          <p:nvPr/>
        </p:nvGraphicFramePr>
        <p:xfrm>
          <a:off x="457200" y="3733800"/>
          <a:ext cx="8458200" cy="49371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A6FC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649" name="Text Box 217"/>
          <p:cNvSpPr txBox="1">
            <a:spLocks noChangeArrowheads="1"/>
          </p:cNvSpPr>
          <p:nvPr/>
        </p:nvSpPr>
        <p:spPr bwMode="auto">
          <a:xfrm>
            <a:off x="3124200" y="304800"/>
            <a:ext cx="601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A2 → A200		-15 </a:t>
            </a:r>
            <a:r>
              <a:rPr lang="en-US" altLang="en-US" sz="1800" dirty="0">
                <a:cs typeface="Arial" panose="020B0604020202020204" pitchFamily="34" charset="0"/>
              </a:rPr>
              <a:t>→</a:t>
            </a:r>
            <a:r>
              <a:rPr lang="en-US" altLang="en-US" sz="1800" dirty="0"/>
              <a:t> FFF1 </a:t>
            </a:r>
            <a:r>
              <a:rPr lang="en-US" altLang="en-US" sz="1800" dirty="0">
                <a:cs typeface="Arial" panose="020B0604020202020204" pitchFamily="34" charset="0"/>
              </a:rPr>
              <a:t>→</a:t>
            </a:r>
            <a:r>
              <a:rPr lang="en-US" altLang="en-US" sz="1800" dirty="0"/>
              <a:t> FFFFFFF1</a:t>
            </a:r>
          </a:p>
        </p:txBody>
      </p:sp>
      <p:sp>
        <p:nvSpPr>
          <p:cNvPr id="18650" name="Text Box 218"/>
          <p:cNvSpPr txBox="1">
            <a:spLocks noChangeArrowheads="1"/>
          </p:cNvSpPr>
          <p:nvPr/>
        </p:nvSpPr>
        <p:spPr bwMode="auto">
          <a:xfrm>
            <a:off x="2590800" y="4724400"/>
            <a:ext cx="63246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b="1"/>
              <a:t>Calculates an effective address &lt;ea&gt; and pushes it onto the stack pointed to by address register A7 (the stack pointer, SP).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500" b="1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57200" y="160020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486A FFF1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8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649" grpId="0"/>
      <p:bldP spid="18650" grpId="0"/>
      <p:bldP spid="18650" grpId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28600"/>
            <a:ext cx="2819400" cy="411163"/>
          </a:xfrm>
        </p:spPr>
        <p:txBody>
          <a:bodyPr/>
          <a:lstStyle/>
          <a:p>
            <a:pPr algn="l" eaLnBrk="1" hangingPunct="1"/>
            <a:r>
              <a:rPr lang="en-US" altLang="en-US" sz="2000" dirty="0"/>
              <a:t>ADDI.L #$2,2(A2,A0)</a:t>
            </a:r>
          </a:p>
        </p:txBody>
      </p:sp>
      <p:graphicFrame>
        <p:nvGraphicFramePr>
          <p:cNvPr id="19756" name="Group 300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382000" cy="3810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Effective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43" name="Text Box 45"/>
          <p:cNvSpPr txBox="1">
            <a:spLocks noChangeArrowheads="1"/>
          </p:cNvSpPr>
          <p:nvPr/>
        </p:nvSpPr>
        <p:spPr bwMode="auto">
          <a:xfrm>
            <a:off x="457200" y="2743200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en-US" sz="1800"/>
          </a:p>
        </p:txBody>
      </p:sp>
      <p:graphicFrame>
        <p:nvGraphicFramePr>
          <p:cNvPr id="19502" name="Group 46"/>
          <p:cNvGraphicFramePr>
            <a:graphicFrameLocks noGrp="1"/>
          </p:cNvGraphicFramePr>
          <p:nvPr>
            <p:ph sz="quarter" idx="4"/>
          </p:nvPr>
        </p:nvGraphicFramePr>
        <p:xfrm>
          <a:off x="457200" y="2438400"/>
          <a:ext cx="8458200" cy="32543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 Cycle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526" name="Object 70"/>
          <p:cNvGraphicFramePr>
            <a:graphicFrameLocks noChangeAspect="1"/>
          </p:cNvGraphicFramePr>
          <p:nvPr/>
        </p:nvGraphicFramePr>
        <p:xfrm>
          <a:off x="3429000" y="2514600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2" name="Equation" r:id="rId3" imgW="380835" imgH="215806" progId="Equation.3">
                  <p:embed/>
                </p:oleObj>
              </mc:Choice>
              <mc:Fallback>
                <p:oleObj name="Equation" r:id="rId3" imgW="380835" imgH="215806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14600"/>
                        <a:ext cx="381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27" name="Object 71"/>
          <p:cNvGraphicFramePr>
            <a:graphicFrameLocks noChangeAspect="1"/>
          </p:cNvGraphicFramePr>
          <p:nvPr/>
        </p:nvGraphicFramePr>
        <p:xfrm>
          <a:off x="4191000" y="25146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3" name="Equation" r:id="rId5" imgW="342603" imgH="215713" progId="Equation.3">
                  <p:embed/>
                </p:oleObj>
              </mc:Choice>
              <mc:Fallback>
                <p:oleObj name="Equation" r:id="rId5" imgW="342603" imgH="215713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514600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28" name="Object 72"/>
          <p:cNvGraphicFramePr>
            <a:graphicFrameLocks noChangeAspect="1"/>
          </p:cNvGraphicFramePr>
          <p:nvPr/>
        </p:nvGraphicFramePr>
        <p:xfrm>
          <a:off x="4953000" y="25146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4" name="Equation" r:id="rId7" imgW="342603" imgH="215713" progId="Equation.3">
                  <p:embed/>
                </p:oleObj>
              </mc:Choice>
              <mc:Fallback>
                <p:oleObj name="Equation" r:id="rId7" imgW="342603" imgH="215713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14600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29" name="Object 73"/>
          <p:cNvGraphicFramePr>
            <a:graphicFrameLocks noChangeAspect="1"/>
          </p:cNvGraphicFramePr>
          <p:nvPr/>
        </p:nvGraphicFramePr>
        <p:xfrm>
          <a:off x="5842000" y="2514600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5" name="Equation" r:id="rId9" imgW="241091" imgH="215713" progId="Equation.3">
                  <p:embed/>
                </p:oleObj>
              </mc:Choice>
              <mc:Fallback>
                <p:oleObj name="Equation" r:id="rId9" imgW="241091" imgH="215713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2514600"/>
                        <a:ext cx="241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0" name="Object 74"/>
          <p:cNvGraphicFramePr>
            <a:graphicFrameLocks noChangeAspect="1"/>
          </p:cNvGraphicFramePr>
          <p:nvPr/>
        </p:nvGraphicFramePr>
        <p:xfrm>
          <a:off x="6635750" y="2533650"/>
          <a:ext cx="330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6" name="Equation" r:id="rId11" imgW="329914" imgH="177646" progId="Equation.3">
                  <p:embed/>
                </p:oleObj>
              </mc:Choice>
              <mc:Fallback>
                <p:oleObj name="Equation" r:id="rId11" imgW="329914" imgH="177646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2533650"/>
                        <a:ext cx="3302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1" name="Object 75"/>
          <p:cNvGraphicFramePr>
            <a:graphicFrameLocks noChangeAspect="1"/>
          </p:cNvGraphicFramePr>
          <p:nvPr/>
        </p:nvGraphicFramePr>
        <p:xfrm>
          <a:off x="7480300" y="2514600"/>
          <a:ext cx="304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" name="Equation" r:id="rId13" imgW="304404" imgH="177569" progId="Equation.3">
                  <p:embed/>
                </p:oleObj>
              </mc:Choice>
              <mc:Fallback>
                <p:oleObj name="Equation" r:id="rId13" imgW="304404" imgH="177569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2514600"/>
                        <a:ext cx="304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2" name="Object 76"/>
          <p:cNvGraphicFramePr>
            <a:graphicFrameLocks noChangeAspect="1"/>
          </p:cNvGraphicFramePr>
          <p:nvPr/>
        </p:nvGraphicFramePr>
        <p:xfrm>
          <a:off x="8305800" y="2514600"/>
          <a:ext cx="330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" name="Equation" r:id="rId15" imgW="329914" imgH="177646" progId="Equation.3">
                  <p:embed/>
                </p:oleObj>
              </mc:Choice>
              <mc:Fallback>
                <p:oleObj name="Equation" r:id="rId15" imgW="329914" imgH="177646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514600"/>
                        <a:ext cx="3302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3" name="Group 77"/>
          <p:cNvGraphicFramePr>
            <a:graphicFrameLocks noGrp="1"/>
          </p:cNvGraphicFramePr>
          <p:nvPr/>
        </p:nvGraphicFramePr>
        <p:xfrm>
          <a:off x="457200" y="27432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06B2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557" name="Group 101"/>
          <p:cNvGraphicFramePr>
            <a:graphicFrameLocks noGrp="1"/>
          </p:cNvGraphicFramePr>
          <p:nvPr/>
        </p:nvGraphicFramePr>
        <p:xfrm>
          <a:off x="457200" y="3200400"/>
          <a:ext cx="8458200" cy="49371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581" name="Group 125"/>
          <p:cNvGraphicFramePr>
            <a:graphicFrameLocks noGrp="1"/>
          </p:cNvGraphicFramePr>
          <p:nvPr/>
        </p:nvGraphicFramePr>
        <p:xfrm>
          <a:off x="457200" y="37211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605" name="Group 149"/>
          <p:cNvGraphicFramePr>
            <a:graphicFrameLocks noGrp="1"/>
          </p:cNvGraphicFramePr>
          <p:nvPr/>
        </p:nvGraphicFramePr>
        <p:xfrm>
          <a:off x="457200" y="4191000"/>
          <a:ext cx="8458200" cy="47148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629" name="Group 173"/>
          <p:cNvGraphicFramePr>
            <a:graphicFrameLocks noGrp="1"/>
          </p:cNvGraphicFramePr>
          <p:nvPr/>
        </p:nvGraphicFramePr>
        <p:xfrm>
          <a:off x="457200" y="46482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653" name="Group 197"/>
          <p:cNvGraphicFramePr>
            <a:graphicFrameLocks noGrp="1"/>
          </p:cNvGraphicFramePr>
          <p:nvPr/>
        </p:nvGraphicFramePr>
        <p:xfrm>
          <a:off x="457200" y="5105400"/>
          <a:ext cx="8458200" cy="47307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677" name="Group 221"/>
          <p:cNvGraphicFramePr>
            <a:graphicFrameLocks noGrp="1"/>
          </p:cNvGraphicFramePr>
          <p:nvPr/>
        </p:nvGraphicFramePr>
        <p:xfrm>
          <a:off x="457200" y="56261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01" name="Group 245"/>
          <p:cNvGraphicFramePr>
            <a:graphicFrameLocks noGrp="1"/>
          </p:cNvGraphicFramePr>
          <p:nvPr/>
        </p:nvGraphicFramePr>
        <p:xfrm>
          <a:off x="457200" y="6096000"/>
          <a:ext cx="8458200" cy="47148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82" name="Group 326"/>
          <p:cNvGraphicFramePr>
            <a:graphicFrameLocks noGrp="1"/>
          </p:cNvGraphicFramePr>
          <p:nvPr>
            <p:ph sz="quarter" idx="2"/>
          </p:nvPr>
        </p:nvGraphicFramePr>
        <p:xfrm>
          <a:off x="457200" y="1600200"/>
          <a:ext cx="8382000" cy="33499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1   0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1   1   0    0   1  0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783" name="Text Box 327"/>
          <p:cNvSpPr txBox="1">
            <a:spLocks noChangeArrowheads="1"/>
          </p:cNvSpPr>
          <p:nvPr/>
        </p:nvSpPr>
        <p:spPr bwMode="auto">
          <a:xfrm>
            <a:off x="3200400" y="0"/>
            <a:ext cx="59436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DISPLACEMENT :  1000 0000  XXXX </a:t>
            </a:r>
            <a:r>
              <a:rPr lang="en-US" altLang="en-US" sz="1000" dirty="0" err="1"/>
              <a:t>XXXX</a:t>
            </a:r>
            <a:r>
              <a:rPr lang="en-US" altLang="en-US" sz="1000" dirty="0"/>
              <a:t> (X: DISPLACEMENT INTEGER) =&gt; 1000 0010 (8002)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FFFFA000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         A200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         +  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          4202</a:t>
            </a:r>
          </a:p>
        </p:txBody>
      </p:sp>
      <p:sp>
        <p:nvSpPr>
          <p:cNvPr id="19784" name="Line 328"/>
          <p:cNvSpPr>
            <a:spLocks noChangeShapeType="1"/>
          </p:cNvSpPr>
          <p:nvPr/>
        </p:nvSpPr>
        <p:spPr bwMode="auto">
          <a:xfrm>
            <a:off x="35052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57200" y="198120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06B2 00000002 8002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783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 eaLnBrk="1" hangingPunct="1"/>
            <a:r>
              <a:rPr lang="en-US" altLang="en-US" sz="2000" dirty="0"/>
              <a:t>Understand Brief Extension Word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2500" y="63246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*M68000 FAMILY PROGRAMMER’S REFERENCE MANUAL P2-21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7099"/>
              </p:ext>
            </p:extLst>
          </p:nvPr>
        </p:nvGraphicFramePr>
        <p:xfrm>
          <a:off x="419096" y="1295400"/>
          <a:ext cx="8305808" cy="736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9113">
                  <a:extLst>
                    <a:ext uri="{9D8B030D-6E8A-4147-A177-3AD203B41FA5}">
                      <a16:colId xmlns:a16="http://schemas.microsoft.com/office/drawing/2014/main" val="1141867151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50813504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388693718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611963272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3699931367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933552126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3152182230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1336892269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1468767427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1630359245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3270153303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333413724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651989045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789975713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4006666578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43411344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038509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D/A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Register Number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Displacement Integer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05191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9096" y="2641600"/>
            <a:ext cx="8305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D/A indicates the register used for indexing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for data register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for address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W/L indicates the length for indexing (not operation)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for word indexing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for long indexing</a:t>
            </a:r>
          </a:p>
        </p:txBody>
      </p:sp>
    </p:spTree>
    <p:extLst>
      <p:ext uri="{BB962C8B-B14F-4D97-AF65-F5344CB8AC3E}">
        <p14:creationId xmlns:p14="http://schemas.microsoft.com/office/powerpoint/2010/main" val="40617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 eaLnBrk="1" hangingPunct="1"/>
            <a:r>
              <a:rPr lang="en-US" altLang="en-US" sz="2000" dirty="0"/>
              <a:t>Understand Word and Long Indexing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2500" y="63246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*M68000 FAMILY PROGRAMMER’S REFERENCE </a:t>
            </a:r>
            <a:r>
              <a:rPr lang="en-US"/>
              <a:t>MANUAL P2-10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504601"/>
              </p:ext>
            </p:extLst>
          </p:nvPr>
        </p:nvGraphicFramePr>
        <p:xfrm>
          <a:off x="419096" y="1295400"/>
          <a:ext cx="8305808" cy="736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9113">
                  <a:extLst>
                    <a:ext uri="{9D8B030D-6E8A-4147-A177-3AD203B41FA5}">
                      <a16:colId xmlns:a16="http://schemas.microsoft.com/office/drawing/2014/main" val="1141867151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50813504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388693718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611963272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3699931367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933552126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3152182230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1336892269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1468767427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1630359245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3270153303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333413724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651989045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789975713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4006666578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43411344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038509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D/A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Register Number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W/L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Displacement Integer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05191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9096" y="2641600"/>
            <a:ext cx="830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indexing allow 16 bits for destination operant with sign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indexing allow 32 bits for destination operant(when .L is specified)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53550"/>
              </p:ext>
            </p:extLst>
          </p:nvPr>
        </p:nvGraphicFramePr>
        <p:xfrm>
          <a:off x="419096" y="3810000"/>
          <a:ext cx="8305810" cy="15621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04904">
                  <a:extLst>
                    <a:ext uri="{9D8B030D-6E8A-4147-A177-3AD203B41FA5}">
                      <a16:colId xmlns:a16="http://schemas.microsoft.com/office/drawing/2014/main" val="2294402559"/>
                    </a:ext>
                  </a:extLst>
                </a:gridCol>
                <a:gridCol w="3600453">
                  <a:extLst>
                    <a:ext uri="{9D8B030D-6E8A-4147-A177-3AD203B41FA5}">
                      <a16:colId xmlns:a16="http://schemas.microsoft.com/office/drawing/2014/main" val="1141867151"/>
                    </a:ext>
                  </a:extLst>
                </a:gridCol>
                <a:gridCol w="3600453">
                  <a:extLst>
                    <a:ext uri="{9D8B030D-6E8A-4147-A177-3AD203B41FA5}">
                      <a16:colId xmlns:a16="http://schemas.microsoft.com/office/drawing/2014/main" val="1468767427"/>
                    </a:ext>
                  </a:extLst>
                </a:gridCol>
              </a:tblGrid>
              <a:tr h="368300"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Example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038509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ADDI.L #2, 2(A2,A0)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ADDI.L #2,2(A2,A0.L)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05191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06B2 00000002 8002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06B2 00000002 8802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72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Destination</a:t>
                      </a:r>
                    </a:p>
                    <a:p>
                      <a:pPr algn="ctr"/>
                      <a:r>
                        <a:rPr lang="en-US" sz="1200" dirty="0"/>
                        <a:t>Operant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$A200+$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FFFF</a:t>
                      </a:r>
                      <a:r>
                        <a:rPr lang="en-US" sz="1200" dirty="0"/>
                        <a:t>A000+2 = $4202</a:t>
                      </a:r>
                    </a:p>
                    <a:p>
                      <a:pPr algn="ctr"/>
                      <a:r>
                        <a:rPr lang="en-US" sz="1200" dirty="0"/>
                        <a:t>Only 16 bits preserved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$A200+$A000+2 = $14202</a:t>
                      </a:r>
                    </a:p>
                    <a:p>
                      <a:pPr algn="ctr"/>
                      <a:r>
                        <a:rPr lang="en-US" sz="1200" dirty="0"/>
                        <a:t>All 32 bits preserved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65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7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BRA  $3000</a:t>
            </a:r>
          </a:p>
        </p:txBody>
      </p:sp>
      <p:graphicFrame>
        <p:nvGraphicFramePr>
          <p:cNvPr id="20631" name="Group 151"/>
          <p:cNvGraphicFramePr>
            <a:graphicFrameLocks noGrp="1"/>
          </p:cNvGraphicFramePr>
          <p:nvPr>
            <p:ph sz="quarter" idx="1"/>
          </p:nvPr>
        </p:nvGraphicFramePr>
        <p:xfrm>
          <a:off x="457200" y="762000"/>
          <a:ext cx="8458200" cy="3810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BIT DISPLACEMENT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516" name="Group 36"/>
          <p:cNvGraphicFramePr>
            <a:graphicFrameLocks noGrp="1"/>
          </p:cNvGraphicFramePr>
          <p:nvPr>
            <p:ph sz="quarter" idx="4"/>
          </p:nvPr>
        </p:nvGraphicFramePr>
        <p:xfrm>
          <a:off x="457200" y="1981200"/>
          <a:ext cx="8458200" cy="32543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 Cycle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89" name="Text Box 35"/>
          <p:cNvSpPr txBox="1">
            <a:spLocks noChangeArrowheads="1"/>
          </p:cNvSpPr>
          <p:nvPr/>
        </p:nvSpPr>
        <p:spPr bwMode="auto">
          <a:xfrm>
            <a:off x="457200" y="2286000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en-US" sz="1800"/>
          </a:p>
        </p:txBody>
      </p:sp>
      <p:graphicFrame>
        <p:nvGraphicFramePr>
          <p:cNvPr id="20540" name="Object 60"/>
          <p:cNvGraphicFramePr>
            <a:graphicFrameLocks noChangeAspect="1"/>
          </p:cNvGraphicFramePr>
          <p:nvPr/>
        </p:nvGraphicFramePr>
        <p:xfrm>
          <a:off x="3429000" y="2057400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1" name="Equation" r:id="rId3" imgW="380835" imgH="215806" progId="Equation.3">
                  <p:embed/>
                </p:oleObj>
              </mc:Choice>
              <mc:Fallback>
                <p:oleObj name="Equation" r:id="rId3" imgW="380835" imgH="215806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57400"/>
                        <a:ext cx="381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" name="Object 61"/>
          <p:cNvGraphicFramePr>
            <a:graphicFrameLocks noChangeAspect="1"/>
          </p:cNvGraphicFramePr>
          <p:nvPr/>
        </p:nvGraphicFramePr>
        <p:xfrm>
          <a:off x="4191000" y="20574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2" name="Equation" r:id="rId5" imgW="342603" imgH="215713" progId="Equation.3">
                  <p:embed/>
                </p:oleObj>
              </mc:Choice>
              <mc:Fallback>
                <p:oleObj name="Equation" r:id="rId5" imgW="342603" imgH="215713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057400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2" name="Object 62"/>
          <p:cNvGraphicFramePr>
            <a:graphicFrameLocks noChangeAspect="1"/>
          </p:cNvGraphicFramePr>
          <p:nvPr/>
        </p:nvGraphicFramePr>
        <p:xfrm>
          <a:off x="4953000" y="20574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3" name="Equation" r:id="rId7" imgW="342603" imgH="215713" progId="Equation.3">
                  <p:embed/>
                </p:oleObj>
              </mc:Choice>
              <mc:Fallback>
                <p:oleObj name="Equation" r:id="rId7" imgW="342603" imgH="215713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3" name="Object 63"/>
          <p:cNvGraphicFramePr>
            <a:graphicFrameLocks noChangeAspect="1"/>
          </p:cNvGraphicFramePr>
          <p:nvPr/>
        </p:nvGraphicFramePr>
        <p:xfrm>
          <a:off x="5842000" y="2057400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4" name="Equation" r:id="rId9" imgW="241091" imgH="215713" progId="Equation.3">
                  <p:embed/>
                </p:oleObj>
              </mc:Choice>
              <mc:Fallback>
                <p:oleObj name="Equation" r:id="rId9" imgW="241091" imgH="215713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2057400"/>
                        <a:ext cx="241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4" name="Object 64"/>
          <p:cNvGraphicFramePr>
            <a:graphicFrameLocks noChangeAspect="1"/>
          </p:cNvGraphicFramePr>
          <p:nvPr/>
        </p:nvGraphicFramePr>
        <p:xfrm>
          <a:off x="6635750" y="2076450"/>
          <a:ext cx="330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5" name="Equation" r:id="rId11" imgW="329914" imgH="177646" progId="Equation.3">
                  <p:embed/>
                </p:oleObj>
              </mc:Choice>
              <mc:Fallback>
                <p:oleObj name="Equation" r:id="rId11" imgW="329914" imgH="177646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2076450"/>
                        <a:ext cx="3302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5" name="Object 65"/>
          <p:cNvGraphicFramePr>
            <a:graphicFrameLocks noChangeAspect="1"/>
          </p:cNvGraphicFramePr>
          <p:nvPr/>
        </p:nvGraphicFramePr>
        <p:xfrm>
          <a:off x="7480300" y="2057400"/>
          <a:ext cx="304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6" name="Equation" r:id="rId13" imgW="304404" imgH="177569" progId="Equation.3">
                  <p:embed/>
                </p:oleObj>
              </mc:Choice>
              <mc:Fallback>
                <p:oleObj name="Equation" r:id="rId13" imgW="304404" imgH="177569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2057400"/>
                        <a:ext cx="304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6" name="Object 66"/>
          <p:cNvGraphicFramePr>
            <a:graphicFrameLocks noChangeAspect="1"/>
          </p:cNvGraphicFramePr>
          <p:nvPr/>
        </p:nvGraphicFramePr>
        <p:xfrm>
          <a:off x="8305800" y="2057400"/>
          <a:ext cx="330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7" name="Equation" r:id="rId15" imgW="329914" imgH="177646" progId="Equation.3">
                  <p:embed/>
                </p:oleObj>
              </mc:Choice>
              <mc:Fallback>
                <p:oleObj name="Equation" r:id="rId15" imgW="329914" imgH="177646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057400"/>
                        <a:ext cx="3302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7" name="Group 67"/>
          <p:cNvGraphicFramePr>
            <a:graphicFrameLocks noGrp="1"/>
          </p:cNvGraphicFramePr>
          <p:nvPr/>
        </p:nvGraphicFramePr>
        <p:xfrm>
          <a:off x="457200" y="22860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571" name="Group 91"/>
          <p:cNvGraphicFramePr>
            <a:graphicFrameLocks noGrp="1"/>
          </p:cNvGraphicFramePr>
          <p:nvPr/>
        </p:nvGraphicFramePr>
        <p:xfrm>
          <a:off x="457200" y="2743200"/>
          <a:ext cx="8458200" cy="49371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8FFE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655" name="Group 175"/>
          <p:cNvGraphicFramePr>
            <a:graphicFrameLocks noGrp="1"/>
          </p:cNvGraphicFramePr>
          <p:nvPr>
            <p:ph sz="quarter" idx="2"/>
          </p:nvPr>
        </p:nvGraphicFramePr>
        <p:xfrm>
          <a:off x="457200" y="1143000"/>
          <a:ext cx="8458200" cy="33499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0000  0000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658" name="Text Box 178"/>
          <p:cNvSpPr txBox="1">
            <a:spLocks noChangeArrowheads="1"/>
          </p:cNvSpPr>
          <p:nvPr/>
        </p:nvSpPr>
        <p:spPr bwMode="auto">
          <a:xfrm>
            <a:off x="990600" y="5257800"/>
            <a:ext cx="25908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$A000	BRA $3000</a:t>
            </a:r>
          </a:p>
        </p:txBody>
      </p:sp>
      <p:sp>
        <p:nvSpPr>
          <p:cNvPr id="20659" name="Text Box 179"/>
          <p:cNvSpPr txBox="1">
            <a:spLocks noChangeArrowheads="1"/>
          </p:cNvSpPr>
          <p:nvPr/>
        </p:nvSpPr>
        <p:spPr bwMode="auto">
          <a:xfrm>
            <a:off x="990600" y="3810000"/>
            <a:ext cx="25908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$3000	XXXXXXX</a:t>
            </a:r>
          </a:p>
        </p:txBody>
      </p:sp>
      <p:sp>
        <p:nvSpPr>
          <p:cNvPr id="20660" name="Freeform 180"/>
          <p:cNvSpPr>
            <a:spLocks/>
          </p:cNvSpPr>
          <p:nvPr/>
        </p:nvSpPr>
        <p:spPr bwMode="auto">
          <a:xfrm>
            <a:off x="533400" y="4038600"/>
            <a:ext cx="457200" cy="1371600"/>
          </a:xfrm>
          <a:custGeom>
            <a:avLst/>
            <a:gdLst>
              <a:gd name="T0" fmla="*/ 2147483647 w 288"/>
              <a:gd name="T1" fmla="*/ 2147483647 h 864"/>
              <a:gd name="T2" fmla="*/ 0 w 288"/>
              <a:gd name="T3" fmla="*/ 2147483647 h 864"/>
              <a:gd name="T4" fmla="*/ 2147483647 w 288"/>
              <a:gd name="T5" fmla="*/ 0 h 8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864">
                <a:moveTo>
                  <a:pt x="288" y="864"/>
                </a:moveTo>
                <a:cubicBezTo>
                  <a:pt x="144" y="792"/>
                  <a:pt x="0" y="720"/>
                  <a:pt x="0" y="576"/>
                </a:cubicBezTo>
                <a:cubicBezTo>
                  <a:pt x="0" y="432"/>
                  <a:pt x="144" y="216"/>
                  <a:pt x="28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1" name="AutoShape 181"/>
          <p:cNvSpPr>
            <a:spLocks/>
          </p:cNvSpPr>
          <p:nvPr/>
        </p:nvSpPr>
        <p:spPr bwMode="auto">
          <a:xfrm>
            <a:off x="3581400" y="419100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1800"/>
          </a:p>
        </p:txBody>
      </p:sp>
      <p:sp>
        <p:nvSpPr>
          <p:cNvPr id="20662" name="Text Box 182"/>
          <p:cNvSpPr txBox="1">
            <a:spLocks noChangeArrowheads="1"/>
          </p:cNvSpPr>
          <p:nvPr/>
        </p:nvSpPr>
        <p:spPr bwMode="auto">
          <a:xfrm>
            <a:off x="3810000" y="4495800"/>
            <a:ext cx="25908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$3000-$A002 = $8FFE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57200" y="160020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6000 8FFE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0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20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0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0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20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658" grpId="0" animBg="1"/>
      <p:bldP spid="20658" grpId="1" animBg="1"/>
      <p:bldP spid="20659" grpId="0" animBg="1"/>
      <p:bldP spid="20659" grpId="1" animBg="1"/>
      <p:bldP spid="20661" grpId="0" animBg="1"/>
      <p:bldP spid="20661" grpId="1" animBg="1"/>
      <p:bldP spid="20662" grpId="0" animBg="1"/>
      <p:bldP spid="20662" grpId="1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CB5A-9214-4411-BBBB-9D721C478DCA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6377C-1F30-4718-A170-EE1908C976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42505-9C8A-4EC5-B7BD-E653B49ABF94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480A5D-6102-4C0D-B1A8-CEE05FE9707F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2BB85-7A58-42A4-88D8-343724B950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56DD8-CCD9-4F8C-B273-0D19E3B50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7" t="14445" r="17500" b="24815"/>
          <a:stretch/>
        </p:blipFill>
        <p:spPr>
          <a:xfrm>
            <a:off x="447288" y="990600"/>
            <a:ext cx="8239512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90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MOVEM.L (A3)+,A0/D0</a:t>
            </a:r>
          </a:p>
        </p:txBody>
      </p:sp>
      <p:graphicFrame>
        <p:nvGraphicFramePr>
          <p:cNvPr id="21874" name="Group 370"/>
          <p:cNvGraphicFramePr>
            <a:graphicFrameLocks noGrp="1"/>
          </p:cNvGraphicFramePr>
          <p:nvPr>
            <p:ph sz="quarter" idx="1"/>
          </p:nvPr>
        </p:nvGraphicFramePr>
        <p:xfrm>
          <a:off x="457200" y="1066800"/>
          <a:ext cx="8382000" cy="334998"/>
        </p:xfrm>
        <a:graphic>
          <a:graphicData uri="http://schemas.openxmlformats.org/drawingml/2006/table">
            <a:tbl>
              <a:tblPr/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List Mask</a:t>
                      </a:r>
                    </a:p>
                  </a:txBody>
                  <a:tcPr marT="45579" marB="455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550" name="Group 46"/>
          <p:cNvGraphicFramePr>
            <a:graphicFrameLocks noGrp="1"/>
          </p:cNvGraphicFramePr>
          <p:nvPr>
            <p:ph sz="quarter" idx="4"/>
          </p:nvPr>
        </p:nvGraphicFramePr>
        <p:xfrm>
          <a:off x="457200" y="3429000"/>
          <a:ext cx="8458200" cy="32543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 Cycle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97" name="Text Box 45"/>
          <p:cNvSpPr txBox="1">
            <a:spLocks noChangeArrowheads="1"/>
          </p:cNvSpPr>
          <p:nvPr/>
        </p:nvSpPr>
        <p:spPr bwMode="auto">
          <a:xfrm>
            <a:off x="457200" y="3733800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en-US" sz="1800"/>
          </a:p>
        </p:txBody>
      </p:sp>
      <p:graphicFrame>
        <p:nvGraphicFramePr>
          <p:cNvPr id="21574" name="Object 70"/>
          <p:cNvGraphicFramePr>
            <a:graphicFrameLocks noChangeAspect="1"/>
          </p:cNvGraphicFramePr>
          <p:nvPr/>
        </p:nvGraphicFramePr>
        <p:xfrm>
          <a:off x="3429000" y="3505200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0" name="Equation" r:id="rId3" imgW="380835" imgH="215806" progId="Equation.3">
                  <p:embed/>
                </p:oleObj>
              </mc:Choice>
              <mc:Fallback>
                <p:oleObj name="Equation" r:id="rId3" imgW="380835" imgH="215806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05200"/>
                        <a:ext cx="381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75" name="Object 71"/>
          <p:cNvGraphicFramePr>
            <a:graphicFrameLocks noChangeAspect="1"/>
          </p:cNvGraphicFramePr>
          <p:nvPr/>
        </p:nvGraphicFramePr>
        <p:xfrm>
          <a:off x="4191000" y="35052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1" name="Equation" r:id="rId5" imgW="342603" imgH="215713" progId="Equation.3">
                  <p:embed/>
                </p:oleObj>
              </mc:Choice>
              <mc:Fallback>
                <p:oleObj name="Equation" r:id="rId5" imgW="342603" imgH="215713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05200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76" name="Object 72"/>
          <p:cNvGraphicFramePr>
            <a:graphicFrameLocks noChangeAspect="1"/>
          </p:cNvGraphicFramePr>
          <p:nvPr/>
        </p:nvGraphicFramePr>
        <p:xfrm>
          <a:off x="4953000" y="35052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2" name="Equation" r:id="rId7" imgW="342603" imgH="215713" progId="Equation.3">
                  <p:embed/>
                </p:oleObj>
              </mc:Choice>
              <mc:Fallback>
                <p:oleObj name="Equation" r:id="rId7" imgW="342603" imgH="215713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77" name="Object 73"/>
          <p:cNvGraphicFramePr>
            <a:graphicFrameLocks noChangeAspect="1"/>
          </p:cNvGraphicFramePr>
          <p:nvPr/>
        </p:nvGraphicFramePr>
        <p:xfrm>
          <a:off x="5842000" y="3505200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3" name="Equation" r:id="rId9" imgW="241091" imgH="215713" progId="Equation.3">
                  <p:embed/>
                </p:oleObj>
              </mc:Choice>
              <mc:Fallback>
                <p:oleObj name="Equation" r:id="rId9" imgW="241091" imgH="215713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3505200"/>
                        <a:ext cx="241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78" name="Object 74"/>
          <p:cNvGraphicFramePr>
            <a:graphicFrameLocks noChangeAspect="1"/>
          </p:cNvGraphicFramePr>
          <p:nvPr/>
        </p:nvGraphicFramePr>
        <p:xfrm>
          <a:off x="6635750" y="3524250"/>
          <a:ext cx="330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4" name="Equation" r:id="rId11" imgW="329914" imgH="177646" progId="Equation.3">
                  <p:embed/>
                </p:oleObj>
              </mc:Choice>
              <mc:Fallback>
                <p:oleObj name="Equation" r:id="rId11" imgW="329914" imgH="177646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3524250"/>
                        <a:ext cx="3302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79" name="Object 75"/>
          <p:cNvGraphicFramePr>
            <a:graphicFrameLocks noChangeAspect="1"/>
          </p:cNvGraphicFramePr>
          <p:nvPr/>
        </p:nvGraphicFramePr>
        <p:xfrm>
          <a:off x="7480300" y="3505200"/>
          <a:ext cx="304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" name="Equation" r:id="rId13" imgW="304404" imgH="177569" progId="Equation.3">
                  <p:embed/>
                </p:oleObj>
              </mc:Choice>
              <mc:Fallback>
                <p:oleObj name="Equation" r:id="rId13" imgW="304404" imgH="177569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3505200"/>
                        <a:ext cx="304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80" name="Object 76"/>
          <p:cNvGraphicFramePr>
            <a:graphicFrameLocks noChangeAspect="1"/>
          </p:cNvGraphicFramePr>
          <p:nvPr/>
        </p:nvGraphicFramePr>
        <p:xfrm>
          <a:off x="8305800" y="3505200"/>
          <a:ext cx="330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" name="Equation" r:id="rId15" imgW="329914" imgH="177646" progId="Equation.3">
                  <p:embed/>
                </p:oleObj>
              </mc:Choice>
              <mc:Fallback>
                <p:oleObj name="Equation" r:id="rId15" imgW="329914" imgH="177646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3505200"/>
                        <a:ext cx="3302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81" name="Group 77"/>
          <p:cNvGraphicFramePr>
            <a:graphicFrameLocks noGrp="1"/>
          </p:cNvGraphicFramePr>
          <p:nvPr/>
        </p:nvGraphicFramePr>
        <p:xfrm>
          <a:off x="457200" y="37338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4CDB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05" name="Group 101"/>
          <p:cNvGraphicFramePr>
            <a:graphicFrameLocks noGrp="1"/>
          </p:cNvGraphicFramePr>
          <p:nvPr/>
        </p:nvGraphicFramePr>
        <p:xfrm>
          <a:off x="457200" y="4191000"/>
          <a:ext cx="8458200" cy="49371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29" name="Group 125"/>
          <p:cNvGraphicFramePr>
            <a:graphicFrameLocks noGrp="1"/>
          </p:cNvGraphicFramePr>
          <p:nvPr/>
        </p:nvGraphicFramePr>
        <p:xfrm>
          <a:off x="457200" y="47117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53" name="Group 149"/>
          <p:cNvGraphicFramePr>
            <a:graphicFrameLocks noGrp="1"/>
          </p:cNvGraphicFramePr>
          <p:nvPr/>
        </p:nvGraphicFramePr>
        <p:xfrm>
          <a:off x="457200" y="5181600"/>
          <a:ext cx="8458200" cy="47148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A302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77" name="Group 173"/>
          <p:cNvGraphicFramePr>
            <a:graphicFrameLocks noGrp="1"/>
          </p:cNvGraphicFramePr>
          <p:nvPr/>
        </p:nvGraphicFramePr>
        <p:xfrm>
          <a:off x="457200" y="56388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A304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01" name="Group 197"/>
          <p:cNvGraphicFramePr>
            <a:graphicFrameLocks noGrp="1"/>
          </p:cNvGraphicFramePr>
          <p:nvPr/>
        </p:nvGraphicFramePr>
        <p:xfrm>
          <a:off x="457200" y="6096000"/>
          <a:ext cx="8458200" cy="47307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A306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20" name="Group 316"/>
          <p:cNvGraphicFramePr>
            <a:graphicFrameLocks noGrp="1"/>
          </p:cNvGraphicFramePr>
          <p:nvPr/>
        </p:nvGraphicFramePr>
        <p:xfrm>
          <a:off x="457200" y="685800"/>
          <a:ext cx="8382000" cy="38100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Effective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76" name="Group 372"/>
          <p:cNvGraphicFramePr>
            <a:graphicFrameLocks noGrp="1"/>
          </p:cNvGraphicFramePr>
          <p:nvPr/>
        </p:nvGraphicFramePr>
        <p:xfrm>
          <a:off x="457200" y="1417638"/>
          <a:ext cx="8382000" cy="38100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0   1   1    0   1   1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902" name="Group 398"/>
          <p:cNvGraphicFramePr>
            <a:graphicFrameLocks noGrp="1"/>
          </p:cNvGraphicFramePr>
          <p:nvPr/>
        </p:nvGraphicFramePr>
        <p:xfrm>
          <a:off x="457200" y="1798638"/>
          <a:ext cx="8382000" cy="334996"/>
        </p:xfrm>
        <a:graphic>
          <a:graphicData uri="http://schemas.openxmlformats.org/drawingml/2006/table">
            <a:tbl>
              <a:tblPr/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List Mask</a:t>
                      </a:r>
                    </a:p>
                  </a:txBody>
                  <a:tcPr marT="45578" marB="4557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980" name="Group 476"/>
          <p:cNvGraphicFramePr>
            <a:graphicFrameLocks noGrp="1"/>
          </p:cNvGraphicFramePr>
          <p:nvPr>
            <p:ph sz="quarter" idx="2"/>
          </p:nvPr>
        </p:nvGraphicFramePr>
        <p:xfrm>
          <a:off x="457200" y="3048000"/>
          <a:ext cx="8001000" cy="244475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</a:t>
                      </a:r>
                    </a:p>
                  </a:txBody>
                  <a:tcPr marT="45839" marB="45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D2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D3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D5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D6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D7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A3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A4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A5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A6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A7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981" name="Group 477"/>
          <p:cNvGraphicFramePr>
            <a:graphicFrameLocks noGrp="1"/>
          </p:cNvGraphicFramePr>
          <p:nvPr/>
        </p:nvGraphicFramePr>
        <p:xfrm>
          <a:off x="457200" y="2667000"/>
          <a:ext cx="8001000" cy="244475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A7</a:t>
                      </a:r>
                    </a:p>
                  </a:txBody>
                  <a:tcPr marT="45839" marB="45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A6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A5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A4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A3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D7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D6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D5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D3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D2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D0</a:t>
                      </a:r>
                    </a:p>
                  </a:txBody>
                  <a:tcPr marT="45839" marB="45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017" name="Text Box 513"/>
          <p:cNvSpPr txBox="1">
            <a:spLocks noChangeArrowheads="1"/>
          </p:cNvSpPr>
          <p:nvPr/>
        </p:nvSpPr>
        <p:spPr bwMode="auto">
          <a:xfrm>
            <a:off x="8534400" y="266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/>
              <a:t>(A)+</a:t>
            </a:r>
          </a:p>
        </p:txBody>
      </p:sp>
      <p:sp>
        <p:nvSpPr>
          <p:cNvPr id="22018" name="Text Box 514"/>
          <p:cNvSpPr txBox="1">
            <a:spLocks noChangeArrowheads="1"/>
          </p:cNvSpPr>
          <p:nvPr/>
        </p:nvSpPr>
        <p:spPr bwMode="auto">
          <a:xfrm>
            <a:off x="8534400" y="3048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/>
              <a:t>-(A)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57200" y="220980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4CDB 0101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2017" grpId="0"/>
      <p:bldP spid="22018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 eaLnBrk="1" hangingPunct="1"/>
            <a:r>
              <a:rPr lang="en-US" altLang="en-US" sz="2000" dirty="0"/>
              <a:t>Objective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7400" y="26670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Solve opcode and bus behavior when given instruction.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84" y="-4763"/>
            <a:ext cx="7614716" cy="68627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0200" y="4038600"/>
            <a:ext cx="1600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4038600"/>
            <a:ext cx="1600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2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 eaLnBrk="1" hangingPunct="1"/>
            <a:r>
              <a:rPr lang="en-US" altLang="en-US" sz="2000" dirty="0"/>
              <a:t>Instruction Format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165937" y="1676400"/>
          <a:ext cx="68121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2125">
                  <a:extLst>
                    <a:ext uri="{9D8B030D-6E8A-4147-A177-3AD203B41FA5}">
                      <a16:colId xmlns:a16="http://schemas.microsoft.com/office/drawing/2014/main" val="268115006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Effective Address Operation Word</a:t>
                      </a:r>
                    </a:p>
                    <a:p>
                      <a:pPr algn="ctr"/>
                      <a:r>
                        <a:rPr lang="en-US" dirty="0"/>
                        <a:t>One word, specifies operation and 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20911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Special Operand Specifiers</a:t>
                      </a:r>
                    </a:p>
                    <a:p>
                      <a:pPr algn="ctr"/>
                      <a:r>
                        <a:rPr lang="en-US" dirty="0"/>
                        <a:t>If any, one or two words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06814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Immediate Operand or Source Effective Address Extension</a:t>
                      </a:r>
                    </a:p>
                    <a:p>
                      <a:pPr algn="ctr"/>
                      <a:r>
                        <a:rPr lang="en-US" dirty="0"/>
                        <a:t>If any, one to six words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158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 Effective Address Extension</a:t>
                      </a:r>
                    </a:p>
                    <a:p>
                      <a:pPr algn="ctr"/>
                      <a:r>
                        <a:rPr lang="en-US" dirty="0"/>
                        <a:t>If any, one to six words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50629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52499" y="57912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*M68000 FAMILY PROGRAMMER’S REFERENCE MANUAL P2-1</a:t>
            </a:r>
          </a:p>
        </p:txBody>
      </p:sp>
    </p:spTree>
    <p:extLst>
      <p:ext uri="{BB962C8B-B14F-4D97-AF65-F5344CB8AC3E}">
        <p14:creationId xmlns:p14="http://schemas.microsoft.com/office/powerpoint/2010/main" val="22214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 eaLnBrk="1" hangingPunct="1"/>
            <a:r>
              <a:rPr lang="en-US" altLang="en-US" sz="2000" dirty="0"/>
              <a:t>Effective Address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9" y="5791200"/>
            <a:ext cx="902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*MC68000 EDUCATIONAL COMPUTER BOARD USER’S MANUAL P4-16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95506"/>
              </p:ext>
            </p:extLst>
          </p:nvPr>
        </p:nvGraphicFramePr>
        <p:xfrm>
          <a:off x="1943098" y="1676400"/>
          <a:ext cx="5257802" cy="366278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628901">
                  <a:extLst>
                    <a:ext uri="{9D8B030D-6E8A-4147-A177-3AD203B41FA5}">
                      <a16:colId xmlns:a16="http://schemas.microsoft.com/office/drawing/2014/main" val="26719842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490675609"/>
                    </a:ext>
                  </a:extLst>
                </a:gridCol>
              </a:tblGrid>
              <a:tr h="106683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modes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21511"/>
                  </a:ext>
                </a:extLst>
              </a:tr>
              <a:tr h="43265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  <a:r>
                        <a:rPr lang="en-US" sz="1000" dirty="0"/>
                        <a:t>8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An,Xn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662909"/>
                  </a:ext>
                </a:extLst>
              </a:tr>
              <a:tr h="432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(xxx).W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51818"/>
                  </a:ext>
                </a:extLst>
              </a:tr>
              <a:tr h="4326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(xxx).L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506093"/>
                  </a:ext>
                </a:extLst>
              </a:tr>
              <a:tr h="432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(An)+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sz="1000" dirty="0"/>
                        <a:t>16</a:t>
                      </a:r>
                      <a:r>
                        <a:rPr lang="en-US" dirty="0"/>
                        <a:t>(PC)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81532"/>
                  </a:ext>
                </a:extLst>
              </a:tr>
              <a:tr h="432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-(An)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sz="1000" dirty="0"/>
                        <a:t>8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PC,Xn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290495"/>
                  </a:ext>
                </a:extLst>
              </a:tr>
              <a:tr h="432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sz="1000" dirty="0"/>
                        <a:t>16</a:t>
                      </a:r>
                      <a:r>
                        <a:rPr lang="en-US" dirty="0"/>
                        <a:t>(An)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#&lt;data&gt;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3607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01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 eaLnBrk="1" hangingPunct="1"/>
            <a:r>
              <a:rPr lang="en-US" altLang="en-US" sz="2000" dirty="0"/>
              <a:t>Effective Address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106607"/>
              </p:ext>
            </p:extLst>
          </p:nvPr>
        </p:nvGraphicFramePr>
        <p:xfrm>
          <a:off x="685800" y="1600200"/>
          <a:ext cx="14478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681150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dirty="0"/>
                        <a:t>00000000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20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dirty="0"/>
                        <a:t>00007FFF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9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dirty="0"/>
                        <a:t>00008000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06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dirty="0"/>
                        <a:t>FFFF7FFF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41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dirty="0"/>
                        <a:t>FFFF8000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50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dirty="0"/>
                        <a:t>FFFFFFFF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7691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133600" y="1600200"/>
          <a:ext cx="19050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681150069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Absolute short</a:t>
                      </a:r>
                    </a:p>
                    <a:p>
                      <a:pPr algn="ctr"/>
                      <a:r>
                        <a:rPr lang="en-US" dirty="0"/>
                        <a:t>(XXX).W 16bits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20911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Absolute long</a:t>
                      </a:r>
                    </a:p>
                    <a:p>
                      <a:pPr algn="ctr"/>
                      <a:r>
                        <a:rPr lang="en-US" dirty="0"/>
                        <a:t>(XXX).L 32bits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06814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Absolute short</a:t>
                      </a:r>
                    </a:p>
                    <a:p>
                      <a:pPr algn="ctr"/>
                      <a:r>
                        <a:rPr lang="en-US" dirty="0"/>
                        <a:t>(XXX).W 16bits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506296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038050"/>
              </p:ext>
            </p:extLst>
          </p:nvPr>
        </p:nvGraphicFramePr>
        <p:xfrm>
          <a:off x="4038600" y="1600200"/>
          <a:ext cx="48768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681150069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</a:rPr>
                        <a:t>0000 0000 0000 0000 0</a:t>
                      </a:r>
                      <a:r>
                        <a:rPr lang="en-US" dirty="0"/>
                        <a:t>000 0000 0000 0000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600"/>
                          </a:solidFill>
                        </a:rPr>
                        <a:t>0000 0000 0000 0000 0</a:t>
                      </a:r>
                      <a:r>
                        <a:rPr lang="en-US" dirty="0"/>
                        <a:t>111 1111 1111 1111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20911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600"/>
                          </a:solidFill>
                        </a:rPr>
                        <a:t>0000 0000 0000 0000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000 0000 0000 0000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600"/>
                          </a:solidFill>
                        </a:rPr>
                        <a:t>1111 1111 1111 1111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/>
                        <a:t>111 1111 1111 1111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06814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600"/>
                          </a:solidFill>
                        </a:rPr>
                        <a:t>1111 1111 1111 1111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6600"/>
                          </a:solidFill>
                        </a:rPr>
                        <a:t>1</a:t>
                      </a:r>
                      <a:r>
                        <a:rPr lang="en-US" dirty="0"/>
                        <a:t>000 0000 0000 0000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600"/>
                          </a:solidFill>
                        </a:rPr>
                        <a:t>1111 1111 1111 1111 1</a:t>
                      </a:r>
                      <a:r>
                        <a:rPr lang="en-US" dirty="0"/>
                        <a:t>111 1111 1111 1111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50629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9" y="5791200"/>
            <a:ext cx="902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*MC68000 EDUCATIONAL COMPUTER BOARD USER’S MANUAL P4-20</a:t>
            </a:r>
          </a:p>
        </p:txBody>
      </p:sp>
    </p:spTree>
    <p:extLst>
      <p:ext uri="{BB962C8B-B14F-4D97-AF65-F5344CB8AC3E}">
        <p14:creationId xmlns:p14="http://schemas.microsoft.com/office/powerpoint/2010/main" val="224825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MOVE.L $7000,$B100</a:t>
            </a:r>
          </a:p>
        </p:txBody>
      </p:sp>
      <p:graphicFrame>
        <p:nvGraphicFramePr>
          <p:cNvPr id="13315" name="Group 3"/>
          <p:cNvGraphicFramePr>
            <a:graphicFrameLocks noGrp="1"/>
          </p:cNvGraphicFramePr>
          <p:nvPr>
            <p:ph sz="quarter" idx="1"/>
          </p:nvPr>
        </p:nvGraphicFramePr>
        <p:xfrm>
          <a:off x="457200" y="762000"/>
          <a:ext cx="8382000" cy="38100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DESTINATION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29" name="Group 17"/>
          <p:cNvGraphicFramePr>
            <a:graphicFrameLocks noGrp="1"/>
          </p:cNvGraphicFramePr>
          <p:nvPr>
            <p:ph sz="quarter" idx="2"/>
          </p:nvPr>
        </p:nvGraphicFramePr>
        <p:xfrm>
          <a:off x="457200" y="1143000"/>
          <a:ext cx="8382000" cy="334998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1     0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0     0    1       1     1     1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1    1    1      0    0     0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03" name="Text Box 45"/>
          <p:cNvSpPr txBox="1">
            <a:spLocks noChangeArrowheads="1"/>
          </p:cNvSpPr>
          <p:nvPr/>
        </p:nvSpPr>
        <p:spPr bwMode="auto">
          <a:xfrm>
            <a:off x="457200" y="2286000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en-US" sz="1800"/>
          </a:p>
        </p:txBody>
      </p:sp>
      <p:graphicFrame>
        <p:nvGraphicFramePr>
          <p:cNvPr id="13477" name="Group 165"/>
          <p:cNvGraphicFramePr>
            <a:graphicFrameLocks noGrp="1"/>
          </p:cNvGraphicFramePr>
          <p:nvPr>
            <p:ph sz="quarter" idx="4"/>
          </p:nvPr>
        </p:nvGraphicFramePr>
        <p:xfrm>
          <a:off x="457200" y="1981200"/>
          <a:ext cx="8458200" cy="32543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 Cycle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70" name="Object 158"/>
          <p:cNvGraphicFramePr>
            <a:graphicFrameLocks noChangeAspect="1"/>
          </p:cNvGraphicFramePr>
          <p:nvPr/>
        </p:nvGraphicFramePr>
        <p:xfrm>
          <a:off x="3429000" y="2057400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1" name="Equation" r:id="rId3" imgW="380835" imgH="215806" progId="Equation.3">
                  <p:embed/>
                </p:oleObj>
              </mc:Choice>
              <mc:Fallback>
                <p:oleObj name="Equation" r:id="rId3" imgW="380835" imgH="215806" progId="Equation.3">
                  <p:embed/>
                  <p:pic>
                    <p:nvPicPr>
                      <p:cNvPr id="1347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57400"/>
                        <a:ext cx="381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71" name="Object 159"/>
          <p:cNvGraphicFramePr>
            <a:graphicFrameLocks noChangeAspect="1"/>
          </p:cNvGraphicFramePr>
          <p:nvPr/>
        </p:nvGraphicFramePr>
        <p:xfrm>
          <a:off x="4191000" y="20574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2" name="Equation" r:id="rId5" imgW="342603" imgH="215713" progId="Equation.3">
                  <p:embed/>
                </p:oleObj>
              </mc:Choice>
              <mc:Fallback>
                <p:oleObj name="Equation" r:id="rId5" imgW="342603" imgH="215713" progId="Equation.3">
                  <p:embed/>
                  <p:pic>
                    <p:nvPicPr>
                      <p:cNvPr id="13471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057400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72" name="Object 160"/>
          <p:cNvGraphicFramePr>
            <a:graphicFrameLocks noChangeAspect="1"/>
          </p:cNvGraphicFramePr>
          <p:nvPr/>
        </p:nvGraphicFramePr>
        <p:xfrm>
          <a:off x="4953000" y="20574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3" name="Equation" r:id="rId7" imgW="342603" imgH="215713" progId="Equation.3">
                  <p:embed/>
                </p:oleObj>
              </mc:Choice>
              <mc:Fallback>
                <p:oleObj name="Equation" r:id="rId7" imgW="342603" imgH="215713" progId="Equation.3">
                  <p:embed/>
                  <p:pic>
                    <p:nvPicPr>
                      <p:cNvPr id="13472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73" name="Object 161"/>
          <p:cNvGraphicFramePr>
            <a:graphicFrameLocks noChangeAspect="1"/>
          </p:cNvGraphicFramePr>
          <p:nvPr/>
        </p:nvGraphicFramePr>
        <p:xfrm>
          <a:off x="5842000" y="2057400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4" name="Equation" r:id="rId9" imgW="241091" imgH="215713" progId="Equation.3">
                  <p:embed/>
                </p:oleObj>
              </mc:Choice>
              <mc:Fallback>
                <p:oleObj name="Equation" r:id="rId9" imgW="241091" imgH="215713" progId="Equation.3">
                  <p:embed/>
                  <p:pic>
                    <p:nvPicPr>
                      <p:cNvPr id="13473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2057400"/>
                        <a:ext cx="241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74" name="Object 162"/>
          <p:cNvGraphicFramePr>
            <a:graphicFrameLocks noChangeAspect="1"/>
          </p:cNvGraphicFramePr>
          <p:nvPr/>
        </p:nvGraphicFramePr>
        <p:xfrm>
          <a:off x="6635750" y="2076450"/>
          <a:ext cx="330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5" name="Equation" r:id="rId11" imgW="329914" imgH="177646" progId="Equation.3">
                  <p:embed/>
                </p:oleObj>
              </mc:Choice>
              <mc:Fallback>
                <p:oleObj name="Equation" r:id="rId11" imgW="329914" imgH="177646" progId="Equation.3">
                  <p:embed/>
                  <p:pic>
                    <p:nvPicPr>
                      <p:cNvPr id="13474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2076450"/>
                        <a:ext cx="3302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75" name="Object 163"/>
          <p:cNvGraphicFramePr>
            <a:graphicFrameLocks noChangeAspect="1"/>
          </p:cNvGraphicFramePr>
          <p:nvPr/>
        </p:nvGraphicFramePr>
        <p:xfrm>
          <a:off x="7480300" y="2057400"/>
          <a:ext cx="304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6" name="Equation" r:id="rId13" imgW="304404" imgH="177569" progId="Equation.3">
                  <p:embed/>
                </p:oleObj>
              </mc:Choice>
              <mc:Fallback>
                <p:oleObj name="Equation" r:id="rId13" imgW="304404" imgH="177569" progId="Equation.3">
                  <p:embed/>
                  <p:pic>
                    <p:nvPicPr>
                      <p:cNvPr id="13475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2057400"/>
                        <a:ext cx="304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76" name="Object 164"/>
          <p:cNvGraphicFramePr>
            <a:graphicFrameLocks noChangeAspect="1"/>
          </p:cNvGraphicFramePr>
          <p:nvPr/>
        </p:nvGraphicFramePr>
        <p:xfrm>
          <a:off x="8305800" y="2057400"/>
          <a:ext cx="330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7" name="Equation" r:id="rId15" imgW="329914" imgH="177646" progId="Equation.3">
                  <p:embed/>
                </p:oleObj>
              </mc:Choice>
              <mc:Fallback>
                <p:oleObj name="Equation" r:id="rId15" imgW="329914" imgH="177646" progId="Equation.3">
                  <p:embed/>
                  <p:pic>
                    <p:nvPicPr>
                      <p:cNvPr id="13476" name="Object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057400"/>
                        <a:ext cx="3302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1" name="Group 209"/>
          <p:cNvGraphicFramePr>
            <a:graphicFrameLocks noGrp="1"/>
          </p:cNvGraphicFramePr>
          <p:nvPr/>
        </p:nvGraphicFramePr>
        <p:xfrm>
          <a:off x="457200" y="22860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23F8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65" name="Group 253"/>
          <p:cNvGraphicFramePr>
            <a:graphicFrameLocks noGrp="1"/>
          </p:cNvGraphicFramePr>
          <p:nvPr/>
        </p:nvGraphicFramePr>
        <p:xfrm>
          <a:off x="457200" y="2743200"/>
          <a:ext cx="8458200" cy="49371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09" name="Group 297"/>
          <p:cNvGraphicFramePr>
            <a:graphicFrameLocks noGrp="1"/>
          </p:cNvGraphicFramePr>
          <p:nvPr/>
        </p:nvGraphicFramePr>
        <p:xfrm>
          <a:off x="457200" y="32639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53" name="Group 341"/>
          <p:cNvGraphicFramePr>
            <a:graphicFrameLocks noGrp="1"/>
          </p:cNvGraphicFramePr>
          <p:nvPr/>
        </p:nvGraphicFramePr>
        <p:xfrm>
          <a:off x="457200" y="3733800"/>
          <a:ext cx="8458200" cy="94297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697" name="Group 385"/>
          <p:cNvGraphicFramePr>
            <a:graphicFrameLocks noGrp="1"/>
          </p:cNvGraphicFramePr>
          <p:nvPr/>
        </p:nvGraphicFramePr>
        <p:xfrm>
          <a:off x="457200" y="46482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85" name="Group 473"/>
          <p:cNvGraphicFramePr>
            <a:graphicFrameLocks noGrp="1"/>
          </p:cNvGraphicFramePr>
          <p:nvPr/>
        </p:nvGraphicFramePr>
        <p:xfrm>
          <a:off x="457200" y="51054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29" name="Group 517"/>
          <p:cNvGraphicFramePr>
            <a:graphicFrameLocks noGrp="1"/>
          </p:cNvGraphicFramePr>
          <p:nvPr/>
        </p:nvGraphicFramePr>
        <p:xfrm>
          <a:off x="457200" y="5562600"/>
          <a:ext cx="8458200" cy="47148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57200" y="160020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23F8 7000 0000B100</a:t>
            </a:r>
          </a:p>
        </p:txBody>
      </p:sp>
    </p:spTree>
    <p:extLst>
      <p:ext uri="{BB962C8B-B14F-4D97-AF65-F5344CB8AC3E}">
        <p14:creationId xmlns:p14="http://schemas.microsoft.com/office/powerpoint/2010/main" val="418617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LEA  +5(A3),A2</a:t>
            </a:r>
          </a:p>
        </p:txBody>
      </p:sp>
      <p:graphicFrame>
        <p:nvGraphicFramePr>
          <p:cNvPr id="14631" name="Group 295"/>
          <p:cNvGraphicFramePr>
            <a:graphicFrameLocks noGrp="1"/>
          </p:cNvGraphicFramePr>
          <p:nvPr>
            <p:ph sz="quarter" idx="1"/>
          </p:nvPr>
        </p:nvGraphicFramePr>
        <p:xfrm>
          <a:off x="457200" y="762000"/>
          <a:ext cx="8382000" cy="3810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1     1    1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Effective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17" name="Text Box 45"/>
          <p:cNvSpPr txBox="1">
            <a:spLocks noChangeArrowheads="1"/>
          </p:cNvSpPr>
          <p:nvPr/>
        </p:nvSpPr>
        <p:spPr bwMode="auto">
          <a:xfrm>
            <a:off x="457200" y="2286000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en-US" sz="1800"/>
          </a:p>
        </p:txBody>
      </p:sp>
      <p:graphicFrame>
        <p:nvGraphicFramePr>
          <p:cNvPr id="14382" name="Group 46"/>
          <p:cNvGraphicFramePr>
            <a:graphicFrameLocks noGrp="1"/>
          </p:cNvGraphicFramePr>
          <p:nvPr>
            <p:ph sz="quarter" idx="4"/>
          </p:nvPr>
        </p:nvGraphicFramePr>
        <p:xfrm>
          <a:off x="457200" y="1981200"/>
          <a:ext cx="8458200" cy="32543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 Cycle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06" name="Object 70"/>
          <p:cNvGraphicFramePr>
            <a:graphicFrameLocks noChangeAspect="1"/>
          </p:cNvGraphicFramePr>
          <p:nvPr/>
        </p:nvGraphicFramePr>
        <p:xfrm>
          <a:off x="3429000" y="2057400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" name="Equation" r:id="rId3" imgW="380835" imgH="215806" progId="Equation.3">
                  <p:embed/>
                </p:oleObj>
              </mc:Choice>
              <mc:Fallback>
                <p:oleObj name="Equation" r:id="rId3" imgW="380835" imgH="215806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57400"/>
                        <a:ext cx="381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7" name="Object 71"/>
          <p:cNvGraphicFramePr>
            <a:graphicFrameLocks noChangeAspect="1"/>
          </p:cNvGraphicFramePr>
          <p:nvPr/>
        </p:nvGraphicFramePr>
        <p:xfrm>
          <a:off x="4191000" y="20574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" name="Equation" r:id="rId5" imgW="342603" imgH="215713" progId="Equation.3">
                  <p:embed/>
                </p:oleObj>
              </mc:Choice>
              <mc:Fallback>
                <p:oleObj name="Equation" r:id="rId5" imgW="342603" imgH="215713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057400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8" name="Object 72"/>
          <p:cNvGraphicFramePr>
            <a:graphicFrameLocks noChangeAspect="1"/>
          </p:cNvGraphicFramePr>
          <p:nvPr/>
        </p:nvGraphicFramePr>
        <p:xfrm>
          <a:off x="4953000" y="20574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" name="Equation" r:id="rId7" imgW="342603" imgH="215713" progId="Equation.3">
                  <p:embed/>
                </p:oleObj>
              </mc:Choice>
              <mc:Fallback>
                <p:oleObj name="Equation" r:id="rId7" imgW="342603" imgH="215713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9" name="Object 73"/>
          <p:cNvGraphicFramePr>
            <a:graphicFrameLocks noChangeAspect="1"/>
          </p:cNvGraphicFramePr>
          <p:nvPr/>
        </p:nvGraphicFramePr>
        <p:xfrm>
          <a:off x="5842000" y="2057400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" name="Equation" r:id="rId9" imgW="241091" imgH="215713" progId="Equation.3">
                  <p:embed/>
                </p:oleObj>
              </mc:Choice>
              <mc:Fallback>
                <p:oleObj name="Equation" r:id="rId9" imgW="241091" imgH="215713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2057400"/>
                        <a:ext cx="241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0" name="Object 74"/>
          <p:cNvGraphicFramePr>
            <a:graphicFrameLocks noChangeAspect="1"/>
          </p:cNvGraphicFramePr>
          <p:nvPr/>
        </p:nvGraphicFramePr>
        <p:xfrm>
          <a:off x="6635750" y="2076450"/>
          <a:ext cx="330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" name="Equation" r:id="rId11" imgW="329914" imgH="177646" progId="Equation.3">
                  <p:embed/>
                </p:oleObj>
              </mc:Choice>
              <mc:Fallback>
                <p:oleObj name="Equation" r:id="rId11" imgW="329914" imgH="177646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2076450"/>
                        <a:ext cx="3302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1" name="Object 75"/>
          <p:cNvGraphicFramePr>
            <a:graphicFrameLocks noChangeAspect="1"/>
          </p:cNvGraphicFramePr>
          <p:nvPr/>
        </p:nvGraphicFramePr>
        <p:xfrm>
          <a:off x="7480300" y="2057400"/>
          <a:ext cx="304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9" name="Equation" r:id="rId13" imgW="304404" imgH="177569" progId="Equation.3">
                  <p:embed/>
                </p:oleObj>
              </mc:Choice>
              <mc:Fallback>
                <p:oleObj name="Equation" r:id="rId13" imgW="304404" imgH="177569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2057400"/>
                        <a:ext cx="304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2" name="Object 76"/>
          <p:cNvGraphicFramePr>
            <a:graphicFrameLocks noChangeAspect="1"/>
          </p:cNvGraphicFramePr>
          <p:nvPr/>
        </p:nvGraphicFramePr>
        <p:xfrm>
          <a:off x="8305800" y="2057400"/>
          <a:ext cx="330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0" name="Equation" r:id="rId15" imgW="329914" imgH="177646" progId="Equation.3">
                  <p:embed/>
                </p:oleObj>
              </mc:Choice>
              <mc:Fallback>
                <p:oleObj name="Equation" r:id="rId15" imgW="329914" imgH="177646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057400"/>
                        <a:ext cx="3302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3" name="Group 77"/>
          <p:cNvGraphicFramePr>
            <a:graphicFrameLocks noGrp="1"/>
          </p:cNvGraphicFramePr>
          <p:nvPr/>
        </p:nvGraphicFramePr>
        <p:xfrm>
          <a:off x="457200" y="22860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37" name="Group 101"/>
          <p:cNvGraphicFramePr>
            <a:graphicFrameLocks noGrp="1"/>
          </p:cNvGraphicFramePr>
          <p:nvPr/>
        </p:nvGraphicFramePr>
        <p:xfrm>
          <a:off x="457200" y="2743200"/>
          <a:ext cx="8458200" cy="49371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63" name="Group 327"/>
          <p:cNvGraphicFramePr>
            <a:graphicFrameLocks noGrp="1"/>
          </p:cNvGraphicFramePr>
          <p:nvPr/>
        </p:nvGraphicFramePr>
        <p:xfrm>
          <a:off x="457200" y="1143000"/>
          <a:ext cx="8382000" cy="3810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0   1   0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1     1    1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1   0   1     0   1   1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7200" y="160020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45EB 0005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MOVE.L (A1),(A2)</a:t>
            </a:r>
          </a:p>
        </p:txBody>
      </p:sp>
      <p:graphicFrame>
        <p:nvGraphicFramePr>
          <p:cNvPr id="15363" name="Group 3"/>
          <p:cNvGraphicFramePr>
            <a:graphicFrameLocks noGrp="1"/>
          </p:cNvGraphicFramePr>
          <p:nvPr>
            <p:ph sz="quarter" idx="1"/>
          </p:nvPr>
        </p:nvGraphicFramePr>
        <p:xfrm>
          <a:off x="457200" y="762000"/>
          <a:ext cx="8382000" cy="38100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DESTINATION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77" name="Group 17"/>
          <p:cNvGraphicFramePr>
            <a:graphicFrameLocks noGrp="1"/>
          </p:cNvGraphicFramePr>
          <p:nvPr>
            <p:ph sz="quarter" idx="2"/>
          </p:nvPr>
        </p:nvGraphicFramePr>
        <p:xfrm>
          <a:off x="457200" y="1143000"/>
          <a:ext cx="8382000" cy="334998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1     0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0    1    0       0     1     0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0    1    0      0    0     1</a:t>
                      </a:r>
                    </a:p>
                  </a:txBody>
                  <a:tcPr marT="45579" marB="455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51" name="Text Box 45"/>
          <p:cNvSpPr txBox="1">
            <a:spLocks noChangeArrowheads="1"/>
          </p:cNvSpPr>
          <p:nvPr/>
        </p:nvSpPr>
        <p:spPr bwMode="auto">
          <a:xfrm>
            <a:off x="457200" y="2286000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en-US" sz="1800"/>
          </a:p>
        </p:txBody>
      </p:sp>
      <p:graphicFrame>
        <p:nvGraphicFramePr>
          <p:cNvPr id="15406" name="Group 46"/>
          <p:cNvGraphicFramePr>
            <a:graphicFrameLocks noGrp="1"/>
          </p:cNvGraphicFramePr>
          <p:nvPr>
            <p:ph sz="quarter" idx="4"/>
          </p:nvPr>
        </p:nvGraphicFramePr>
        <p:xfrm>
          <a:off x="457200" y="1981200"/>
          <a:ext cx="8458200" cy="32543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 Cycle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30" name="Object 70"/>
          <p:cNvGraphicFramePr>
            <a:graphicFrameLocks noChangeAspect="1"/>
          </p:cNvGraphicFramePr>
          <p:nvPr/>
        </p:nvGraphicFramePr>
        <p:xfrm>
          <a:off x="3429000" y="2057400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" name="Equation" r:id="rId3" imgW="380835" imgH="215806" progId="Equation.3">
                  <p:embed/>
                </p:oleObj>
              </mc:Choice>
              <mc:Fallback>
                <p:oleObj name="Equation" r:id="rId3" imgW="380835" imgH="215806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57400"/>
                        <a:ext cx="381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1" name="Object 71"/>
          <p:cNvGraphicFramePr>
            <a:graphicFrameLocks noChangeAspect="1"/>
          </p:cNvGraphicFramePr>
          <p:nvPr/>
        </p:nvGraphicFramePr>
        <p:xfrm>
          <a:off x="4191000" y="20574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" name="Equation" r:id="rId5" imgW="342603" imgH="215713" progId="Equation.3">
                  <p:embed/>
                </p:oleObj>
              </mc:Choice>
              <mc:Fallback>
                <p:oleObj name="Equation" r:id="rId5" imgW="342603" imgH="215713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057400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2" name="Object 72"/>
          <p:cNvGraphicFramePr>
            <a:graphicFrameLocks noChangeAspect="1"/>
          </p:cNvGraphicFramePr>
          <p:nvPr/>
        </p:nvGraphicFramePr>
        <p:xfrm>
          <a:off x="4953000" y="20574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" name="Equation" r:id="rId7" imgW="342603" imgH="215713" progId="Equation.3">
                  <p:embed/>
                </p:oleObj>
              </mc:Choice>
              <mc:Fallback>
                <p:oleObj name="Equation" r:id="rId7" imgW="342603" imgH="215713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3" name="Object 73"/>
          <p:cNvGraphicFramePr>
            <a:graphicFrameLocks noChangeAspect="1"/>
          </p:cNvGraphicFramePr>
          <p:nvPr/>
        </p:nvGraphicFramePr>
        <p:xfrm>
          <a:off x="5842000" y="2057400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" name="Equation" r:id="rId9" imgW="241091" imgH="215713" progId="Equation.3">
                  <p:embed/>
                </p:oleObj>
              </mc:Choice>
              <mc:Fallback>
                <p:oleObj name="Equation" r:id="rId9" imgW="241091" imgH="215713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2057400"/>
                        <a:ext cx="241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4" name="Object 74"/>
          <p:cNvGraphicFramePr>
            <a:graphicFrameLocks noChangeAspect="1"/>
          </p:cNvGraphicFramePr>
          <p:nvPr/>
        </p:nvGraphicFramePr>
        <p:xfrm>
          <a:off x="6635750" y="2076450"/>
          <a:ext cx="330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" name="Equation" r:id="rId11" imgW="329914" imgH="177646" progId="Equation.3">
                  <p:embed/>
                </p:oleObj>
              </mc:Choice>
              <mc:Fallback>
                <p:oleObj name="Equation" r:id="rId11" imgW="329914" imgH="177646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2076450"/>
                        <a:ext cx="3302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5" name="Object 75"/>
          <p:cNvGraphicFramePr>
            <a:graphicFrameLocks noChangeAspect="1"/>
          </p:cNvGraphicFramePr>
          <p:nvPr/>
        </p:nvGraphicFramePr>
        <p:xfrm>
          <a:off x="7480300" y="2057400"/>
          <a:ext cx="304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" name="Equation" r:id="rId13" imgW="304404" imgH="177569" progId="Equation.3">
                  <p:embed/>
                </p:oleObj>
              </mc:Choice>
              <mc:Fallback>
                <p:oleObj name="Equation" r:id="rId13" imgW="304404" imgH="177569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2057400"/>
                        <a:ext cx="304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6" name="Object 76"/>
          <p:cNvGraphicFramePr>
            <a:graphicFrameLocks noChangeAspect="1"/>
          </p:cNvGraphicFramePr>
          <p:nvPr/>
        </p:nvGraphicFramePr>
        <p:xfrm>
          <a:off x="8305800" y="2057400"/>
          <a:ext cx="330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" name="Equation" r:id="rId15" imgW="329914" imgH="177646" progId="Equation.3">
                  <p:embed/>
                </p:oleObj>
              </mc:Choice>
              <mc:Fallback>
                <p:oleObj name="Equation" r:id="rId15" imgW="329914" imgH="177646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057400"/>
                        <a:ext cx="3302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7" name="Group 77"/>
          <p:cNvGraphicFramePr>
            <a:graphicFrameLocks noGrp="1"/>
          </p:cNvGraphicFramePr>
          <p:nvPr/>
        </p:nvGraphicFramePr>
        <p:xfrm>
          <a:off x="457200" y="22860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61" name="Group 101"/>
          <p:cNvGraphicFramePr>
            <a:graphicFrameLocks noGrp="1"/>
          </p:cNvGraphicFramePr>
          <p:nvPr/>
        </p:nvGraphicFramePr>
        <p:xfrm>
          <a:off x="457200" y="2743200"/>
          <a:ext cx="8458200" cy="49371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85" name="Group 125"/>
          <p:cNvGraphicFramePr>
            <a:graphicFrameLocks noGrp="1"/>
          </p:cNvGraphicFramePr>
          <p:nvPr/>
        </p:nvGraphicFramePr>
        <p:xfrm>
          <a:off x="457200" y="32639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09" name="Group 149"/>
          <p:cNvGraphicFramePr>
            <a:graphicFrameLocks noGrp="1"/>
          </p:cNvGraphicFramePr>
          <p:nvPr/>
        </p:nvGraphicFramePr>
        <p:xfrm>
          <a:off x="457200" y="3733800"/>
          <a:ext cx="8458200" cy="47148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30" name="Group 270"/>
          <p:cNvGraphicFramePr>
            <a:graphicFrameLocks noGrp="1"/>
          </p:cNvGraphicFramePr>
          <p:nvPr/>
        </p:nvGraphicFramePr>
        <p:xfrm>
          <a:off x="457200" y="4191000"/>
          <a:ext cx="8458200" cy="4699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57200" y="160020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2491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2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1321</Words>
  <Application>Microsoft Office PowerPoint</Application>
  <PresentationFormat>On-screen Show (4:3)</PresentationFormat>
  <Paragraphs>812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Default Design</vt:lpstr>
      <vt:lpstr>Equation</vt:lpstr>
      <vt:lpstr>ECE 441 Single Bus Step Cycle Practice Questions</vt:lpstr>
      <vt:lpstr>Objective</vt:lpstr>
      <vt:lpstr>PowerPoint Presentation</vt:lpstr>
      <vt:lpstr>Instruction Format</vt:lpstr>
      <vt:lpstr>Effective Address</vt:lpstr>
      <vt:lpstr>Effective Address</vt:lpstr>
      <vt:lpstr>MOVE.L $7000,$B100</vt:lpstr>
      <vt:lpstr>LEA  +5(A3),A2</vt:lpstr>
      <vt:lpstr>MOVE.L (A1),(A2)</vt:lpstr>
      <vt:lpstr>CLR.L $A000</vt:lpstr>
      <vt:lpstr>ROR  (A2)+</vt:lpstr>
      <vt:lpstr>PEA -15(A2)</vt:lpstr>
      <vt:lpstr>ADDI.L #$2,2(A2,A0)</vt:lpstr>
      <vt:lpstr>Understand Brief Extension Word</vt:lpstr>
      <vt:lpstr>Understand Word and Long Indexing</vt:lpstr>
      <vt:lpstr>BRA  $3000</vt:lpstr>
      <vt:lpstr>PowerPoint Presentation</vt:lpstr>
      <vt:lpstr>MOVEM.L (A3)+,A0/D0</vt:lpstr>
    </vt:vector>
  </TitlesOfParts>
  <Company>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441</dc:title>
  <dc:creator>Semih Aslan</dc:creator>
  <cp:lastModifiedBy>Guojun Yang</cp:lastModifiedBy>
  <cp:revision>125</cp:revision>
  <dcterms:created xsi:type="dcterms:W3CDTF">2008-03-05T17:25:59Z</dcterms:created>
  <dcterms:modified xsi:type="dcterms:W3CDTF">2018-09-26T18:58:04Z</dcterms:modified>
</cp:coreProperties>
</file>