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handoutMasterIdLst>
    <p:handoutMasterId r:id="rId71"/>
  </p:handoutMasterIdLst>
  <p:sldIdLst>
    <p:sldId id="591" r:id="rId2"/>
    <p:sldId id="519" r:id="rId3"/>
    <p:sldId id="538" r:id="rId4"/>
    <p:sldId id="551" r:id="rId5"/>
    <p:sldId id="527" r:id="rId6"/>
    <p:sldId id="585" r:id="rId7"/>
    <p:sldId id="587" r:id="rId8"/>
    <p:sldId id="588" r:id="rId9"/>
    <p:sldId id="541" r:id="rId10"/>
    <p:sldId id="589" r:id="rId11"/>
    <p:sldId id="543" r:id="rId12"/>
    <p:sldId id="590" r:id="rId13"/>
    <p:sldId id="539" r:id="rId14"/>
    <p:sldId id="544" r:id="rId15"/>
    <p:sldId id="545" r:id="rId16"/>
    <p:sldId id="546" r:id="rId17"/>
    <p:sldId id="547" r:id="rId18"/>
    <p:sldId id="548" r:id="rId19"/>
    <p:sldId id="549" r:id="rId20"/>
    <p:sldId id="550" r:id="rId21"/>
    <p:sldId id="592" r:id="rId22"/>
    <p:sldId id="593" r:id="rId23"/>
    <p:sldId id="594" r:id="rId24"/>
    <p:sldId id="595" r:id="rId25"/>
    <p:sldId id="596" r:id="rId26"/>
    <p:sldId id="597" r:id="rId27"/>
    <p:sldId id="598" r:id="rId28"/>
    <p:sldId id="600" r:id="rId29"/>
    <p:sldId id="601" r:id="rId30"/>
    <p:sldId id="602" r:id="rId31"/>
    <p:sldId id="603" r:id="rId32"/>
    <p:sldId id="604" r:id="rId33"/>
    <p:sldId id="605" r:id="rId34"/>
    <p:sldId id="606" r:id="rId35"/>
    <p:sldId id="607" r:id="rId36"/>
    <p:sldId id="608" r:id="rId37"/>
    <p:sldId id="609" r:id="rId38"/>
    <p:sldId id="610" r:id="rId39"/>
    <p:sldId id="611" r:id="rId40"/>
    <p:sldId id="612" r:id="rId41"/>
    <p:sldId id="613" r:id="rId42"/>
    <p:sldId id="614" r:id="rId43"/>
    <p:sldId id="615" r:id="rId44"/>
    <p:sldId id="616" r:id="rId45"/>
    <p:sldId id="617" r:id="rId46"/>
    <p:sldId id="618" r:id="rId47"/>
    <p:sldId id="619" r:id="rId48"/>
    <p:sldId id="620" r:id="rId49"/>
    <p:sldId id="621" r:id="rId50"/>
    <p:sldId id="622" r:id="rId51"/>
    <p:sldId id="623" r:id="rId52"/>
    <p:sldId id="624" r:id="rId53"/>
    <p:sldId id="625" r:id="rId54"/>
    <p:sldId id="626" r:id="rId55"/>
    <p:sldId id="627" r:id="rId56"/>
    <p:sldId id="628" r:id="rId57"/>
    <p:sldId id="629" r:id="rId58"/>
    <p:sldId id="630" r:id="rId59"/>
    <p:sldId id="631" r:id="rId60"/>
    <p:sldId id="632" r:id="rId61"/>
    <p:sldId id="633" r:id="rId62"/>
    <p:sldId id="634" r:id="rId63"/>
    <p:sldId id="635" r:id="rId64"/>
    <p:sldId id="636" r:id="rId65"/>
    <p:sldId id="637" r:id="rId66"/>
    <p:sldId id="652" r:id="rId67"/>
    <p:sldId id="653" r:id="rId68"/>
    <p:sldId id="654" r:id="rId6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extLst>
    <p:ext uri="{521415D9-36F7-43E2-AB2F-B90AF26B5E84}">
      <p14:sectionLst xmlns:p14="http://schemas.microsoft.com/office/powerpoint/2010/main">
        <p14:section name="Default Section" id="{CE8BA486-2C0C-0043-9271-13EA35AFDA80}">
          <p14:sldIdLst>
            <p14:sldId id="591"/>
            <p14:sldId id="519"/>
            <p14:sldId id="538"/>
            <p14:sldId id="551"/>
            <p14:sldId id="527"/>
            <p14:sldId id="585"/>
            <p14:sldId id="587"/>
            <p14:sldId id="588"/>
            <p14:sldId id="541"/>
            <p14:sldId id="589"/>
            <p14:sldId id="543"/>
            <p14:sldId id="590"/>
            <p14:sldId id="539"/>
            <p14:sldId id="544"/>
            <p14:sldId id="545"/>
            <p14:sldId id="546"/>
            <p14:sldId id="547"/>
            <p14:sldId id="548"/>
            <p14:sldId id="549"/>
            <p14:sldId id="550"/>
            <p14:sldId id="592"/>
            <p14:sldId id="593"/>
            <p14:sldId id="594"/>
            <p14:sldId id="595"/>
            <p14:sldId id="596"/>
            <p14:sldId id="597"/>
            <p14:sldId id="598"/>
            <p14:sldId id="600"/>
            <p14:sldId id="601"/>
            <p14:sldId id="602"/>
            <p14:sldId id="603"/>
            <p14:sldId id="604"/>
            <p14:sldId id="605"/>
            <p14:sldId id="606"/>
            <p14:sldId id="607"/>
            <p14:sldId id="608"/>
            <p14:sldId id="609"/>
            <p14:sldId id="610"/>
            <p14:sldId id="611"/>
            <p14:sldId id="612"/>
            <p14:sldId id="613"/>
            <p14:sldId id="614"/>
            <p14:sldId id="615"/>
            <p14:sldId id="616"/>
            <p14:sldId id="617"/>
            <p14:sldId id="618"/>
            <p14:sldId id="619"/>
            <p14:sldId id="620"/>
            <p14:sldId id="621"/>
            <p14:sldId id="622"/>
            <p14:sldId id="623"/>
            <p14:sldId id="624"/>
            <p14:sldId id="625"/>
            <p14:sldId id="626"/>
            <p14:sldId id="627"/>
            <p14:sldId id="628"/>
            <p14:sldId id="629"/>
            <p14:sldId id="630"/>
            <p14:sldId id="631"/>
            <p14:sldId id="632"/>
            <p14:sldId id="633"/>
            <p14:sldId id="634"/>
            <p14:sldId id="635"/>
            <p14:sldId id="636"/>
            <p14:sldId id="637"/>
            <p14:sldId id="652"/>
            <p14:sldId id="653"/>
            <p14:sldId id="654"/>
          </p14:sldIdLst>
        </p14:section>
      </p14:sectionLst>
    </p:ext>
    <p:ext uri="{EFAFB233-063F-42B5-8137-9DF3F51BA10A}">
      <p15:sldGuideLst xmlns:p15="http://schemas.microsoft.com/office/powerpoint/2012/main">
        <p15:guide id="1" orient="horz" pos="4320">
          <p15:clr>
            <a:srgbClr val="A4A3A4"/>
          </p15:clr>
        </p15:guide>
        <p15:guide id="2" pos="76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annan yang" initials="ty"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a:srgbClr val="FCA927"/>
    <a:srgbClr val="F23B48"/>
    <a:srgbClr val="FFB53F"/>
    <a:srgbClr val="3C3C3C"/>
    <a:srgbClr val="7F7F7F"/>
    <a:srgbClr val="CC7E00"/>
    <a:srgbClr val="E68E00"/>
    <a:srgbClr val="FCB33C"/>
    <a:srgbClr val="AB77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2442" autoAdjust="0"/>
  </p:normalViewPr>
  <p:slideViewPr>
    <p:cSldViewPr snapToGrid="0">
      <p:cViewPr varScale="1">
        <p:scale>
          <a:sx n="37" d="100"/>
          <a:sy n="37" d="100"/>
        </p:scale>
        <p:origin x="1974" y="54"/>
      </p:cViewPr>
      <p:guideLst>
        <p:guide orient="horz" pos="4320"/>
        <p:guide pos="7680"/>
      </p:guideLst>
    </p:cSldViewPr>
  </p:slideViewPr>
  <p:outlineViewPr>
    <p:cViewPr>
      <p:scale>
        <a:sx n="33" d="100"/>
        <a:sy n="33" d="100"/>
      </p:scale>
      <p:origin x="0" y="0"/>
    </p:cViewPr>
  </p:outlineViewPr>
  <p:notesTextViewPr>
    <p:cViewPr>
      <p:scale>
        <a:sx n="1" d="1"/>
        <a:sy n="1" d="1"/>
      </p:scale>
      <p:origin x="0" y="0"/>
    </p:cViewPr>
  </p:notesTextViewPr>
  <p:sorterViewPr>
    <p:cViewPr>
      <p:scale>
        <a:sx n="30" d="100"/>
        <a:sy n="30" d="100"/>
      </p:scale>
      <p:origin x="0" y="0"/>
    </p:cViewPr>
  </p:sorter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u Robin" userId="3cf6945730db013e" providerId="LiveId" clId="{C3B39653-0791-4091-B8D7-C10CC40C4A1F}"/>
    <pc:docChg chg="custSel delSld modSld modSection">
      <pc:chgData name="Liu Robin" userId="3cf6945730db013e" providerId="LiveId" clId="{C3B39653-0791-4091-B8D7-C10CC40C4A1F}" dt="2018-07-16T08:12:37.934" v="111"/>
      <pc:docMkLst>
        <pc:docMk/>
      </pc:docMkLst>
      <pc:sldChg chg="modSp">
        <pc:chgData name="Liu Robin" userId="3cf6945730db013e" providerId="LiveId" clId="{C3B39653-0791-4091-B8D7-C10CC40C4A1F}" dt="2018-07-16T08:10:02.726" v="8"/>
        <pc:sldMkLst>
          <pc:docMk/>
          <pc:sldMk cId="2905633689" sldId="475"/>
        </pc:sldMkLst>
        <pc:spChg chg="mod">
          <ac:chgData name="Liu Robin" userId="3cf6945730db013e" providerId="LiveId" clId="{C3B39653-0791-4091-B8D7-C10CC40C4A1F}" dt="2018-07-16T08:10:02.726" v="8"/>
          <ac:spMkLst>
            <pc:docMk/>
            <pc:sldMk cId="2905633689" sldId="475"/>
            <ac:spMk id="12" creationId="{00000000-0000-0000-0000-000000000000}"/>
          </ac:spMkLst>
        </pc:spChg>
        <pc:spChg chg="mod">
          <ac:chgData name="Liu Robin" userId="3cf6945730db013e" providerId="LiveId" clId="{C3B39653-0791-4091-B8D7-C10CC40C4A1F}" dt="2018-07-16T08:09:52.251" v="5"/>
          <ac:spMkLst>
            <pc:docMk/>
            <pc:sldMk cId="2905633689" sldId="475"/>
            <ac:spMk id="31" creationId="{00000000-0000-0000-0000-000000000000}"/>
          </ac:spMkLst>
        </pc:spChg>
      </pc:sldChg>
      <pc:sldChg chg="addSp modSp">
        <pc:chgData name="Liu Robin" userId="3cf6945730db013e" providerId="LiveId" clId="{C3B39653-0791-4091-B8D7-C10CC40C4A1F}" dt="2018-07-16T08:10:17.547" v="25"/>
        <pc:sldMkLst>
          <pc:docMk/>
          <pc:sldMk cId="4268855349" sldId="519"/>
        </pc:sldMkLst>
        <pc:spChg chg="add mod">
          <ac:chgData name="Liu Robin" userId="3cf6945730db013e" providerId="LiveId" clId="{C3B39653-0791-4091-B8D7-C10CC40C4A1F}" dt="2018-07-16T08:10:17.547" v="25"/>
          <ac:spMkLst>
            <pc:docMk/>
            <pc:sldMk cId="4268855349" sldId="519"/>
            <ac:spMk id="5" creationId="{4068F339-A50F-4E1A-8E7F-A132A9145A29}"/>
          </ac:spMkLst>
        </pc:spChg>
      </pc:sldChg>
      <pc:sldChg chg="modSp">
        <pc:chgData name="Liu Robin" userId="3cf6945730db013e" providerId="LiveId" clId="{C3B39653-0791-4091-B8D7-C10CC40C4A1F}" dt="2018-07-16T08:10:35.232" v="43" actId="20577"/>
        <pc:sldMkLst>
          <pc:docMk/>
          <pc:sldMk cId="3998902607" sldId="527"/>
        </pc:sldMkLst>
        <pc:spChg chg="mod">
          <ac:chgData name="Liu Robin" userId="3cf6945730db013e" providerId="LiveId" clId="{C3B39653-0791-4091-B8D7-C10CC40C4A1F}" dt="2018-07-16T08:10:35.232" v="43" actId="20577"/>
          <ac:spMkLst>
            <pc:docMk/>
            <pc:sldMk cId="3998902607" sldId="527"/>
            <ac:spMk id="6" creationId="{00000000-0000-0000-0000-000000000000}"/>
          </ac:spMkLst>
        </pc:spChg>
      </pc:sldChg>
      <pc:sldChg chg="addSp delSp">
        <pc:chgData name="Liu Robin" userId="3cf6945730db013e" providerId="LiveId" clId="{C3B39653-0791-4091-B8D7-C10CC40C4A1F}" dt="2018-07-16T08:10:23.250" v="27"/>
        <pc:sldMkLst>
          <pc:docMk/>
          <pc:sldMk cId="3091071794" sldId="538"/>
        </pc:sldMkLst>
        <pc:spChg chg="add">
          <ac:chgData name="Liu Robin" userId="3cf6945730db013e" providerId="LiveId" clId="{C3B39653-0791-4091-B8D7-C10CC40C4A1F}" dt="2018-07-16T08:10:23.250" v="27"/>
          <ac:spMkLst>
            <pc:docMk/>
            <pc:sldMk cId="3091071794" sldId="538"/>
            <ac:spMk id="6" creationId="{3923BC1A-0357-4A84-86E8-C5EEBF13B08C}"/>
          </ac:spMkLst>
        </pc:spChg>
        <pc:spChg chg="del">
          <ac:chgData name="Liu Robin" userId="3cf6945730db013e" providerId="LiveId" clId="{C3B39653-0791-4091-B8D7-C10CC40C4A1F}" dt="2018-07-16T08:10:20.690" v="26" actId="478"/>
          <ac:spMkLst>
            <pc:docMk/>
            <pc:sldMk cId="3091071794" sldId="538"/>
            <ac:spMk id="11" creationId="{00000000-0000-0000-0000-000000000000}"/>
          </ac:spMkLst>
        </pc:spChg>
      </pc:sldChg>
      <pc:sldChg chg="addSp delSp">
        <pc:chgData name="Liu Robin" userId="3cf6945730db013e" providerId="LiveId" clId="{C3B39653-0791-4091-B8D7-C10CC40C4A1F}" dt="2018-07-16T08:10:25.051" v="29"/>
        <pc:sldMkLst>
          <pc:docMk/>
          <pc:sldMk cId="3739243929" sldId="551"/>
        </pc:sldMkLst>
        <pc:spChg chg="add">
          <ac:chgData name="Liu Robin" userId="3cf6945730db013e" providerId="LiveId" clId="{C3B39653-0791-4091-B8D7-C10CC40C4A1F}" dt="2018-07-16T08:10:25.051" v="29"/>
          <ac:spMkLst>
            <pc:docMk/>
            <pc:sldMk cId="3739243929" sldId="551"/>
            <ac:spMk id="6" creationId="{183CDCAC-BA62-414E-9B3B-C62660CA91E7}"/>
          </ac:spMkLst>
        </pc:spChg>
        <pc:spChg chg="del">
          <ac:chgData name="Liu Robin" userId="3cf6945730db013e" providerId="LiveId" clId="{C3B39653-0791-4091-B8D7-C10CC40C4A1F}" dt="2018-07-16T08:10:24.879" v="28" actId="478"/>
          <ac:spMkLst>
            <pc:docMk/>
            <pc:sldMk cId="3739243929" sldId="551"/>
            <ac:spMk id="11" creationId="{00000000-0000-0000-0000-000000000000}"/>
          </ac:spMkLst>
        </pc:spChg>
      </pc:sldChg>
      <pc:sldChg chg="addSp delSp modSp">
        <pc:chgData name="Liu Robin" userId="3cf6945730db013e" providerId="LiveId" clId="{C3B39653-0791-4091-B8D7-C10CC40C4A1F}" dt="2018-07-16T08:11:13.708" v="58"/>
        <pc:sldMkLst>
          <pc:docMk/>
          <pc:sldMk cId="3495845837" sldId="553"/>
        </pc:sldMkLst>
        <pc:spChg chg="add del">
          <ac:chgData name="Liu Robin" userId="3cf6945730db013e" providerId="LiveId" clId="{C3B39653-0791-4091-B8D7-C10CC40C4A1F}" dt="2018-07-16T08:10:43.777" v="45" actId="478"/>
          <ac:spMkLst>
            <pc:docMk/>
            <pc:sldMk cId="3495845837" sldId="553"/>
            <ac:spMk id="5" creationId="{8213B7EF-DAA4-4AB8-B61A-87828891A0AC}"/>
          </ac:spMkLst>
        </pc:spChg>
        <pc:spChg chg="add mod">
          <ac:chgData name="Liu Robin" userId="3cf6945730db013e" providerId="LiveId" clId="{C3B39653-0791-4091-B8D7-C10CC40C4A1F}" dt="2018-07-16T08:10:51.550" v="50"/>
          <ac:spMkLst>
            <pc:docMk/>
            <pc:sldMk cId="3495845837" sldId="553"/>
            <ac:spMk id="6" creationId="{D8BC69E8-24D6-4ED3-9AC7-52AB2525E2FB}"/>
          </ac:spMkLst>
        </pc:spChg>
        <pc:spChg chg="del">
          <ac:chgData name="Liu Robin" userId="3cf6945730db013e" providerId="LiveId" clId="{C3B39653-0791-4091-B8D7-C10CC40C4A1F}" dt="2018-07-16T08:10:45.945" v="46" actId="478"/>
          <ac:spMkLst>
            <pc:docMk/>
            <pc:sldMk cId="3495845837" sldId="553"/>
            <ac:spMk id="16" creationId="{00000000-0000-0000-0000-000000000000}"/>
          </ac:spMkLst>
        </pc:spChg>
        <pc:graphicFrameChg chg="mod">
          <ac:chgData name="Liu Robin" userId="3cf6945730db013e" providerId="LiveId" clId="{C3B39653-0791-4091-B8D7-C10CC40C4A1F}" dt="2018-07-16T08:11:13.708" v="58"/>
          <ac:graphicFrameMkLst>
            <pc:docMk/>
            <pc:sldMk cId="3495845837" sldId="553"/>
            <ac:graphicFrameMk id="3" creationId="{00000000-0000-0000-0000-000000000000}"/>
          </ac:graphicFrameMkLst>
        </pc:graphicFrameChg>
      </pc:sldChg>
      <pc:sldChg chg="modSp">
        <pc:chgData name="Liu Robin" userId="3cf6945730db013e" providerId="LiveId" clId="{C3B39653-0791-4091-B8D7-C10CC40C4A1F}" dt="2018-07-16T08:11:17.632" v="61"/>
        <pc:sldMkLst>
          <pc:docMk/>
          <pc:sldMk cId="713401642" sldId="554"/>
        </pc:sldMkLst>
        <pc:spChg chg="mod">
          <ac:chgData name="Liu Robin" userId="3cf6945730db013e" providerId="LiveId" clId="{C3B39653-0791-4091-B8D7-C10CC40C4A1F}" dt="2018-07-16T08:11:17.632" v="61"/>
          <ac:spMkLst>
            <pc:docMk/>
            <pc:sldMk cId="713401642" sldId="554"/>
            <ac:spMk id="16" creationId="{00000000-0000-0000-0000-000000000000}"/>
          </ac:spMkLst>
        </pc:spChg>
      </pc:sldChg>
      <pc:sldChg chg="addSp delSp">
        <pc:chgData name="Liu Robin" userId="3cf6945730db013e" providerId="LiveId" clId="{C3B39653-0791-4091-B8D7-C10CC40C4A1F}" dt="2018-07-16T08:11:23.873" v="63"/>
        <pc:sldMkLst>
          <pc:docMk/>
          <pc:sldMk cId="3560454637" sldId="555"/>
        </pc:sldMkLst>
        <pc:spChg chg="add">
          <ac:chgData name="Liu Robin" userId="3cf6945730db013e" providerId="LiveId" clId="{C3B39653-0791-4091-B8D7-C10CC40C4A1F}" dt="2018-07-16T08:11:23.873" v="63"/>
          <ac:spMkLst>
            <pc:docMk/>
            <pc:sldMk cId="3560454637" sldId="555"/>
            <ac:spMk id="8" creationId="{B6FEFFC1-AACF-4127-8448-725FD8CD70EE}"/>
          </ac:spMkLst>
        </pc:spChg>
        <pc:spChg chg="del">
          <ac:chgData name="Liu Robin" userId="3cf6945730db013e" providerId="LiveId" clId="{C3B39653-0791-4091-B8D7-C10CC40C4A1F}" dt="2018-07-16T08:11:23.671" v="62" actId="478"/>
          <ac:spMkLst>
            <pc:docMk/>
            <pc:sldMk cId="3560454637" sldId="555"/>
            <ac:spMk id="16" creationId="{00000000-0000-0000-0000-000000000000}"/>
          </ac:spMkLst>
        </pc:spChg>
      </pc:sldChg>
      <pc:sldChg chg="addSp delSp">
        <pc:chgData name="Liu Robin" userId="3cf6945730db013e" providerId="LiveId" clId="{C3B39653-0791-4091-B8D7-C10CC40C4A1F}" dt="2018-07-16T08:11:27.180" v="65"/>
        <pc:sldMkLst>
          <pc:docMk/>
          <pc:sldMk cId="2408746139" sldId="556"/>
        </pc:sldMkLst>
        <pc:spChg chg="add">
          <ac:chgData name="Liu Robin" userId="3cf6945730db013e" providerId="LiveId" clId="{C3B39653-0791-4091-B8D7-C10CC40C4A1F}" dt="2018-07-16T08:11:27.180" v="65"/>
          <ac:spMkLst>
            <pc:docMk/>
            <pc:sldMk cId="2408746139" sldId="556"/>
            <ac:spMk id="8" creationId="{B8F3F284-7E03-4250-A4C3-FD11FCB6131A}"/>
          </ac:spMkLst>
        </pc:spChg>
        <pc:spChg chg="del">
          <ac:chgData name="Liu Robin" userId="3cf6945730db013e" providerId="LiveId" clId="{C3B39653-0791-4091-B8D7-C10CC40C4A1F}" dt="2018-07-16T08:11:26.977" v="64" actId="478"/>
          <ac:spMkLst>
            <pc:docMk/>
            <pc:sldMk cId="2408746139" sldId="556"/>
            <ac:spMk id="16" creationId="{00000000-0000-0000-0000-000000000000}"/>
          </ac:spMkLst>
        </pc:spChg>
      </pc:sldChg>
      <pc:sldChg chg="addSp delSp">
        <pc:chgData name="Liu Robin" userId="3cf6945730db013e" providerId="LiveId" clId="{C3B39653-0791-4091-B8D7-C10CC40C4A1F}" dt="2018-07-16T08:11:29.866" v="67"/>
        <pc:sldMkLst>
          <pc:docMk/>
          <pc:sldMk cId="1313897156" sldId="557"/>
        </pc:sldMkLst>
        <pc:spChg chg="add">
          <ac:chgData name="Liu Robin" userId="3cf6945730db013e" providerId="LiveId" clId="{C3B39653-0791-4091-B8D7-C10CC40C4A1F}" dt="2018-07-16T08:11:29.866" v="67"/>
          <ac:spMkLst>
            <pc:docMk/>
            <pc:sldMk cId="1313897156" sldId="557"/>
            <ac:spMk id="8" creationId="{98959BA8-BB41-4104-8E0D-0D3AF32A4AAB}"/>
          </ac:spMkLst>
        </pc:spChg>
        <pc:spChg chg="del">
          <ac:chgData name="Liu Robin" userId="3cf6945730db013e" providerId="LiveId" clId="{C3B39653-0791-4091-B8D7-C10CC40C4A1F}" dt="2018-07-16T08:11:29.647" v="66" actId="478"/>
          <ac:spMkLst>
            <pc:docMk/>
            <pc:sldMk cId="1313897156" sldId="557"/>
            <ac:spMk id="16" creationId="{00000000-0000-0000-0000-000000000000}"/>
          </ac:spMkLst>
        </pc:spChg>
      </pc:sldChg>
      <pc:sldChg chg="addSp delSp">
        <pc:chgData name="Liu Robin" userId="3cf6945730db013e" providerId="LiveId" clId="{C3B39653-0791-4091-B8D7-C10CC40C4A1F}" dt="2018-07-16T08:11:35.670" v="71"/>
        <pc:sldMkLst>
          <pc:docMk/>
          <pc:sldMk cId="731468105" sldId="558"/>
        </pc:sldMkLst>
        <pc:spChg chg="add">
          <ac:chgData name="Liu Robin" userId="3cf6945730db013e" providerId="LiveId" clId="{C3B39653-0791-4091-B8D7-C10CC40C4A1F}" dt="2018-07-16T08:11:35.670" v="71"/>
          <ac:spMkLst>
            <pc:docMk/>
            <pc:sldMk cId="731468105" sldId="558"/>
            <ac:spMk id="8" creationId="{0E55329B-A2D2-4562-A80A-9A105D7C6DF3}"/>
          </ac:spMkLst>
        </pc:spChg>
        <pc:spChg chg="del">
          <ac:chgData name="Liu Robin" userId="3cf6945730db013e" providerId="LiveId" clId="{C3B39653-0791-4091-B8D7-C10CC40C4A1F}" dt="2018-07-16T08:11:35.246" v="70" actId="478"/>
          <ac:spMkLst>
            <pc:docMk/>
            <pc:sldMk cId="731468105" sldId="558"/>
            <ac:spMk id="16" creationId="{00000000-0000-0000-0000-000000000000}"/>
          </ac:spMkLst>
        </pc:spChg>
      </pc:sldChg>
      <pc:sldChg chg="addSp delSp">
        <pc:chgData name="Liu Robin" userId="3cf6945730db013e" providerId="LiveId" clId="{C3B39653-0791-4091-B8D7-C10CC40C4A1F}" dt="2018-07-16T08:11:32.625" v="69"/>
        <pc:sldMkLst>
          <pc:docMk/>
          <pc:sldMk cId="4011272027" sldId="559"/>
        </pc:sldMkLst>
        <pc:spChg chg="add">
          <ac:chgData name="Liu Robin" userId="3cf6945730db013e" providerId="LiveId" clId="{C3B39653-0791-4091-B8D7-C10CC40C4A1F}" dt="2018-07-16T08:11:32.625" v="69"/>
          <ac:spMkLst>
            <pc:docMk/>
            <pc:sldMk cId="4011272027" sldId="559"/>
            <ac:spMk id="8" creationId="{0DD06010-D59D-439C-8D17-C002A1FA20F3}"/>
          </ac:spMkLst>
        </pc:spChg>
        <pc:spChg chg="del">
          <ac:chgData name="Liu Robin" userId="3cf6945730db013e" providerId="LiveId" clId="{C3B39653-0791-4091-B8D7-C10CC40C4A1F}" dt="2018-07-16T08:11:32.422" v="68" actId="478"/>
          <ac:spMkLst>
            <pc:docMk/>
            <pc:sldMk cId="4011272027" sldId="559"/>
            <ac:spMk id="16" creationId="{00000000-0000-0000-0000-000000000000}"/>
          </ac:spMkLst>
        </pc:spChg>
      </pc:sldChg>
      <pc:sldChg chg="addSp delSp">
        <pc:chgData name="Liu Robin" userId="3cf6945730db013e" providerId="LiveId" clId="{C3B39653-0791-4091-B8D7-C10CC40C4A1F}" dt="2018-07-16T08:11:39.015" v="73"/>
        <pc:sldMkLst>
          <pc:docMk/>
          <pc:sldMk cId="541009813" sldId="560"/>
        </pc:sldMkLst>
        <pc:spChg chg="add">
          <ac:chgData name="Liu Robin" userId="3cf6945730db013e" providerId="LiveId" clId="{C3B39653-0791-4091-B8D7-C10CC40C4A1F}" dt="2018-07-16T08:11:39.015" v="73"/>
          <ac:spMkLst>
            <pc:docMk/>
            <pc:sldMk cId="541009813" sldId="560"/>
            <ac:spMk id="8" creationId="{70159187-04D1-4D3B-B7B5-62EF7A326FFF}"/>
          </ac:spMkLst>
        </pc:spChg>
        <pc:spChg chg="del">
          <ac:chgData name="Liu Robin" userId="3cf6945730db013e" providerId="LiveId" clId="{C3B39653-0791-4091-B8D7-C10CC40C4A1F}" dt="2018-07-16T08:11:38.781" v="72" actId="478"/>
          <ac:spMkLst>
            <pc:docMk/>
            <pc:sldMk cId="541009813" sldId="560"/>
            <ac:spMk id="16" creationId="{00000000-0000-0000-0000-000000000000}"/>
          </ac:spMkLst>
        </pc:spChg>
      </pc:sldChg>
      <pc:sldChg chg="addSp delSp">
        <pc:chgData name="Liu Robin" userId="3cf6945730db013e" providerId="LiveId" clId="{C3B39653-0791-4091-B8D7-C10CC40C4A1F}" dt="2018-07-16T08:11:42.651" v="75"/>
        <pc:sldMkLst>
          <pc:docMk/>
          <pc:sldMk cId="1247008533" sldId="561"/>
        </pc:sldMkLst>
        <pc:spChg chg="add">
          <ac:chgData name="Liu Robin" userId="3cf6945730db013e" providerId="LiveId" clId="{C3B39653-0791-4091-B8D7-C10CC40C4A1F}" dt="2018-07-16T08:11:42.651" v="75"/>
          <ac:spMkLst>
            <pc:docMk/>
            <pc:sldMk cId="1247008533" sldId="561"/>
            <ac:spMk id="8" creationId="{ECF16FBB-C521-4E1C-8334-3751B1D3D802}"/>
          </ac:spMkLst>
        </pc:spChg>
        <pc:spChg chg="del">
          <ac:chgData name="Liu Robin" userId="3cf6945730db013e" providerId="LiveId" clId="{C3B39653-0791-4091-B8D7-C10CC40C4A1F}" dt="2018-07-16T08:11:42.463" v="74" actId="478"/>
          <ac:spMkLst>
            <pc:docMk/>
            <pc:sldMk cId="1247008533" sldId="561"/>
            <ac:spMk id="16" creationId="{00000000-0000-0000-0000-000000000000}"/>
          </ac:spMkLst>
        </pc:spChg>
      </pc:sldChg>
      <pc:sldChg chg="addSp delSp">
        <pc:chgData name="Liu Robin" userId="3cf6945730db013e" providerId="LiveId" clId="{C3B39653-0791-4091-B8D7-C10CC40C4A1F}" dt="2018-07-16T08:11:45.203" v="77"/>
        <pc:sldMkLst>
          <pc:docMk/>
          <pc:sldMk cId="69472412" sldId="562"/>
        </pc:sldMkLst>
        <pc:spChg chg="del">
          <ac:chgData name="Liu Robin" userId="3cf6945730db013e" providerId="LiveId" clId="{C3B39653-0791-4091-B8D7-C10CC40C4A1F}" dt="2018-07-16T08:11:44.988" v="76" actId="478"/>
          <ac:spMkLst>
            <pc:docMk/>
            <pc:sldMk cId="69472412" sldId="562"/>
            <ac:spMk id="16" creationId="{00000000-0000-0000-0000-000000000000}"/>
          </ac:spMkLst>
        </pc:spChg>
        <pc:spChg chg="add">
          <ac:chgData name="Liu Robin" userId="3cf6945730db013e" providerId="LiveId" clId="{C3B39653-0791-4091-B8D7-C10CC40C4A1F}" dt="2018-07-16T08:11:45.203" v="77"/>
          <ac:spMkLst>
            <pc:docMk/>
            <pc:sldMk cId="69472412" sldId="562"/>
            <ac:spMk id="25" creationId="{8F15250D-8A96-41B3-9B74-CAD82699AA9E}"/>
          </ac:spMkLst>
        </pc:spChg>
      </pc:sldChg>
      <pc:sldChg chg="addSp delSp">
        <pc:chgData name="Liu Robin" userId="3cf6945730db013e" providerId="LiveId" clId="{C3B39653-0791-4091-B8D7-C10CC40C4A1F}" dt="2018-07-16T08:11:48.683" v="79"/>
        <pc:sldMkLst>
          <pc:docMk/>
          <pc:sldMk cId="684048879" sldId="563"/>
        </pc:sldMkLst>
        <pc:spChg chg="add">
          <ac:chgData name="Liu Robin" userId="3cf6945730db013e" providerId="LiveId" clId="{C3B39653-0791-4091-B8D7-C10CC40C4A1F}" dt="2018-07-16T08:11:48.683" v="79"/>
          <ac:spMkLst>
            <pc:docMk/>
            <pc:sldMk cId="684048879" sldId="563"/>
            <ac:spMk id="8" creationId="{8E07BE4C-94A0-4033-A3D6-6C595662DC69}"/>
          </ac:spMkLst>
        </pc:spChg>
        <pc:spChg chg="del">
          <ac:chgData name="Liu Robin" userId="3cf6945730db013e" providerId="LiveId" clId="{C3B39653-0791-4091-B8D7-C10CC40C4A1F}" dt="2018-07-16T08:11:48.446" v="78" actId="478"/>
          <ac:spMkLst>
            <pc:docMk/>
            <pc:sldMk cId="684048879" sldId="563"/>
            <ac:spMk id="16" creationId="{00000000-0000-0000-0000-000000000000}"/>
          </ac:spMkLst>
        </pc:spChg>
      </pc:sldChg>
      <pc:sldChg chg="addSp delSp">
        <pc:chgData name="Liu Robin" userId="3cf6945730db013e" providerId="LiveId" clId="{C3B39653-0791-4091-B8D7-C10CC40C4A1F}" dt="2018-07-16T08:11:53.868" v="83"/>
        <pc:sldMkLst>
          <pc:docMk/>
          <pc:sldMk cId="4178378680" sldId="564"/>
        </pc:sldMkLst>
        <pc:spChg chg="add">
          <ac:chgData name="Liu Robin" userId="3cf6945730db013e" providerId="LiveId" clId="{C3B39653-0791-4091-B8D7-C10CC40C4A1F}" dt="2018-07-16T08:11:53.868" v="83"/>
          <ac:spMkLst>
            <pc:docMk/>
            <pc:sldMk cId="4178378680" sldId="564"/>
            <ac:spMk id="8" creationId="{555FF01B-BF44-4100-BE5D-ED8F3812F8A2}"/>
          </ac:spMkLst>
        </pc:spChg>
        <pc:spChg chg="del">
          <ac:chgData name="Liu Robin" userId="3cf6945730db013e" providerId="LiveId" clId="{C3B39653-0791-4091-B8D7-C10CC40C4A1F}" dt="2018-07-16T08:11:53.687" v="82" actId="478"/>
          <ac:spMkLst>
            <pc:docMk/>
            <pc:sldMk cId="4178378680" sldId="564"/>
            <ac:spMk id="16" creationId="{00000000-0000-0000-0000-000000000000}"/>
          </ac:spMkLst>
        </pc:spChg>
      </pc:sldChg>
      <pc:sldChg chg="addSp delSp">
        <pc:chgData name="Liu Robin" userId="3cf6945730db013e" providerId="LiveId" clId="{C3B39653-0791-4091-B8D7-C10CC40C4A1F}" dt="2018-07-16T08:11:56.239" v="85"/>
        <pc:sldMkLst>
          <pc:docMk/>
          <pc:sldMk cId="3467343832" sldId="565"/>
        </pc:sldMkLst>
        <pc:spChg chg="add">
          <ac:chgData name="Liu Robin" userId="3cf6945730db013e" providerId="LiveId" clId="{C3B39653-0791-4091-B8D7-C10CC40C4A1F}" dt="2018-07-16T08:11:56.239" v="85"/>
          <ac:spMkLst>
            <pc:docMk/>
            <pc:sldMk cId="3467343832" sldId="565"/>
            <ac:spMk id="8" creationId="{2962A465-BA7D-4BBA-8B41-66BFC64A0AF7}"/>
          </ac:spMkLst>
        </pc:spChg>
        <pc:spChg chg="del">
          <ac:chgData name="Liu Robin" userId="3cf6945730db013e" providerId="LiveId" clId="{C3B39653-0791-4091-B8D7-C10CC40C4A1F}" dt="2018-07-16T08:11:56.036" v="84" actId="478"/>
          <ac:spMkLst>
            <pc:docMk/>
            <pc:sldMk cId="3467343832" sldId="565"/>
            <ac:spMk id="16" creationId="{00000000-0000-0000-0000-000000000000}"/>
          </ac:spMkLst>
        </pc:spChg>
      </pc:sldChg>
      <pc:sldChg chg="addSp delSp">
        <pc:chgData name="Liu Robin" userId="3cf6945730db013e" providerId="LiveId" clId="{C3B39653-0791-4091-B8D7-C10CC40C4A1F}" dt="2018-07-16T08:11:59.739" v="87"/>
        <pc:sldMkLst>
          <pc:docMk/>
          <pc:sldMk cId="3648593792" sldId="566"/>
        </pc:sldMkLst>
        <pc:spChg chg="add">
          <ac:chgData name="Liu Robin" userId="3cf6945730db013e" providerId="LiveId" clId="{C3B39653-0791-4091-B8D7-C10CC40C4A1F}" dt="2018-07-16T08:11:59.739" v="87"/>
          <ac:spMkLst>
            <pc:docMk/>
            <pc:sldMk cId="3648593792" sldId="566"/>
            <ac:spMk id="8" creationId="{E870398E-B62E-48FA-BCEF-74D6DF001924}"/>
          </ac:spMkLst>
        </pc:spChg>
        <pc:spChg chg="del">
          <ac:chgData name="Liu Robin" userId="3cf6945730db013e" providerId="LiveId" clId="{C3B39653-0791-4091-B8D7-C10CC40C4A1F}" dt="2018-07-16T08:11:59.467" v="86" actId="478"/>
          <ac:spMkLst>
            <pc:docMk/>
            <pc:sldMk cId="3648593792" sldId="566"/>
            <ac:spMk id="16" creationId="{00000000-0000-0000-0000-000000000000}"/>
          </ac:spMkLst>
        </pc:spChg>
      </pc:sldChg>
      <pc:sldChg chg="addSp delSp">
        <pc:chgData name="Liu Robin" userId="3cf6945730db013e" providerId="LiveId" clId="{C3B39653-0791-4091-B8D7-C10CC40C4A1F}" dt="2018-07-16T08:12:03.157" v="89"/>
        <pc:sldMkLst>
          <pc:docMk/>
          <pc:sldMk cId="425593725" sldId="567"/>
        </pc:sldMkLst>
        <pc:spChg chg="add">
          <ac:chgData name="Liu Robin" userId="3cf6945730db013e" providerId="LiveId" clId="{C3B39653-0791-4091-B8D7-C10CC40C4A1F}" dt="2018-07-16T08:12:03.157" v="89"/>
          <ac:spMkLst>
            <pc:docMk/>
            <pc:sldMk cId="425593725" sldId="567"/>
            <ac:spMk id="8" creationId="{C3C0076F-4824-43ED-80C0-2358811E2EAC}"/>
          </ac:spMkLst>
        </pc:spChg>
        <pc:spChg chg="del">
          <ac:chgData name="Liu Robin" userId="3cf6945730db013e" providerId="LiveId" clId="{C3B39653-0791-4091-B8D7-C10CC40C4A1F}" dt="2018-07-16T08:12:02.829" v="88" actId="478"/>
          <ac:spMkLst>
            <pc:docMk/>
            <pc:sldMk cId="425593725" sldId="567"/>
            <ac:spMk id="16" creationId="{00000000-0000-0000-0000-000000000000}"/>
          </ac:spMkLst>
        </pc:spChg>
      </pc:sldChg>
      <pc:sldChg chg="del">
        <pc:chgData name="Liu Robin" userId="3cf6945730db013e" providerId="LiveId" clId="{C3B39653-0791-4091-B8D7-C10CC40C4A1F}" dt="2018-07-15T11:22:26.179" v="0" actId="2696"/>
        <pc:sldMkLst>
          <pc:docMk/>
          <pc:sldMk cId="2816030775" sldId="569"/>
        </pc:sldMkLst>
      </pc:sldChg>
      <pc:sldChg chg="addSp delSp">
        <pc:chgData name="Liu Robin" userId="3cf6945730db013e" providerId="LiveId" clId="{C3B39653-0791-4091-B8D7-C10CC40C4A1F}" dt="2018-07-16T08:12:05.679" v="91"/>
        <pc:sldMkLst>
          <pc:docMk/>
          <pc:sldMk cId="2368460413" sldId="570"/>
        </pc:sldMkLst>
        <pc:spChg chg="add">
          <ac:chgData name="Liu Robin" userId="3cf6945730db013e" providerId="LiveId" clId="{C3B39653-0791-4091-B8D7-C10CC40C4A1F}" dt="2018-07-16T08:12:05.679" v="91"/>
          <ac:spMkLst>
            <pc:docMk/>
            <pc:sldMk cId="2368460413" sldId="570"/>
            <ac:spMk id="8" creationId="{5DA60B7F-FFC6-41C4-A39E-90FADA0A1FDC}"/>
          </ac:spMkLst>
        </pc:spChg>
        <pc:spChg chg="del">
          <ac:chgData name="Liu Robin" userId="3cf6945730db013e" providerId="LiveId" clId="{C3B39653-0791-4091-B8D7-C10CC40C4A1F}" dt="2018-07-16T08:12:05.476" v="90" actId="478"/>
          <ac:spMkLst>
            <pc:docMk/>
            <pc:sldMk cId="2368460413" sldId="570"/>
            <ac:spMk id="16" creationId="{00000000-0000-0000-0000-000000000000}"/>
          </ac:spMkLst>
        </pc:spChg>
      </pc:sldChg>
      <pc:sldChg chg="addSp delSp">
        <pc:chgData name="Liu Robin" userId="3cf6945730db013e" providerId="LiveId" clId="{C3B39653-0791-4091-B8D7-C10CC40C4A1F}" dt="2018-07-16T08:11:51.208" v="81"/>
        <pc:sldMkLst>
          <pc:docMk/>
          <pc:sldMk cId="3443881968" sldId="571"/>
        </pc:sldMkLst>
        <pc:spChg chg="add">
          <ac:chgData name="Liu Robin" userId="3cf6945730db013e" providerId="LiveId" clId="{C3B39653-0791-4091-B8D7-C10CC40C4A1F}" dt="2018-07-16T08:11:51.208" v="81"/>
          <ac:spMkLst>
            <pc:docMk/>
            <pc:sldMk cId="3443881968" sldId="571"/>
            <ac:spMk id="8" creationId="{0E111530-B033-4652-8BE9-3702BE990F63}"/>
          </ac:spMkLst>
        </pc:spChg>
        <pc:spChg chg="del">
          <ac:chgData name="Liu Robin" userId="3cf6945730db013e" providerId="LiveId" clId="{C3B39653-0791-4091-B8D7-C10CC40C4A1F}" dt="2018-07-16T08:11:51.036" v="80" actId="478"/>
          <ac:spMkLst>
            <pc:docMk/>
            <pc:sldMk cId="3443881968" sldId="571"/>
            <ac:spMk id="16" creationId="{00000000-0000-0000-0000-000000000000}"/>
          </ac:spMkLst>
        </pc:spChg>
      </pc:sldChg>
      <pc:sldChg chg="addSp delSp">
        <pc:chgData name="Liu Robin" userId="3cf6945730db013e" providerId="LiveId" clId="{C3B39653-0791-4091-B8D7-C10CC40C4A1F}" dt="2018-07-16T08:12:08.445" v="93"/>
        <pc:sldMkLst>
          <pc:docMk/>
          <pc:sldMk cId="1052524223" sldId="572"/>
        </pc:sldMkLst>
        <pc:spChg chg="add">
          <ac:chgData name="Liu Robin" userId="3cf6945730db013e" providerId="LiveId" clId="{C3B39653-0791-4091-B8D7-C10CC40C4A1F}" dt="2018-07-16T08:12:08.445" v="93"/>
          <ac:spMkLst>
            <pc:docMk/>
            <pc:sldMk cId="1052524223" sldId="572"/>
            <ac:spMk id="7" creationId="{224BE618-2F91-4455-9660-68764AEEF939}"/>
          </ac:spMkLst>
        </pc:spChg>
        <pc:spChg chg="del">
          <ac:chgData name="Liu Robin" userId="3cf6945730db013e" providerId="LiveId" clId="{C3B39653-0791-4091-B8D7-C10CC40C4A1F}" dt="2018-07-16T08:12:08.195" v="92" actId="478"/>
          <ac:spMkLst>
            <pc:docMk/>
            <pc:sldMk cId="1052524223" sldId="572"/>
            <ac:spMk id="16" creationId="{00000000-0000-0000-0000-000000000000}"/>
          </ac:spMkLst>
        </pc:spChg>
      </pc:sldChg>
      <pc:sldChg chg="addSp delSp">
        <pc:chgData name="Liu Robin" userId="3cf6945730db013e" providerId="LiveId" clId="{C3B39653-0791-4091-B8D7-C10CC40C4A1F}" dt="2018-07-16T08:12:11.638" v="95"/>
        <pc:sldMkLst>
          <pc:docMk/>
          <pc:sldMk cId="2505795995" sldId="573"/>
        </pc:sldMkLst>
        <pc:spChg chg="add">
          <ac:chgData name="Liu Robin" userId="3cf6945730db013e" providerId="LiveId" clId="{C3B39653-0791-4091-B8D7-C10CC40C4A1F}" dt="2018-07-16T08:12:11.638" v="95"/>
          <ac:spMkLst>
            <pc:docMk/>
            <pc:sldMk cId="2505795995" sldId="573"/>
            <ac:spMk id="7" creationId="{7363DB3C-77F9-40D9-BFC6-AA9336188DD6}"/>
          </ac:spMkLst>
        </pc:spChg>
        <pc:spChg chg="del">
          <ac:chgData name="Liu Robin" userId="3cf6945730db013e" providerId="LiveId" clId="{C3B39653-0791-4091-B8D7-C10CC40C4A1F}" dt="2018-07-16T08:12:11.419" v="94" actId="478"/>
          <ac:spMkLst>
            <pc:docMk/>
            <pc:sldMk cId="2505795995" sldId="573"/>
            <ac:spMk id="16" creationId="{00000000-0000-0000-0000-000000000000}"/>
          </ac:spMkLst>
        </pc:spChg>
      </pc:sldChg>
      <pc:sldChg chg="addSp delSp">
        <pc:chgData name="Liu Robin" userId="3cf6945730db013e" providerId="LiveId" clId="{C3B39653-0791-4091-B8D7-C10CC40C4A1F}" dt="2018-07-16T08:12:14.367" v="97"/>
        <pc:sldMkLst>
          <pc:docMk/>
          <pc:sldMk cId="1583940222" sldId="574"/>
        </pc:sldMkLst>
        <pc:spChg chg="add">
          <ac:chgData name="Liu Robin" userId="3cf6945730db013e" providerId="LiveId" clId="{C3B39653-0791-4091-B8D7-C10CC40C4A1F}" dt="2018-07-16T08:12:14.367" v="97"/>
          <ac:spMkLst>
            <pc:docMk/>
            <pc:sldMk cId="1583940222" sldId="574"/>
            <ac:spMk id="7" creationId="{860DF6DF-CAEC-4558-BD8A-72A310DCD3C3}"/>
          </ac:spMkLst>
        </pc:spChg>
        <pc:spChg chg="del">
          <ac:chgData name="Liu Robin" userId="3cf6945730db013e" providerId="LiveId" clId="{C3B39653-0791-4091-B8D7-C10CC40C4A1F}" dt="2018-07-16T08:12:14.117" v="96" actId="478"/>
          <ac:spMkLst>
            <pc:docMk/>
            <pc:sldMk cId="1583940222" sldId="574"/>
            <ac:spMk id="16" creationId="{00000000-0000-0000-0000-000000000000}"/>
          </ac:spMkLst>
        </pc:spChg>
      </pc:sldChg>
      <pc:sldChg chg="addSp delSp">
        <pc:chgData name="Liu Robin" userId="3cf6945730db013e" providerId="LiveId" clId="{C3B39653-0791-4091-B8D7-C10CC40C4A1F}" dt="2018-07-16T08:12:17.171" v="99"/>
        <pc:sldMkLst>
          <pc:docMk/>
          <pc:sldMk cId="3150536136" sldId="575"/>
        </pc:sldMkLst>
        <pc:spChg chg="add">
          <ac:chgData name="Liu Robin" userId="3cf6945730db013e" providerId="LiveId" clId="{C3B39653-0791-4091-B8D7-C10CC40C4A1F}" dt="2018-07-16T08:12:17.171" v="99"/>
          <ac:spMkLst>
            <pc:docMk/>
            <pc:sldMk cId="3150536136" sldId="575"/>
            <ac:spMk id="7" creationId="{D3611156-1EDA-47EB-AD9B-B03EF8BC408B}"/>
          </ac:spMkLst>
        </pc:spChg>
        <pc:spChg chg="del">
          <ac:chgData name="Liu Robin" userId="3cf6945730db013e" providerId="LiveId" clId="{C3B39653-0791-4091-B8D7-C10CC40C4A1F}" dt="2018-07-16T08:12:16.967" v="98" actId="478"/>
          <ac:spMkLst>
            <pc:docMk/>
            <pc:sldMk cId="3150536136" sldId="575"/>
            <ac:spMk id="16" creationId="{00000000-0000-0000-0000-000000000000}"/>
          </ac:spMkLst>
        </pc:spChg>
      </pc:sldChg>
      <pc:sldChg chg="addSp delSp">
        <pc:chgData name="Liu Robin" userId="3cf6945730db013e" providerId="LiveId" clId="{C3B39653-0791-4091-B8D7-C10CC40C4A1F}" dt="2018-07-16T08:12:19.659" v="101"/>
        <pc:sldMkLst>
          <pc:docMk/>
          <pc:sldMk cId="1439564424" sldId="576"/>
        </pc:sldMkLst>
        <pc:spChg chg="add">
          <ac:chgData name="Liu Robin" userId="3cf6945730db013e" providerId="LiveId" clId="{C3B39653-0791-4091-B8D7-C10CC40C4A1F}" dt="2018-07-16T08:12:19.659" v="101"/>
          <ac:spMkLst>
            <pc:docMk/>
            <pc:sldMk cId="1439564424" sldId="576"/>
            <ac:spMk id="7" creationId="{C6A72873-DA26-4C5E-9AEA-7CBE0DFFB8F8}"/>
          </ac:spMkLst>
        </pc:spChg>
        <pc:spChg chg="del">
          <ac:chgData name="Liu Robin" userId="3cf6945730db013e" providerId="LiveId" clId="{C3B39653-0791-4091-B8D7-C10CC40C4A1F}" dt="2018-07-16T08:12:19.440" v="100" actId="478"/>
          <ac:spMkLst>
            <pc:docMk/>
            <pc:sldMk cId="1439564424" sldId="576"/>
            <ac:spMk id="16" creationId="{00000000-0000-0000-0000-000000000000}"/>
          </ac:spMkLst>
        </pc:spChg>
      </pc:sldChg>
      <pc:sldChg chg="addSp delSp">
        <pc:chgData name="Liu Robin" userId="3cf6945730db013e" providerId="LiveId" clId="{C3B39653-0791-4091-B8D7-C10CC40C4A1F}" dt="2018-07-16T08:12:24.731" v="103"/>
        <pc:sldMkLst>
          <pc:docMk/>
          <pc:sldMk cId="458326290" sldId="577"/>
        </pc:sldMkLst>
        <pc:spChg chg="add">
          <ac:chgData name="Liu Robin" userId="3cf6945730db013e" providerId="LiveId" clId="{C3B39653-0791-4091-B8D7-C10CC40C4A1F}" dt="2018-07-16T08:12:24.731" v="103"/>
          <ac:spMkLst>
            <pc:docMk/>
            <pc:sldMk cId="458326290" sldId="577"/>
            <ac:spMk id="7" creationId="{93FAB0E3-4B97-40C3-A72B-F50FB751A128}"/>
          </ac:spMkLst>
        </pc:spChg>
        <pc:spChg chg="del">
          <ac:chgData name="Liu Robin" userId="3cf6945730db013e" providerId="LiveId" clId="{C3B39653-0791-4091-B8D7-C10CC40C4A1F}" dt="2018-07-16T08:12:24.479" v="102" actId="478"/>
          <ac:spMkLst>
            <pc:docMk/>
            <pc:sldMk cId="458326290" sldId="577"/>
            <ac:spMk id="16" creationId="{00000000-0000-0000-0000-000000000000}"/>
          </ac:spMkLst>
        </pc:spChg>
      </pc:sldChg>
      <pc:sldChg chg="addSp delSp">
        <pc:chgData name="Liu Robin" userId="3cf6945730db013e" providerId="LiveId" clId="{C3B39653-0791-4091-B8D7-C10CC40C4A1F}" dt="2018-07-16T08:12:27.644" v="105"/>
        <pc:sldMkLst>
          <pc:docMk/>
          <pc:sldMk cId="2557880812" sldId="578"/>
        </pc:sldMkLst>
        <pc:spChg chg="add">
          <ac:chgData name="Liu Robin" userId="3cf6945730db013e" providerId="LiveId" clId="{C3B39653-0791-4091-B8D7-C10CC40C4A1F}" dt="2018-07-16T08:12:27.644" v="105"/>
          <ac:spMkLst>
            <pc:docMk/>
            <pc:sldMk cId="2557880812" sldId="578"/>
            <ac:spMk id="7" creationId="{8A5B3A43-2799-4841-8BF1-61B7E5B0ACA3}"/>
          </ac:spMkLst>
        </pc:spChg>
        <pc:spChg chg="del">
          <ac:chgData name="Liu Robin" userId="3cf6945730db013e" providerId="LiveId" clId="{C3B39653-0791-4091-B8D7-C10CC40C4A1F}" dt="2018-07-16T08:12:27.457" v="104" actId="478"/>
          <ac:spMkLst>
            <pc:docMk/>
            <pc:sldMk cId="2557880812" sldId="578"/>
            <ac:spMk id="16" creationId="{00000000-0000-0000-0000-000000000000}"/>
          </ac:spMkLst>
        </pc:spChg>
      </pc:sldChg>
      <pc:sldChg chg="addSp delSp">
        <pc:chgData name="Liu Robin" userId="3cf6945730db013e" providerId="LiveId" clId="{C3B39653-0791-4091-B8D7-C10CC40C4A1F}" dt="2018-07-16T08:12:30.768" v="107"/>
        <pc:sldMkLst>
          <pc:docMk/>
          <pc:sldMk cId="1817240102" sldId="579"/>
        </pc:sldMkLst>
        <pc:spChg chg="add">
          <ac:chgData name="Liu Robin" userId="3cf6945730db013e" providerId="LiveId" clId="{C3B39653-0791-4091-B8D7-C10CC40C4A1F}" dt="2018-07-16T08:12:30.768" v="107"/>
          <ac:spMkLst>
            <pc:docMk/>
            <pc:sldMk cId="1817240102" sldId="579"/>
            <ac:spMk id="7" creationId="{8BDC6957-1F31-4D42-95E8-FF4DA6AC4023}"/>
          </ac:spMkLst>
        </pc:spChg>
        <pc:spChg chg="del">
          <ac:chgData name="Liu Robin" userId="3cf6945730db013e" providerId="LiveId" clId="{C3B39653-0791-4091-B8D7-C10CC40C4A1F}" dt="2018-07-16T08:12:30.516" v="106" actId="478"/>
          <ac:spMkLst>
            <pc:docMk/>
            <pc:sldMk cId="1817240102" sldId="579"/>
            <ac:spMk id="16" creationId="{00000000-0000-0000-0000-000000000000}"/>
          </ac:spMkLst>
        </pc:spChg>
      </pc:sldChg>
      <pc:sldChg chg="addSp delSp">
        <pc:chgData name="Liu Robin" userId="3cf6945730db013e" providerId="LiveId" clId="{C3B39653-0791-4091-B8D7-C10CC40C4A1F}" dt="2018-07-16T08:12:35.538" v="109"/>
        <pc:sldMkLst>
          <pc:docMk/>
          <pc:sldMk cId="4184948110" sldId="580"/>
        </pc:sldMkLst>
        <pc:spChg chg="add">
          <ac:chgData name="Liu Robin" userId="3cf6945730db013e" providerId="LiveId" clId="{C3B39653-0791-4091-B8D7-C10CC40C4A1F}" dt="2018-07-16T08:12:35.538" v="109"/>
          <ac:spMkLst>
            <pc:docMk/>
            <pc:sldMk cId="4184948110" sldId="580"/>
            <ac:spMk id="7" creationId="{4D5219ED-D051-4AB2-882D-1A774AD6F69B}"/>
          </ac:spMkLst>
        </pc:spChg>
        <pc:spChg chg="del">
          <ac:chgData name="Liu Robin" userId="3cf6945730db013e" providerId="LiveId" clId="{C3B39653-0791-4091-B8D7-C10CC40C4A1F}" dt="2018-07-16T08:12:35.178" v="108" actId="478"/>
          <ac:spMkLst>
            <pc:docMk/>
            <pc:sldMk cId="4184948110" sldId="580"/>
            <ac:spMk id="16" creationId="{00000000-0000-0000-0000-000000000000}"/>
          </ac:spMkLst>
        </pc:spChg>
      </pc:sldChg>
      <pc:sldChg chg="addSp delSp">
        <pc:chgData name="Liu Robin" userId="3cf6945730db013e" providerId="LiveId" clId="{C3B39653-0791-4091-B8D7-C10CC40C4A1F}" dt="2018-07-16T08:12:37.934" v="111"/>
        <pc:sldMkLst>
          <pc:docMk/>
          <pc:sldMk cId="1264673737" sldId="581"/>
        </pc:sldMkLst>
        <pc:spChg chg="add">
          <ac:chgData name="Liu Robin" userId="3cf6945730db013e" providerId="LiveId" clId="{C3B39653-0791-4091-B8D7-C10CC40C4A1F}" dt="2018-07-16T08:12:37.934" v="111"/>
          <ac:spMkLst>
            <pc:docMk/>
            <pc:sldMk cId="1264673737" sldId="581"/>
            <ac:spMk id="7" creationId="{DD47A17B-841E-4CFC-822F-59225D19A429}"/>
          </ac:spMkLst>
        </pc:spChg>
        <pc:spChg chg="del">
          <ac:chgData name="Liu Robin" userId="3cf6945730db013e" providerId="LiveId" clId="{C3B39653-0791-4091-B8D7-C10CC40C4A1F}" dt="2018-07-16T08:12:37.697" v="110" actId="478"/>
          <ac:spMkLst>
            <pc:docMk/>
            <pc:sldMk cId="1264673737" sldId="581"/>
            <ac:spMk id="1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3F2477-2777-4EF0-9BD1-BAB41D5019CA}" type="datetimeFigureOut">
              <a:rPr lang="zh-CN" altLang="en-US" smtClean="0"/>
              <a:t>2018/8/8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9CD47F-A0CF-4C14-9D7D-A83DB6B3A0A9}" type="slidenum">
              <a:rPr lang="zh-CN" altLang="en-US" smtClean="0"/>
              <a:t>‹#›</a:t>
            </a:fld>
            <a:endParaRPr lang="zh-CN" altLang="en-US"/>
          </a:p>
        </p:txBody>
      </p:sp>
    </p:spTree>
    <p:extLst>
      <p:ext uri="{BB962C8B-B14F-4D97-AF65-F5344CB8AC3E}">
        <p14:creationId xmlns:p14="http://schemas.microsoft.com/office/powerpoint/2010/main" val="3914152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7" name="Shape 117"/>
          <p:cNvSpPr>
            <a:spLocks noGrp="1" noRot="1" noChangeAspect="1"/>
          </p:cNvSpPr>
          <p:nvPr>
            <p:ph type="sldImg"/>
          </p:nvPr>
        </p:nvSpPr>
        <p:spPr>
          <a:xfrm>
            <a:off x="1143000" y="685800"/>
            <a:ext cx="4572000" cy="3429000"/>
          </a:xfrm>
          <a:prstGeom prst="rect">
            <a:avLst/>
          </a:prstGeom>
        </p:spPr>
        <p:txBody>
          <a:bodyPr/>
          <a:lstStyle/>
          <a:p>
            <a:endParaRPr/>
          </a:p>
        </p:txBody>
      </p:sp>
      <p:sp>
        <p:nvSpPr>
          <p:cNvPr id="118" name="Shape 11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38784859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971672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2200" b="0" i="0" dirty="0">
                <a:effectLst/>
                <a:latin typeface="Helvetica Neue"/>
                <a:ea typeface="Helvetica Neue"/>
                <a:cs typeface="Helvetica Neue"/>
                <a:sym typeface="Helvetica Neue"/>
              </a:rPr>
              <a:t>价值陷阱</a:t>
            </a:r>
            <a:r>
              <a:rPr lang="en-US" altLang="zh-CN" sz="2200" b="0" i="0" dirty="0">
                <a:effectLst/>
                <a:latin typeface="Helvetica Neue"/>
                <a:ea typeface="Helvetica Neue"/>
                <a:cs typeface="Helvetica Neue"/>
                <a:sym typeface="Helvetica Neue"/>
              </a:rPr>
              <a:t>1</a:t>
            </a:r>
            <a:r>
              <a:rPr lang="zh-CN" altLang="en-US" sz="2200" b="0" i="0" dirty="0">
                <a:effectLst/>
                <a:latin typeface="Helvetica Neue"/>
                <a:ea typeface="Helvetica Neue"/>
                <a:cs typeface="Helvetica Neue"/>
                <a:sym typeface="Helvetica Neue"/>
              </a:rPr>
              <a:t>：被技术淘汰</a:t>
            </a:r>
          </a:p>
          <a:p>
            <a:r>
              <a:rPr lang="zh-CN" altLang="en-US" sz="2200" b="0" i="0" dirty="0">
                <a:effectLst/>
                <a:latin typeface="Helvetica Neue"/>
                <a:ea typeface="Helvetica Neue"/>
                <a:cs typeface="Helvetica Neue"/>
                <a:sym typeface="Helvetica Neue"/>
              </a:rPr>
              <a:t>这类股票未来利润很可能逐年走低甚至消失，即使估值再低也要警惕。例如数码相机发明后，主业是胶卷的柯达的股价从</a:t>
            </a:r>
            <a:r>
              <a:rPr lang="en-US" altLang="zh-CN" sz="2200" b="0" i="0" dirty="0">
                <a:effectLst/>
                <a:latin typeface="Helvetica Neue"/>
                <a:ea typeface="Helvetica Neue"/>
                <a:cs typeface="Helvetica Neue"/>
                <a:sym typeface="Helvetica Neue"/>
              </a:rPr>
              <a:t>15</a:t>
            </a:r>
            <a:r>
              <a:rPr lang="zh-CN" altLang="en-US" sz="2200" b="0" i="0" dirty="0">
                <a:effectLst/>
                <a:latin typeface="Helvetica Neue"/>
                <a:ea typeface="Helvetica Neue"/>
                <a:cs typeface="Helvetica Neue"/>
                <a:sym typeface="Helvetica Neue"/>
              </a:rPr>
              <a:t>年前的</a:t>
            </a:r>
            <a:r>
              <a:rPr lang="en-US" altLang="zh-CN" sz="2200" b="0" i="0" dirty="0">
                <a:effectLst/>
                <a:latin typeface="Helvetica Neue"/>
                <a:ea typeface="Helvetica Neue"/>
                <a:cs typeface="Helvetica Neue"/>
                <a:sym typeface="Helvetica Neue"/>
              </a:rPr>
              <a:t>90</a:t>
            </a:r>
            <a:r>
              <a:rPr lang="zh-CN" altLang="en-US" sz="2200" b="0" i="0" dirty="0">
                <a:effectLst/>
                <a:latin typeface="Helvetica Neue"/>
                <a:ea typeface="Helvetica Neue"/>
                <a:cs typeface="Helvetica Neue"/>
                <a:sym typeface="Helvetica Neue"/>
              </a:rPr>
              <a:t>元一路跌到现在的</a:t>
            </a:r>
            <a:r>
              <a:rPr lang="en-US" altLang="zh-CN" sz="2200" b="0" i="0" dirty="0">
                <a:effectLst/>
                <a:latin typeface="Helvetica Neue"/>
                <a:ea typeface="Helvetica Neue"/>
                <a:cs typeface="Helvetica Neue"/>
                <a:sym typeface="Helvetica Neue"/>
              </a:rPr>
              <a:t>1</a:t>
            </a:r>
            <a:r>
              <a:rPr lang="zh-CN" altLang="en-US" sz="2200" b="0" i="0" dirty="0">
                <a:effectLst/>
                <a:latin typeface="Helvetica Neue"/>
                <a:ea typeface="Helvetica Neue"/>
                <a:cs typeface="Helvetica Neue"/>
                <a:sym typeface="Helvetica Neue"/>
              </a:rPr>
              <a:t>、</a:t>
            </a:r>
            <a:r>
              <a:rPr lang="en-US" altLang="zh-CN" sz="2200" b="0" i="0" dirty="0">
                <a:effectLst/>
                <a:latin typeface="Helvetica Neue"/>
                <a:ea typeface="Helvetica Neue"/>
                <a:cs typeface="Helvetica Neue"/>
                <a:sym typeface="Helvetica Neue"/>
              </a:rPr>
              <a:t>2</a:t>
            </a:r>
            <a:r>
              <a:rPr lang="zh-CN" altLang="en-US" sz="2200" b="0" i="0" dirty="0">
                <a:effectLst/>
                <a:latin typeface="Helvetica Neue"/>
                <a:ea typeface="Helvetica Neue"/>
                <a:cs typeface="Helvetica Neue"/>
                <a:sym typeface="Helvetica Neue"/>
              </a:rPr>
              <a:t>元。这是标准的价值陷阱。巴菲特和比尔盖茨是好友，为什么他从没买过微软？就是因为巴老认为高技术的行业变化太快，他搞不清楚。所以价值投资者投资高技术公司一定要特别谨慎。</a:t>
            </a:r>
            <a:endParaRPr lang="en-US" altLang="zh-CN" sz="2200" b="0" i="0" dirty="0">
              <a:effectLst/>
              <a:latin typeface="Helvetica Neue"/>
              <a:ea typeface="Helvetica Neue"/>
              <a:cs typeface="Helvetica Neue"/>
              <a:sym typeface="Helvetica Neue"/>
            </a:endParaRPr>
          </a:p>
          <a:p>
            <a:endParaRPr lang="zh-CN" altLang="en-US" sz="2200" b="0" i="0" dirty="0">
              <a:effectLst/>
              <a:latin typeface="Helvetica Neue"/>
              <a:ea typeface="Helvetica Neue"/>
              <a:cs typeface="Helvetica Neue"/>
              <a:sym typeface="Helvetica Neue"/>
            </a:endParaRPr>
          </a:p>
          <a:p>
            <a:r>
              <a:rPr lang="zh-CN" altLang="en-US" sz="2200" b="0" i="0" dirty="0">
                <a:effectLst/>
                <a:latin typeface="Helvetica Neue"/>
                <a:ea typeface="Helvetica Neue"/>
                <a:cs typeface="Helvetica Neue"/>
                <a:sym typeface="Helvetica Neue"/>
              </a:rPr>
              <a:t>价值陷阱</a:t>
            </a:r>
            <a:r>
              <a:rPr lang="en-US" altLang="zh-CN" sz="2200" b="0" i="0" dirty="0">
                <a:effectLst/>
                <a:latin typeface="Helvetica Neue"/>
                <a:ea typeface="Helvetica Neue"/>
                <a:cs typeface="Helvetica Neue"/>
                <a:sym typeface="Helvetica Neue"/>
              </a:rPr>
              <a:t>2</a:t>
            </a:r>
            <a:r>
              <a:rPr lang="zh-CN" altLang="en-US" sz="2200" b="0" i="0" dirty="0">
                <a:effectLst/>
                <a:latin typeface="Helvetica Neue"/>
                <a:ea typeface="Helvetica Neue"/>
                <a:cs typeface="Helvetica Neue"/>
                <a:sym typeface="Helvetica Neue"/>
              </a:rPr>
              <a:t>：赢家通吃行业里的小公司</a:t>
            </a:r>
          </a:p>
          <a:p>
            <a:r>
              <a:rPr lang="zh-CN" altLang="en-US" sz="2200" b="0" i="0" dirty="0">
                <a:effectLst/>
                <a:latin typeface="Helvetica Neue"/>
                <a:ea typeface="Helvetica Neue"/>
                <a:cs typeface="Helvetica Neue"/>
                <a:sym typeface="Helvetica Neue"/>
              </a:rPr>
              <a:t>所谓赢家通吃，顾名思义就是行业老大老二抢了老五老六的饭碗。在全球化和互联网的时代，很多行业的集中度提高是大势所趋，行业龙头在品牌、渠道、客户黏度、成本等方面的优势只会越来越明显，这时业内的小股票即使再便宜也可能是价值陷阱。比如重资产型的钢铁、汽车，小厂家很难玩过大厂家，一轮景气寒冬之后将倒下一大批。</a:t>
            </a:r>
            <a:endParaRPr lang="en-US" altLang="zh-CN" sz="2200" b="0" i="0" dirty="0">
              <a:effectLst/>
              <a:latin typeface="Helvetica Neue"/>
              <a:ea typeface="Helvetica Neue"/>
              <a:cs typeface="Helvetica Neue"/>
              <a:sym typeface="Helvetica Neue"/>
            </a:endParaRPr>
          </a:p>
          <a:p>
            <a:endParaRPr lang="zh-CN" altLang="en-US" sz="2200" b="0" i="0" dirty="0">
              <a:effectLst/>
              <a:latin typeface="Helvetica Neue"/>
              <a:ea typeface="Helvetica Neue"/>
              <a:cs typeface="Helvetica Neue"/>
              <a:sym typeface="Helvetica Neue"/>
            </a:endParaRPr>
          </a:p>
          <a:p>
            <a:r>
              <a:rPr lang="zh-CN" altLang="en-US" sz="2200" b="0" i="0" dirty="0">
                <a:effectLst/>
                <a:latin typeface="Helvetica Neue"/>
                <a:ea typeface="Helvetica Neue"/>
                <a:cs typeface="Helvetica Neue"/>
                <a:sym typeface="Helvetica Neue"/>
              </a:rPr>
              <a:t>价值陷阱</a:t>
            </a:r>
            <a:r>
              <a:rPr lang="en-US" altLang="zh-CN" sz="2200" b="0" i="0" dirty="0">
                <a:effectLst/>
                <a:latin typeface="Helvetica Neue"/>
                <a:ea typeface="Helvetica Neue"/>
                <a:cs typeface="Helvetica Neue"/>
                <a:sym typeface="Helvetica Neue"/>
              </a:rPr>
              <a:t>3</a:t>
            </a:r>
            <a:r>
              <a:rPr lang="zh-CN" altLang="en-US" sz="2200" b="0" i="0" dirty="0">
                <a:effectLst/>
                <a:latin typeface="Helvetica Neue"/>
                <a:ea typeface="Helvetica Neue"/>
                <a:cs typeface="Helvetica Neue"/>
                <a:sym typeface="Helvetica Neue"/>
              </a:rPr>
              <a:t>：分散的、重资产的夕阳行业</a:t>
            </a:r>
          </a:p>
          <a:p>
            <a:r>
              <a:rPr lang="zh-CN" altLang="en-US" sz="2200" b="0" i="0" dirty="0">
                <a:effectLst/>
                <a:latin typeface="Helvetica Neue"/>
                <a:ea typeface="Helvetica Neue"/>
                <a:cs typeface="Helvetica Neue"/>
                <a:sym typeface="Helvetica Neue"/>
              </a:rPr>
              <a:t>夕阳行业，意味着行业不增长了；重资产，意味着产能无法退出（如果退出，投入的资产就作废了）；分散，意味着供过于求的行业可能无序竞争甚至价格战。因此，这类股票的便宜是假象，因为其利润可能将每况愈下。比如</a:t>
            </a:r>
            <a:r>
              <a:rPr lang="en-US" altLang="zh-CN" sz="2200" b="0" i="0" dirty="0">
                <a:effectLst/>
                <a:latin typeface="Helvetica Neue"/>
                <a:ea typeface="Helvetica Neue"/>
                <a:cs typeface="Helvetica Neue"/>
                <a:sym typeface="Helvetica Neue"/>
              </a:rPr>
              <a:t>2000</a:t>
            </a:r>
            <a:r>
              <a:rPr lang="zh-CN" altLang="en-US" sz="2200" b="0" i="0" dirty="0">
                <a:effectLst/>
                <a:latin typeface="Helvetica Neue"/>
                <a:ea typeface="Helvetica Neue"/>
                <a:cs typeface="Helvetica Neue"/>
                <a:sym typeface="Helvetica Neue"/>
              </a:rPr>
              <a:t>年后的彩电行业残阳如血，长虹贵为行业龙头，但无论她怎么努力也只是在苦苦支撑，要想退出，数百亿不赚钱的垃圾资产谁有兴趣啊。如果图便宜买入了长虹并长期持有，和慢性自杀差不多。</a:t>
            </a:r>
            <a:endParaRPr lang="en-US" altLang="zh-CN" sz="2200" b="0" i="0" dirty="0">
              <a:effectLst/>
              <a:latin typeface="Helvetica Neue"/>
              <a:ea typeface="Helvetica Neue"/>
              <a:cs typeface="Helvetica Neue"/>
              <a:sym typeface="Helvetica Neue"/>
            </a:endParaRPr>
          </a:p>
          <a:p>
            <a:endParaRPr lang="zh-CN" altLang="en-US" sz="2200" b="0" i="0" dirty="0">
              <a:effectLst/>
              <a:latin typeface="Helvetica Neue"/>
              <a:ea typeface="Helvetica Neue"/>
              <a:cs typeface="Helvetica Neue"/>
              <a:sym typeface="Helvetica Neue"/>
            </a:endParaRPr>
          </a:p>
          <a:p>
            <a:r>
              <a:rPr lang="zh-CN" altLang="en-US" sz="2200" b="0" i="0" dirty="0">
                <a:effectLst/>
                <a:latin typeface="Helvetica Neue"/>
                <a:ea typeface="Helvetica Neue"/>
                <a:cs typeface="Helvetica Neue"/>
                <a:sym typeface="Helvetica Neue"/>
              </a:rPr>
              <a:t>价值陷阱</a:t>
            </a:r>
            <a:r>
              <a:rPr lang="en-US" altLang="zh-CN" sz="2200" b="0" i="0" dirty="0">
                <a:effectLst/>
                <a:latin typeface="Helvetica Neue"/>
                <a:ea typeface="Helvetica Neue"/>
                <a:cs typeface="Helvetica Neue"/>
                <a:sym typeface="Helvetica Neue"/>
              </a:rPr>
              <a:t>4</a:t>
            </a:r>
            <a:r>
              <a:rPr lang="zh-CN" altLang="en-US" sz="2200" b="0" i="0" dirty="0">
                <a:effectLst/>
                <a:latin typeface="Helvetica Neue"/>
                <a:ea typeface="Helvetica Neue"/>
                <a:cs typeface="Helvetica Neue"/>
                <a:sym typeface="Helvetica Neue"/>
              </a:rPr>
              <a:t>：景气顶点的周期股</a:t>
            </a:r>
          </a:p>
          <a:p>
            <a:r>
              <a:rPr lang="zh-CN" altLang="en-US" sz="2200" b="0" i="0" dirty="0">
                <a:effectLst/>
                <a:latin typeface="Helvetica Neue"/>
                <a:ea typeface="Helvetica Neue"/>
                <a:cs typeface="Helvetica Neue"/>
                <a:sym typeface="Helvetica Neue"/>
              </a:rPr>
              <a:t>周期性行业占股市的比重十之作九，价值投资并不排斥周期股。买卖周期股不能只是自下而上选股，必须要结合自上而下的宏观分析。在经济扩张的早期和中期，低估值的周期股是很好的投资标的。在经济扩张晚期，低市盈率的周期股则变成了价值陷阱，因为此时的顶峰利润是不可持续的。比如三爱富，</a:t>
            </a:r>
            <a:r>
              <a:rPr lang="en-US" altLang="zh-CN" sz="2200" b="0" i="0" dirty="0">
                <a:effectLst/>
                <a:latin typeface="Helvetica Neue"/>
                <a:ea typeface="Helvetica Neue"/>
                <a:cs typeface="Helvetica Neue"/>
                <a:sym typeface="Helvetica Neue"/>
              </a:rPr>
              <a:t>2011</a:t>
            </a:r>
            <a:r>
              <a:rPr lang="zh-CN" altLang="en-US" sz="2200" b="0" i="0" dirty="0">
                <a:effectLst/>
                <a:latin typeface="Helvetica Neue"/>
                <a:ea typeface="Helvetica Neue"/>
                <a:cs typeface="Helvetica Neue"/>
                <a:sym typeface="Helvetica Neue"/>
              </a:rPr>
              <a:t>年每股收益</a:t>
            </a:r>
            <a:r>
              <a:rPr lang="en-US" altLang="zh-CN" sz="2200" b="0" i="0" dirty="0">
                <a:effectLst/>
                <a:latin typeface="Helvetica Neue"/>
                <a:ea typeface="Helvetica Neue"/>
                <a:cs typeface="Helvetica Neue"/>
                <a:sym typeface="Helvetica Neue"/>
              </a:rPr>
              <a:t>2.1</a:t>
            </a:r>
            <a:r>
              <a:rPr lang="zh-CN" altLang="en-US" sz="2200" b="0" i="0" dirty="0">
                <a:effectLst/>
                <a:latin typeface="Helvetica Neue"/>
                <a:ea typeface="Helvetica Neue"/>
                <a:cs typeface="Helvetica Neue"/>
                <a:sym typeface="Helvetica Neue"/>
              </a:rPr>
              <a:t>元，对应</a:t>
            </a:r>
            <a:r>
              <a:rPr lang="en-US" altLang="zh-CN" sz="2200" b="0" i="0" dirty="0">
                <a:effectLst/>
                <a:latin typeface="Helvetica Neue"/>
                <a:ea typeface="Helvetica Neue"/>
                <a:cs typeface="Helvetica Neue"/>
                <a:sym typeface="Helvetica Neue"/>
              </a:rPr>
              <a:t>2011</a:t>
            </a:r>
            <a:r>
              <a:rPr lang="zh-CN" altLang="en-US" sz="2200" b="0" i="0" dirty="0">
                <a:effectLst/>
                <a:latin typeface="Helvetica Neue"/>
                <a:ea typeface="Helvetica Neue"/>
                <a:cs typeface="Helvetica Neue"/>
                <a:sym typeface="Helvetica Neue"/>
              </a:rPr>
              <a:t>年</a:t>
            </a:r>
            <a:r>
              <a:rPr lang="en-US" altLang="zh-CN" sz="2200" b="0" i="0" dirty="0">
                <a:effectLst/>
                <a:latin typeface="Helvetica Neue"/>
                <a:ea typeface="Helvetica Neue"/>
                <a:cs typeface="Helvetica Neue"/>
                <a:sym typeface="Helvetica Neue"/>
              </a:rPr>
              <a:t>7</a:t>
            </a:r>
            <a:r>
              <a:rPr lang="zh-CN" altLang="en-US" sz="2200" b="0" i="0" dirty="0">
                <a:effectLst/>
                <a:latin typeface="Helvetica Neue"/>
                <a:ea typeface="Helvetica Neue"/>
                <a:cs typeface="Helvetica Neue"/>
                <a:sym typeface="Helvetica Neue"/>
              </a:rPr>
              <a:t>月近</a:t>
            </a:r>
            <a:r>
              <a:rPr lang="en-US" altLang="zh-CN" sz="2200" b="0" i="0" dirty="0">
                <a:effectLst/>
                <a:latin typeface="Helvetica Neue"/>
                <a:ea typeface="Helvetica Neue"/>
                <a:cs typeface="Helvetica Neue"/>
                <a:sym typeface="Helvetica Neue"/>
              </a:rPr>
              <a:t>40</a:t>
            </a:r>
            <a:r>
              <a:rPr lang="zh-CN" altLang="en-US" sz="2200" b="0" i="0" dirty="0">
                <a:effectLst/>
                <a:latin typeface="Helvetica Neue"/>
                <a:ea typeface="Helvetica Neue"/>
                <a:cs typeface="Helvetica Neue"/>
                <a:sym typeface="Helvetica Neue"/>
              </a:rPr>
              <a:t>元的顶峰价格，市盈率不到</a:t>
            </a:r>
            <a:r>
              <a:rPr lang="en-US" altLang="zh-CN" sz="2200" b="0" i="0" dirty="0">
                <a:effectLst/>
                <a:latin typeface="Helvetica Neue"/>
                <a:ea typeface="Helvetica Neue"/>
                <a:cs typeface="Helvetica Neue"/>
                <a:sym typeface="Helvetica Neue"/>
              </a:rPr>
              <a:t>20</a:t>
            </a:r>
            <a:r>
              <a:rPr lang="zh-CN" altLang="en-US" sz="2200" b="0" i="0" dirty="0">
                <a:effectLst/>
                <a:latin typeface="Helvetica Neue"/>
                <a:ea typeface="Helvetica Neue"/>
                <a:cs typeface="Helvetica Neue"/>
                <a:sym typeface="Helvetica Neue"/>
              </a:rPr>
              <a:t>倍；到如今股价跌到了</a:t>
            </a:r>
            <a:r>
              <a:rPr lang="en-US" altLang="zh-CN" sz="2200" b="0" i="0" dirty="0">
                <a:effectLst/>
                <a:latin typeface="Helvetica Neue"/>
                <a:ea typeface="Helvetica Neue"/>
                <a:cs typeface="Helvetica Neue"/>
                <a:sym typeface="Helvetica Neue"/>
              </a:rPr>
              <a:t>12</a:t>
            </a:r>
            <a:r>
              <a:rPr lang="zh-CN" altLang="en-US" sz="2200" b="0" i="0" dirty="0">
                <a:effectLst/>
                <a:latin typeface="Helvetica Neue"/>
                <a:ea typeface="Helvetica Neue"/>
                <a:cs typeface="Helvetica Neue"/>
                <a:sym typeface="Helvetica Neue"/>
              </a:rPr>
              <a:t>元多，市盈率却高达</a:t>
            </a:r>
            <a:r>
              <a:rPr lang="en-US" altLang="zh-CN" sz="2200" b="0" i="0" dirty="0">
                <a:effectLst/>
                <a:latin typeface="Helvetica Neue"/>
                <a:ea typeface="Helvetica Neue"/>
                <a:cs typeface="Helvetica Neue"/>
                <a:sym typeface="Helvetica Neue"/>
              </a:rPr>
              <a:t>40</a:t>
            </a:r>
            <a:r>
              <a:rPr lang="zh-CN" altLang="en-US" sz="2200" b="0" i="0" dirty="0">
                <a:effectLst/>
                <a:latin typeface="Helvetica Neue"/>
                <a:ea typeface="Helvetica Neue"/>
                <a:cs typeface="Helvetica Neue"/>
                <a:sym typeface="Helvetica Neue"/>
              </a:rPr>
              <a:t>倍；今年</a:t>
            </a:r>
            <a:r>
              <a:rPr lang="en-US" altLang="zh-CN" sz="2200" b="0" i="0" dirty="0">
                <a:effectLst/>
                <a:latin typeface="Helvetica Neue"/>
                <a:ea typeface="Helvetica Neue"/>
                <a:cs typeface="Helvetica Neue"/>
                <a:sym typeface="Helvetica Neue"/>
              </a:rPr>
              <a:t>4</a:t>
            </a:r>
            <a:r>
              <a:rPr lang="zh-CN" altLang="en-US" sz="2200" b="0" i="0" dirty="0">
                <a:effectLst/>
                <a:latin typeface="Helvetica Neue"/>
                <a:ea typeface="Helvetica Neue"/>
                <a:cs typeface="Helvetica Neue"/>
                <a:sym typeface="Helvetica Neue"/>
              </a:rPr>
              <a:t>月股价约为</a:t>
            </a:r>
            <a:r>
              <a:rPr lang="en-US" altLang="zh-CN" sz="2200" b="0" i="0" dirty="0">
                <a:effectLst/>
                <a:latin typeface="Helvetica Neue"/>
                <a:ea typeface="Helvetica Neue"/>
                <a:cs typeface="Helvetica Neue"/>
                <a:sym typeface="Helvetica Neue"/>
              </a:rPr>
              <a:t>22</a:t>
            </a:r>
            <a:r>
              <a:rPr lang="zh-CN" altLang="en-US" sz="2200" b="0" i="0" dirty="0">
                <a:effectLst/>
                <a:latin typeface="Helvetica Neue"/>
                <a:ea typeface="Helvetica Neue"/>
                <a:cs typeface="Helvetica Neue"/>
                <a:sym typeface="Helvetica Neue"/>
              </a:rPr>
              <a:t>元，按</a:t>
            </a:r>
            <a:r>
              <a:rPr lang="en-US" altLang="zh-CN" sz="2200" b="0" i="0" dirty="0">
                <a:effectLst/>
                <a:latin typeface="Helvetica Neue"/>
                <a:ea typeface="Helvetica Neue"/>
                <a:cs typeface="Helvetica Neue"/>
                <a:sym typeface="Helvetica Neue"/>
              </a:rPr>
              <a:t>2011</a:t>
            </a:r>
            <a:r>
              <a:rPr lang="zh-CN" altLang="en-US" sz="2200" b="0" i="0" dirty="0">
                <a:effectLst/>
                <a:latin typeface="Helvetica Neue"/>
                <a:ea typeface="Helvetica Neue"/>
                <a:cs typeface="Helvetica Neue"/>
                <a:sym typeface="Helvetica Neue"/>
              </a:rPr>
              <a:t>年每股收益市盈率约为</a:t>
            </a:r>
            <a:r>
              <a:rPr lang="en-US" altLang="zh-CN" sz="2200" b="0" i="0" dirty="0">
                <a:effectLst/>
                <a:latin typeface="Helvetica Neue"/>
                <a:ea typeface="Helvetica Neue"/>
                <a:cs typeface="Helvetica Neue"/>
                <a:sym typeface="Helvetica Neue"/>
              </a:rPr>
              <a:t>10</a:t>
            </a:r>
            <a:r>
              <a:rPr lang="zh-CN" altLang="en-US" sz="2200" b="0" i="0" dirty="0">
                <a:effectLst/>
                <a:latin typeface="Helvetica Neue"/>
                <a:ea typeface="Helvetica Neue"/>
                <a:cs typeface="Helvetica Neue"/>
                <a:sym typeface="Helvetica Neue"/>
              </a:rPr>
              <a:t>倍，如果当时贪图便宜买进，损失惨重。</a:t>
            </a:r>
            <a:endParaRPr lang="en-US" altLang="zh-CN" sz="2200" b="0" i="0" dirty="0">
              <a:effectLst/>
              <a:latin typeface="Helvetica Neue"/>
              <a:ea typeface="Helvetica Neue"/>
              <a:cs typeface="Helvetica Neue"/>
              <a:sym typeface="Helvetica Neue"/>
            </a:endParaRPr>
          </a:p>
          <a:p>
            <a:endParaRPr lang="zh-CN" altLang="en-US" sz="2200" b="0" i="0" dirty="0">
              <a:effectLst/>
              <a:latin typeface="Helvetica Neue"/>
              <a:ea typeface="Helvetica Neue"/>
              <a:cs typeface="Helvetica Neue"/>
              <a:sym typeface="Helvetica Neue"/>
            </a:endParaRPr>
          </a:p>
          <a:p>
            <a:r>
              <a:rPr lang="zh-CN" altLang="en-US" sz="2200" b="0" i="0" dirty="0">
                <a:effectLst/>
                <a:latin typeface="Helvetica Neue"/>
                <a:ea typeface="Helvetica Neue"/>
                <a:cs typeface="Helvetica Neue"/>
                <a:sym typeface="Helvetica Neue"/>
              </a:rPr>
              <a:t>价值陷阱</a:t>
            </a:r>
            <a:r>
              <a:rPr lang="en-US" altLang="zh-CN" sz="2200" b="0" i="0" dirty="0">
                <a:effectLst/>
                <a:latin typeface="Helvetica Neue"/>
                <a:ea typeface="Helvetica Neue"/>
                <a:cs typeface="Helvetica Neue"/>
                <a:sym typeface="Helvetica Neue"/>
              </a:rPr>
              <a:t>5</a:t>
            </a:r>
            <a:r>
              <a:rPr lang="zh-CN" altLang="en-US" sz="2200" b="0" i="0" dirty="0">
                <a:effectLst/>
                <a:latin typeface="Helvetica Neue"/>
                <a:ea typeface="Helvetica Neue"/>
                <a:cs typeface="Helvetica Neue"/>
                <a:sym typeface="Helvetica Neue"/>
              </a:rPr>
              <a:t>：低水平大幅扩张产能</a:t>
            </a:r>
          </a:p>
          <a:p>
            <a:r>
              <a:rPr lang="zh-CN" altLang="en-US" sz="2200" b="0" i="0" dirty="0">
                <a:effectLst/>
                <a:latin typeface="Helvetica Neue"/>
                <a:ea typeface="Helvetica Neue"/>
                <a:cs typeface="Helvetica Neue"/>
                <a:sym typeface="Helvetica Neue"/>
              </a:rPr>
              <a:t>在不具有技术领先优势的情况下，为了上规模而大幅扩张产能，试图以规模优势占据成本优势。殊不知竞争对手大多也是这么做的，等到产能扩张完成了，才发现整个行业产能已经严重过剩，全行业进入惨烈的价格竞争之中，巨额投资无法收回反而成为成本包袱。风电、光伏行业就是这样，代表性的企业如金风科技、东方日升。</a:t>
            </a:r>
          </a:p>
          <a:p>
            <a:endParaRPr kumimoji="1" lang="zh-CN" altLang="en-US" dirty="0"/>
          </a:p>
        </p:txBody>
      </p:sp>
    </p:spTree>
    <p:extLst>
      <p:ext uri="{BB962C8B-B14F-4D97-AF65-F5344CB8AC3E}">
        <p14:creationId xmlns:p14="http://schemas.microsoft.com/office/powerpoint/2010/main" val="1694239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866515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254696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069053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4089968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096574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279602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123166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867268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409378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979423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897560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030767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6988610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285160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6118974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6981074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924780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6712467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4301818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843935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7616534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3783574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0275532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9663871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4606627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1753505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5872349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zh-CN" altLang="en-US" dirty="0"/>
              <a:t>在过往三十年的学术研究中，“盈余质量”作为会计研究的重要课题一直备受关注，学者们普遍认为高盈余质量能够为投资者提供高质量的上市公司盈余信息，以帮助投资者更为准确地预测公司未来业绩，从而做出正确的投资决策。若上市公司进行了盈余操纵或管理，那么其财报盈余向投资者传递的信息质量往往较差；较差的信息质量不利于投资者合理地预期公司的未来业绩，并影响其做出正确的投资决策，从而导致其遭受投资损失，因此对上市公司盈余质量好坏的评价具有重要的意义。 </a:t>
            </a:r>
            <a:endParaRPr kumimoji="1" lang="en-US" altLang="zh-CN" dirty="0"/>
          </a:p>
          <a:p>
            <a:endParaRPr kumimoji="1" lang="en-US" altLang="zh-CN" dirty="0"/>
          </a:p>
          <a:p>
            <a:r>
              <a:rPr kumimoji="1" lang="zh-CN" altLang="en-US" dirty="0"/>
              <a:t>进入 </a:t>
            </a:r>
            <a:r>
              <a:rPr kumimoji="1" lang="en-US" altLang="zh-CN" dirty="0"/>
              <a:t>2017 </a:t>
            </a:r>
            <a:r>
              <a:rPr kumimoji="1" lang="zh-CN" altLang="en-US" dirty="0"/>
              <a:t>年以来，投资者提升了对绩优股的关注程度，价值成为了市场上主流的风格；同时，媒体加大了对“问题股”的曝光力度，部分“地雷股”股价闪崩给投资者造成了较大的回撤与流动性冲击。在这样的环境下，对上市公司业绩真实性的评价显得更加重要。为此，本篇报告将深挖基本面逻辑，设计一套可以用于检验上市公司盈余质量好坏的工具，用于： </a:t>
            </a:r>
            <a:endParaRPr kumimoji="1" lang="en-US" altLang="zh-CN" dirty="0"/>
          </a:p>
          <a:p>
            <a:endParaRPr kumimoji="1" lang="en-US" altLang="zh-CN" dirty="0"/>
          </a:p>
          <a:p>
            <a:r>
              <a:rPr kumimoji="1" lang="zh-CN" altLang="en-US" dirty="0"/>
              <a:t>进入 </a:t>
            </a:r>
            <a:r>
              <a:rPr kumimoji="1" lang="en-US" altLang="zh-CN" dirty="0"/>
              <a:t>2017 </a:t>
            </a:r>
            <a:r>
              <a:rPr kumimoji="1" lang="zh-CN" altLang="en-US" dirty="0"/>
              <a:t>年以来，投资者提升了对绩优股的关注程度，价值成为了市</a:t>
            </a:r>
          </a:p>
          <a:p>
            <a:r>
              <a:rPr kumimoji="1" lang="zh-CN" altLang="en-US" dirty="0"/>
              <a:t>场上主流的风格；同时，媒体加大了对“问题股”的曝光力度，部分“地雷</a:t>
            </a:r>
          </a:p>
          <a:p>
            <a:r>
              <a:rPr kumimoji="1" lang="zh-CN" altLang="en-US" dirty="0"/>
              <a:t>股”股价闪崩给投资者造成了较大的回撤与流动性冲击。在这样的环境</a:t>
            </a:r>
          </a:p>
          <a:p>
            <a:r>
              <a:rPr kumimoji="1" lang="zh-CN" altLang="en-US" dirty="0"/>
              <a:t>下，对上市公司业绩真实性的评价显得更加重要。为此，本篇报告将深</a:t>
            </a:r>
          </a:p>
          <a:p>
            <a:r>
              <a:rPr kumimoji="1" lang="zh-CN" altLang="en-US" dirty="0"/>
              <a:t>挖基本面逻辑，设计一套可以用于检验上市公司盈余质量好坏的工具，</a:t>
            </a:r>
          </a:p>
          <a:p>
            <a:r>
              <a:rPr kumimoji="1" lang="zh-CN" altLang="en-US" dirty="0"/>
              <a:t>用于： </a:t>
            </a:r>
            <a:endParaRPr kumimoji="1" lang="en-US" altLang="zh-CN" dirty="0"/>
          </a:p>
          <a:p>
            <a:endParaRPr kumimoji="1" lang="en-US" altLang="zh-CN" dirty="0"/>
          </a:p>
          <a:p>
            <a:r>
              <a:rPr kumimoji="1" lang="zh-CN" altLang="en-US" dirty="0"/>
              <a:t>将用于预测上市公司未来业绩的盈余信息分解为高质量盈余以及</a:t>
            </a:r>
          </a:p>
          <a:p>
            <a:r>
              <a:rPr kumimoji="1" lang="zh-CN" altLang="en-US" dirty="0"/>
              <a:t>低质量盈余两部分，高质量盈余稳定性高、持续性强、对未来盈余</a:t>
            </a:r>
          </a:p>
          <a:p>
            <a:r>
              <a:rPr kumimoji="1" lang="zh-CN" altLang="en-US" dirty="0"/>
              <a:t>的预测性强；低质量盈余稳定性低、持续性弱、对未来盈余的预测</a:t>
            </a:r>
          </a:p>
          <a:p>
            <a:r>
              <a:rPr kumimoji="1" lang="zh-CN" altLang="en-US" dirty="0"/>
              <a:t>性差。 </a:t>
            </a:r>
            <a:endParaRPr kumimoji="1" lang="en-US" altLang="zh-CN" dirty="0"/>
          </a:p>
          <a:p>
            <a:endParaRPr kumimoji="1" lang="en-US" altLang="zh-CN" dirty="0"/>
          </a:p>
          <a:p>
            <a:endParaRPr kumimoji="1" lang="en-US" altLang="zh-CN" dirty="0"/>
          </a:p>
          <a:p>
            <a:r>
              <a:rPr kumimoji="1" lang="zh-CN" altLang="en-US" dirty="0"/>
              <a:t>盈余质量的好坏表现为高质量盈余与低质量盈余的相对大小，若低</a:t>
            </a:r>
          </a:p>
          <a:p>
            <a:r>
              <a:rPr kumimoji="1" lang="zh-CN" altLang="en-US" dirty="0"/>
              <a:t>质量盈余占比较大，则该上市公司盈余质量较差。我们所设计的盈</a:t>
            </a:r>
          </a:p>
          <a:p>
            <a:r>
              <a:rPr kumimoji="1" lang="zh-CN" altLang="en-US" dirty="0"/>
              <a:t>余质量代理变量应能够较准确地计量或反映低盈余质量的相对大</a:t>
            </a:r>
          </a:p>
          <a:p>
            <a:r>
              <a:rPr kumimoji="1" lang="zh-CN" altLang="en-US" dirty="0"/>
              <a:t>小。 </a:t>
            </a:r>
          </a:p>
        </p:txBody>
      </p:sp>
    </p:spTree>
    <p:extLst>
      <p:ext uri="{BB962C8B-B14F-4D97-AF65-F5344CB8AC3E}">
        <p14:creationId xmlns:p14="http://schemas.microsoft.com/office/powerpoint/2010/main" val="9376193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9433120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4373141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002969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933646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1777681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9537621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kumimoji="1" lang="zh-CN" altLang="en-US" dirty="0"/>
              <a:t>营业收入同比增长率是企业在一定期间内取得的营业收入与其上年同期营业收入的增长的百分比，以反映企业在此期间内营业收入的增长或下降等情况。由于营业收入是个时期性数据，一定期间可以是指会计年度起始日至会计报表截止日的期间，也可以指某一个月、季度或年等等不同区间，视使用者的不同需要可做出不同的选择。因此，按不同的区间可以分为季度营业收入同比增长率，年化营业收入同比增长率等等</a:t>
            </a:r>
            <a:r>
              <a:rPr lang="zh-CN" altLang="en-US" sz="2200" b="0" i="0" dirty="0">
                <a:effectLst/>
                <a:latin typeface="Helvetica Neue"/>
                <a:ea typeface="Helvetica Neue"/>
                <a:cs typeface="Helvetica Neue"/>
                <a:sym typeface="Helvetica Neue"/>
              </a:rPr>
              <a:t>。</a:t>
            </a:r>
          </a:p>
          <a:p>
            <a:endParaRPr kumimoji="1" lang="en-US" altLang="zh-CN" dirty="0"/>
          </a:p>
          <a:p>
            <a:pPr marL="0" marR="0" lvl="0" indent="0" algn="l" defTabSz="457200" eaLnBrk="1" fontAlgn="auto" latinLnBrk="0" hangingPunct="1">
              <a:lnSpc>
                <a:spcPct val="117999"/>
              </a:lnSpc>
              <a:spcBef>
                <a:spcPts val="0"/>
              </a:spcBef>
              <a:spcAft>
                <a:spcPts val="0"/>
              </a:spcAft>
              <a:buClrTx/>
              <a:buSzTx/>
              <a:buFontTx/>
              <a:buNone/>
              <a:tabLst/>
              <a:defRPr/>
            </a:pPr>
            <a:r>
              <a:rPr lang="zh-CN" altLang="en-US" sz="2400" dirty="0"/>
              <a:t>由于很多企业处于不同的行业，其业务的经营带有很强的季节性，因此，简单按月或季度去比较营业收入并不客观，而营业收入同比增长率有效地剔除了这种季节性比较明显的企业按月或按季对比带来的偏颇，给企业营业收入的分析带来客观性。</a:t>
            </a:r>
          </a:p>
          <a:p>
            <a:endParaRPr kumimoji="1" lang="en-US" altLang="zh-CN" dirty="0"/>
          </a:p>
          <a:p>
            <a:pPr marL="0" algn="l">
              <a:lnSpc>
                <a:spcPct val="150000"/>
              </a:lnSpc>
            </a:pPr>
            <a:r>
              <a:rPr lang="zh-CN" altLang="en-US" sz="2400" dirty="0"/>
              <a:t>连续地观察营业收入同比增长率的历史趋势，可以反映出企业的营业收入在不同的会计期间其增长变化的情况，对后期的预测带来一定的帮助。</a:t>
            </a:r>
          </a:p>
          <a:p>
            <a:pPr marL="0" algn="l">
              <a:lnSpc>
                <a:spcPct val="150000"/>
              </a:lnSpc>
            </a:pPr>
            <a:r>
              <a:rPr lang="zh-CN" altLang="en-US" sz="2400" dirty="0"/>
              <a:t>营业收入同比增长率对于有重大重组合并的企业，由于报表数据不具有可比性，须谨慎使用；若必须使用，则在使用时，必须对营业收入的口径给予重新调整，以免引起误读误判。</a:t>
            </a:r>
          </a:p>
        </p:txBody>
      </p:sp>
    </p:spTree>
    <p:extLst>
      <p:ext uri="{BB962C8B-B14F-4D97-AF65-F5344CB8AC3E}">
        <p14:creationId xmlns:p14="http://schemas.microsoft.com/office/powerpoint/2010/main" val="5328434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1131142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6861545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969046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869958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4788847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457200" eaLnBrk="1" fontAlgn="auto" latinLnBrk="0" hangingPunct="1">
              <a:lnSpc>
                <a:spcPct val="117999"/>
              </a:lnSpc>
              <a:spcBef>
                <a:spcPts val="0"/>
              </a:spcBef>
              <a:spcAft>
                <a:spcPts val="0"/>
              </a:spcAft>
              <a:buClrTx/>
              <a:buSzTx/>
              <a:buFontTx/>
              <a:buNone/>
              <a:tabLst/>
              <a:defRPr/>
            </a:pPr>
            <a:r>
              <a:rPr kumimoji="1" lang="zh-CN" altLang="en-US" sz="2400" dirty="0"/>
              <a:t>一般来讲，存货周转率越大，说明存货出售得更快，存货管理效率更高，占用的资源更少，积压风险也更小，存货转化为现金或应收帐款的速度就越快，这样会增强企业的短期偿债能力及获利能力。通过存货周转速度分析，有利于找出存货管理中存在的小问题，尽可能降低资金占用水平。</a:t>
            </a:r>
          </a:p>
          <a:p>
            <a:pPr marL="0" marR="0" lvl="0" indent="0" defTabSz="457200" eaLnBrk="1" fontAlgn="auto" latinLnBrk="0" hangingPunct="1">
              <a:lnSpc>
                <a:spcPct val="117999"/>
              </a:lnSpc>
              <a:spcBef>
                <a:spcPts val="0"/>
              </a:spcBef>
              <a:spcAft>
                <a:spcPts val="0"/>
              </a:spcAft>
              <a:buClrTx/>
              <a:buSzTx/>
              <a:buFontTx/>
              <a:buNone/>
              <a:tabLst/>
              <a:defRPr/>
            </a:pPr>
            <a:endParaRPr lang="zh-CN" altLang="en-US" sz="2400" dirty="0"/>
          </a:p>
        </p:txBody>
      </p:sp>
    </p:spTree>
    <p:extLst>
      <p:ext uri="{BB962C8B-B14F-4D97-AF65-F5344CB8AC3E}">
        <p14:creationId xmlns:p14="http://schemas.microsoft.com/office/powerpoint/2010/main" val="38564458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algn="l">
              <a:lnSpc>
                <a:spcPct val="150000"/>
              </a:lnSpc>
            </a:pPr>
            <a:r>
              <a:rPr kumimoji="1" lang="zh-CN" altLang="en-US" sz="2400" dirty="0"/>
              <a:t>它说明一定期间内公司应收账款转为现金的平均次数。应收账款越高，公司的</a:t>
            </a:r>
            <a:r>
              <a:rPr kumimoji="1" lang="zh-CN" altLang="en-US" sz="2400"/>
              <a:t>收账能力 越</a:t>
            </a:r>
            <a:r>
              <a:rPr kumimoji="1" lang="zh-CN" altLang="en-US" sz="2400" dirty="0"/>
              <a:t>强，因而流动性越强，坏账率一般也越低。但是，过高的应收</a:t>
            </a:r>
            <a:r>
              <a:rPr kumimoji="1" lang="zh-CN" altLang="en-US" sz="2400"/>
              <a:t>账款周转 率</a:t>
            </a:r>
            <a:r>
              <a:rPr kumimoji="1" lang="zh-CN" altLang="en-US" sz="2400" dirty="0"/>
              <a:t>也暗示了企业赊销规定可能过于严苛，导致其失去了一些销售机会。</a:t>
            </a:r>
            <a:endParaRPr lang="zh-CN" altLang="en-US" sz="2400" dirty="0"/>
          </a:p>
          <a:p>
            <a:pPr marL="0" marR="0" lvl="0" indent="0" defTabSz="457200" eaLnBrk="1" fontAlgn="auto" latinLnBrk="0" hangingPunct="1">
              <a:lnSpc>
                <a:spcPct val="117999"/>
              </a:lnSpc>
              <a:spcBef>
                <a:spcPts val="0"/>
              </a:spcBef>
              <a:spcAft>
                <a:spcPts val="0"/>
              </a:spcAft>
              <a:buClrTx/>
              <a:buSzTx/>
              <a:buFontTx/>
              <a:buNone/>
              <a:tabLst/>
              <a:defRPr/>
            </a:pPr>
            <a:endParaRPr lang="zh-CN" altLang="en-US" sz="2400" dirty="0"/>
          </a:p>
        </p:txBody>
      </p:sp>
    </p:spTree>
    <p:extLst>
      <p:ext uri="{BB962C8B-B14F-4D97-AF65-F5344CB8AC3E}">
        <p14:creationId xmlns:p14="http://schemas.microsoft.com/office/powerpoint/2010/main" val="88805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9716721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zh-CN" altLang="en-US" sz="2400" dirty="0"/>
          </a:p>
        </p:txBody>
      </p:sp>
    </p:spTree>
    <p:extLst>
      <p:ext uri="{BB962C8B-B14F-4D97-AF65-F5344CB8AC3E}">
        <p14:creationId xmlns:p14="http://schemas.microsoft.com/office/powerpoint/2010/main" val="1332689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zh-CN" altLang="en-US" sz="2400" dirty="0"/>
          </a:p>
        </p:txBody>
      </p:sp>
    </p:spTree>
    <p:extLst>
      <p:ext uri="{BB962C8B-B14F-4D97-AF65-F5344CB8AC3E}">
        <p14:creationId xmlns:p14="http://schemas.microsoft.com/office/powerpoint/2010/main" val="7365949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79886851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zh-CN" altLang="en-US" sz="2400" dirty="0"/>
          </a:p>
        </p:txBody>
      </p:sp>
    </p:spTree>
    <p:extLst>
      <p:ext uri="{BB962C8B-B14F-4D97-AF65-F5344CB8AC3E}">
        <p14:creationId xmlns:p14="http://schemas.microsoft.com/office/powerpoint/2010/main" val="417482070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en-US" altLang="zh-CN" sz="2400" dirty="0"/>
          </a:p>
          <a:p>
            <a:pPr marL="0" marR="0" lvl="0" indent="0" algn="l" defTabSz="457200" eaLnBrk="1" fontAlgn="auto" latinLnBrk="0" hangingPunct="1">
              <a:lnSpc>
                <a:spcPct val="117999"/>
              </a:lnSpc>
              <a:spcBef>
                <a:spcPts val="0"/>
              </a:spcBef>
              <a:spcAft>
                <a:spcPts val="0"/>
              </a:spcAft>
              <a:buClrTx/>
              <a:buSzTx/>
              <a:buFontTx/>
              <a:buNone/>
              <a:tabLst/>
              <a:defRPr/>
            </a:pPr>
            <a:r>
              <a:rPr kumimoji="1" lang="zh-CN" altLang="en-US" sz="2400" dirty="0"/>
              <a:t>速动比率是更为保守地衡量真正能够迅速变现，以偿还短期负偾的那部分流动资产水平。指企业速动资产与流动负债的比率，速动资产是企业的流动资产减去存货和预付费用后的余额，主要包括现金、短期投资、应收票据、应收帐款等项目。一般来说流动比率与速动比率的比值在</a:t>
            </a:r>
            <a:r>
              <a:rPr kumimoji="1" lang="en-US" altLang="zh-CN" sz="2400" dirty="0"/>
              <a:t>1.5</a:t>
            </a:r>
            <a:r>
              <a:rPr kumimoji="1" lang="zh-CN" altLang="en-US" sz="2400" dirty="0"/>
              <a:t>比</a:t>
            </a:r>
            <a:r>
              <a:rPr kumimoji="1" lang="en-US" altLang="zh-CN" sz="2400" dirty="0"/>
              <a:t>1</a:t>
            </a:r>
            <a:r>
              <a:rPr kumimoji="1" lang="zh-CN" altLang="en-US" sz="2400" dirty="0"/>
              <a:t>左右最为合适。</a:t>
            </a:r>
            <a:endParaRPr lang="zh-CN" altLang="en-US" sz="2400" dirty="0"/>
          </a:p>
          <a:p>
            <a:pPr marL="0" marR="0" lvl="0" indent="0" algn="l" defTabSz="457200" eaLnBrk="1" fontAlgn="auto" latinLnBrk="0" hangingPunct="1">
              <a:lnSpc>
                <a:spcPct val="117999"/>
              </a:lnSpc>
              <a:spcBef>
                <a:spcPts val="0"/>
              </a:spcBef>
              <a:spcAft>
                <a:spcPts val="0"/>
              </a:spcAft>
              <a:buClrTx/>
              <a:buSzTx/>
              <a:buFontTx/>
              <a:buNone/>
              <a:tabLst/>
              <a:defRPr/>
            </a:pPr>
            <a:endParaRPr kumimoji="1" lang="zh-CN" altLang="en-US" sz="2400" dirty="0"/>
          </a:p>
          <a:p>
            <a:pPr marL="0" marR="0" lvl="0" indent="0" defTabSz="457200" eaLnBrk="1" fontAlgn="auto" latinLnBrk="0" hangingPunct="1">
              <a:lnSpc>
                <a:spcPct val="117999"/>
              </a:lnSpc>
              <a:spcBef>
                <a:spcPts val="0"/>
              </a:spcBef>
              <a:spcAft>
                <a:spcPts val="0"/>
              </a:spcAft>
              <a:buClrTx/>
              <a:buSzTx/>
              <a:buFontTx/>
              <a:buNone/>
              <a:tabLst/>
              <a:defRPr/>
            </a:pPr>
            <a:endParaRPr lang="zh-CN" altLang="en-US" sz="2400" dirty="0"/>
          </a:p>
        </p:txBody>
      </p:sp>
    </p:spTree>
    <p:extLst>
      <p:ext uri="{BB962C8B-B14F-4D97-AF65-F5344CB8AC3E}">
        <p14:creationId xmlns:p14="http://schemas.microsoft.com/office/powerpoint/2010/main" val="343178248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457200" eaLnBrk="1" fontAlgn="auto" latinLnBrk="0" hangingPunct="1">
              <a:lnSpc>
                <a:spcPct val="117999"/>
              </a:lnSpc>
              <a:spcBef>
                <a:spcPts val="0"/>
              </a:spcBef>
              <a:spcAft>
                <a:spcPts val="0"/>
              </a:spcAft>
              <a:buClrTx/>
              <a:buSzTx/>
              <a:buFontTx/>
              <a:buNone/>
              <a:tabLst/>
              <a:defRPr/>
            </a:pPr>
            <a:r>
              <a:rPr kumimoji="1" lang="zh-CN" altLang="en-US" sz="2400"/>
              <a:t> 衡 量 了 能 迅 速 用 于 偿 还 短 期 债 务 的 现金持 有 量 。</a:t>
            </a:r>
            <a:r>
              <a:rPr kumimoji="1" lang="zh-CN" altLang="en-US" sz="2400" dirty="0"/>
              <a:t>现金比率一般认为</a:t>
            </a:r>
            <a:r>
              <a:rPr kumimoji="1" lang="en-US" altLang="zh-CN" sz="2400" dirty="0"/>
              <a:t>20%</a:t>
            </a:r>
            <a:r>
              <a:rPr kumimoji="1" lang="zh-CN" altLang="en-US" sz="2400" dirty="0"/>
              <a:t>以上为</a:t>
            </a:r>
            <a:r>
              <a:rPr kumimoji="1" lang="zh-CN" altLang="en-US" sz="2400"/>
              <a:t>好。 但 对 于 企 业 而 言 ， 持 有 过多</a:t>
            </a:r>
            <a:r>
              <a:rPr kumimoji="1" lang="zh-CN" altLang="en-US" sz="2400" dirty="0"/>
              <a:t>现金也是一种资源浪费，因此现金比率的适用性十分有限。</a:t>
            </a:r>
          </a:p>
          <a:p>
            <a:pPr marL="0" marR="0" lvl="0" indent="0" defTabSz="457200" eaLnBrk="1" fontAlgn="auto" latinLnBrk="0" hangingPunct="1">
              <a:lnSpc>
                <a:spcPct val="117999"/>
              </a:lnSpc>
              <a:spcBef>
                <a:spcPts val="0"/>
              </a:spcBef>
              <a:spcAft>
                <a:spcPts val="0"/>
              </a:spcAft>
              <a:buClrTx/>
              <a:buSzTx/>
              <a:buFontTx/>
              <a:buNone/>
              <a:tabLst/>
              <a:defRPr/>
            </a:pPr>
            <a:endParaRPr lang="zh-CN" altLang="en-US" sz="2400" dirty="0"/>
          </a:p>
        </p:txBody>
      </p:sp>
    </p:spTree>
    <p:extLst>
      <p:ext uri="{BB962C8B-B14F-4D97-AF65-F5344CB8AC3E}">
        <p14:creationId xmlns:p14="http://schemas.microsoft.com/office/powerpoint/2010/main" val="46114288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457200" eaLnBrk="1" fontAlgn="auto" latinLnBrk="0" hangingPunct="1">
              <a:lnSpc>
                <a:spcPct val="117999"/>
              </a:lnSpc>
              <a:spcBef>
                <a:spcPts val="0"/>
              </a:spcBef>
              <a:spcAft>
                <a:spcPts val="0"/>
              </a:spcAft>
              <a:buClrTx/>
              <a:buSzTx/>
              <a:buFontTx/>
              <a:buNone/>
              <a:tabLst/>
              <a:defRPr/>
            </a:pPr>
            <a:r>
              <a:rPr kumimoji="1" lang="zh-CN" altLang="en-US" sz="2400"/>
              <a:t>衡 量 企 业 所 运 用 的 财 务 杠 杆 。负 债 比 率 越 高 ， 说 明 公 司 总 资 产 中 来 自 偾 权 人 的 资 金 越 多 </a:t>
            </a:r>
            <a:r>
              <a:rPr kumimoji="1" lang="en-US" altLang="zh-CN" sz="2400"/>
              <a:t>;</a:t>
            </a:r>
            <a:r>
              <a:rPr kumimoji="1" lang="zh-CN" altLang="en-US" sz="2400"/>
              <a:t>杠 杆 越 高 ， 公 司 相 应 承 担 的 风 险 也 越 大 。 财 务 杠 杆 是 把 “双刃剑 ” ， 它</a:t>
            </a:r>
            <a:r>
              <a:rPr kumimoji="1" lang="zh-CN" altLang="en-US" sz="2400" dirty="0"/>
              <a:t>会同时放大企业的盈利和损失。</a:t>
            </a:r>
          </a:p>
          <a:p>
            <a:pPr marL="0" marR="0" lvl="0" indent="0" defTabSz="457200" eaLnBrk="1" fontAlgn="auto" latinLnBrk="0" hangingPunct="1">
              <a:lnSpc>
                <a:spcPct val="117999"/>
              </a:lnSpc>
              <a:spcBef>
                <a:spcPts val="0"/>
              </a:spcBef>
              <a:spcAft>
                <a:spcPts val="0"/>
              </a:spcAft>
              <a:buClrTx/>
              <a:buSzTx/>
              <a:buFontTx/>
              <a:buNone/>
              <a:tabLst/>
              <a:defRPr/>
            </a:pPr>
            <a:endParaRPr lang="zh-CN" altLang="en-US" sz="2400" dirty="0"/>
          </a:p>
        </p:txBody>
      </p:sp>
    </p:spTree>
    <p:extLst>
      <p:ext uri="{BB962C8B-B14F-4D97-AF65-F5344CB8AC3E}">
        <p14:creationId xmlns:p14="http://schemas.microsoft.com/office/powerpoint/2010/main" val="39405345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457200" eaLnBrk="1" fontAlgn="auto" latinLnBrk="0" hangingPunct="1">
              <a:lnSpc>
                <a:spcPct val="117999"/>
              </a:lnSpc>
              <a:spcBef>
                <a:spcPts val="0"/>
              </a:spcBef>
              <a:spcAft>
                <a:spcPts val="0"/>
              </a:spcAft>
              <a:buClrTx/>
              <a:buSzTx/>
              <a:buFontTx/>
              <a:buNone/>
              <a:tabLst/>
              <a:defRPr/>
            </a:pPr>
            <a:r>
              <a:rPr kumimoji="1" lang="zh-CN" altLang="en-US" sz="2400"/>
              <a:t>产 权 比 率 越 小 ， 代 表 公 司 的 财 务 杠 杆 越 低 ， 因 而 承 担 的 风 险 也 越 小 。 </a:t>
            </a:r>
            <a:endParaRPr kumimoji="1" lang="zh-CN" altLang="en-US" sz="2400" dirty="0"/>
          </a:p>
          <a:p>
            <a:pPr marL="0" marR="0" lvl="0" indent="0" defTabSz="457200" eaLnBrk="1" fontAlgn="auto" latinLnBrk="0" hangingPunct="1">
              <a:lnSpc>
                <a:spcPct val="117999"/>
              </a:lnSpc>
              <a:spcBef>
                <a:spcPts val="0"/>
              </a:spcBef>
              <a:spcAft>
                <a:spcPts val="0"/>
              </a:spcAft>
              <a:buClrTx/>
              <a:buSzTx/>
              <a:buFontTx/>
              <a:buNone/>
              <a:tabLst/>
              <a:defRPr/>
            </a:pPr>
            <a:endParaRPr lang="zh-CN" altLang="en-US" sz="2400" dirty="0"/>
          </a:p>
        </p:txBody>
      </p:sp>
    </p:spTree>
    <p:extLst>
      <p:ext uri="{BB962C8B-B14F-4D97-AF65-F5344CB8AC3E}">
        <p14:creationId xmlns:p14="http://schemas.microsoft.com/office/powerpoint/2010/main" val="306459751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457200" eaLnBrk="1" fontAlgn="auto" latinLnBrk="0" hangingPunct="1">
              <a:lnSpc>
                <a:spcPct val="117999"/>
              </a:lnSpc>
              <a:spcBef>
                <a:spcPts val="0"/>
              </a:spcBef>
              <a:spcAft>
                <a:spcPts val="0"/>
              </a:spcAft>
              <a:buClrTx/>
              <a:buSzTx/>
              <a:buFontTx/>
              <a:buNone/>
              <a:tabLst/>
              <a:defRPr/>
            </a:pPr>
            <a:endParaRPr lang="zh-CN" altLang="en-US" sz="2400" dirty="0"/>
          </a:p>
        </p:txBody>
      </p:sp>
    </p:spTree>
    <p:extLst>
      <p:ext uri="{BB962C8B-B14F-4D97-AF65-F5344CB8AC3E}">
        <p14:creationId xmlns:p14="http://schemas.microsoft.com/office/powerpoint/2010/main" val="384339314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412706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97942325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zh-CN" altLang="en-US" sz="2400" dirty="0"/>
          </a:p>
        </p:txBody>
      </p:sp>
    </p:spTree>
    <p:extLst>
      <p:ext uri="{BB962C8B-B14F-4D97-AF65-F5344CB8AC3E}">
        <p14:creationId xmlns:p14="http://schemas.microsoft.com/office/powerpoint/2010/main" val="265921217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zh-CN" altLang="en-US" sz="2400" dirty="0"/>
          </a:p>
        </p:txBody>
      </p:sp>
    </p:spTree>
    <p:extLst>
      <p:ext uri="{BB962C8B-B14F-4D97-AF65-F5344CB8AC3E}">
        <p14:creationId xmlns:p14="http://schemas.microsoft.com/office/powerpoint/2010/main" val="311939214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endParaRPr lang="zh-CN" altLang="en-US" sz="2400" dirty="0"/>
          </a:p>
        </p:txBody>
      </p:sp>
    </p:spTree>
    <p:extLst>
      <p:ext uri="{BB962C8B-B14F-4D97-AF65-F5344CB8AC3E}">
        <p14:creationId xmlns:p14="http://schemas.microsoft.com/office/powerpoint/2010/main" val="3880392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845934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93364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938944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9851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5_Custom Layout">
    <p:spTree>
      <p:nvGrpSpPr>
        <p:cNvPr id="1" name=""/>
        <p:cNvGrpSpPr/>
        <p:nvPr/>
      </p:nvGrpSpPr>
      <p:grpSpPr>
        <a:xfrm>
          <a:off x="0" y="0"/>
          <a:ext cx="0" cy="0"/>
          <a:chOff x="0" y="0"/>
          <a:chExt cx="0" cy="0"/>
        </a:xfrm>
      </p:grpSpPr>
      <p:sp>
        <p:nvSpPr>
          <p:cNvPr id="4" name="Picture Placeholder 2"/>
          <p:cNvSpPr>
            <a:spLocks noGrp="1"/>
          </p:cNvSpPr>
          <p:nvPr>
            <p:ph type="pic" sz="quarter" idx="10"/>
          </p:nvPr>
        </p:nvSpPr>
        <p:spPr>
          <a:xfrm>
            <a:off x="2596394" y="4914906"/>
            <a:ext cx="6004157" cy="4170103"/>
          </a:xfrm>
          <a:pattFill prst="dkUpDiag">
            <a:fgClr>
              <a:schemeClr val="tx1"/>
            </a:fgClr>
            <a:bgClr>
              <a:schemeClr val="bg1">
                <a:lumMod val="25000"/>
                <a:lumOff val="75000"/>
              </a:schemeClr>
            </a:bgClr>
          </a:pattFill>
        </p:spPr>
        <p:txBody>
          <a:bodyPr rtlCol="0" anchor="ctr">
            <a:normAutofit/>
          </a:bodyPr>
          <a:lstStyle>
            <a:lvl1pPr algn="ctr">
              <a:defRPr sz="4560">
                <a:latin typeface="Raleway SemiBold" panose="020B0703030101060003" pitchFamily="34" charset="0"/>
              </a:defRPr>
            </a:lvl1pPr>
          </a:lstStyle>
          <a:p>
            <a:pPr lvl="0"/>
            <a:endParaRPr lang="id-ID" noProof="0"/>
          </a:p>
        </p:txBody>
      </p:sp>
      <p:sp>
        <p:nvSpPr>
          <p:cNvPr id="5" name="Picture Placeholder 2"/>
          <p:cNvSpPr>
            <a:spLocks noGrp="1"/>
          </p:cNvSpPr>
          <p:nvPr>
            <p:ph type="pic" sz="quarter" idx="11"/>
          </p:nvPr>
        </p:nvSpPr>
        <p:spPr>
          <a:xfrm>
            <a:off x="9234898" y="4914906"/>
            <a:ext cx="6004157" cy="4170103"/>
          </a:xfrm>
          <a:pattFill prst="dkUpDiag">
            <a:fgClr>
              <a:schemeClr val="tx1"/>
            </a:fgClr>
            <a:bgClr>
              <a:schemeClr val="bg1">
                <a:lumMod val="25000"/>
                <a:lumOff val="75000"/>
              </a:schemeClr>
            </a:bgClr>
          </a:pattFill>
        </p:spPr>
        <p:txBody>
          <a:bodyPr rtlCol="0" anchor="ctr">
            <a:normAutofit/>
          </a:bodyPr>
          <a:lstStyle>
            <a:lvl1pPr algn="ctr">
              <a:defRPr sz="4560">
                <a:latin typeface="Raleway SemiBold" panose="020B0703030101060003" pitchFamily="34" charset="0"/>
              </a:defRPr>
            </a:lvl1pPr>
          </a:lstStyle>
          <a:p>
            <a:pPr lvl="0"/>
            <a:endParaRPr lang="id-ID" noProof="0"/>
          </a:p>
        </p:txBody>
      </p:sp>
      <p:sp>
        <p:nvSpPr>
          <p:cNvPr id="6" name="Picture Placeholder 2"/>
          <p:cNvSpPr>
            <a:spLocks noGrp="1"/>
          </p:cNvSpPr>
          <p:nvPr>
            <p:ph type="pic" sz="quarter" idx="12"/>
          </p:nvPr>
        </p:nvSpPr>
        <p:spPr>
          <a:xfrm>
            <a:off x="15873404" y="4914906"/>
            <a:ext cx="6004157" cy="4170103"/>
          </a:xfrm>
          <a:pattFill prst="dkUpDiag">
            <a:fgClr>
              <a:schemeClr val="tx1"/>
            </a:fgClr>
            <a:bgClr>
              <a:schemeClr val="bg1">
                <a:lumMod val="25000"/>
                <a:lumOff val="75000"/>
              </a:schemeClr>
            </a:bgClr>
          </a:pattFill>
        </p:spPr>
        <p:txBody>
          <a:bodyPr rtlCol="0" anchor="ctr">
            <a:normAutofit/>
          </a:bodyPr>
          <a:lstStyle>
            <a:lvl1pPr algn="ctr">
              <a:defRPr sz="4560">
                <a:latin typeface="Raleway SemiBold" panose="020B0703030101060003" pitchFamily="34" charset="0"/>
              </a:defRPr>
            </a:lvl1pPr>
          </a:lstStyle>
          <a:p>
            <a:pPr lvl="0"/>
            <a:endParaRPr lang="id-ID" noProof="0"/>
          </a:p>
        </p:txBody>
      </p:sp>
      <p:sp>
        <p:nvSpPr>
          <p:cNvPr id="3" name="Text Placeholder 2"/>
          <p:cNvSpPr>
            <a:spLocks noGrp="1"/>
          </p:cNvSpPr>
          <p:nvPr>
            <p:ph type="body" sz="quarter" idx="13"/>
          </p:nvPr>
        </p:nvSpPr>
        <p:spPr>
          <a:xfrm>
            <a:off x="2324704" y="1922541"/>
            <a:ext cx="14596101" cy="1506463"/>
          </a:xfrm>
        </p:spPr>
        <p:txBody>
          <a:bodyPr/>
          <a:lstStyle>
            <a:lvl1pPr>
              <a:defRPr sz="10800">
                <a:latin typeface="Raleway ExtraBold" panose="020B0903030101060003" pitchFamily="34" charset="0"/>
              </a:defRPr>
            </a:lvl1pPr>
          </a:lstStyle>
          <a:p>
            <a:pPr lvl="0"/>
            <a:endParaRPr lang="id-ID"/>
          </a:p>
        </p:txBody>
      </p:sp>
      <p:sp>
        <p:nvSpPr>
          <p:cNvPr id="7" name="Slide Number Placeholder 4"/>
          <p:cNvSpPr>
            <a:spLocks noGrp="1"/>
          </p:cNvSpPr>
          <p:nvPr>
            <p:ph type="sldNum" sz="quarter" idx="14"/>
          </p:nvPr>
        </p:nvSpPr>
        <p:spPr>
          <a:xfrm>
            <a:off x="22517540" y="1924051"/>
            <a:ext cx="511357" cy="471924"/>
          </a:xfrm>
        </p:spPr>
        <p:txBody>
          <a:bodyPr/>
          <a:lstStyle>
            <a:lvl1pPr>
              <a:defRPr/>
            </a:lvl1pPr>
          </a:lstStyle>
          <a:p>
            <a:fld id="{2F12D764-968C-4373-AFAD-0274C702E349}" type="slidenum">
              <a:rPr lang="en-US" altLang="zh-CN"/>
              <a:pPr/>
              <a:t>‹#›</a:t>
            </a:fld>
            <a:endParaRPr lang="en-US" altLang="zh-CN"/>
          </a:p>
        </p:txBody>
      </p:sp>
    </p:spTree>
    <p:extLst>
      <p:ext uri="{BB962C8B-B14F-4D97-AF65-F5344CB8AC3E}">
        <p14:creationId xmlns:p14="http://schemas.microsoft.com/office/powerpoint/2010/main" val="3063346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13" name="Rounded Rectangle 12"/>
          <p:cNvSpPr/>
          <p:nvPr userDrawn="1"/>
        </p:nvSpPr>
        <p:spPr>
          <a:xfrm>
            <a:off x="1" y="926202"/>
            <a:ext cx="285750" cy="833644"/>
          </a:xfrm>
          <a:prstGeom prst="roundRect">
            <a:avLst>
              <a:gd name="adj" fmla="val 0"/>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800" rtl="0" eaLnBrk="1" fontAlgn="auto" latinLnBrk="0" hangingPunct="1">
              <a:lnSpc>
                <a:spcPct val="100000"/>
              </a:lnSpc>
              <a:spcBef>
                <a:spcPts val="0"/>
              </a:spcBef>
              <a:spcAft>
                <a:spcPts val="0"/>
              </a:spcAft>
              <a:buClrTx/>
              <a:buSzTx/>
              <a:buFontTx/>
              <a:buNone/>
              <a:defRPr/>
            </a:pPr>
            <a:endParaRPr kumimoji="0" lang="id-ID" sz="36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Tree>
    <p:extLst>
      <p:ext uri="{BB962C8B-B14F-4D97-AF65-F5344CB8AC3E}">
        <p14:creationId xmlns:p14="http://schemas.microsoft.com/office/powerpoint/2010/main" val="372271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alphaModFix amt="80000"/>
            <a:lum/>
          </a:blip>
          <a:srcRect/>
          <a:tile tx="0" ty="0" sx="100000" sy="100000" flip="none" algn="tl"/>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689100" y="952500"/>
            <a:ext cx="21005800" cy="2286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1689100" y="3238500"/>
            <a:ext cx="21005800" cy="9207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55" r:id="rId1"/>
    <p:sldLayoutId id="2147483659" r:id="rId2"/>
    <p:sldLayoutId id="2147483660" r:id="rId3"/>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51011" y="5082184"/>
            <a:ext cx="12708000" cy="3055215"/>
            <a:chOff x="5851011" y="5082184"/>
            <a:chExt cx="12708000" cy="3055215"/>
          </a:xfrm>
        </p:grpSpPr>
        <p:grpSp>
          <p:nvGrpSpPr>
            <p:cNvPr id="13" name="Group 12"/>
            <p:cNvGrpSpPr/>
            <p:nvPr/>
          </p:nvGrpSpPr>
          <p:grpSpPr>
            <a:xfrm>
              <a:off x="5851011" y="5547444"/>
              <a:ext cx="12708000" cy="2589955"/>
              <a:chOff x="3298957" y="2749007"/>
              <a:chExt cx="5610569" cy="1294977"/>
            </a:xfrm>
          </p:grpSpPr>
          <p:grpSp>
            <p:nvGrpSpPr>
              <p:cNvPr id="14" name="Group 13"/>
              <p:cNvGrpSpPr/>
              <p:nvPr/>
            </p:nvGrpSpPr>
            <p:grpSpPr>
              <a:xfrm>
                <a:off x="7546459" y="2749007"/>
                <a:ext cx="1356422" cy="1294977"/>
                <a:chOff x="7332390" y="2560320"/>
                <a:chExt cx="1356422" cy="1294977"/>
              </a:xfrm>
            </p:grpSpPr>
            <p:cxnSp>
              <p:nvCxnSpPr>
                <p:cNvPr id="29" name="Straight Connector 28"/>
                <p:cNvCxnSpPr/>
                <p:nvPr/>
              </p:nvCxnSpPr>
              <p:spPr>
                <a:xfrm>
                  <a:off x="8678642" y="2560320"/>
                  <a:ext cx="0" cy="129497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332390" y="3847457"/>
                  <a:ext cx="135642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flipH="1">
                <a:off x="3302447" y="2749007"/>
                <a:ext cx="1280804" cy="1294977"/>
                <a:chOff x="7399675" y="2560320"/>
                <a:chExt cx="1280804" cy="1294977"/>
              </a:xfrm>
            </p:grpSpPr>
            <p:cxnSp>
              <p:nvCxnSpPr>
                <p:cNvPr id="27" name="Straight Connector 26"/>
                <p:cNvCxnSpPr/>
                <p:nvPr/>
              </p:nvCxnSpPr>
              <p:spPr>
                <a:xfrm>
                  <a:off x="8665406" y="2560320"/>
                  <a:ext cx="0" cy="129497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399675" y="3849918"/>
                  <a:ext cx="1280804"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p:cNvCxnSpPr/>
              <p:nvPr/>
            </p:nvCxnSpPr>
            <p:spPr>
              <a:xfrm>
                <a:off x="3298957" y="2755446"/>
                <a:ext cx="5610569"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7500820" y="5082184"/>
              <a:ext cx="9397292" cy="2444452"/>
            </a:xfrm>
            <a:prstGeom prst="rect">
              <a:avLst/>
            </a:prstGeom>
            <a:noFill/>
          </p:spPr>
          <p:txBody>
            <a:bodyPr wrap="square" rtlCol="0">
              <a:spAutoFit/>
            </a:bodyPr>
            <a:lstStyle/>
            <a:p>
              <a:pPr lvl="1" indent="0" algn="dist">
                <a:lnSpc>
                  <a:spcPct val="200000"/>
                </a:lnSpc>
              </a:pPr>
              <a:r>
                <a:rPr lang="zh-CN" altLang="en-US" sz="9000" spc="600" dirty="0">
                  <a:solidFill>
                    <a:schemeClr val="tx1"/>
                  </a:solidFill>
                  <a:latin typeface="+mj-ea"/>
                </a:rPr>
                <a:t>基本</a:t>
              </a:r>
              <a:r>
                <a:rPr lang="zh-CN" altLang="en-US" sz="9000" spc="600" dirty="0" smtClean="0">
                  <a:solidFill>
                    <a:schemeClr val="tx1"/>
                  </a:solidFill>
                  <a:latin typeface="+mj-ea"/>
                </a:rPr>
                <a:t>面因子</a:t>
              </a:r>
              <a:endParaRPr lang="en-US" altLang="zh-CN" sz="9000" spc="600" dirty="0">
                <a:solidFill>
                  <a:schemeClr val="tx1"/>
                </a:solidFill>
                <a:latin typeface="+mj-ea"/>
              </a:endParaRPr>
            </a:p>
          </p:txBody>
        </p:sp>
        <p:sp>
          <p:nvSpPr>
            <p:cNvPr id="7" name="加号 6"/>
            <p:cNvSpPr/>
            <p:nvPr/>
          </p:nvSpPr>
          <p:spPr>
            <a:xfrm>
              <a:off x="17593125" y="5945856"/>
              <a:ext cx="419100" cy="419100"/>
            </a:xfrm>
            <a:prstGeom prst="mathPlus">
              <a:avLst/>
            </a:prstGeom>
            <a:solidFill>
              <a:srgbClr val="FCA927"/>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grpSp>
      <p:sp>
        <p:nvSpPr>
          <p:cNvPr id="3" name="文本框 2"/>
          <p:cNvSpPr txBox="1"/>
          <p:nvPr/>
        </p:nvSpPr>
        <p:spPr>
          <a:xfrm>
            <a:off x="10994809" y="7778326"/>
            <a:ext cx="2409313"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4000" b="0" i="0" u="none" strike="noStrike" cap="none" spc="0" normalizeH="0" baseline="0" dirty="0" smtClean="0">
                <a:ln>
                  <a:noFill/>
                </a:ln>
                <a:solidFill>
                  <a:srgbClr val="000000"/>
                </a:solidFill>
                <a:effectLst/>
                <a:uFillTx/>
                <a:latin typeface="+mn-lt"/>
                <a:ea typeface="+mn-ea"/>
                <a:cs typeface="+mn-cs"/>
                <a:sym typeface="Helvetica Light"/>
              </a:rPr>
              <a:t>Robin</a:t>
            </a:r>
            <a:r>
              <a:rPr kumimoji="0" lang="en-US" altLang="zh-CN" sz="4000" b="0" i="0" u="none" strike="noStrike" cap="none" spc="0" normalizeH="0" dirty="0" smtClean="0">
                <a:ln>
                  <a:noFill/>
                </a:ln>
                <a:solidFill>
                  <a:srgbClr val="000000"/>
                </a:solidFill>
                <a:effectLst/>
                <a:uFillTx/>
                <a:latin typeface="+mn-lt"/>
                <a:ea typeface="+mn-ea"/>
                <a:cs typeface="+mn-cs"/>
                <a:sym typeface="Helvetica Light"/>
              </a:rPr>
              <a:t> Liu</a:t>
            </a:r>
            <a:endParaRPr kumimoji="0" lang="zh-CN" altLang="en-US" sz="40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61351500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graphicFrame>
        <p:nvGraphicFramePr>
          <p:cNvPr id="5" name="表格 4"/>
          <p:cNvGraphicFramePr>
            <a:graphicFrameLocks noGrp="1"/>
          </p:cNvGraphicFramePr>
          <p:nvPr>
            <p:extLst/>
          </p:nvPr>
        </p:nvGraphicFramePr>
        <p:xfrm>
          <a:off x="2418079" y="2811492"/>
          <a:ext cx="19997782" cy="7559500"/>
        </p:xfrm>
        <a:graphic>
          <a:graphicData uri="http://schemas.openxmlformats.org/drawingml/2006/table">
            <a:tbl>
              <a:tblPr firstRow="1" bandRow="1">
                <a:tableStyleId>{5940675A-B579-460E-94D1-54222C63F5DA}</a:tableStyleId>
              </a:tblPr>
              <a:tblGrid>
                <a:gridCol w="2911566">
                  <a:extLst>
                    <a:ext uri="{9D8B030D-6E8A-4147-A177-3AD203B41FA5}">
                      <a16:colId xmlns:a16="http://schemas.microsoft.com/office/drawing/2014/main" xmlns="" val="20000"/>
                    </a:ext>
                  </a:extLst>
                </a:gridCol>
                <a:gridCol w="17086216">
                  <a:extLst>
                    <a:ext uri="{9D8B030D-6E8A-4147-A177-3AD203B41FA5}">
                      <a16:colId xmlns:a16="http://schemas.microsoft.com/office/drawing/2014/main" xmlns="" val="20001"/>
                    </a:ext>
                  </a:extLst>
                </a:gridCol>
              </a:tblGrid>
              <a:tr h="884380">
                <a:tc>
                  <a:txBody>
                    <a:bodyPr/>
                    <a:lstStyle/>
                    <a:p>
                      <a:pPr algn="l"/>
                      <a:r>
                        <a:rPr lang="zh-CN" altLang="en-US" sz="4000" b="1" dirty="0">
                          <a:solidFill>
                            <a:schemeClr val="bg1"/>
                          </a:solidFill>
                        </a:rPr>
                        <a:t>因子名称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baseline="0" dirty="0"/>
                        <a:t> 市盈率 </a:t>
                      </a:r>
                      <a:r>
                        <a:rPr lang="en-US" altLang="zh-CN" sz="4000" baseline="0" dirty="0"/>
                        <a:t>(PE)</a:t>
                      </a:r>
                      <a:endParaRPr lang="en-US" altLang="zh-CN" sz="40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0"/>
                  </a:ext>
                </a:extLst>
              </a:tr>
              <a:tr h="481878">
                <a:tc>
                  <a:txBody>
                    <a:bodyPr/>
                    <a:lstStyle/>
                    <a:p>
                      <a:pPr algn="l"/>
                      <a:r>
                        <a:rPr lang="zh-CN" altLang="en-US" sz="4000" b="1" dirty="0">
                          <a:solidFill>
                            <a:schemeClr val="bg1"/>
                          </a:solidFill>
                        </a:rPr>
                        <a:t>算法</a:t>
                      </a:r>
                      <a:endParaRPr lang="en-US" altLang="zh-CN" sz="40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dirty="0"/>
                        <a:t> 每股价格 </a:t>
                      </a:r>
                      <a:r>
                        <a:rPr lang="en-US" altLang="zh-CN" sz="4000" dirty="0"/>
                        <a:t>/ </a:t>
                      </a:r>
                      <a:r>
                        <a:rPr lang="zh-CN" altLang="en-US" sz="4000" dirty="0"/>
                        <a:t>每股税后收益</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1"/>
                  </a:ext>
                </a:extLst>
              </a:tr>
              <a:tr h="4485831">
                <a:tc>
                  <a:txBody>
                    <a:bodyPr/>
                    <a:lstStyle/>
                    <a:p>
                      <a:pPr algn="l"/>
                      <a:r>
                        <a:rPr lang="zh-CN" altLang="en-US" sz="4000" b="1" dirty="0">
                          <a:solidFill>
                            <a:schemeClr val="bg1"/>
                          </a:solidFill>
                        </a:rPr>
                        <a:t>含义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marL="0" algn="l">
                        <a:lnSpc>
                          <a:spcPct val="150000"/>
                        </a:lnSpc>
                      </a:pPr>
                      <a:r>
                        <a:rPr lang="zh-CN" altLang="en-US" sz="4000" dirty="0"/>
                        <a:t>该指标含义是，假设税后收益稳定在当前的水平，那么需要经过多少年的积累，才能够达到当前的股价。</a:t>
                      </a:r>
                      <a:endParaRPr lang="en-US" altLang="zh-CN" sz="4000" dirty="0"/>
                    </a:p>
                    <a:p>
                      <a:pPr marL="0" algn="l">
                        <a:lnSpc>
                          <a:spcPct val="150000"/>
                        </a:lnSpc>
                      </a:pPr>
                      <a:r>
                        <a:rPr lang="zh-CN" altLang="en-US" sz="4000" dirty="0"/>
                        <a:t>有很多种形式，包括</a:t>
                      </a:r>
                      <a:r>
                        <a:rPr lang="en-US" altLang="zh-CN" sz="4000" dirty="0"/>
                        <a:t>EPS</a:t>
                      </a:r>
                      <a:r>
                        <a:rPr lang="zh-CN" altLang="en-US" sz="4000" dirty="0"/>
                        <a:t>（每股收益）、静态市盈率、动态市盈率、预测市盈率等。不同的市盈率指标对公司近期表现的敏感程度不同，所以市盈率指标有时会出现巨大波动。</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2"/>
                  </a:ext>
                </a:extLst>
              </a:tr>
              <a:tr h="1151522">
                <a:tc>
                  <a:txBody>
                    <a:bodyPr/>
                    <a:lstStyle/>
                    <a:p>
                      <a:pPr algn="l"/>
                      <a:r>
                        <a:rPr lang="zh-CN" altLang="en-US" sz="4000" b="1" dirty="0">
                          <a:solidFill>
                            <a:schemeClr val="bg1"/>
                          </a:solidFill>
                        </a:rPr>
                        <a:t>数据来源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F3F3F"/>
                    </a:solidFill>
                  </a:tcPr>
                </a:tc>
                <a:tc>
                  <a:txBody>
                    <a:bodyPr/>
                    <a:lstStyle/>
                    <a:p>
                      <a:pPr algn="l"/>
                      <a:r>
                        <a:rPr lang="zh-CN" altLang="en-US" sz="4000" dirty="0"/>
                        <a:t>行情信息</a:t>
                      </a:r>
                      <a:endParaRPr lang="en-US" altLang="zh-CN" sz="4000" dirty="0"/>
                    </a:p>
                    <a:p>
                      <a:pPr algn="l"/>
                      <a:r>
                        <a:rPr lang="zh-CN" altLang="en-US" sz="4000" dirty="0"/>
                        <a:t>利润表</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3"/>
                  </a:ext>
                </a:extLst>
              </a:tr>
            </a:tbl>
          </a:graphicData>
        </a:graphic>
      </p:graphicFrame>
      <p:sp>
        <p:nvSpPr>
          <p:cNvPr id="6" name="TextBox 19"/>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估值因子 </a:t>
            </a:r>
            <a:r>
              <a:rPr kumimoji="0" lang="en-US" altLang="zh-CN" sz="2800" dirty="0">
                <a:solidFill>
                  <a:srgbClr val="3C3C3C"/>
                </a:solidFill>
                <a:latin typeface="Times New Roman" panose="02020603050405020304" pitchFamily="18" charset="0"/>
                <a:cs typeface="Times New Roman" panose="02020603050405020304" pitchFamily="18" charset="0"/>
              </a:rPr>
              <a:t>Valuation</a:t>
            </a:r>
          </a:p>
        </p:txBody>
      </p:sp>
    </p:spTree>
    <p:extLst>
      <p:ext uri="{BB962C8B-B14F-4D97-AF65-F5344CB8AC3E}">
        <p14:creationId xmlns:p14="http://schemas.microsoft.com/office/powerpoint/2010/main" val="22165528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031603" y="4637738"/>
            <a:ext cx="18396857" cy="3170099"/>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en-US" altLang="zh-CN" sz="4000" dirty="0">
                <a:latin typeface="宋体" panose="02010600030101010101" pitchFamily="2" charset="-122"/>
                <a:ea typeface="宋体" panose="02010600030101010101" pitchFamily="2" charset="-122"/>
              </a:rPr>
              <a:t>Fama and French</a:t>
            </a:r>
            <a:r>
              <a:rPr lang="zh-CN" altLang="en-US" sz="4000" dirty="0">
                <a:latin typeface="宋体" panose="02010600030101010101" pitchFamily="2" charset="-122"/>
                <a:ea typeface="宋体" panose="02010600030101010101" pitchFamily="2" charset="-122"/>
              </a:rPr>
              <a:t>，首次提出市盈率指标，并用于三因子模型中。他们研究发现，</a:t>
            </a:r>
            <a:r>
              <a:rPr lang="en-US" altLang="zh-CN" sz="4000" dirty="0">
                <a:latin typeface="宋体" panose="02010600030101010101" pitchFamily="2" charset="-122"/>
                <a:ea typeface="宋体" panose="02010600030101010101" pitchFamily="2" charset="-122"/>
              </a:rPr>
              <a:t>EPS</a:t>
            </a:r>
            <a:r>
              <a:rPr lang="zh-CN" altLang="en-US" sz="4000" dirty="0">
                <a:latin typeface="宋体" panose="02010600030101010101" pitchFamily="2" charset="-122"/>
                <a:ea typeface="宋体" panose="02010600030101010101" pitchFamily="2" charset="-122"/>
              </a:rPr>
              <a:t>与股票收益率呈现</a:t>
            </a:r>
            <a:r>
              <a:rPr lang="en-US" altLang="zh-CN" sz="4000" dirty="0">
                <a:latin typeface="宋体" panose="02010600030101010101" pitchFamily="2" charset="-122"/>
                <a:ea typeface="宋体" panose="02010600030101010101" pitchFamily="2" charset="-122"/>
              </a:rPr>
              <a:t>U</a:t>
            </a:r>
            <a:r>
              <a:rPr lang="zh-CN" altLang="en-US" sz="4000" dirty="0">
                <a:latin typeface="宋体" panose="02010600030101010101" pitchFamily="2" charset="-122"/>
                <a:ea typeface="宋体" panose="02010600030101010101" pitchFamily="2" charset="-122"/>
              </a:rPr>
              <a:t>型关系。</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近年来，对市场数据的研究发现，市盈率因子呈以下特点：</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p:txBody>
      </p:sp>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1" name="TextBox 19"/>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估值因子 </a:t>
            </a:r>
            <a:r>
              <a:rPr kumimoji="0" lang="en-US" altLang="zh-CN" sz="2800" dirty="0">
                <a:solidFill>
                  <a:srgbClr val="3C3C3C"/>
                </a:solidFill>
                <a:latin typeface="Times New Roman" panose="02020603050405020304" pitchFamily="18" charset="0"/>
                <a:cs typeface="Times New Roman" panose="02020603050405020304" pitchFamily="18" charset="0"/>
              </a:rPr>
              <a:t>Valuation</a:t>
            </a:r>
          </a:p>
        </p:txBody>
      </p:sp>
      <p:sp>
        <p:nvSpPr>
          <p:cNvPr id="6" name="矩形 5"/>
          <p:cNvSpPr/>
          <p:nvPr/>
        </p:nvSpPr>
        <p:spPr>
          <a:xfrm>
            <a:off x="1915885" y="2981914"/>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市盈率因子的特点</a:t>
            </a:r>
            <a:endParaRPr lang="en-US" altLang="zh-CN" sz="5400" dirty="0">
              <a:latin typeface="宋体" panose="02010600030101010101" pitchFamily="2" charset="-122"/>
              <a:ea typeface="宋体" panose="02010600030101010101" pitchFamily="2" charset="-122"/>
            </a:endParaRPr>
          </a:p>
        </p:txBody>
      </p:sp>
      <p:sp>
        <p:nvSpPr>
          <p:cNvPr id="8" name="矩形 7"/>
          <p:cNvSpPr/>
          <p:nvPr/>
        </p:nvSpPr>
        <p:spPr>
          <a:xfrm>
            <a:off x="4570410" y="7807837"/>
            <a:ext cx="20012297" cy="2554545"/>
          </a:xfrm>
          <a:prstGeom prst="rect">
            <a:avLst/>
          </a:prstGeom>
        </p:spPr>
        <p:txBody>
          <a:bodyPr wrap="square">
            <a:spAutoFit/>
          </a:bodyPr>
          <a:lstStyle/>
          <a:p>
            <a:pPr algn="l">
              <a:buClr>
                <a:srgbClr val="7F7F7F"/>
              </a:buClr>
            </a:pPr>
            <a:r>
              <a:rPr lang="en-US" altLang="zh-CN" sz="4000" dirty="0">
                <a:latin typeface="宋体" panose="02010600030101010101" pitchFamily="2" charset="-122"/>
                <a:ea typeface="宋体" panose="02010600030101010101" pitchFamily="2" charset="-122"/>
              </a:rPr>
              <a:t>1</a:t>
            </a:r>
            <a:r>
              <a:rPr lang="zh-CN" altLang="en-US" sz="4000" dirty="0">
                <a:latin typeface="宋体" panose="02010600030101010101" pitchFamily="2" charset="-122"/>
                <a:ea typeface="宋体" panose="02010600030101010101" pitchFamily="2" charset="-122"/>
              </a:rPr>
              <a:t>、低市盈率的股票平均收益率更高。</a:t>
            </a:r>
            <a:endParaRPr lang="en-US" altLang="zh-CN" sz="4000" dirty="0">
              <a:latin typeface="宋体" panose="02010600030101010101" pitchFamily="2" charset="-122"/>
              <a:ea typeface="宋体" panose="02010600030101010101" pitchFamily="2" charset="-122"/>
            </a:endParaRPr>
          </a:p>
          <a:p>
            <a:pPr algn="l">
              <a:buClr>
                <a:srgbClr val="7F7F7F"/>
              </a:buClr>
            </a:pPr>
            <a:r>
              <a:rPr lang="en-US" altLang="zh-CN" sz="4000" dirty="0">
                <a:latin typeface="宋体" panose="02010600030101010101" pitchFamily="2" charset="-122"/>
                <a:ea typeface="宋体" panose="02010600030101010101" pitchFamily="2" charset="-122"/>
              </a:rPr>
              <a:t>2</a:t>
            </a:r>
            <a:r>
              <a:rPr lang="zh-CN" altLang="en-US" sz="4000" dirty="0">
                <a:latin typeface="宋体" panose="02010600030101010101" pitchFamily="2" charset="-122"/>
                <a:ea typeface="宋体" panose="02010600030101010101" pitchFamily="2" charset="-122"/>
              </a:rPr>
              <a:t>、低市盈率股票容易陷入价值陷阱，即表面偏移、实质昂贵的股票。</a:t>
            </a:r>
            <a:endParaRPr lang="en-US" altLang="zh-CN" sz="4000" dirty="0">
              <a:latin typeface="宋体" panose="02010600030101010101" pitchFamily="2" charset="-122"/>
              <a:ea typeface="宋体" panose="02010600030101010101" pitchFamily="2" charset="-122"/>
            </a:endParaRPr>
          </a:p>
          <a:p>
            <a:pPr algn="l">
              <a:buClr>
                <a:srgbClr val="7F7F7F"/>
              </a:buClr>
            </a:pPr>
            <a:r>
              <a:rPr lang="en-US" altLang="zh-CN" sz="4000" dirty="0">
                <a:latin typeface="宋体" panose="02010600030101010101" pitchFamily="2" charset="-122"/>
                <a:ea typeface="宋体" panose="02010600030101010101" pitchFamily="2" charset="-122"/>
              </a:rPr>
              <a:t>3</a:t>
            </a:r>
            <a:r>
              <a:rPr lang="zh-CN" altLang="en-US" sz="4000" dirty="0">
                <a:latin typeface="宋体" panose="02010600030101010101" pitchFamily="2" charset="-122"/>
                <a:ea typeface="宋体" panose="02010600030101010101" pitchFamily="2" charset="-122"/>
              </a:rPr>
              <a:t>、低市盈率股票容易遇到财务粉饰。</a:t>
            </a:r>
            <a:endParaRPr lang="en-US" altLang="zh-CN" sz="4000" dirty="0">
              <a:latin typeface="宋体" panose="02010600030101010101" pitchFamily="2" charset="-122"/>
              <a:ea typeface="宋体" panose="02010600030101010101" pitchFamily="2" charset="-122"/>
            </a:endParaRPr>
          </a:p>
          <a:p>
            <a:pPr algn="l">
              <a:buClr>
                <a:srgbClr val="7F7F7F"/>
              </a:buClr>
            </a:pPr>
            <a:r>
              <a:rPr lang="en-US" altLang="zh-CN" sz="4000" dirty="0">
                <a:latin typeface="宋体" panose="02010600030101010101" pitchFamily="2" charset="-122"/>
                <a:ea typeface="宋体" panose="02010600030101010101" pitchFamily="2" charset="-122"/>
              </a:rPr>
              <a:t>4</a:t>
            </a:r>
            <a:r>
              <a:rPr lang="zh-CN" altLang="en-US" sz="4000" dirty="0">
                <a:latin typeface="宋体" panose="02010600030101010101" pitchFamily="2" charset="-122"/>
                <a:ea typeface="宋体" panose="02010600030101010101" pitchFamily="2" charset="-122"/>
              </a:rPr>
              <a:t>、一般需要搭配严格的财务分析模型。</a:t>
            </a:r>
            <a:endParaRPr lang="en-US" altLang="zh-CN" sz="4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16295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993571" y="5202978"/>
            <a:ext cx="18396857" cy="8058937"/>
          </a:xfrm>
          <a:prstGeom prst="rect">
            <a:avLst/>
          </a:prstGeom>
        </p:spPr>
        <p:txBody>
          <a:bodyPr wrap="square">
            <a:spAutoFit/>
          </a:bodyPr>
          <a:lstStyle/>
          <a:p>
            <a:pPr marL="571500" indent="-571500" algn="l">
              <a:lnSpc>
                <a:spcPct val="150000"/>
              </a:lnSpc>
              <a:buClr>
                <a:srgbClr val="7F7F7F"/>
              </a:buClr>
              <a:buFont typeface="Wingdings" panose="05000000000000000000" pitchFamily="2" charset="2"/>
              <a:buChar char="l"/>
            </a:pPr>
            <a:r>
              <a:rPr lang="zh-CN" altLang="en-US" sz="4400" dirty="0">
                <a:latin typeface="宋体" panose="02010600030101010101" pitchFamily="2" charset="-122"/>
                <a:ea typeface="宋体" panose="02010600030101010101" pitchFamily="2" charset="-122"/>
              </a:rPr>
              <a:t>价值陷阱</a:t>
            </a:r>
            <a:r>
              <a:rPr lang="en-US" altLang="zh-CN" sz="4400" dirty="0">
                <a:latin typeface="宋体" panose="02010600030101010101" pitchFamily="2" charset="-122"/>
                <a:ea typeface="宋体" panose="02010600030101010101" pitchFamily="2" charset="-122"/>
              </a:rPr>
              <a:t>1</a:t>
            </a:r>
            <a:r>
              <a:rPr lang="zh-CN" altLang="en-US" sz="4400" dirty="0">
                <a:latin typeface="宋体" panose="02010600030101010101" pitchFamily="2" charset="-122"/>
                <a:ea typeface="宋体" panose="02010600030101010101" pitchFamily="2" charset="-122"/>
              </a:rPr>
              <a:t>：被技术淘汰；这类股票未来利润很可能逐年走低甚至消失，即使估值再低也要警惕。</a:t>
            </a:r>
            <a:endParaRPr lang="en-US" altLang="zh-CN" sz="4400" dirty="0">
              <a:latin typeface="宋体" panose="02010600030101010101" pitchFamily="2" charset="-122"/>
              <a:ea typeface="宋体" panose="02010600030101010101" pitchFamily="2" charset="-122"/>
            </a:endParaRPr>
          </a:p>
          <a:p>
            <a:pPr marL="571500" indent="-571500" algn="l">
              <a:lnSpc>
                <a:spcPct val="150000"/>
              </a:lnSpc>
              <a:buClr>
                <a:srgbClr val="7F7F7F"/>
              </a:buClr>
              <a:buFont typeface="Wingdings" panose="05000000000000000000" pitchFamily="2" charset="2"/>
              <a:buChar char="l"/>
            </a:pPr>
            <a:r>
              <a:rPr lang="zh-CN" altLang="en-US" sz="4400" dirty="0">
                <a:latin typeface="宋体" panose="02010600030101010101" pitchFamily="2" charset="-122"/>
                <a:ea typeface="宋体" panose="02010600030101010101" pitchFamily="2" charset="-122"/>
              </a:rPr>
              <a:t>价值陷阱</a:t>
            </a:r>
            <a:r>
              <a:rPr lang="en-US" altLang="zh-CN" sz="4400" dirty="0">
                <a:latin typeface="宋体" panose="02010600030101010101" pitchFamily="2" charset="-122"/>
                <a:ea typeface="宋体" panose="02010600030101010101" pitchFamily="2" charset="-122"/>
              </a:rPr>
              <a:t>2</a:t>
            </a:r>
            <a:r>
              <a:rPr lang="zh-CN" altLang="en-US" sz="4400" dirty="0">
                <a:latin typeface="宋体" panose="02010600030101010101" pitchFamily="2" charset="-122"/>
                <a:ea typeface="宋体" panose="02010600030101010101" pitchFamily="2" charset="-122"/>
              </a:rPr>
              <a:t>：赢家通吃行业里的小公司；在全球化和互联网的时代，很多行业的集中度提高是大势所趋。</a:t>
            </a:r>
          </a:p>
          <a:p>
            <a:pPr marL="571500" indent="-571500" algn="l">
              <a:lnSpc>
                <a:spcPct val="150000"/>
              </a:lnSpc>
              <a:buClr>
                <a:srgbClr val="7F7F7F"/>
              </a:buClr>
              <a:buFont typeface="Wingdings" panose="05000000000000000000" pitchFamily="2" charset="2"/>
              <a:buChar char="l"/>
            </a:pPr>
            <a:r>
              <a:rPr lang="zh-CN" altLang="en-US" sz="4400" dirty="0">
                <a:latin typeface="宋体" panose="02010600030101010101" pitchFamily="2" charset="-122"/>
                <a:ea typeface="宋体" panose="02010600030101010101" pitchFamily="2" charset="-122"/>
              </a:rPr>
              <a:t>价值陷阱</a:t>
            </a:r>
            <a:r>
              <a:rPr lang="en-US" altLang="zh-CN" sz="4400" dirty="0">
                <a:latin typeface="宋体" panose="02010600030101010101" pitchFamily="2" charset="-122"/>
                <a:ea typeface="宋体" panose="02010600030101010101" pitchFamily="2" charset="-122"/>
              </a:rPr>
              <a:t>3</a:t>
            </a:r>
            <a:r>
              <a:rPr lang="zh-CN" altLang="en-US" sz="4400" dirty="0">
                <a:latin typeface="宋体" panose="02010600030101010101" pitchFamily="2" charset="-122"/>
                <a:ea typeface="宋体" panose="02010600030101010101" pitchFamily="2" charset="-122"/>
              </a:rPr>
              <a:t>：分散的、重资产的夕阳行业</a:t>
            </a:r>
          </a:p>
          <a:p>
            <a:pPr marL="571500" indent="-571500" algn="l">
              <a:lnSpc>
                <a:spcPct val="150000"/>
              </a:lnSpc>
              <a:buClr>
                <a:srgbClr val="7F7F7F"/>
              </a:buClr>
              <a:buFont typeface="Wingdings" panose="05000000000000000000" pitchFamily="2" charset="2"/>
              <a:buChar char="l"/>
            </a:pPr>
            <a:r>
              <a:rPr lang="zh-CN" altLang="en-US" sz="4400" dirty="0">
                <a:latin typeface="宋体" panose="02010600030101010101" pitchFamily="2" charset="-122"/>
                <a:ea typeface="宋体" panose="02010600030101010101" pitchFamily="2" charset="-122"/>
              </a:rPr>
              <a:t>价值陷阱</a:t>
            </a:r>
            <a:r>
              <a:rPr lang="en-US" altLang="zh-CN" sz="4400" dirty="0">
                <a:latin typeface="宋体" panose="02010600030101010101" pitchFamily="2" charset="-122"/>
                <a:ea typeface="宋体" panose="02010600030101010101" pitchFamily="2" charset="-122"/>
              </a:rPr>
              <a:t>4</a:t>
            </a:r>
            <a:r>
              <a:rPr lang="zh-CN" altLang="en-US" sz="4400" dirty="0">
                <a:latin typeface="宋体" panose="02010600030101010101" pitchFamily="2" charset="-122"/>
                <a:ea typeface="宋体" panose="02010600030101010101" pitchFamily="2" charset="-122"/>
              </a:rPr>
              <a:t>：景气顶点的周期股</a:t>
            </a:r>
          </a:p>
          <a:p>
            <a:pPr marL="571500" indent="-571500" algn="l">
              <a:lnSpc>
                <a:spcPct val="150000"/>
              </a:lnSpc>
              <a:buClr>
                <a:srgbClr val="7F7F7F"/>
              </a:buClr>
              <a:buFont typeface="Wingdings" panose="05000000000000000000" pitchFamily="2" charset="2"/>
              <a:buChar char="l"/>
            </a:pPr>
            <a:r>
              <a:rPr lang="zh-CN" altLang="en-US" sz="4400" dirty="0">
                <a:latin typeface="宋体" panose="02010600030101010101" pitchFamily="2" charset="-122"/>
                <a:ea typeface="宋体" panose="02010600030101010101" pitchFamily="2" charset="-122"/>
              </a:rPr>
              <a:t>价值陷阱</a:t>
            </a:r>
            <a:r>
              <a:rPr lang="en-US" altLang="zh-CN" sz="4400" dirty="0">
                <a:latin typeface="宋体" panose="02010600030101010101" pitchFamily="2" charset="-122"/>
                <a:ea typeface="宋体" panose="02010600030101010101" pitchFamily="2" charset="-122"/>
              </a:rPr>
              <a:t>5</a:t>
            </a:r>
            <a:r>
              <a:rPr lang="zh-CN" altLang="en-US" sz="4400" dirty="0">
                <a:latin typeface="宋体" panose="02010600030101010101" pitchFamily="2" charset="-122"/>
                <a:ea typeface="宋体" panose="02010600030101010101" pitchFamily="2" charset="-122"/>
              </a:rPr>
              <a:t>：低水平大幅扩张产能</a:t>
            </a:r>
          </a:p>
          <a:p>
            <a:pPr marL="571500" indent="-571500" algn="l">
              <a:lnSpc>
                <a:spcPct val="150000"/>
              </a:lnSpc>
              <a:buClr>
                <a:srgbClr val="7F7F7F"/>
              </a:buClr>
              <a:buFont typeface="Wingdings" panose="05000000000000000000" pitchFamily="2" charset="2"/>
              <a:buChar char="l"/>
            </a:pPr>
            <a:endParaRPr lang="en-US" altLang="zh-CN" sz="4400" dirty="0">
              <a:latin typeface="宋体" panose="02010600030101010101" pitchFamily="2" charset="-122"/>
              <a:ea typeface="宋体" panose="02010600030101010101" pitchFamily="2" charset="-122"/>
            </a:endParaRPr>
          </a:p>
        </p:txBody>
      </p:sp>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1" name="TextBox 19"/>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估值因子 </a:t>
            </a:r>
            <a:r>
              <a:rPr kumimoji="0" lang="en-US" altLang="zh-CN" sz="2800" dirty="0">
                <a:solidFill>
                  <a:srgbClr val="3C3C3C"/>
                </a:solidFill>
                <a:latin typeface="Times New Roman" panose="02020603050405020304" pitchFamily="18" charset="0"/>
                <a:cs typeface="Times New Roman" panose="02020603050405020304" pitchFamily="18" charset="0"/>
              </a:rPr>
              <a:t>Valuation</a:t>
            </a:r>
          </a:p>
        </p:txBody>
      </p:sp>
      <p:sp>
        <p:nvSpPr>
          <p:cNvPr id="6" name="矩形 5"/>
          <p:cNvSpPr/>
          <p:nvPr/>
        </p:nvSpPr>
        <p:spPr>
          <a:xfrm>
            <a:off x="1915885" y="2981914"/>
            <a:ext cx="20029715" cy="1754326"/>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价值陷阱：表面上估值</a:t>
            </a:r>
            <a:r>
              <a:rPr lang="en-US" altLang="zh-CN" sz="5400" dirty="0">
                <a:latin typeface="宋体" panose="02010600030101010101" pitchFamily="2" charset="-122"/>
                <a:ea typeface="宋体" panose="02010600030101010101" pitchFamily="2" charset="-122"/>
              </a:rPr>
              <a:t>(</a:t>
            </a:r>
            <a:r>
              <a:rPr lang="zh-CN" altLang="en-US" sz="5400" dirty="0">
                <a:latin typeface="宋体" panose="02010600030101010101" pitchFamily="2" charset="-122"/>
                <a:ea typeface="宋体" panose="02010600030101010101" pitchFamily="2" charset="-122"/>
              </a:rPr>
              <a:t>巿盈率、巿帐率</a:t>
            </a:r>
            <a:r>
              <a:rPr lang="en-US" altLang="zh-CN" sz="5400" dirty="0">
                <a:latin typeface="宋体" panose="02010600030101010101" pitchFamily="2" charset="-122"/>
                <a:ea typeface="宋体" panose="02010600030101010101" pitchFamily="2" charset="-122"/>
              </a:rPr>
              <a:t>)</a:t>
            </a:r>
            <a:r>
              <a:rPr lang="zh-CN" altLang="en-US" sz="5400" dirty="0">
                <a:latin typeface="宋体" panose="02010600030101010101" pitchFamily="2" charset="-122"/>
                <a:ea typeface="宋体" panose="02010600030101010101" pitchFamily="2" charset="-122"/>
              </a:rPr>
              <a:t>低但实质昂贵的股票。 </a:t>
            </a:r>
            <a:r>
              <a:rPr lang="en-US" altLang="zh-CN" sz="5400" dirty="0">
                <a:latin typeface="宋体" panose="02010600030101010101" pitchFamily="2" charset="-122"/>
                <a:ea typeface="宋体" panose="02010600030101010101" pitchFamily="2" charset="-122"/>
              </a:rPr>
              <a:t> </a:t>
            </a:r>
          </a:p>
        </p:txBody>
      </p:sp>
    </p:spTree>
    <p:extLst>
      <p:ext uri="{BB962C8B-B14F-4D97-AF65-F5344CB8AC3E}">
        <p14:creationId xmlns:p14="http://schemas.microsoft.com/office/powerpoint/2010/main" val="371878007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graphicFrame>
        <p:nvGraphicFramePr>
          <p:cNvPr id="5" name="表格 4"/>
          <p:cNvGraphicFramePr>
            <a:graphicFrameLocks noGrp="1"/>
          </p:cNvGraphicFramePr>
          <p:nvPr>
            <p:extLst/>
          </p:nvPr>
        </p:nvGraphicFramePr>
        <p:xfrm>
          <a:off x="2418079" y="2811492"/>
          <a:ext cx="19997782" cy="9388300"/>
        </p:xfrm>
        <a:graphic>
          <a:graphicData uri="http://schemas.openxmlformats.org/drawingml/2006/table">
            <a:tbl>
              <a:tblPr firstRow="1" bandRow="1">
                <a:tableStyleId>{5940675A-B579-460E-94D1-54222C63F5DA}</a:tableStyleId>
              </a:tblPr>
              <a:tblGrid>
                <a:gridCol w="2911566">
                  <a:extLst>
                    <a:ext uri="{9D8B030D-6E8A-4147-A177-3AD203B41FA5}">
                      <a16:colId xmlns:a16="http://schemas.microsoft.com/office/drawing/2014/main" xmlns="" val="20000"/>
                    </a:ext>
                  </a:extLst>
                </a:gridCol>
                <a:gridCol w="17086216">
                  <a:extLst>
                    <a:ext uri="{9D8B030D-6E8A-4147-A177-3AD203B41FA5}">
                      <a16:colId xmlns:a16="http://schemas.microsoft.com/office/drawing/2014/main" xmlns="" val="20001"/>
                    </a:ext>
                  </a:extLst>
                </a:gridCol>
              </a:tblGrid>
              <a:tr h="884380">
                <a:tc>
                  <a:txBody>
                    <a:bodyPr/>
                    <a:lstStyle/>
                    <a:p>
                      <a:pPr algn="l"/>
                      <a:r>
                        <a:rPr lang="zh-CN" altLang="en-US" sz="4000" b="1" dirty="0">
                          <a:solidFill>
                            <a:schemeClr val="bg1"/>
                          </a:solidFill>
                        </a:rPr>
                        <a:t>因子名称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baseline="0" dirty="0"/>
                        <a:t> 市净率</a:t>
                      </a:r>
                      <a:r>
                        <a:rPr lang="en-US" altLang="zh-CN" sz="4000" baseline="0" dirty="0"/>
                        <a:t>(PB)</a:t>
                      </a:r>
                      <a:endParaRPr lang="en-US" altLang="zh-CN" sz="40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0"/>
                  </a:ext>
                </a:extLst>
              </a:tr>
              <a:tr h="481878">
                <a:tc>
                  <a:txBody>
                    <a:bodyPr/>
                    <a:lstStyle/>
                    <a:p>
                      <a:pPr algn="l"/>
                      <a:r>
                        <a:rPr lang="zh-CN" altLang="en-US" sz="4000" b="1" dirty="0">
                          <a:solidFill>
                            <a:schemeClr val="bg1"/>
                          </a:solidFill>
                        </a:rPr>
                        <a:t>算法</a:t>
                      </a:r>
                      <a:endParaRPr lang="en-US" altLang="zh-CN" sz="40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dirty="0"/>
                        <a:t> 每股价格 </a:t>
                      </a:r>
                      <a:r>
                        <a:rPr lang="en-US" altLang="zh-CN" sz="4000" dirty="0"/>
                        <a:t>/ </a:t>
                      </a:r>
                      <a:r>
                        <a:rPr lang="zh-CN" altLang="en-US" sz="4000" dirty="0"/>
                        <a:t>每股净资产</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1"/>
                  </a:ext>
                </a:extLst>
              </a:tr>
              <a:tr h="5060596">
                <a:tc>
                  <a:txBody>
                    <a:bodyPr/>
                    <a:lstStyle/>
                    <a:p>
                      <a:pPr algn="l"/>
                      <a:r>
                        <a:rPr lang="zh-CN" altLang="en-US" sz="4000" b="1" dirty="0">
                          <a:solidFill>
                            <a:schemeClr val="bg1"/>
                          </a:solidFill>
                        </a:rPr>
                        <a:t>含义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marL="0" algn="l">
                        <a:lnSpc>
                          <a:spcPct val="150000"/>
                        </a:lnSpc>
                      </a:pPr>
                      <a:r>
                        <a:rPr lang="zh-CN" altLang="en-US" sz="4000" dirty="0"/>
                        <a:t>广泛用于公司分析的价值衡量指标，由于不涉及公司的具体财务状况，因此具有良好的稳定性。</a:t>
                      </a:r>
                      <a:endParaRPr lang="en-US" altLang="zh-CN" sz="4000" dirty="0"/>
                    </a:p>
                    <a:p>
                      <a:pPr marL="0" algn="l">
                        <a:lnSpc>
                          <a:spcPct val="150000"/>
                        </a:lnSpc>
                      </a:pPr>
                      <a:r>
                        <a:rPr lang="zh-CN" altLang="en-US" sz="4000" dirty="0"/>
                        <a:t>一项资产由于其本身的特性，存在两种不同的价格：一种为公允价值、一种为市场价值。公司的股价就代表了市场价值，而净资产则代表了公允价值。净资产的使用方法不同，会导致收益上的差别，进而影响投资者对该资产的定价，因此公允价值和市场价值之间才会有区别。而市净率指标就是衡量了这种区别的大小。</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2"/>
                  </a:ext>
                </a:extLst>
              </a:tr>
              <a:tr h="1151522">
                <a:tc>
                  <a:txBody>
                    <a:bodyPr/>
                    <a:lstStyle/>
                    <a:p>
                      <a:pPr algn="l"/>
                      <a:r>
                        <a:rPr lang="zh-CN" altLang="en-US" sz="4000" b="1" dirty="0">
                          <a:solidFill>
                            <a:schemeClr val="bg1"/>
                          </a:solidFill>
                        </a:rPr>
                        <a:t>数据来源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F3F3F"/>
                    </a:solidFill>
                  </a:tcPr>
                </a:tc>
                <a:tc>
                  <a:txBody>
                    <a:bodyPr/>
                    <a:lstStyle/>
                    <a:p>
                      <a:pPr algn="l"/>
                      <a:r>
                        <a:rPr lang="zh-CN" altLang="en-US" sz="4000" dirty="0"/>
                        <a:t>行情信息</a:t>
                      </a:r>
                      <a:endParaRPr lang="en-US" altLang="zh-CN" sz="4000" dirty="0"/>
                    </a:p>
                    <a:p>
                      <a:pPr algn="l"/>
                      <a:r>
                        <a:rPr lang="zh-CN" altLang="en-US" sz="4000" dirty="0"/>
                        <a:t>资产负债表</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3"/>
                  </a:ext>
                </a:extLst>
              </a:tr>
            </a:tbl>
          </a:graphicData>
        </a:graphic>
      </p:graphicFrame>
      <p:sp>
        <p:nvSpPr>
          <p:cNvPr id="6" name="TextBox 19"/>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估值因子 </a:t>
            </a:r>
            <a:r>
              <a:rPr kumimoji="0" lang="en-US" altLang="zh-CN" sz="2800" dirty="0">
                <a:solidFill>
                  <a:srgbClr val="3C3C3C"/>
                </a:solidFill>
                <a:latin typeface="Times New Roman" panose="02020603050405020304" pitchFamily="18" charset="0"/>
                <a:cs typeface="Times New Roman" panose="02020603050405020304" pitchFamily="18" charset="0"/>
              </a:rPr>
              <a:t>Valuation</a:t>
            </a:r>
          </a:p>
        </p:txBody>
      </p:sp>
    </p:spTree>
    <p:extLst>
      <p:ext uri="{BB962C8B-B14F-4D97-AF65-F5344CB8AC3E}">
        <p14:creationId xmlns:p14="http://schemas.microsoft.com/office/powerpoint/2010/main" val="425817180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031603" y="4637738"/>
            <a:ext cx="18396857" cy="5016758"/>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市净率因子又被叫做“安全边际”，是格雷厄姆</a:t>
            </a:r>
            <a:r>
              <a:rPr lang="en-US" altLang="zh-CN" sz="4000" dirty="0">
                <a:latin typeface="宋体" panose="02010600030101010101" pitchFamily="2" charset="-122"/>
                <a:ea typeface="宋体" panose="02010600030101010101" pitchFamily="2" charset="-122"/>
              </a:rPr>
              <a:t>《</a:t>
            </a:r>
            <a:r>
              <a:rPr lang="zh-CN" altLang="en-US" sz="4000" dirty="0">
                <a:latin typeface="宋体" panose="02010600030101010101" pitchFamily="2" charset="-122"/>
                <a:ea typeface="宋体" panose="02010600030101010101" pitchFamily="2" charset="-122"/>
              </a:rPr>
              <a:t>证券分析</a:t>
            </a:r>
            <a:r>
              <a:rPr lang="en-US" altLang="zh-CN" sz="4000" dirty="0">
                <a:latin typeface="宋体" panose="02010600030101010101" pitchFamily="2" charset="-122"/>
                <a:ea typeface="宋体" panose="02010600030101010101" pitchFamily="2" charset="-122"/>
              </a:rPr>
              <a:t>》</a:t>
            </a:r>
            <a:r>
              <a:rPr lang="zh-CN" altLang="en-US" sz="4000" dirty="0">
                <a:latin typeface="宋体" panose="02010600030101010101" pitchFamily="2" charset="-122"/>
                <a:ea typeface="宋体" panose="02010600030101010101" pitchFamily="2" charset="-122"/>
              </a:rPr>
              <a:t>一书的重要组成部分，同时也是巴菲特一直坚守的安全边际原则中所使用的因子。巴菲特五十多年的投资生涯中，取得的年平均回报超过</a:t>
            </a:r>
            <a:r>
              <a:rPr lang="en-US" altLang="zh-CN" sz="4000" dirty="0">
                <a:latin typeface="宋体" panose="02010600030101010101" pitchFamily="2" charset="-122"/>
                <a:ea typeface="宋体" panose="02010600030101010101" pitchFamily="2" charset="-122"/>
              </a:rPr>
              <a:t>20%</a:t>
            </a:r>
            <a:r>
              <a:rPr lang="zh-CN" altLang="en-US" sz="4000" dirty="0">
                <a:latin typeface="宋体" panose="02010600030101010101" pitchFamily="2" charset="-122"/>
                <a:ea typeface="宋体" panose="02010600030101010101" pitchFamily="2" charset="-122"/>
              </a:rPr>
              <a:t>，总收益超过</a:t>
            </a:r>
            <a:r>
              <a:rPr lang="en-US" altLang="zh-CN" sz="4000" dirty="0">
                <a:latin typeface="宋体" panose="02010600030101010101" pitchFamily="2" charset="-122"/>
                <a:ea typeface="宋体" panose="02010600030101010101" pitchFamily="2" charset="-122"/>
              </a:rPr>
              <a:t>1000</a:t>
            </a:r>
            <a:r>
              <a:rPr lang="zh-CN" altLang="en-US" sz="4000" dirty="0">
                <a:latin typeface="宋体" panose="02010600030101010101" pitchFamily="2" charset="-122"/>
                <a:ea typeface="宋体" panose="02010600030101010101" pitchFamily="2" charset="-122"/>
              </a:rPr>
              <a:t>倍，据说他只在市净率小于</a:t>
            </a:r>
            <a:r>
              <a:rPr lang="en-US" altLang="zh-CN" sz="4000" dirty="0">
                <a:latin typeface="宋体" panose="02010600030101010101" pitchFamily="2" charset="-122"/>
                <a:ea typeface="宋体" panose="02010600030101010101" pitchFamily="2" charset="-122"/>
              </a:rPr>
              <a:t>0.4</a:t>
            </a:r>
            <a:r>
              <a:rPr lang="zh-CN" altLang="en-US" sz="4000" dirty="0">
                <a:latin typeface="宋体" panose="02010600030101010101" pitchFamily="2" charset="-122"/>
                <a:ea typeface="宋体" panose="02010600030101010101" pitchFamily="2" charset="-122"/>
              </a:rPr>
              <a:t>的价格时才会考虑重仓买入。</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而市净率</a:t>
            </a:r>
            <a:r>
              <a:rPr lang="en-US" altLang="zh-CN" sz="4000" dirty="0">
                <a:latin typeface="宋体" panose="02010600030101010101" pitchFamily="2" charset="-122"/>
                <a:ea typeface="宋体" panose="02010600030101010101" pitchFamily="2" charset="-122"/>
              </a:rPr>
              <a:t>&lt;1</a:t>
            </a:r>
            <a:r>
              <a:rPr lang="zh-CN" altLang="en-US" sz="4000" dirty="0">
                <a:latin typeface="宋体" panose="02010600030101010101" pitchFamily="2" charset="-122"/>
                <a:ea typeface="宋体" panose="02010600030101010101" pitchFamily="2" charset="-122"/>
              </a:rPr>
              <a:t>，就是我们所说的股价“破净”，一般只在公司遇到重大挫折、或市场情绪极为悲观时才会出现。在中国</a:t>
            </a:r>
            <a:r>
              <a:rPr lang="en-US" altLang="zh-CN" sz="4000" dirty="0">
                <a:latin typeface="宋体" panose="02010600030101010101" pitchFamily="2" charset="-122"/>
                <a:ea typeface="宋体" panose="02010600030101010101" pitchFamily="2" charset="-122"/>
              </a:rPr>
              <a:t>A</a:t>
            </a:r>
            <a:r>
              <a:rPr lang="zh-CN" altLang="en-US" sz="4000" dirty="0">
                <a:latin typeface="宋体" panose="02010600030101010101" pitchFamily="2" charset="-122"/>
                <a:ea typeface="宋体" panose="02010600030101010101" pitchFamily="2" charset="-122"/>
              </a:rPr>
              <a:t>股市场上，银行股常年处于“破净”状态，但其收益率却一直不见起色，实际上是极为特殊的现象。</a:t>
            </a:r>
            <a:endParaRPr lang="en-US" altLang="zh-CN" sz="4000" dirty="0">
              <a:latin typeface="宋体" panose="02010600030101010101" pitchFamily="2" charset="-122"/>
              <a:ea typeface="宋体" panose="02010600030101010101" pitchFamily="2" charset="-122"/>
            </a:endParaRPr>
          </a:p>
        </p:txBody>
      </p:sp>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1" name="TextBox 19"/>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估值因子 </a:t>
            </a:r>
            <a:r>
              <a:rPr kumimoji="0" lang="en-US" altLang="zh-CN" sz="2800" dirty="0">
                <a:solidFill>
                  <a:srgbClr val="3C3C3C"/>
                </a:solidFill>
                <a:latin typeface="Times New Roman" panose="02020603050405020304" pitchFamily="18" charset="0"/>
                <a:cs typeface="Times New Roman" panose="02020603050405020304" pitchFamily="18" charset="0"/>
              </a:rPr>
              <a:t>Valuation</a:t>
            </a:r>
          </a:p>
        </p:txBody>
      </p:sp>
      <p:sp>
        <p:nvSpPr>
          <p:cNvPr id="6" name="矩形 5"/>
          <p:cNvSpPr/>
          <p:nvPr/>
        </p:nvSpPr>
        <p:spPr>
          <a:xfrm>
            <a:off x="1915885" y="2981914"/>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市净率因子的特点</a:t>
            </a:r>
            <a:endParaRPr lang="en-US" altLang="zh-CN" sz="5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38119129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graphicFrame>
        <p:nvGraphicFramePr>
          <p:cNvPr id="5" name="表格 4"/>
          <p:cNvGraphicFramePr>
            <a:graphicFrameLocks noGrp="1"/>
          </p:cNvGraphicFramePr>
          <p:nvPr>
            <p:extLst/>
          </p:nvPr>
        </p:nvGraphicFramePr>
        <p:xfrm>
          <a:off x="2418079" y="2811492"/>
          <a:ext cx="19997782" cy="10302700"/>
        </p:xfrm>
        <a:graphic>
          <a:graphicData uri="http://schemas.openxmlformats.org/drawingml/2006/table">
            <a:tbl>
              <a:tblPr firstRow="1" bandRow="1">
                <a:tableStyleId>{5940675A-B579-460E-94D1-54222C63F5DA}</a:tableStyleId>
              </a:tblPr>
              <a:tblGrid>
                <a:gridCol w="2911566">
                  <a:extLst>
                    <a:ext uri="{9D8B030D-6E8A-4147-A177-3AD203B41FA5}">
                      <a16:colId xmlns:a16="http://schemas.microsoft.com/office/drawing/2014/main" xmlns="" val="20000"/>
                    </a:ext>
                  </a:extLst>
                </a:gridCol>
                <a:gridCol w="17086216">
                  <a:extLst>
                    <a:ext uri="{9D8B030D-6E8A-4147-A177-3AD203B41FA5}">
                      <a16:colId xmlns:a16="http://schemas.microsoft.com/office/drawing/2014/main" xmlns="" val="20001"/>
                    </a:ext>
                  </a:extLst>
                </a:gridCol>
              </a:tblGrid>
              <a:tr h="884380">
                <a:tc>
                  <a:txBody>
                    <a:bodyPr/>
                    <a:lstStyle/>
                    <a:p>
                      <a:pPr algn="l"/>
                      <a:r>
                        <a:rPr lang="zh-CN" altLang="en-US" sz="4000" b="1" dirty="0">
                          <a:solidFill>
                            <a:schemeClr val="bg1"/>
                          </a:solidFill>
                        </a:rPr>
                        <a:t>因子名称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baseline="0" dirty="0"/>
                        <a:t> 市销率</a:t>
                      </a:r>
                      <a:endParaRPr lang="en-US" altLang="zh-CN" sz="40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0"/>
                  </a:ext>
                </a:extLst>
              </a:tr>
              <a:tr h="481878">
                <a:tc>
                  <a:txBody>
                    <a:bodyPr/>
                    <a:lstStyle/>
                    <a:p>
                      <a:pPr algn="l"/>
                      <a:r>
                        <a:rPr lang="zh-CN" altLang="en-US" sz="4000" b="1" dirty="0">
                          <a:solidFill>
                            <a:schemeClr val="bg1"/>
                          </a:solidFill>
                        </a:rPr>
                        <a:t>算法</a:t>
                      </a:r>
                      <a:endParaRPr lang="en-US" altLang="zh-CN" sz="40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dirty="0"/>
                        <a:t> 市场价值 </a:t>
                      </a:r>
                      <a:r>
                        <a:rPr lang="en-US" altLang="zh-CN" sz="4000" dirty="0"/>
                        <a:t>/ </a:t>
                      </a:r>
                      <a:r>
                        <a:rPr lang="zh-CN" altLang="en-US" sz="4000" dirty="0"/>
                        <a:t>主营业务收入</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1"/>
                  </a:ext>
                </a:extLst>
              </a:tr>
              <a:tr h="5060596">
                <a:tc>
                  <a:txBody>
                    <a:bodyPr/>
                    <a:lstStyle/>
                    <a:p>
                      <a:pPr algn="l"/>
                      <a:r>
                        <a:rPr lang="zh-CN" altLang="en-US" sz="4000" b="1" dirty="0">
                          <a:solidFill>
                            <a:schemeClr val="bg1"/>
                          </a:solidFill>
                        </a:rPr>
                        <a:t>含义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marL="0" algn="l">
                        <a:lnSpc>
                          <a:spcPct val="150000"/>
                        </a:lnSpc>
                      </a:pPr>
                      <a:r>
                        <a:rPr lang="zh-CN" altLang="en-US" sz="4000" dirty="0"/>
                        <a:t>近期比较常用的指标，使用的是一种类似于衡量流量的方法，即公司的市值是主营业务收入的多少倍，公司需要几年才能赚得等于市值的收入。</a:t>
                      </a:r>
                      <a:endParaRPr lang="en-US" altLang="zh-CN" sz="4000" dirty="0"/>
                    </a:p>
                    <a:p>
                      <a:pPr marL="0" algn="l">
                        <a:lnSpc>
                          <a:spcPct val="150000"/>
                        </a:lnSpc>
                      </a:pPr>
                      <a:r>
                        <a:rPr lang="zh-CN" altLang="en-US" sz="4000" dirty="0"/>
                        <a:t>在</a:t>
                      </a:r>
                      <a:r>
                        <a:rPr lang="en-US" altLang="zh-CN" sz="4000" dirty="0"/>
                        <a:t>VC</a:t>
                      </a:r>
                      <a:r>
                        <a:rPr lang="zh-CN" altLang="en-US" sz="4000" dirty="0"/>
                        <a:t>和</a:t>
                      </a:r>
                      <a:r>
                        <a:rPr lang="en-US" altLang="zh-CN" sz="4000" dirty="0"/>
                        <a:t>PE</a:t>
                      </a:r>
                      <a:r>
                        <a:rPr lang="zh-CN" altLang="en-US" sz="4000" dirty="0"/>
                        <a:t>领域，这个指标使用的更为广泛，尤其当投资标的是新兴产业的公司，例如互联网行业的公司，成立的时间比较短，尚未形成稳定的盈利来源，但有很多忠实用户。此时对企业进行估值时，无法使用市盈率因子（净利润很可能为负）、也无法使用市净率因子（账面资产很少、而且互联网企业难以衡量净资产的大小），所以会经常使用类似市销率的方法，比如市场估值除以日活跃用户。</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2"/>
                  </a:ext>
                </a:extLst>
              </a:tr>
              <a:tr h="1151522">
                <a:tc>
                  <a:txBody>
                    <a:bodyPr/>
                    <a:lstStyle/>
                    <a:p>
                      <a:pPr algn="l"/>
                      <a:r>
                        <a:rPr lang="zh-CN" altLang="en-US" sz="4000" b="1" dirty="0">
                          <a:solidFill>
                            <a:schemeClr val="bg1"/>
                          </a:solidFill>
                        </a:rPr>
                        <a:t>数据来源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F3F3F"/>
                    </a:solidFill>
                  </a:tcPr>
                </a:tc>
                <a:tc>
                  <a:txBody>
                    <a:bodyPr/>
                    <a:lstStyle/>
                    <a:p>
                      <a:pPr algn="l"/>
                      <a:r>
                        <a:rPr lang="zh-CN" altLang="en-US" sz="4000" dirty="0"/>
                        <a:t>行情信息</a:t>
                      </a:r>
                      <a:endParaRPr lang="en-US" altLang="zh-CN" sz="4000" dirty="0"/>
                    </a:p>
                    <a:p>
                      <a:pPr algn="l"/>
                      <a:r>
                        <a:rPr lang="zh-CN" altLang="en-US" sz="4000" dirty="0"/>
                        <a:t>利润表</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3"/>
                  </a:ext>
                </a:extLst>
              </a:tr>
            </a:tbl>
          </a:graphicData>
        </a:graphic>
      </p:graphicFrame>
      <p:sp>
        <p:nvSpPr>
          <p:cNvPr id="6" name="TextBox 19"/>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估值因子 </a:t>
            </a:r>
            <a:r>
              <a:rPr kumimoji="0" lang="en-US" altLang="zh-CN" sz="2800" dirty="0">
                <a:solidFill>
                  <a:srgbClr val="3C3C3C"/>
                </a:solidFill>
                <a:latin typeface="Times New Roman" panose="02020603050405020304" pitchFamily="18" charset="0"/>
                <a:cs typeface="Times New Roman" panose="02020603050405020304" pitchFamily="18" charset="0"/>
              </a:rPr>
              <a:t>Valuation</a:t>
            </a:r>
          </a:p>
        </p:txBody>
      </p:sp>
    </p:spTree>
    <p:extLst>
      <p:ext uri="{BB962C8B-B14F-4D97-AF65-F5344CB8AC3E}">
        <p14:creationId xmlns:p14="http://schemas.microsoft.com/office/powerpoint/2010/main" val="303567600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031603" y="4637738"/>
            <a:ext cx="18396857" cy="5632311"/>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市销率既不考虑公司现在的盈利能力，也不考虑安全边际，而是衡量企业的隐含发展能力。因此不适合用于衡量成熟期、衰退期的企业，一般用于衡量初创期、发展期、或者正在转型开发新产品的企业。</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市销率隐含了一个重要的假设，即毛利率或净利率在未来会有显著提高，这就要求企业所在的行业未来会有良好发展。</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一般来说，净利润比较容易被操纵修改，而营业收入相对不容易被财务操纵。因此市销率因此的真实性一般较好。</a:t>
            </a:r>
            <a:endParaRPr lang="en-US" altLang="zh-CN" sz="4000" dirty="0">
              <a:latin typeface="宋体" panose="02010600030101010101" pitchFamily="2" charset="-122"/>
              <a:ea typeface="宋体" panose="02010600030101010101" pitchFamily="2" charset="-122"/>
            </a:endParaRPr>
          </a:p>
        </p:txBody>
      </p:sp>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1" name="TextBox 19"/>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估值因子 </a:t>
            </a:r>
            <a:r>
              <a:rPr kumimoji="0" lang="en-US" altLang="zh-CN" sz="2800" dirty="0">
                <a:solidFill>
                  <a:srgbClr val="3C3C3C"/>
                </a:solidFill>
                <a:latin typeface="Times New Roman" panose="02020603050405020304" pitchFamily="18" charset="0"/>
                <a:cs typeface="Times New Roman" panose="02020603050405020304" pitchFamily="18" charset="0"/>
              </a:rPr>
              <a:t>Valuation</a:t>
            </a:r>
          </a:p>
        </p:txBody>
      </p:sp>
      <p:sp>
        <p:nvSpPr>
          <p:cNvPr id="6" name="矩形 5"/>
          <p:cNvSpPr/>
          <p:nvPr/>
        </p:nvSpPr>
        <p:spPr>
          <a:xfrm>
            <a:off x="1915885" y="2981914"/>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市销率因子的特点</a:t>
            </a:r>
            <a:endParaRPr lang="en-US" altLang="zh-CN" sz="5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83069887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graphicFrame>
        <p:nvGraphicFramePr>
          <p:cNvPr id="5" name="表格 4"/>
          <p:cNvGraphicFramePr>
            <a:graphicFrameLocks noGrp="1"/>
          </p:cNvGraphicFramePr>
          <p:nvPr>
            <p:extLst/>
          </p:nvPr>
        </p:nvGraphicFramePr>
        <p:xfrm>
          <a:off x="2418079" y="2811492"/>
          <a:ext cx="19997782" cy="7956656"/>
        </p:xfrm>
        <a:graphic>
          <a:graphicData uri="http://schemas.openxmlformats.org/drawingml/2006/table">
            <a:tbl>
              <a:tblPr firstRow="1" bandRow="1">
                <a:tableStyleId>{5940675A-B579-460E-94D1-54222C63F5DA}</a:tableStyleId>
              </a:tblPr>
              <a:tblGrid>
                <a:gridCol w="2911566">
                  <a:extLst>
                    <a:ext uri="{9D8B030D-6E8A-4147-A177-3AD203B41FA5}">
                      <a16:colId xmlns:a16="http://schemas.microsoft.com/office/drawing/2014/main" xmlns="" val="20000"/>
                    </a:ext>
                  </a:extLst>
                </a:gridCol>
                <a:gridCol w="17086216">
                  <a:extLst>
                    <a:ext uri="{9D8B030D-6E8A-4147-A177-3AD203B41FA5}">
                      <a16:colId xmlns:a16="http://schemas.microsoft.com/office/drawing/2014/main" xmlns="" val="20001"/>
                    </a:ext>
                  </a:extLst>
                </a:gridCol>
              </a:tblGrid>
              <a:tr h="884380">
                <a:tc>
                  <a:txBody>
                    <a:bodyPr/>
                    <a:lstStyle/>
                    <a:p>
                      <a:pPr algn="l"/>
                      <a:r>
                        <a:rPr lang="zh-CN" altLang="en-US" sz="4000" b="1" dirty="0">
                          <a:solidFill>
                            <a:schemeClr val="bg1"/>
                          </a:solidFill>
                        </a:rPr>
                        <a:t>因子名称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baseline="0" dirty="0"/>
                        <a:t> 企业价值倍数</a:t>
                      </a:r>
                      <a:endParaRPr lang="en-US" altLang="zh-CN" sz="40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0"/>
                  </a:ext>
                </a:extLst>
              </a:tr>
              <a:tr h="481878">
                <a:tc>
                  <a:txBody>
                    <a:bodyPr/>
                    <a:lstStyle/>
                    <a:p>
                      <a:pPr algn="l"/>
                      <a:r>
                        <a:rPr lang="zh-CN" altLang="en-US" sz="4000" b="1" dirty="0">
                          <a:solidFill>
                            <a:schemeClr val="bg1"/>
                          </a:solidFill>
                        </a:rPr>
                        <a:t>算法</a:t>
                      </a:r>
                      <a:endParaRPr lang="en-US" altLang="zh-CN" sz="40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dirty="0"/>
                        <a:t> （市场价值</a:t>
                      </a:r>
                      <a:r>
                        <a:rPr lang="zh-CN" altLang="en-US" sz="4000" baseline="0" dirty="0"/>
                        <a:t> </a:t>
                      </a:r>
                      <a:r>
                        <a:rPr lang="en-US" altLang="zh-CN" sz="4000" baseline="0" dirty="0"/>
                        <a:t>– </a:t>
                      </a:r>
                      <a:r>
                        <a:rPr lang="zh-CN" altLang="en-US" sz="4000" baseline="0" dirty="0"/>
                        <a:t>负债）</a:t>
                      </a:r>
                      <a:r>
                        <a:rPr lang="en-US" altLang="zh-CN" sz="4000" dirty="0"/>
                        <a:t>/ EBITDA</a:t>
                      </a:r>
                      <a:endParaRPr lang="zh-CN" altLang="en-US" sz="40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1"/>
                  </a:ext>
                </a:extLst>
              </a:tr>
              <a:tr h="5060596">
                <a:tc>
                  <a:txBody>
                    <a:bodyPr/>
                    <a:lstStyle/>
                    <a:p>
                      <a:pPr algn="l"/>
                      <a:r>
                        <a:rPr lang="zh-CN" altLang="en-US" sz="4000" b="1" dirty="0">
                          <a:solidFill>
                            <a:schemeClr val="bg1"/>
                          </a:solidFill>
                        </a:rPr>
                        <a:t>含义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marL="0" algn="l">
                        <a:lnSpc>
                          <a:spcPct val="150000"/>
                        </a:lnSpc>
                      </a:pPr>
                      <a:r>
                        <a:rPr lang="en-US" altLang="zh-CN" sz="4000" dirty="0"/>
                        <a:t>EBITDA</a:t>
                      </a:r>
                      <a:r>
                        <a:rPr lang="zh-CN" altLang="en-US" sz="4000" dirty="0"/>
                        <a:t>（</a:t>
                      </a:r>
                      <a:r>
                        <a:rPr lang="en-US" altLang="zh-CN" sz="4000" dirty="0"/>
                        <a:t>Earnings Before Interest, Taxes, Depreciation and Amortization</a:t>
                      </a:r>
                      <a:r>
                        <a:rPr lang="zh-CN" altLang="en-US" sz="4000" dirty="0"/>
                        <a:t>）即息税折旧摊销前利润。</a:t>
                      </a:r>
                      <a:endParaRPr lang="en-US" altLang="zh-CN" sz="4000" dirty="0"/>
                    </a:p>
                    <a:p>
                      <a:pPr marL="0" algn="l">
                        <a:lnSpc>
                          <a:spcPct val="150000"/>
                        </a:lnSpc>
                      </a:pPr>
                      <a:r>
                        <a:rPr lang="zh-CN" altLang="en-US" sz="4000" dirty="0"/>
                        <a:t>企业价值倍数与市盈率类似，也是公司的市场价值和盈利能力之间的对比，只不过在计算时，一方面考虑到了企业的负债状况，另一反面考虑了净利润相关的个性因素，因此是一个更加综合性的估值指标。</a:t>
                      </a:r>
                      <a:endParaRPr lang="en-US" altLang="zh-CN" sz="40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2"/>
                  </a:ext>
                </a:extLst>
              </a:tr>
              <a:tr h="1151522">
                <a:tc>
                  <a:txBody>
                    <a:bodyPr/>
                    <a:lstStyle/>
                    <a:p>
                      <a:pPr algn="l"/>
                      <a:r>
                        <a:rPr lang="zh-CN" altLang="en-US" sz="4000" b="1" dirty="0">
                          <a:solidFill>
                            <a:schemeClr val="bg1"/>
                          </a:solidFill>
                        </a:rPr>
                        <a:t>数据来源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F3F3F"/>
                    </a:solidFill>
                  </a:tcPr>
                </a:tc>
                <a:tc>
                  <a:txBody>
                    <a:bodyPr/>
                    <a:lstStyle/>
                    <a:p>
                      <a:pPr algn="l"/>
                      <a:r>
                        <a:rPr lang="zh-CN" altLang="en-US" sz="4000" dirty="0"/>
                        <a:t>行情信息</a:t>
                      </a:r>
                      <a:endParaRPr lang="en-US" altLang="zh-CN" sz="4000" dirty="0"/>
                    </a:p>
                    <a:p>
                      <a:pPr algn="l"/>
                      <a:r>
                        <a:rPr lang="zh-CN" altLang="en-US" sz="4000" dirty="0"/>
                        <a:t>利润表</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3"/>
                  </a:ext>
                </a:extLst>
              </a:tr>
            </a:tbl>
          </a:graphicData>
        </a:graphic>
      </p:graphicFrame>
      <p:sp>
        <p:nvSpPr>
          <p:cNvPr id="6" name="TextBox 19"/>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估值因子 </a:t>
            </a:r>
            <a:r>
              <a:rPr kumimoji="0" lang="en-US" altLang="zh-CN" sz="2800" dirty="0">
                <a:solidFill>
                  <a:srgbClr val="3C3C3C"/>
                </a:solidFill>
                <a:latin typeface="Times New Roman" panose="02020603050405020304" pitchFamily="18" charset="0"/>
                <a:cs typeface="Times New Roman" panose="02020603050405020304" pitchFamily="18" charset="0"/>
              </a:rPr>
              <a:t>Valuation</a:t>
            </a:r>
          </a:p>
        </p:txBody>
      </p:sp>
    </p:spTree>
    <p:extLst>
      <p:ext uri="{BB962C8B-B14F-4D97-AF65-F5344CB8AC3E}">
        <p14:creationId xmlns:p14="http://schemas.microsoft.com/office/powerpoint/2010/main" val="220268803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031603" y="4637738"/>
            <a:ext cx="18396857" cy="3785652"/>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各个行业的负债率、税率、折旧方法、摊销方法等区别很大，有些净利润相对稳定、有些波动很大。所以市盈率因子一般只用于行业内对比。但企业价值倍数考虑了这些区别，构成了一个综合性指标，可以在不同行业之间进行对比。</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由于</a:t>
            </a:r>
            <a:r>
              <a:rPr lang="en-US" altLang="zh-CN" sz="4000" dirty="0">
                <a:latin typeface="宋体" panose="02010600030101010101" pitchFamily="2" charset="-122"/>
                <a:ea typeface="宋体" panose="02010600030101010101" pitchFamily="2" charset="-122"/>
              </a:rPr>
              <a:t>EBITDA</a:t>
            </a:r>
            <a:r>
              <a:rPr lang="zh-CN" altLang="en-US" sz="4000" dirty="0">
                <a:latin typeface="宋体" panose="02010600030101010101" pitchFamily="2" charset="-122"/>
                <a:ea typeface="宋体" panose="02010600030101010101" pitchFamily="2" charset="-122"/>
              </a:rPr>
              <a:t>包含了很多常用来粉饰财务报表的项目，因此被操纵的可能性很小，有利于排除干扰，准确判断企业核心业务的经营状况。</a:t>
            </a:r>
            <a:endParaRPr lang="en-US" altLang="zh-CN" sz="4000" dirty="0">
              <a:latin typeface="宋体" panose="02010600030101010101" pitchFamily="2" charset="-122"/>
              <a:ea typeface="宋体" panose="02010600030101010101" pitchFamily="2" charset="-122"/>
            </a:endParaRPr>
          </a:p>
        </p:txBody>
      </p:sp>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1" name="TextBox 19"/>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估值因子 </a:t>
            </a:r>
            <a:r>
              <a:rPr kumimoji="0" lang="en-US" altLang="zh-CN" sz="2800" dirty="0">
                <a:solidFill>
                  <a:srgbClr val="3C3C3C"/>
                </a:solidFill>
                <a:latin typeface="Times New Roman" panose="02020603050405020304" pitchFamily="18" charset="0"/>
                <a:cs typeface="Times New Roman" panose="02020603050405020304" pitchFamily="18" charset="0"/>
              </a:rPr>
              <a:t>Valuation</a:t>
            </a:r>
          </a:p>
        </p:txBody>
      </p:sp>
      <p:sp>
        <p:nvSpPr>
          <p:cNvPr id="6" name="矩形 5"/>
          <p:cNvSpPr/>
          <p:nvPr/>
        </p:nvSpPr>
        <p:spPr>
          <a:xfrm>
            <a:off x="1915885" y="2981914"/>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企业价值倍数的特点</a:t>
            </a:r>
            <a:endParaRPr lang="en-US" altLang="zh-CN" sz="5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3493753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graphicFrame>
        <p:nvGraphicFramePr>
          <p:cNvPr id="5" name="表格 4"/>
          <p:cNvGraphicFramePr>
            <a:graphicFrameLocks noGrp="1"/>
          </p:cNvGraphicFramePr>
          <p:nvPr>
            <p:extLst/>
          </p:nvPr>
        </p:nvGraphicFramePr>
        <p:xfrm>
          <a:off x="2418079" y="2811492"/>
          <a:ext cx="19997782" cy="7956656"/>
        </p:xfrm>
        <a:graphic>
          <a:graphicData uri="http://schemas.openxmlformats.org/drawingml/2006/table">
            <a:tbl>
              <a:tblPr firstRow="1" bandRow="1">
                <a:tableStyleId>{5940675A-B579-460E-94D1-54222C63F5DA}</a:tableStyleId>
              </a:tblPr>
              <a:tblGrid>
                <a:gridCol w="2911566">
                  <a:extLst>
                    <a:ext uri="{9D8B030D-6E8A-4147-A177-3AD203B41FA5}">
                      <a16:colId xmlns:a16="http://schemas.microsoft.com/office/drawing/2014/main" xmlns="" val="20000"/>
                    </a:ext>
                  </a:extLst>
                </a:gridCol>
                <a:gridCol w="17086216">
                  <a:extLst>
                    <a:ext uri="{9D8B030D-6E8A-4147-A177-3AD203B41FA5}">
                      <a16:colId xmlns:a16="http://schemas.microsoft.com/office/drawing/2014/main" xmlns="" val="20001"/>
                    </a:ext>
                  </a:extLst>
                </a:gridCol>
              </a:tblGrid>
              <a:tr h="884380">
                <a:tc>
                  <a:txBody>
                    <a:bodyPr/>
                    <a:lstStyle/>
                    <a:p>
                      <a:pPr algn="l"/>
                      <a:r>
                        <a:rPr lang="zh-CN" altLang="en-US" sz="4000" b="1" dirty="0">
                          <a:solidFill>
                            <a:schemeClr val="bg1"/>
                          </a:solidFill>
                        </a:rPr>
                        <a:t>因子名称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baseline="0" dirty="0"/>
                        <a:t> 股息率</a:t>
                      </a:r>
                      <a:endParaRPr lang="en-US" altLang="zh-CN" sz="40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0"/>
                  </a:ext>
                </a:extLst>
              </a:tr>
              <a:tr h="481878">
                <a:tc>
                  <a:txBody>
                    <a:bodyPr/>
                    <a:lstStyle/>
                    <a:p>
                      <a:pPr algn="l"/>
                      <a:r>
                        <a:rPr lang="zh-CN" altLang="en-US" sz="4000" b="1" dirty="0">
                          <a:solidFill>
                            <a:schemeClr val="bg1"/>
                          </a:solidFill>
                        </a:rPr>
                        <a:t>算法</a:t>
                      </a:r>
                      <a:endParaRPr lang="en-US" altLang="zh-CN" sz="40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dirty="0"/>
                        <a:t> 每股分红 </a:t>
                      </a:r>
                      <a:r>
                        <a:rPr lang="en-US" altLang="zh-CN" sz="4000" dirty="0"/>
                        <a:t>/ </a:t>
                      </a:r>
                      <a:r>
                        <a:rPr lang="zh-CN" altLang="en-US" sz="4000" dirty="0"/>
                        <a:t>股票价格</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1"/>
                  </a:ext>
                </a:extLst>
              </a:tr>
              <a:tr h="5060596">
                <a:tc>
                  <a:txBody>
                    <a:bodyPr/>
                    <a:lstStyle/>
                    <a:p>
                      <a:pPr algn="l"/>
                      <a:r>
                        <a:rPr lang="zh-CN" altLang="en-US" sz="4000" b="1" dirty="0">
                          <a:solidFill>
                            <a:schemeClr val="bg1"/>
                          </a:solidFill>
                        </a:rPr>
                        <a:t>含义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marL="0" algn="l">
                        <a:lnSpc>
                          <a:spcPct val="150000"/>
                        </a:lnSpc>
                      </a:pPr>
                      <a:r>
                        <a:rPr lang="zh-CN" altLang="en-US" sz="4000" dirty="0"/>
                        <a:t>股息率一般是考察上市公司管理层责任感的因子，因为市场普遍认为，愿意把公司的收入与投资者分享的管理层是比较有责任感的。他们本着与股东共同收益的理念，会更好的照顾到中小股东的利益。</a:t>
                      </a:r>
                      <a:endParaRPr lang="en-US" altLang="zh-CN" sz="4000" dirty="0"/>
                    </a:p>
                    <a:p>
                      <a:pPr marL="0" algn="l">
                        <a:lnSpc>
                          <a:spcPct val="150000"/>
                        </a:lnSpc>
                      </a:pPr>
                      <a:r>
                        <a:rPr lang="zh-CN" altLang="en-US" sz="4000" dirty="0"/>
                        <a:t>不过中国市场上，稳定分红的企业比较少。而欧美香港市场上，稳定分红的企业比较多，股票收益也相对稳定。</a:t>
                      </a:r>
                      <a:endParaRPr lang="en-US" altLang="zh-CN" sz="40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2"/>
                  </a:ext>
                </a:extLst>
              </a:tr>
              <a:tr h="1151522">
                <a:tc>
                  <a:txBody>
                    <a:bodyPr/>
                    <a:lstStyle/>
                    <a:p>
                      <a:pPr algn="l"/>
                      <a:r>
                        <a:rPr lang="zh-CN" altLang="en-US" sz="4000" b="1" dirty="0">
                          <a:solidFill>
                            <a:schemeClr val="bg1"/>
                          </a:solidFill>
                        </a:rPr>
                        <a:t>数据来源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F3F3F"/>
                    </a:solidFill>
                  </a:tcPr>
                </a:tc>
                <a:tc>
                  <a:txBody>
                    <a:bodyPr/>
                    <a:lstStyle/>
                    <a:p>
                      <a:pPr algn="l"/>
                      <a:r>
                        <a:rPr lang="zh-CN" altLang="en-US" sz="4000" dirty="0"/>
                        <a:t>行情信息</a:t>
                      </a:r>
                      <a:endParaRPr lang="en-US" altLang="zh-CN" sz="4000" dirty="0"/>
                    </a:p>
                    <a:p>
                      <a:pPr algn="l"/>
                      <a:r>
                        <a:rPr lang="zh-CN" altLang="en-US" sz="4000" dirty="0"/>
                        <a:t>利润表</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3"/>
                  </a:ext>
                </a:extLst>
              </a:tr>
            </a:tbl>
          </a:graphicData>
        </a:graphic>
      </p:graphicFrame>
      <p:sp>
        <p:nvSpPr>
          <p:cNvPr id="6" name="TextBox 19"/>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估值因子 </a:t>
            </a:r>
            <a:r>
              <a:rPr kumimoji="0" lang="en-US" altLang="zh-CN" sz="2800" dirty="0">
                <a:solidFill>
                  <a:srgbClr val="3C3C3C"/>
                </a:solidFill>
                <a:latin typeface="Times New Roman" panose="02020603050405020304" pitchFamily="18" charset="0"/>
                <a:cs typeface="Times New Roman" panose="02020603050405020304" pitchFamily="18" charset="0"/>
              </a:rPr>
              <a:t>Valuation</a:t>
            </a:r>
          </a:p>
        </p:txBody>
      </p:sp>
    </p:spTree>
    <p:extLst>
      <p:ext uri="{BB962C8B-B14F-4D97-AF65-F5344CB8AC3E}">
        <p14:creationId xmlns:p14="http://schemas.microsoft.com/office/powerpoint/2010/main" val="187379663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15885" y="2981914"/>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一名股票基金经理，是如何选择股票的？</a:t>
            </a:r>
          </a:p>
        </p:txBody>
      </p:sp>
      <p:sp>
        <p:nvSpPr>
          <p:cNvPr id="7" name="矩形 6"/>
          <p:cNvSpPr/>
          <p:nvPr/>
        </p:nvSpPr>
        <p:spPr>
          <a:xfrm>
            <a:off x="3031603" y="4472981"/>
            <a:ext cx="18396857" cy="6863417"/>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首先，要对市场上所有的股票，进行初步筛选。比如按照股票市值分成大盘股、小盘股；按照交易场所分成主板、中小板、创业板股票；按照企业所属行业分成银行、证券、汽车等。大部分进行传统股票投资的基金经理，都会有擅长的板块和行业。</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其次，要对剩余的股票财务状况进行初步分析，一般通过估值指标进行筛选，例如剔除市盈率过高、净利润为负的股票。以保证剩余的标的是相对优质的股票。</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到这一步，可能还剩余几百支股票，然后基金经理和分析师再对它们进行详细研究。</a:t>
            </a:r>
            <a:endParaRPr lang="en-US" altLang="zh-CN" sz="4000" dirty="0">
              <a:latin typeface="宋体" panose="02010600030101010101" pitchFamily="2" charset="-122"/>
              <a:ea typeface="宋体" panose="02010600030101010101" pitchFamily="2" charset="-122"/>
            </a:endParaRPr>
          </a:p>
        </p:txBody>
      </p:sp>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5" name="TextBox 19">
            <a:extLst>
              <a:ext uri="{FF2B5EF4-FFF2-40B4-BE49-F238E27FC236}">
                <a16:creationId xmlns:a16="http://schemas.microsoft.com/office/drawing/2014/main" xmlns="" id="{4068F339-A50F-4E1A-8E7F-A132A9145A29}"/>
              </a:ext>
            </a:extLst>
          </p:cNvPr>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Times New Roman" panose="02020603050405020304" pitchFamily="18" charset="0"/>
              </a:rPr>
              <a:t>量化基本面分析</a:t>
            </a:r>
            <a:endParaRPr kumimoji="0" lang="en-US" altLang="zh-CN" sz="2800" dirty="0">
              <a:solidFill>
                <a:srgbClr val="3C3C3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885534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031603" y="4637738"/>
            <a:ext cx="18396857" cy="4401205"/>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一般来说，股息率是一个比较稳定的因子，也就是说很多企业会长期稳定在一个派息水平（例如汇丰银行就常年稳定在</a:t>
            </a:r>
            <a:r>
              <a:rPr lang="en-US" altLang="zh-CN" sz="4000" dirty="0">
                <a:latin typeface="宋体" panose="02010600030101010101" pitchFamily="2" charset="-122"/>
                <a:ea typeface="宋体" panose="02010600030101010101" pitchFamily="2" charset="-122"/>
              </a:rPr>
              <a:t>3%</a:t>
            </a:r>
            <a:r>
              <a:rPr lang="zh-CN" altLang="en-US" sz="4000" dirty="0">
                <a:latin typeface="宋体" panose="02010600030101010101" pitchFamily="2" charset="-122"/>
                <a:ea typeface="宋体" panose="02010600030101010101" pitchFamily="2" charset="-122"/>
              </a:rPr>
              <a:t>左右）。股息率较高的企业，会吸引较多的机构投资者，股价表现相对平缓。</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因此，股息率一般并不会单独用来选股，而是作为估值模型的辅助指标存在。</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也有些事件驱动策略，是以股息率的波动性作为因子。</a:t>
            </a:r>
            <a:endParaRPr lang="en-US" altLang="zh-CN" sz="4000" dirty="0">
              <a:latin typeface="宋体" panose="02010600030101010101" pitchFamily="2" charset="-122"/>
              <a:ea typeface="宋体" panose="02010600030101010101" pitchFamily="2" charset="-122"/>
            </a:endParaRPr>
          </a:p>
        </p:txBody>
      </p:sp>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1" name="TextBox 19"/>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估值因子 </a:t>
            </a:r>
            <a:r>
              <a:rPr kumimoji="0" lang="en-US" altLang="zh-CN" sz="2800" dirty="0">
                <a:solidFill>
                  <a:srgbClr val="3C3C3C"/>
                </a:solidFill>
                <a:latin typeface="Times New Roman" panose="02020603050405020304" pitchFamily="18" charset="0"/>
                <a:cs typeface="Times New Roman" panose="02020603050405020304" pitchFamily="18" charset="0"/>
              </a:rPr>
              <a:t>Valuation</a:t>
            </a:r>
          </a:p>
        </p:txBody>
      </p:sp>
      <p:sp>
        <p:nvSpPr>
          <p:cNvPr id="6" name="矩形 5"/>
          <p:cNvSpPr/>
          <p:nvPr/>
        </p:nvSpPr>
        <p:spPr>
          <a:xfrm>
            <a:off x="1915885" y="2981914"/>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股息率的特点</a:t>
            </a:r>
            <a:endParaRPr lang="en-US" altLang="zh-CN" sz="5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366586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51011" y="5082184"/>
            <a:ext cx="12708000" cy="3292612"/>
            <a:chOff x="5851011" y="5082184"/>
            <a:chExt cx="12708000" cy="3292612"/>
          </a:xfrm>
        </p:grpSpPr>
        <p:sp>
          <p:nvSpPr>
            <p:cNvPr id="12" name="TextBox 11"/>
            <p:cNvSpPr txBox="1"/>
            <p:nvPr/>
          </p:nvSpPr>
          <p:spPr>
            <a:xfrm>
              <a:off x="10556434" y="7851576"/>
              <a:ext cx="3543614" cy="523220"/>
            </a:xfrm>
            <a:prstGeom prst="rect">
              <a:avLst/>
            </a:prstGeom>
            <a:noFill/>
          </p:spPr>
          <p:txBody>
            <a:bodyPr wrap="square" rtlCol="0">
              <a:spAutoFit/>
            </a:bodyPr>
            <a:lstStyle/>
            <a:p>
              <a:pPr algn="dist"/>
              <a:endParaRPr lang="id-ID" sz="2800" b="1" kern="100" spc="3000" dirty="0">
                <a:solidFill>
                  <a:srgbClr val="3C3C3C"/>
                </a:solidFill>
                <a:latin typeface="+mj-ea"/>
                <a:ea typeface="+mj-ea"/>
              </a:endParaRPr>
            </a:p>
          </p:txBody>
        </p:sp>
        <p:grpSp>
          <p:nvGrpSpPr>
            <p:cNvPr id="13" name="Group 12"/>
            <p:cNvGrpSpPr/>
            <p:nvPr/>
          </p:nvGrpSpPr>
          <p:grpSpPr>
            <a:xfrm>
              <a:off x="5851011" y="5547444"/>
              <a:ext cx="12708000" cy="2589955"/>
              <a:chOff x="3298957" y="2749007"/>
              <a:chExt cx="5610569" cy="1294977"/>
            </a:xfrm>
          </p:grpSpPr>
          <p:grpSp>
            <p:nvGrpSpPr>
              <p:cNvPr id="14" name="Group 13"/>
              <p:cNvGrpSpPr/>
              <p:nvPr/>
            </p:nvGrpSpPr>
            <p:grpSpPr>
              <a:xfrm>
                <a:off x="7546459" y="2749007"/>
                <a:ext cx="1356422" cy="1294977"/>
                <a:chOff x="7332390" y="2560320"/>
                <a:chExt cx="1356422" cy="1294977"/>
              </a:xfrm>
            </p:grpSpPr>
            <p:cxnSp>
              <p:nvCxnSpPr>
                <p:cNvPr id="29" name="Straight Connector 28"/>
                <p:cNvCxnSpPr/>
                <p:nvPr/>
              </p:nvCxnSpPr>
              <p:spPr>
                <a:xfrm>
                  <a:off x="8678642" y="2560320"/>
                  <a:ext cx="0" cy="129497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332390" y="3847457"/>
                  <a:ext cx="135642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flipH="1">
                <a:off x="3302448" y="2749007"/>
                <a:ext cx="4244011" cy="1294977"/>
                <a:chOff x="4436467" y="2560320"/>
                <a:chExt cx="4244011" cy="1294977"/>
              </a:xfrm>
            </p:grpSpPr>
            <p:cxnSp>
              <p:nvCxnSpPr>
                <p:cNvPr id="27" name="Straight Connector 26"/>
                <p:cNvCxnSpPr/>
                <p:nvPr/>
              </p:nvCxnSpPr>
              <p:spPr>
                <a:xfrm>
                  <a:off x="8665406" y="2560320"/>
                  <a:ext cx="0" cy="129497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p:cNvCxnSpPr>
                <p:nvPr/>
              </p:nvCxnSpPr>
              <p:spPr>
                <a:xfrm>
                  <a:off x="4436467" y="3847457"/>
                  <a:ext cx="4244011" cy="246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p:cNvCxnSpPr/>
              <p:nvPr/>
            </p:nvCxnSpPr>
            <p:spPr>
              <a:xfrm>
                <a:off x="3298957" y="2755446"/>
                <a:ext cx="5610569"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7500820" y="5082184"/>
              <a:ext cx="9397292" cy="2444452"/>
            </a:xfrm>
            <a:prstGeom prst="rect">
              <a:avLst/>
            </a:prstGeom>
            <a:noFill/>
          </p:spPr>
          <p:txBody>
            <a:bodyPr wrap="square" rtlCol="0">
              <a:spAutoFit/>
            </a:bodyPr>
            <a:lstStyle/>
            <a:p>
              <a:pPr lvl="1" indent="0" algn="dist">
                <a:lnSpc>
                  <a:spcPct val="200000"/>
                </a:lnSpc>
              </a:pPr>
              <a:r>
                <a:rPr lang="zh-CN" altLang="en-US" sz="9000" spc="600" dirty="0">
                  <a:solidFill>
                    <a:schemeClr val="tx1"/>
                  </a:solidFill>
                  <a:latin typeface="+mj-ea"/>
                </a:rPr>
                <a:t>盈利因子</a:t>
              </a:r>
              <a:endParaRPr lang="en-US" altLang="zh-CN" sz="9000" spc="600" dirty="0">
                <a:solidFill>
                  <a:schemeClr val="tx1"/>
                </a:solidFill>
                <a:latin typeface="+mj-ea"/>
              </a:endParaRPr>
            </a:p>
          </p:txBody>
        </p:sp>
      </p:grpSp>
    </p:spTree>
    <p:extLst>
      <p:ext uri="{BB962C8B-B14F-4D97-AF65-F5344CB8AC3E}">
        <p14:creationId xmlns:p14="http://schemas.microsoft.com/office/powerpoint/2010/main" val="3423286089"/>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15885" y="2981914"/>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什么是企业的盈利能力</a:t>
            </a:r>
            <a:endParaRPr lang="en-US" altLang="zh-CN" sz="5400" dirty="0">
              <a:latin typeface="宋体" panose="02010600030101010101" pitchFamily="2" charset="-122"/>
              <a:ea typeface="宋体" panose="02010600030101010101" pitchFamily="2" charset="-122"/>
            </a:endParaRPr>
          </a:p>
        </p:txBody>
      </p:sp>
      <p:sp>
        <p:nvSpPr>
          <p:cNvPr id="7" name="矩形 6"/>
          <p:cNvSpPr/>
          <p:nvPr/>
        </p:nvSpPr>
        <p:spPr>
          <a:xfrm>
            <a:off x="3031603" y="4864867"/>
            <a:ext cx="18396857" cy="4401205"/>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盈利能力是指企业获取利润的能力。利润是企业内外有关各方都关心的中心问题、利润是投资者取得投资收益、债权人收取本息的资金来源</a:t>
            </a:r>
            <a:r>
              <a:rPr lang="en-US" altLang="zh-CN" sz="4000" dirty="0">
                <a:latin typeface="宋体" panose="02010600030101010101" pitchFamily="2" charset="-122"/>
                <a:ea typeface="宋体" panose="02010600030101010101" pitchFamily="2" charset="-122"/>
              </a:rPr>
              <a:t>,</a:t>
            </a:r>
            <a:r>
              <a:rPr lang="zh-CN" altLang="en-US" sz="4000" dirty="0">
                <a:latin typeface="宋体" panose="02010600030101010101" pitchFamily="2" charset="-122"/>
                <a:ea typeface="宋体" panose="02010600030101010101" pitchFamily="2" charset="-122"/>
              </a:rPr>
              <a:t>是经营者经营业绩和管理效能的集中表现</a:t>
            </a:r>
            <a:r>
              <a:rPr lang="en-US" altLang="zh-CN" sz="4000" dirty="0">
                <a:latin typeface="宋体" panose="02010600030101010101" pitchFamily="2" charset="-122"/>
                <a:ea typeface="宋体" panose="02010600030101010101" pitchFamily="2" charset="-122"/>
              </a:rPr>
              <a:t>,</a:t>
            </a:r>
            <a:r>
              <a:rPr lang="zh-CN" altLang="en-US" sz="4000" dirty="0">
                <a:latin typeface="宋体" panose="02010600030101010101" pitchFamily="2" charset="-122"/>
                <a:ea typeface="宋体" panose="02010600030101010101" pitchFamily="2" charset="-122"/>
              </a:rPr>
              <a:t>也是职工集体福利设施不断完善的重要保障。因此</a:t>
            </a:r>
            <a:r>
              <a:rPr lang="en-US" altLang="zh-CN" sz="4000" dirty="0">
                <a:latin typeface="宋体" panose="02010600030101010101" pitchFamily="2" charset="-122"/>
                <a:ea typeface="宋体" panose="02010600030101010101" pitchFamily="2" charset="-122"/>
              </a:rPr>
              <a:t>,</a:t>
            </a:r>
            <a:r>
              <a:rPr lang="zh-CN" altLang="en-US" sz="4000" dirty="0">
                <a:latin typeface="宋体" panose="02010600030101010101" pitchFamily="2" charset="-122"/>
                <a:ea typeface="宋体" panose="02010600030101010101" pitchFamily="2" charset="-122"/>
              </a:rPr>
              <a:t>企业盈利能力分析十分重要。</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盈利能力分析是股票基本面分析中的一项重要内容</a:t>
            </a:r>
            <a:r>
              <a:rPr lang="en-US" altLang="zh-CN" sz="4000" dirty="0">
                <a:latin typeface="宋体" panose="02010600030101010101" pitchFamily="2" charset="-122"/>
                <a:ea typeface="宋体" panose="02010600030101010101" pitchFamily="2" charset="-122"/>
              </a:rPr>
              <a:t>,</a:t>
            </a:r>
            <a:r>
              <a:rPr lang="zh-CN" altLang="en-US" sz="4000" dirty="0">
                <a:latin typeface="宋体" panose="02010600030101010101" pitchFamily="2" charset="-122"/>
                <a:ea typeface="宋体" panose="02010600030101010101" pitchFamily="2" charset="-122"/>
              </a:rPr>
              <a:t>盈利是企业管理层和投资者关心的主要目标。</a:t>
            </a:r>
          </a:p>
        </p:txBody>
      </p:sp>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0" name="TextBox 19"/>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盈利能力 </a:t>
            </a:r>
            <a:r>
              <a:rPr kumimoji="0" lang="en-US" altLang="zh-CN" sz="2800" dirty="0">
                <a:solidFill>
                  <a:srgbClr val="3C3C3C"/>
                </a:solidFill>
                <a:latin typeface="Times New Roman" panose="02020603050405020304" pitchFamily="18" charset="0"/>
                <a:cs typeface="Times New Roman" panose="02020603050405020304" pitchFamily="18" charset="0"/>
              </a:rPr>
              <a:t>Profitability</a:t>
            </a:r>
          </a:p>
        </p:txBody>
      </p:sp>
    </p:spTree>
    <p:extLst>
      <p:ext uri="{BB962C8B-B14F-4D97-AF65-F5344CB8AC3E}">
        <p14:creationId xmlns:p14="http://schemas.microsoft.com/office/powerpoint/2010/main" val="3148314735"/>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15885" y="2981914"/>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盈利能力的分析模型</a:t>
            </a:r>
            <a:endParaRPr lang="en-US" altLang="zh-CN" sz="5400" dirty="0">
              <a:latin typeface="宋体" panose="02010600030101010101" pitchFamily="2" charset="-122"/>
              <a:ea typeface="宋体" panose="02010600030101010101" pitchFamily="2" charset="-122"/>
            </a:endParaRPr>
          </a:p>
        </p:txBody>
      </p:sp>
      <p:sp>
        <p:nvSpPr>
          <p:cNvPr id="7" name="矩形 6"/>
          <p:cNvSpPr/>
          <p:nvPr/>
        </p:nvSpPr>
        <p:spPr>
          <a:xfrm>
            <a:off x="3031603" y="4864867"/>
            <a:ext cx="18396857" cy="3785652"/>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盈利分析一般是从会计数据出发，进而反映或预测公司的价值，这意味着“会计盈余”与“股票价格”之间具有一定的相关性。这种相关性的存在，正是盈利分析模型存在的基础。</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但是为什么会存在这种相关性？在历史上曾出现过三种理论进行解释，并构建出三种不同的分析模型。</a:t>
            </a:r>
            <a:endParaRPr lang="en-US" altLang="zh-CN" sz="4000" dirty="0">
              <a:latin typeface="宋体" panose="02010600030101010101" pitchFamily="2" charset="-122"/>
              <a:ea typeface="宋体" panose="02010600030101010101" pitchFamily="2" charset="-122"/>
            </a:endParaRPr>
          </a:p>
        </p:txBody>
      </p:sp>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0" name="TextBox 19"/>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盈利能力 </a:t>
            </a:r>
            <a:r>
              <a:rPr kumimoji="0" lang="en-US" altLang="zh-CN" sz="2800" dirty="0">
                <a:solidFill>
                  <a:srgbClr val="3C3C3C"/>
                </a:solidFill>
                <a:latin typeface="Times New Roman" panose="02020603050405020304" pitchFamily="18" charset="0"/>
                <a:cs typeface="Times New Roman" panose="02020603050405020304" pitchFamily="18" charset="0"/>
              </a:rPr>
              <a:t>Profitability</a:t>
            </a:r>
          </a:p>
        </p:txBody>
      </p:sp>
    </p:spTree>
    <p:extLst>
      <p:ext uri="{BB962C8B-B14F-4D97-AF65-F5344CB8AC3E}">
        <p14:creationId xmlns:p14="http://schemas.microsoft.com/office/powerpoint/2010/main" val="442924829"/>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031603" y="4864867"/>
            <a:ext cx="18396857" cy="3785652"/>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盈利分析一般是从会计数据出发，进而反映或预测公司的价值，这意味着“会计盈余”与“股票价格”之间具有一定的相关性。这种相关性的存在，正是基本面量化投资的基础。</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但是为什么会存在这种相关性？ 在历史上曾出现过不同的理论进行解释，并构建出不同的分析模型。</a:t>
            </a:r>
            <a:endParaRPr lang="en-US" altLang="zh-CN" sz="4000" dirty="0">
              <a:latin typeface="宋体" panose="02010600030101010101" pitchFamily="2" charset="-122"/>
              <a:ea typeface="宋体" panose="02010600030101010101" pitchFamily="2" charset="-122"/>
            </a:endParaRPr>
          </a:p>
        </p:txBody>
      </p:sp>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0" name="TextBox 19"/>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盈利能力 </a:t>
            </a:r>
            <a:r>
              <a:rPr kumimoji="0" lang="en-US" altLang="zh-CN" sz="2800" dirty="0">
                <a:solidFill>
                  <a:srgbClr val="3C3C3C"/>
                </a:solidFill>
                <a:latin typeface="Times New Roman" panose="02020603050405020304" pitchFamily="18" charset="0"/>
                <a:cs typeface="Times New Roman" panose="02020603050405020304" pitchFamily="18" charset="0"/>
              </a:rPr>
              <a:t>Profitability</a:t>
            </a:r>
          </a:p>
        </p:txBody>
      </p:sp>
      <p:sp>
        <p:nvSpPr>
          <p:cNvPr id="8" name="矩形 7"/>
          <p:cNvSpPr/>
          <p:nvPr/>
        </p:nvSpPr>
        <p:spPr>
          <a:xfrm>
            <a:off x="1915885" y="2981914"/>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盈利能力的分析模型</a:t>
            </a:r>
            <a:endParaRPr lang="en-US" altLang="zh-CN" sz="5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34766433"/>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325189" y="4864867"/>
            <a:ext cx="20012297" cy="1938992"/>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第一种理论起源于</a:t>
            </a:r>
            <a:r>
              <a:rPr lang="en-US" altLang="zh-CN" sz="4000" dirty="0">
                <a:latin typeface="宋体" panose="02010600030101010101" pitchFamily="2" charset="-122"/>
                <a:ea typeface="宋体" panose="02010600030101010101" pitchFamily="2" charset="-122"/>
              </a:rPr>
              <a:t>1968</a:t>
            </a:r>
            <a:r>
              <a:rPr lang="zh-CN" altLang="en-US" sz="4000" dirty="0">
                <a:latin typeface="宋体" panose="02010600030101010101" pitchFamily="2" charset="-122"/>
                <a:ea typeface="宋体" panose="02010600030101010101" pitchFamily="2" charset="-122"/>
              </a:rPr>
              <a:t>年，基于有效市场理论，认为股票价格应该完全反应公司价值，因此会计盈余与股票价格存在相关性是合理的。但随着有效市场理论不断被质疑，该种解释也仅存在历史意义了。</a:t>
            </a:r>
            <a:endParaRPr lang="en-US" altLang="zh-CN" sz="4000" dirty="0">
              <a:latin typeface="宋体" panose="02010600030101010101" pitchFamily="2" charset="-122"/>
              <a:ea typeface="宋体" panose="02010600030101010101" pitchFamily="2" charset="-122"/>
            </a:endParaRPr>
          </a:p>
        </p:txBody>
      </p:sp>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0" name="TextBox 19"/>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盈利能力 </a:t>
            </a:r>
            <a:r>
              <a:rPr kumimoji="0" lang="en-US" altLang="zh-CN" sz="2800" dirty="0">
                <a:solidFill>
                  <a:srgbClr val="3C3C3C"/>
                </a:solidFill>
                <a:latin typeface="Times New Roman" panose="02020603050405020304" pitchFamily="18" charset="0"/>
                <a:cs typeface="Times New Roman" panose="02020603050405020304" pitchFamily="18" charset="0"/>
              </a:rPr>
              <a:t>Profitability</a:t>
            </a:r>
          </a:p>
        </p:txBody>
      </p:sp>
      <p:sp>
        <p:nvSpPr>
          <p:cNvPr id="8" name="矩形 7"/>
          <p:cNvSpPr/>
          <p:nvPr/>
        </p:nvSpPr>
        <p:spPr>
          <a:xfrm>
            <a:off x="1915885" y="2981914"/>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盈利能力的分析模型</a:t>
            </a:r>
            <a:endParaRPr lang="en-US" altLang="zh-CN" sz="5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05192667"/>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325189" y="4864867"/>
            <a:ext cx="20012297" cy="2554545"/>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第二种理论认为，股票价格不仅反映了会计信息，还反映了噪声交易者的噪声，使得市场上出现反应过度、反应不足、非公开信息导致市场异动等异常现象。这些促使投资者开始重新审视股票的内在价值，尝试用数学模型定量的说明公司价值。随后出现的剩余收益模型，认为股票的内在价值应为：</a:t>
            </a:r>
            <a:endParaRPr lang="en-US" altLang="zh-CN" sz="4000" dirty="0">
              <a:latin typeface="宋体" panose="02010600030101010101" pitchFamily="2" charset="-122"/>
              <a:ea typeface="宋体" panose="02010600030101010101" pitchFamily="2" charset="-122"/>
            </a:endParaRPr>
          </a:p>
        </p:txBody>
      </p:sp>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0" name="TextBox 19"/>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盈利能力 </a:t>
            </a:r>
            <a:r>
              <a:rPr kumimoji="0" lang="en-US" altLang="zh-CN" sz="2800" dirty="0">
                <a:solidFill>
                  <a:srgbClr val="3C3C3C"/>
                </a:solidFill>
                <a:latin typeface="Times New Roman" panose="02020603050405020304" pitchFamily="18" charset="0"/>
                <a:cs typeface="Times New Roman" panose="02020603050405020304" pitchFamily="18" charset="0"/>
              </a:rPr>
              <a:t>Profitability</a:t>
            </a:r>
          </a:p>
        </p:txBody>
      </p:sp>
      <p:sp>
        <p:nvSpPr>
          <p:cNvPr id="8" name="矩形 7"/>
          <p:cNvSpPr/>
          <p:nvPr/>
        </p:nvSpPr>
        <p:spPr>
          <a:xfrm>
            <a:off x="1915885" y="2981914"/>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盈利能力的分析模型</a:t>
            </a:r>
            <a:endParaRPr lang="en-US" altLang="zh-CN" sz="5400"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2" name="文本框 1"/>
              <p:cNvSpPr txBox="1"/>
              <p:nvPr/>
            </p:nvSpPr>
            <p:spPr>
              <a:xfrm>
                <a:off x="5986815" y="7902108"/>
                <a:ext cx="9606219" cy="17158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ctr">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PV</m:t>
                          </m:r>
                        </m:e>
                        <m:sub>
                          <m:r>
                            <a:rPr lang="en-US" altLang="zh-CN" b="0" i="1" smtClean="0">
                              <a:latin typeface="Cambria Math" panose="02040503050406030204" pitchFamily="18" charset="0"/>
                            </a:rPr>
                            <m:t>0</m:t>
                          </m:r>
                        </m:sub>
                      </m:sSub>
                      <m:r>
                        <a:rPr kumimoji="0" lang="en-US" altLang="zh-CN" sz="5000" b="0" i="0" u="none" strike="noStrike" cap="none" spc="0" normalizeH="0" baseline="0" smtClean="0">
                          <a:ln>
                            <a:noFill/>
                          </a:ln>
                          <a:solidFill>
                            <a:srgbClr val="000000"/>
                          </a:solidFill>
                          <a:effectLst/>
                          <a:uFillTx/>
                          <a:latin typeface="Cambria Math" panose="02040503050406030204" pitchFamily="18" charset="0"/>
                          <a:ea typeface="+mn-ea"/>
                          <a:cs typeface="+mn-cs"/>
                          <a:sym typeface="Helvetica Light"/>
                        </a:rPr>
                        <m:t> </m:t>
                      </m:r>
                      <m:r>
                        <a:rPr kumimoji="0" lang="en-US" altLang="zh-CN" sz="5000" b="0" i="1" u="none" strike="noStrike" cap="none" spc="0" normalizeH="0" baseline="0" smtClean="0">
                          <a:ln>
                            <a:noFill/>
                          </a:ln>
                          <a:solidFill>
                            <a:srgbClr val="000000"/>
                          </a:solidFill>
                          <a:effectLst/>
                          <a:uFillTx/>
                          <a:latin typeface="Cambria Math" panose="02040503050406030204" pitchFamily="18" charset="0"/>
                          <a:ea typeface="+mn-ea"/>
                          <a:cs typeface="+mn-cs"/>
                          <a:sym typeface="Helvetica Light"/>
                        </a:rPr>
                        <m:t>=</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BV</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nary>
                            <m:naryPr>
                              <m:chr m:val="∑"/>
                              <m:subHide m:val="on"/>
                              <m:supHide m:val="on"/>
                              <m:ctrlPr>
                                <a:rPr lang="en-US" altLang="zh-CN" b="0" i="1" smtClean="0">
                                  <a:latin typeface="Cambria Math" panose="02040503050406030204" pitchFamily="18" charset="0"/>
                                </a:rPr>
                              </m:ctrlPr>
                            </m:naryPr>
                            <m:sub/>
                            <m:sup/>
                            <m:e>
                              <m:d>
                                <m:dPr>
                                  <m:begChr m:val="（"/>
                                  <m:endChr m:val="）"/>
                                  <m:ctrlPr>
                                    <a:rPr lang="zh-CN" altLang="en-US" b="0" i="1" smtClean="0">
                                      <a:latin typeface="Cambria Math" panose="02040503050406030204" pitchFamily="18" charset="0"/>
                                    </a:rPr>
                                  </m:ctrlPr>
                                </m:dPr>
                                <m:e>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ROE</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𝑟</m:t>
                                  </m:r>
                                </m:e>
                              </m:d>
                              <m:r>
                                <a:rPr lang="zh-CN" altLang="en-US" b="0" i="1" smtClean="0">
                                  <a:latin typeface="Cambria Math" panose="02040503050406030204" pitchFamily="18" charset="0"/>
                                </a:rPr>
                                <m:t>∗</m:t>
                              </m:r>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BV</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e>
                          </m:nary>
                        </m:num>
                        <m:den>
                          <m:sSup>
                            <m:sSupPr>
                              <m:ctrlPr>
                                <a:rPr lang="en-US" altLang="zh-CN" b="0" i="1" smtClean="0">
                                  <a:latin typeface="Cambria Math" panose="02040503050406030204" pitchFamily="18" charset="0"/>
                                </a:rPr>
                              </m:ctrlPr>
                            </m:sSupPr>
                            <m:e>
                              <m:r>
                                <a:rPr lang="zh-CN" altLang="en-US" b="0" i="1" smtClean="0">
                                  <a:latin typeface="Cambria Math" panose="02040503050406030204" pitchFamily="18" charset="0"/>
                                </a:rPr>
                                <m:t>（</m:t>
                              </m:r>
                              <m:r>
                                <a:rPr lang="en-US" altLang="zh-CN" b="0" i="1" smtClean="0">
                                  <a:latin typeface="Cambria Math" panose="02040503050406030204" pitchFamily="18" charset="0"/>
                                </a:rPr>
                                <m:t>1+</m:t>
                              </m:r>
                              <m:r>
                                <a:rPr lang="en-US" altLang="zh-CN" b="0" i="1" smtClean="0">
                                  <a:latin typeface="Cambria Math" panose="02040503050406030204" pitchFamily="18" charset="0"/>
                                </a:rPr>
                                <m:t>𝑟</m:t>
                              </m:r>
                              <m:r>
                                <a:rPr lang="zh-CN" altLang="en-US" b="0" i="1" smtClean="0">
                                  <a:latin typeface="Cambria Math" panose="02040503050406030204" pitchFamily="18" charset="0"/>
                                </a:rPr>
                                <m:t>）</m:t>
                              </m:r>
                            </m:e>
                            <m:sup>
                              <m:r>
                                <a:rPr lang="en-US" altLang="zh-CN" b="0" i="1" smtClean="0">
                                  <a:latin typeface="Cambria Math" panose="02040503050406030204" pitchFamily="18" charset="0"/>
                                </a:rPr>
                                <m:t>𝑡</m:t>
                              </m:r>
                            </m:sup>
                          </m:sSup>
                        </m:den>
                      </m:f>
                    </m:oMath>
                  </m:oMathPara>
                </a14:m>
                <a:endParaRPr kumimoji="0" lang="zh-CN" altLang="en-US" sz="5000" b="0" i="0" u="none" strike="noStrike" cap="none" spc="0" normalizeH="0" baseline="0" dirty="0">
                  <a:ln>
                    <a:noFill/>
                  </a:ln>
                  <a:solidFill>
                    <a:srgbClr val="000000"/>
                  </a:solidFill>
                  <a:effectLst/>
                  <a:uFillTx/>
                  <a:latin typeface="+mn-lt"/>
                  <a:ea typeface="+mn-ea"/>
                  <a:cs typeface="+mn-cs"/>
                  <a:sym typeface="Helvetica Light"/>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5986815" y="7902108"/>
                <a:ext cx="9606219" cy="1715854"/>
              </a:xfrm>
              <a:prstGeom prst="rect">
                <a:avLst/>
              </a:prstGeom>
              <a:blipFill rotWithShape="0">
                <a:blip r:embed="rId3"/>
                <a:stretch>
                  <a:fillRect/>
                </a:stretch>
              </a:blipFill>
              <a:ln w="12700" cap="flat">
                <a:noFill/>
                <a:miter lim="400000"/>
              </a:ln>
              <a:effectLst/>
            </p:spPr>
            <p:txBody>
              <a:bodyPr/>
              <a:lstStyle/>
              <a:p>
                <a:r>
                  <a:rPr lang="zh-CN" altLang="en-US">
                    <a:noFill/>
                  </a:rPr>
                  <a:t> </a:t>
                </a:r>
              </a:p>
            </p:txBody>
          </p:sp>
        </mc:Fallback>
      </mc:AlternateContent>
      <p:sp>
        <p:nvSpPr>
          <p:cNvPr id="11" name="矩形 10"/>
          <p:cNvSpPr/>
          <p:nvPr/>
        </p:nvSpPr>
        <p:spPr>
          <a:xfrm>
            <a:off x="2429692" y="10100658"/>
            <a:ext cx="20012297" cy="2554545"/>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其中，</a:t>
            </a:r>
            <a:r>
              <a:rPr lang="en-US" altLang="zh-CN" sz="4000" dirty="0">
                <a:latin typeface="宋体" panose="02010600030101010101" pitchFamily="2" charset="-122"/>
                <a:ea typeface="宋体" panose="02010600030101010101" pitchFamily="2" charset="-122"/>
              </a:rPr>
              <a:t>PV</a:t>
            </a:r>
            <a:r>
              <a:rPr lang="zh-CN" altLang="en-US" sz="4000" dirty="0">
                <a:latin typeface="宋体" panose="02010600030101010101" pitchFamily="2" charset="-122"/>
                <a:ea typeface="宋体" panose="02010600030101010101" pitchFamily="2" charset="-122"/>
              </a:rPr>
              <a:t>为公司内在价值，</a:t>
            </a:r>
            <a:r>
              <a:rPr lang="en-US" altLang="zh-CN" sz="4000" dirty="0">
                <a:latin typeface="宋体" panose="02010600030101010101" pitchFamily="2" charset="-122"/>
                <a:ea typeface="宋体" panose="02010600030101010101" pitchFamily="2" charset="-122"/>
              </a:rPr>
              <a:t>BV</a:t>
            </a:r>
            <a:r>
              <a:rPr lang="zh-CN" altLang="en-US" sz="4000" dirty="0">
                <a:latin typeface="宋体" panose="02010600030101010101" pitchFamily="2" charset="-122"/>
                <a:ea typeface="宋体" panose="02010600030101010101" pitchFamily="2" charset="-122"/>
              </a:rPr>
              <a:t>为每股净资产，</a:t>
            </a:r>
            <a:r>
              <a:rPr lang="en-US" altLang="zh-CN" sz="4000" dirty="0">
                <a:latin typeface="宋体" panose="02010600030101010101" pitchFamily="2" charset="-122"/>
                <a:ea typeface="宋体" panose="02010600030101010101" pitchFamily="2" charset="-122"/>
              </a:rPr>
              <a:t>ROE</a:t>
            </a:r>
            <a:r>
              <a:rPr lang="zh-CN" altLang="en-US" sz="4000" dirty="0">
                <a:latin typeface="宋体" panose="02010600030101010101" pitchFamily="2" charset="-122"/>
                <a:ea typeface="宋体" panose="02010600030101010101" pitchFamily="2" charset="-122"/>
              </a:rPr>
              <a:t>为净资产收益率，</a:t>
            </a:r>
            <a:r>
              <a:rPr lang="en-US" altLang="zh-CN" sz="4000" dirty="0">
                <a:latin typeface="宋体" panose="02010600030101010101" pitchFamily="2" charset="-122"/>
                <a:ea typeface="宋体" panose="02010600030101010101" pitchFamily="2" charset="-122"/>
              </a:rPr>
              <a:t>r</a:t>
            </a:r>
            <a:r>
              <a:rPr lang="zh-CN" altLang="en-US" sz="4000" dirty="0">
                <a:latin typeface="宋体" panose="02010600030101010101" pitchFamily="2" charset="-122"/>
                <a:ea typeface="宋体" panose="02010600030101010101" pitchFamily="2" charset="-122"/>
              </a:rPr>
              <a:t>为折现率。</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algn="l">
              <a:buClr>
                <a:srgbClr val="7F7F7F"/>
              </a:buClr>
            </a:pPr>
            <a:r>
              <a:rPr lang="zh-CN" altLang="en-US" sz="4000" dirty="0">
                <a:latin typeface="宋体" panose="02010600030101010101" pitchFamily="2" charset="-122"/>
                <a:ea typeface="宋体" panose="02010600030101010101" pitchFamily="2" charset="-122"/>
              </a:rPr>
              <a:t>这个模型意味着，如果公司的盈利能力越强、能获取超额盈利的时间越长、净资产越多、资本成本越低，则公司股票的价值越高；反之则越低。</a:t>
            </a:r>
            <a:endParaRPr lang="en-US" altLang="zh-CN" sz="4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549207655"/>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325189" y="4864867"/>
            <a:ext cx="20012297" cy="4401205"/>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前两种理论都是基于历史成本计量的会计信息，进而讨论信息的有用性。但历史数据本身有其缺陷，衡量的会计信息可能无法反映当下的实际价值。事实上，在</a:t>
            </a:r>
            <a:r>
              <a:rPr lang="en-US" altLang="zh-CN" sz="4000" dirty="0">
                <a:latin typeface="宋体" panose="02010600030101010101" pitchFamily="2" charset="-122"/>
                <a:ea typeface="宋体" panose="02010600030101010101" pitchFamily="2" charset="-122"/>
              </a:rPr>
              <a:t>A</a:t>
            </a:r>
            <a:r>
              <a:rPr lang="zh-CN" altLang="en-US" sz="4000" dirty="0">
                <a:latin typeface="宋体" panose="02010600030101010101" pitchFamily="2" charset="-122"/>
                <a:ea typeface="宋体" panose="02010600030101010101" pitchFamily="2" charset="-122"/>
              </a:rPr>
              <a:t>股的经验表明，股票收益中只有不到</a:t>
            </a:r>
            <a:r>
              <a:rPr lang="en-US" altLang="zh-CN" sz="4000" dirty="0">
                <a:latin typeface="宋体" panose="02010600030101010101" pitchFamily="2" charset="-122"/>
                <a:ea typeface="宋体" panose="02010600030101010101" pitchFamily="2" charset="-122"/>
              </a:rPr>
              <a:t>5%</a:t>
            </a:r>
            <a:r>
              <a:rPr lang="zh-CN" altLang="en-US" sz="4000" dirty="0">
                <a:latin typeface="宋体" panose="02010600030101010101" pitchFamily="2" charset="-122"/>
                <a:ea typeface="宋体" panose="02010600030101010101" pitchFamily="2" charset="-122"/>
              </a:rPr>
              <a:t>的超额收益是由会计盈余信息引起的。</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因此，第三种计量方法并不是从公司内部入手，而是从公允价值的对比入手分析股票价格。也就是说用其他相似企业的价格，推导出本企业的公允价值。这种分析方法以“相对价格”代替“绝对价格”，尤其应用在统计套利策略中，例如股票配对交易。</a:t>
            </a:r>
            <a:endParaRPr lang="en-US" altLang="zh-CN" sz="4000" dirty="0">
              <a:latin typeface="宋体" panose="02010600030101010101" pitchFamily="2" charset="-122"/>
              <a:ea typeface="宋体" panose="02010600030101010101" pitchFamily="2" charset="-122"/>
            </a:endParaRPr>
          </a:p>
        </p:txBody>
      </p:sp>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0" name="TextBox 19"/>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盈利能力 </a:t>
            </a:r>
            <a:r>
              <a:rPr kumimoji="0" lang="en-US" altLang="zh-CN" sz="2800" dirty="0">
                <a:solidFill>
                  <a:srgbClr val="3C3C3C"/>
                </a:solidFill>
                <a:latin typeface="Times New Roman" panose="02020603050405020304" pitchFamily="18" charset="0"/>
                <a:cs typeface="Times New Roman" panose="02020603050405020304" pitchFamily="18" charset="0"/>
              </a:rPr>
              <a:t>Profitability</a:t>
            </a:r>
          </a:p>
        </p:txBody>
      </p:sp>
      <p:sp>
        <p:nvSpPr>
          <p:cNvPr id="8" name="矩形 7"/>
          <p:cNvSpPr/>
          <p:nvPr/>
        </p:nvSpPr>
        <p:spPr>
          <a:xfrm>
            <a:off x="1915885" y="2981914"/>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盈利能力的分析模型</a:t>
            </a:r>
            <a:endParaRPr lang="en-US" altLang="zh-CN" sz="5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496844220"/>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0" name="TextBox 19"/>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盈利能力 </a:t>
            </a:r>
            <a:r>
              <a:rPr kumimoji="0" lang="en-US" altLang="zh-CN" sz="2800" dirty="0">
                <a:solidFill>
                  <a:srgbClr val="3C3C3C"/>
                </a:solidFill>
                <a:latin typeface="Times New Roman" panose="02020603050405020304" pitchFamily="18" charset="0"/>
                <a:cs typeface="Times New Roman" panose="02020603050405020304" pitchFamily="18" charset="0"/>
              </a:rPr>
              <a:t>Profitability</a:t>
            </a:r>
          </a:p>
        </p:txBody>
      </p:sp>
      <p:sp>
        <p:nvSpPr>
          <p:cNvPr id="8" name="矩形 7"/>
          <p:cNvSpPr/>
          <p:nvPr/>
        </p:nvSpPr>
        <p:spPr>
          <a:xfrm>
            <a:off x="1915885" y="2981914"/>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盈利能力因子</a:t>
            </a:r>
            <a:endParaRPr lang="en-US" altLang="zh-CN" sz="5400" dirty="0">
              <a:latin typeface="宋体" panose="02010600030101010101" pitchFamily="2" charset="-122"/>
              <a:ea typeface="宋体" panose="02010600030101010101" pitchFamily="2" charset="-122"/>
            </a:endParaRPr>
          </a:p>
        </p:txBody>
      </p:sp>
      <p:sp>
        <p:nvSpPr>
          <p:cNvPr id="11" name="矩形 10"/>
          <p:cNvSpPr/>
          <p:nvPr/>
        </p:nvSpPr>
        <p:spPr>
          <a:xfrm>
            <a:off x="2325189" y="4864867"/>
            <a:ext cx="20012297" cy="1323439"/>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一般用来衡量盈利能力的因子有</a:t>
            </a:r>
            <a:r>
              <a:rPr lang="en-US" altLang="zh-CN" sz="4000" dirty="0">
                <a:latin typeface="宋体" panose="02010600030101010101" pitchFamily="2" charset="-122"/>
                <a:ea typeface="宋体" panose="02010600030101010101" pitchFamily="2" charset="-122"/>
              </a:rPr>
              <a:t>5</a:t>
            </a:r>
            <a:r>
              <a:rPr lang="zh-CN" altLang="en-US" sz="4000" dirty="0">
                <a:latin typeface="宋体" panose="02010600030101010101" pitchFamily="2" charset="-122"/>
                <a:ea typeface="宋体" panose="02010600030101010101" pitchFamily="2" charset="-122"/>
              </a:rPr>
              <a:t>个，从不同程度上反映企业的盈利能力，</a:t>
            </a:r>
            <a:endParaRPr lang="en-US" altLang="zh-CN" sz="4000" dirty="0">
              <a:latin typeface="宋体" panose="02010600030101010101" pitchFamily="2" charset="-122"/>
              <a:ea typeface="宋体" panose="02010600030101010101" pitchFamily="2" charset="-122"/>
            </a:endParaRPr>
          </a:p>
          <a:p>
            <a:pPr algn="l">
              <a:buClr>
                <a:srgbClr val="7F7F7F"/>
              </a:buClr>
            </a:pPr>
            <a:r>
              <a:rPr lang="zh-CN" altLang="en-US" sz="4000" dirty="0">
                <a:latin typeface="宋体" panose="02010600030101010101" pitchFamily="2" charset="-122"/>
                <a:ea typeface="宋体" panose="02010600030101010101" pitchFamily="2" charset="-122"/>
              </a:rPr>
              <a:t>包括：</a:t>
            </a:r>
            <a:endParaRPr lang="en-US" altLang="zh-CN" sz="4000" dirty="0">
              <a:latin typeface="宋体" panose="02010600030101010101" pitchFamily="2" charset="-122"/>
              <a:ea typeface="宋体" panose="02010600030101010101" pitchFamily="2" charset="-122"/>
            </a:endParaRPr>
          </a:p>
        </p:txBody>
      </p:sp>
      <p:sp>
        <p:nvSpPr>
          <p:cNvPr id="12" name="矩形 11"/>
          <p:cNvSpPr/>
          <p:nvPr/>
        </p:nvSpPr>
        <p:spPr>
          <a:xfrm>
            <a:off x="3865016" y="6511734"/>
            <a:ext cx="20012297" cy="4708981"/>
          </a:xfrm>
          <a:prstGeom prst="rect">
            <a:avLst/>
          </a:prstGeom>
        </p:spPr>
        <p:txBody>
          <a:bodyPr wrap="square">
            <a:spAutoFit/>
          </a:bodyPr>
          <a:lstStyle/>
          <a:p>
            <a:pPr marL="742950" indent="-742950" algn="l">
              <a:lnSpc>
                <a:spcPct val="150000"/>
              </a:lnSpc>
              <a:buClr>
                <a:srgbClr val="7F7F7F"/>
              </a:buClr>
              <a:buFont typeface="+mj-lt"/>
              <a:buAutoNum type="arabicPeriod"/>
            </a:pPr>
            <a:r>
              <a:rPr lang="zh-CN" altLang="en-US" sz="4000" dirty="0">
                <a:latin typeface="宋体" panose="02010600030101010101" pitchFamily="2" charset="-122"/>
                <a:ea typeface="宋体" panose="02010600030101010101" pitchFamily="2" charset="-122"/>
              </a:rPr>
              <a:t>资本收益率（</a:t>
            </a:r>
            <a:r>
              <a:rPr lang="en-US" altLang="zh-CN" sz="4000" dirty="0">
                <a:latin typeface="宋体" panose="02010600030101010101" pitchFamily="2" charset="-122"/>
                <a:ea typeface="宋体" panose="02010600030101010101" pitchFamily="2" charset="-122"/>
              </a:rPr>
              <a:t>ROE</a:t>
            </a:r>
            <a:r>
              <a:rPr lang="zh-CN" altLang="en-US" sz="4000" dirty="0">
                <a:latin typeface="宋体" panose="02010600030101010101" pitchFamily="2" charset="-122"/>
                <a:ea typeface="宋体" panose="02010600030101010101" pitchFamily="2" charset="-122"/>
              </a:rPr>
              <a:t>），衡量公司股东投资的资产所实现的收益。</a:t>
            </a:r>
            <a:endParaRPr lang="en-US" altLang="zh-CN" sz="4000" dirty="0">
              <a:latin typeface="宋体" panose="02010600030101010101" pitchFamily="2" charset="-122"/>
              <a:ea typeface="宋体" panose="02010600030101010101" pitchFamily="2" charset="-122"/>
            </a:endParaRPr>
          </a:p>
          <a:p>
            <a:pPr marL="742950" indent="-742950" algn="l">
              <a:lnSpc>
                <a:spcPct val="150000"/>
              </a:lnSpc>
              <a:buClr>
                <a:srgbClr val="7F7F7F"/>
              </a:buClr>
              <a:buFont typeface="+mj-lt"/>
              <a:buAutoNum type="arabicPeriod"/>
            </a:pPr>
            <a:r>
              <a:rPr lang="zh-CN" altLang="en-US" sz="4000" dirty="0">
                <a:latin typeface="宋体" panose="02010600030101010101" pitchFamily="2" charset="-122"/>
                <a:ea typeface="宋体" panose="02010600030101010101" pitchFamily="2" charset="-122"/>
              </a:rPr>
              <a:t>资产回报率（</a:t>
            </a:r>
            <a:r>
              <a:rPr lang="en-US" altLang="zh-CN" sz="4000" dirty="0">
                <a:latin typeface="宋体" panose="02010600030101010101" pitchFamily="2" charset="-122"/>
                <a:ea typeface="宋体" panose="02010600030101010101" pitchFamily="2" charset="-122"/>
              </a:rPr>
              <a:t>ROA</a:t>
            </a:r>
            <a:r>
              <a:rPr lang="zh-CN" altLang="en-US" sz="4000" dirty="0">
                <a:latin typeface="宋体" panose="02010600030101010101" pitchFamily="2" charset="-122"/>
                <a:ea typeface="宋体" panose="02010600030101010101" pitchFamily="2" charset="-122"/>
              </a:rPr>
              <a:t>），衡量公司利用资产获取回报的效率。</a:t>
            </a:r>
            <a:endParaRPr lang="en-US" altLang="zh-CN" sz="4000" dirty="0">
              <a:latin typeface="宋体" panose="02010600030101010101" pitchFamily="2" charset="-122"/>
              <a:ea typeface="宋体" panose="02010600030101010101" pitchFamily="2" charset="-122"/>
            </a:endParaRPr>
          </a:p>
          <a:p>
            <a:pPr marL="742950" indent="-742950" algn="l">
              <a:lnSpc>
                <a:spcPct val="150000"/>
              </a:lnSpc>
              <a:buClr>
                <a:srgbClr val="7F7F7F"/>
              </a:buClr>
              <a:buFont typeface="+mj-lt"/>
              <a:buAutoNum type="arabicPeriod"/>
            </a:pPr>
            <a:r>
              <a:rPr lang="zh-CN" altLang="en-US" sz="4000" dirty="0">
                <a:latin typeface="宋体" panose="02010600030101010101" pitchFamily="2" charset="-122"/>
                <a:ea typeface="宋体" panose="02010600030101010101" pitchFamily="2" charset="-122"/>
              </a:rPr>
              <a:t>主营业务毛利率，反映了公司对原材料的利用效率和初始获利能力。</a:t>
            </a:r>
            <a:endParaRPr lang="en-US" altLang="zh-CN" sz="4000" dirty="0">
              <a:latin typeface="宋体" panose="02010600030101010101" pitchFamily="2" charset="-122"/>
              <a:ea typeface="宋体" panose="02010600030101010101" pitchFamily="2" charset="-122"/>
            </a:endParaRPr>
          </a:p>
          <a:p>
            <a:pPr marL="742950" indent="-742950" algn="l">
              <a:lnSpc>
                <a:spcPct val="150000"/>
              </a:lnSpc>
              <a:buClr>
                <a:srgbClr val="7F7F7F"/>
              </a:buClr>
              <a:buFont typeface="+mj-lt"/>
              <a:buAutoNum type="arabicPeriod"/>
            </a:pPr>
            <a:r>
              <a:rPr lang="zh-CN" altLang="en-US" sz="4000" dirty="0">
                <a:latin typeface="宋体" panose="02010600030101010101" pitchFamily="2" charset="-122"/>
                <a:ea typeface="宋体" panose="02010600030101010101" pitchFamily="2" charset="-122"/>
              </a:rPr>
              <a:t>主营业务利润率，直接反映企业的盈利能力。</a:t>
            </a:r>
            <a:endParaRPr lang="en-US" altLang="zh-CN" sz="4000" dirty="0">
              <a:latin typeface="宋体" panose="02010600030101010101" pitchFamily="2" charset="-122"/>
              <a:ea typeface="宋体" panose="02010600030101010101" pitchFamily="2" charset="-122"/>
            </a:endParaRPr>
          </a:p>
          <a:p>
            <a:pPr marL="742950" indent="-742950" algn="l">
              <a:lnSpc>
                <a:spcPct val="150000"/>
              </a:lnSpc>
              <a:buClr>
                <a:srgbClr val="7F7F7F"/>
              </a:buClr>
              <a:buFont typeface="+mj-lt"/>
              <a:buAutoNum type="arabicPeriod"/>
            </a:pPr>
            <a:r>
              <a:rPr lang="zh-CN" altLang="en-US" sz="4000" dirty="0">
                <a:latin typeface="宋体" panose="02010600030101010101" pitchFamily="2" charset="-122"/>
                <a:ea typeface="宋体" panose="02010600030101010101" pitchFamily="2" charset="-122"/>
              </a:rPr>
              <a:t>净利率，反映了股东利润。</a:t>
            </a:r>
            <a:endParaRPr lang="en-US" altLang="zh-CN" sz="4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71464612"/>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0" name="TextBox 19"/>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盈利能力 </a:t>
            </a:r>
            <a:r>
              <a:rPr kumimoji="0" lang="en-US" altLang="zh-CN" sz="2800" dirty="0">
                <a:solidFill>
                  <a:srgbClr val="3C3C3C"/>
                </a:solidFill>
                <a:latin typeface="Times New Roman" panose="02020603050405020304" pitchFamily="18" charset="0"/>
                <a:cs typeface="Times New Roman" panose="02020603050405020304" pitchFamily="18" charset="0"/>
              </a:rPr>
              <a:t>Profitability</a:t>
            </a:r>
          </a:p>
        </p:txBody>
      </p:sp>
      <p:graphicFrame>
        <p:nvGraphicFramePr>
          <p:cNvPr id="5" name="表格 4"/>
          <p:cNvGraphicFramePr>
            <a:graphicFrameLocks noGrp="1"/>
          </p:cNvGraphicFramePr>
          <p:nvPr>
            <p:extLst/>
          </p:nvPr>
        </p:nvGraphicFramePr>
        <p:xfrm>
          <a:off x="2391954" y="2184475"/>
          <a:ext cx="19997782" cy="10412474"/>
        </p:xfrm>
        <a:graphic>
          <a:graphicData uri="http://schemas.openxmlformats.org/drawingml/2006/table">
            <a:tbl>
              <a:tblPr firstRow="1" bandRow="1">
                <a:tableStyleId>{5940675A-B579-460E-94D1-54222C63F5DA}</a:tableStyleId>
              </a:tblPr>
              <a:tblGrid>
                <a:gridCol w="2911566">
                  <a:extLst>
                    <a:ext uri="{9D8B030D-6E8A-4147-A177-3AD203B41FA5}">
                      <a16:colId xmlns:a16="http://schemas.microsoft.com/office/drawing/2014/main" xmlns="" val="20000"/>
                    </a:ext>
                  </a:extLst>
                </a:gridCol>
                <a:gridCol w="17086216">
                  <a:extLst>
                    <a:ext uri="{9D8B030D-6E8A-4147-A177-3AD203B41FA5}">
                      <a16:colId xmlns:a16="http://schemas.microsoft.com/office/drawing/2014/main" xmlns="" val="20001"/>
                    </a:ext>
                  </a:extLst>
                </a:gridCol>
              </a:tblGrid>
              <a:tr h="884380">
                <a:tc>
                  <a:txBody>
                    <a:bodyPr/>
                    <a:lstStyle/>
                    <a:p>
                      <a:pPr algn="l"/>
                      <a:r>
                        <a:rPr lang="zh-CN" altLang="en-US" sz="4000" b="1" dirty="0">
                          <a:solidFill>
                            <a:schemeClr val="bg1"/>
                          </a:solidFill>
                        </a:rPr>
                        <a:t>因子名称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dirty="0"/>
                        <a:t>资本收益率</a:t>
                      </a:r>
                      <a:r>
                        <a:rPr lang="zh-CN" altLang="en-US" sz="4000" baseline="0" dirty="0"/>
                        <a:t> </a:t>
                      </a:r>
                      <a:r>
                        <a:rPr lang="en-US" altLang="zh-CN" sz="4000" baseline="0" dirty="0"/>
                        <a:t>(Return On Equity)</a:t>
                      </a:r>
                      <a:endParaRPr lang="en-US" altLang="zh-CN" sz="40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0"/>
                  </a:ext>
                </a:extLst>
              </a:tr>
              <a:tr h="481878">
                <a:tc>
                  <a:txBody>
                    <a:bodyPr/>
                    <a:lstStyle/>
                    <a:p>
                      <a:pPr algn="l"/>
                      <a:r>
                        <a:rPr lang="zh-CN" altLang="en-US" sz="4000" b="1" dirty="0">
                          <a:solidFill>
                            <a:schemeClr val="bg1"/>
                          </a:solidFill>
                        </a:rPr>
                        <a:t>算法</a:t>
                      </a:r>
                      <a:endParaRPr lang="en-US" altLang="zh-CN" sz="40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dirty="0"/>
                        <a:t>税后净利润 </a:t>
                      </a:r>
                      <a:r>
                        <a:rPr lang="en-US" altLang="zh-CN" sz="4000" dirty="0"/>
                        <a:t>/ </a:t>
                      </a:r>
                      <a:r>
                        <a:rPr lang="zh-CN" altLang="en-US" sz="4000" dirty="0"/>
                        <a:t>平均所有者权益</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1"/>
                  </a:ext>
                </a:extLst>
              </a:tr>
              <a:tr h="7516414">
                <a:tc>
                  <a:txBody>
                    <a:bodyPr/>
                    <a:lstStyle/>
                    <a:p>
                      <a:pPr algn="l"/>
                      <a:r>
                        <a:rPr lang="zh-CN" altLang="en-US" sz="4000" b="1" dirty="0">
                          <a:solidFill>
                            <a:schemeClr val="bg1"/>
                          </a:solidFill>
                        </a:rPr>
                        <a:t>含义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marL="0" algn="l">
                        <a:lnSpc>
                          <a:spcPct val="150000"/>
                        </a:lnSpc>
                      </a:pPr>
                      <a:r>
                        <a:rPr lang="zh-CN" altLang="en-US" sz="4000" dirty="0"/>
                        <a:t>反映股东权益的收益水平，用以衡量公司运用自有资本的效率。资本回报率越高，说明公司对资本金的利用与管理越有效，带给股东的保障和回报越多。</a:t>
                      </a:r>
                      <a:endParaRPr lang="en-US" altLang="zh-CN" sz="4000" dirty="0"/>
                    </a:p>
                    <a:p>
                      <a:pPr marL="0" algn="l">
                        <a:lnSpc>
                          <a:spcPct val="150000"/>
                        </a:lnSpc>
                      </a:pPr>
                      <a:endParaRPr lang="en-US" altLang="zh-CN" sz="4000" dirty="0"/>
                    </a:p>
                    <a:p>
                      <a:pPr marL="0" algn="l">
                        <a:lnSpc>
                          <a:spcPct val="150000"/>
                        </a:lnSpc>
                      </a:pPr>
                      <a:r>
                        <a:rPr lang="zh-CN" altLang="en-US" sz="4000" dirty="0"/>
                        <a:t>但是，杠杆 </a:t>
                      </a:r>
                      <a:r>
                        <a:rPr lang="en-US" altLang="zh-CN" sz="4000" dirty="0"/>
                        <a:t>(ROE) </a:t>
                      </a:r>
                      <a:r>
                        <a:rPr lang="zh-CN" altLang="en-US" sz="4000" dirty="0"/>
                        <a:t>率过高也可能导致资本回报率仅仅看起来很高，因此该指标须结合资产回报率 </a:t>
                      </a:r>
                      <a:r>
                        <a:rPr lang="en-US" altLang="zh-CN" sz="4000" dirty="0"/>
                        <a:t>(ROA) </a:t>
                      </a:r>
                      <a:r>
                        <a:rPr lang="zh-CN" altLang="en-US" sz="4000" dirty="0"/>
                        <a:t>回报率和资本结构进行判断。因为优先股的性质类似债券，所以资本回报率通常衡量的是普通股股权部分的盈利能力。如果公司也发行了优先 股</a:t>
                      </a:r>
                      <a:r>
                        <a:rPr lang="en-US" altLang="zh-CN" sz="4000" dirty="0"/>
                        <a:t>,</a:t>
                      </a:r>
                      <a:r>
                        <a:rPr lang="zh-CN" altLang="en-US" sz="4000" dirty="0"/>
                        <a:t>一般会从净利润中减去优先股股利，从净资产中减去优先股股权再进行计算。 </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2"/>
                  </a:ext>
                </a:extLst>
              </a:tr>
              <a:tr h="1151522">
                <a:tc>
                  <a:txBody>
                    <a:bodyPr/>
                    <a:lstStyle/>
                    <a:p>
                      <a:pPr algn="l"/>
                      <a:r>
                        <a:rPr lang="zh-CN" altLang="en-US" sz="4000" b="1" dirty="0">
                          <a:solidFill>
                            <a:schemeClr val="bg1"/>
                          </a:solidFill>
                        </a:rPr>
                        <a:t>数据来源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F3F3F"/>
                    </a:solidFill>
                  </a:tcPr>
                </a:tc>
                <a:tc>
                  <a:txBody>
                    <a:bodyPr/>
                    <a:lstStyle/>
                    <a:p>
                      <a:pPr algn="l"/>
                      <a:r>
                        <a:rPr lang="zh-CN" altLang="en-US" sz="4000" dirty="0"/>
                        <a:t>资产负债表</a:t>
                      </a:r>
                      <a:endParaRPr lang="en-US" altLang="zh-CN" sz="4000" dirty="0"/>
                    </a:p>
                    <a:p>
                      <a:pPr algn="l"/>
                      <a:r>
                        <a:rPr lang="zh-CN" altLang="en-US" sz="4000" dirty="0"/>
                        <a:t>利润表 </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90349737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083855" y="4525233"/>
            <a:ext cx="18396857" cy="7334700"/>
          </a:xfrm>
          <a:prstGeom prst="rect">
            <a:avLst/>
          </a:prstGeom>
        </p:spPr>
        <p:txBody>
          <a:bodyPr wrap="square">
            <a:spAutoFit/>
          </a:bodyPr>
          <a:lstStyle/>
          <a:p>
            <a:pPr marL="571500" indent="-571500" algn="l">
              <a:lnSpc>
                <a:spcPct val="150000"/>
              </a:lnSpc>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首先，构建基本面因子，这些因子可以是用来反映企业的经营状态；也可以是反映企业的财务状况；或者反映企业的行业竞争地位等。总之，这些因子需要尽可能完整的反映企业的真实状况。</a:t>
            </a:r>
            <a:endParaRPr lang="en-US" altLang="zh-CN" sz="4000" dirty="0">
              <a:latin typeface="宋体" panose="02010600030101010101" pitchFamily="2" charset="-122"/>
              <a:ea typeface="宋体" panose="02010600030101010101" pitchFamily="2" charset="-122"/>
            </a:endParaRPr>
          </a:p>
          <a:p>
            <a:pPr marL="571500" indent="-571500" algn="l">
              <a:lnSpc>
                <a:spcPct val="150000"/>
              </a:lnSpc>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lnSpc>
                <a:spcPct val="150000"/>
              </a:lnSpc>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然后，根据市值、行业等特殊情况，对因子进行调整，并构建量化分析模型，把各个因子容纳到模型当中。</a:t>
            </a:r>
            <a:endParaRPr lang="en-US" altLang="zh-CN" sz="4000" dirty="0">
              <a:latin typeface="宋体" panose="02010600030101010101" pitchFamily="2" charset="-122"/>
              <a:ea typeface="宋体" panose="02010600030101010101" pitchFamily="2" charset="-122"/>
            </a:endParaRPr>
          </a:p>
          <a:p>
            <a:pPr marL="571500" indent="-571500" algn="l">
              <a:lnSpc>
                <a:spcPct val="150000"/>
              </a:lnSpc>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lnSpc>
                <a:spcPct val="150000"/>
              </a:lnSpc>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最后，将企业的相关信息输入模型中，并按照模型给出的交易信号进行交易。</a:t>
            </a:r>
            <a:endParaRPr lang="en-US" altLang="zh-CN" sz="4000" dirty="0">
              <a:latin typeface="宋体" panose="02010600030101010101" pitchFamily="2" charset="-122"/>
              <a:ea typeface="宋体" panose="02010600030101010101" pitchFamily="2" charset="-122"/>
            </a:endParaRPr>
          </a:p>
        </p:txBody>
      </p:sp>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矩形 7"/>
          <p:cNvSpPr/>
          <p:nvPr/>
        </p:nvSpPr>
        <p:spPr>
          <a:xfrm>
            <a:off x="1915885" y="2981914"/>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量化基金经理是怎样选择股票的？</a:t>
            </a:r>
            <a:endParaRPr lang="en-US" altLang="zh-CN" sz="5400" dirty="0">
              <a:latin typeface="宋体" panose="02010600030101010101" pitchFamily="2" charset="-122"/>
              <a:ea typeface="宋体" panose="02010600030101010101" pitchFamily="2" charset="-122"/>
            </a:endParaRPr>
          </a:p>
        </p:txBody>
      </p:sp>
      <p:sp>
        <p:nvSpPr>
          <p:cNvPr id="6" name="TextBox 19">
            <a:extLst>
              <a:ext uri="{FF2B5EF4-FFF2-40B4-BE49-F238E27FC236}">
                <a16:creationId xmlns:a16="http://schemas.microsoft.com/office/drawing/2014/main" xmlns="" id="{3923BC1A-0357-4A84-86E8-C5EEBF13B08C}"/>
              </a:ext>
            </a:extLst>
          </p:cNvPr>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Times New Roman" panose="02020603050405020304" pitchFamily="18" charset="0"/>
              </a:rPr>
              <a:t>量化基本面分析</a:t>
            </a:r>
            <a:endParaRPr kumimoji="0" lang="en-US" altLang="zh-CN" sz="2800" dirty="0">
              <a:solidFill>
                <a:srgbClr val="3C3C3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1071794"/>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0" name="TextBox 19"/>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盈利能力 </a:t>
            </a:r>
            <a:r>
              <a:rPr kumimoji="0" lang="en-US" altLang="zh-CN" sz="2800" dirty="0">
                <a:solidFill>
                  <a:srgbClr val="3C3C3C"/>
                </a:solidFill>
                <a:latin typeface="Times New Roman" panose="02020603050405020304" pitchFamily="18" charset="0"/>
                <a:cs typeface="Times New Roman" panose="02020603050405020304" pitchFamily="18" charset="0"/>
              </a:rPr>
              <a:t>Profitability</a:t>
            </a:r>
          </a:p>
        </p:txBody>
      </p:sp>
      <p:graphicFrame>
        <p:nvGraphicFramePr>
          <p:cNvPr id="5" name="表格 4"/>
          <p:cNvGraphicFramePr>
            <a:graphicFrameLocks noGrp="1"/>
          </p:cNvGraphicFramePr>
          <p:nvPr>
            <p:extLst/>
          </p:nvPr>
        </p:nvGraphicFramePr>
        <p:xfrm>
          <a:off x="2391954" y="2184475"/>
          <a:ext cx="19997782" cy="9707079"/>
        </p:xfrm>
        <a:graphic>
          <a:graphicData uri="http://schemas.openxmlformats.org/drawingml/2006/table">
            <a:tbl>
              <a:tblPr firstRow="1" bandRow="1">
                <a:tableStyleId>{5940675A-B579-460E-94D1-54222C63F5DA}</a:tableStyleId>
              </a:tblPr>
              <a:tblGrid>
                <a:gridCol w="2911566">
                  <a:extLst>
                    <a:ext uri="{9D8B030D-6E8A-4147-A177-3AD203B41FA5}">
                      <a16:colId xmlns:a16="http://schemas.microsoft.com/office/drawing/2014/main" xmlns="" val="20000"/>
                    </a:ext>
                  </a:extLst>
                </a:gridCol>
                <a:gridCol w="17086216">
                  <a:extLst>
                    <a:ext uri="{9D8B030D-6E8A-4147-A177-3AD203B41FA5}">
                      <a16:colId xmlns:a16="http://schemas.microsoft.com/office/drawing/2014/main" xmlns="" val="20001"/>
                    </a:ext>
                  </a:extLst>
                </a:gridCol>
              </a:tblGrid>
              <a:tr h="884380">
                <a:tc>
                  <a:txBody>
                    <a:bodyPr/>
                    <a:lstStyle/>
                    <a:p>
                      <a:pPr algn="l"/>
                      <a:r>
                        <a:rPr lang="zh-CN" altLang="en-US" sz="4000" b="1" dirty="0">
                          <a:solidFill>
                            <a:schemeClr val="bg1"/>
                          </a:solidFill>
                        </a:rPr>
                        <a:t>因子名称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dirty="0"/>
                        <a:t>资产回报率</a:t>
                      </a:r>
                      <a:r>
                        <a:rPr lang="zh-CN" altLang="en-US" sz="4000" baseline="0" dirty="0"/>
                        <a:t> </a:t>
                      </a:r>
                      <a:r>
                        <a:rPr lang="en-US" altLang="zh-CN" sz="4000" baseline="0" dirty="0"/>
                        <a:t>(Return On Asset)</a:t>
                      </a:r>
                      <a:endParaRPr lang="en-US" altLang="zh-CN" sz="40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0"/>
                  </a:ext>
                </a:extLst>
              </a:tr>
              <a:tr h="481878">
                <a:tc>
                  <a:txBody>
                    <a:bodyPr/>
                    <a:lstStyle/>
                    <a:p>
                      <a:pPr algn="l"/>
                      <a:r>
                        <a:rPr lang="zh-CN" altLang="en-US" sz="4000" b="1" dirty="0">
                          <a:solidFill>
                            <a:schemeClr val="bg1"/>
                          </a:solidFill>
                        </a:rPr>
                        <a:t>算法</a:t>
                      </a:r>
                      <a:endParaRPr lang="en-US" altLang="zh-CN" sz="40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dirty="0"/>
                        <a:t>税后净利润 </a:t>
                      </a:r>
                      <a:r>
                        <a:rPr lang="en-US" altLang="zh-CN" sz="4000" dirty="0"/>
                        <a:t>/ </a:t>
                      </a:r>
                      <a:r>
                        <a:rPr lang="zh-CN" altLang="en-US" sz="4000" dirty="0"/>
                        <a:t>平均总资产</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1"/>
                  </a:ext>
                </a:extLst>
              </a:tr>
              <a:tr h="6811019">
                <a:tc>
                  <a:txBody>
                    <a:bodyPr/>
                    <a:lstStyle/>
                    <a:p>
                      <a:pPr algn="l"/>
                      <a:r>
                        <a:rPr lang="zh-CN" altLang="en-US" sz="4000" b="1" dirty="0">
                          <a:solidFill>
                            <a:schemeClr val="bg1"/>
                          </a:solidFill>
                        </a:rPr>
                        <a:t>含义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marL="0" algn="l">
                        <a:lnSpc>
                          <a:spcPct val="150000"/>
                        </a:lnSpc>
                      </a:pPr>
                      <a:r>
                        <a:rPr lang="zh-CN" altLang="en-US" sz="4000" dirty="0"/>
                        <a:t>综合衡量了公司利用资产获取回报的效率，有时也称为投资回报率。一般而言，资产回报率越高的公司其盈利能力和经营管理水平越高。</a:t>
                      </a:r>
                      <a:endParaRPr lang="en-US" altLang="zh-CN" sz="4000" dirty="0"/>
                    </a:p>
                    <a:p>
                      <a:pPr marL="0" algn="l">
                        <a:lnSpc>
                          <a:spcPct val="150000"/>
                        </a:lnSpc>
                      </a:pPr>
                      <a:endParaRPr lang="en-US" altLang="zh-CN" sz="4000" dirty="0"/>
                    </a:p>
                    <a:p>
                      <a:pPr marL="0" algn="l">
                        <a:lnSpc>
                          <a:spcPct val="150000"/>
                        </a:lnSpc>
                      </a:pPr>
                      <a:r>
                        <a:rPr lang="zh-CN" altLang="en-US" sz="4000" dirty="0"/>
                        <a:t>轻资产行业（如高科技行业、 服务业等）公司的资产回报率普遍高于重资产行业（如制造业、汽车业等固定资产比重较高的公司）。因为总资产的资金来源于股东和债权人，所以资产回报率衡量的是企业，不论资金来源，为股东和债权人共同创造价值的能力。</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2"/>
                  </a:ext>
                </a:extLst>
              </a:tr>
              <a:tr h="1151522">
                <a:tc>
                  <a:txBody>
                    <a:bodyPr/>
                    <a:lstStyle/>
                    <a:p>
                      <a:pPr algn="l"/>
                      <a:r>
                        <a:rPr lang="zh-CN" altLang="en-US" sz="4000" b="1" dirty="0">
                          <a:solidFill>
                            <a:schemeClr val="bg1"/>
                          </a:solidFill>
                        </a:rPr>
                        <a:t>数据来源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F3F3F"/>
                    </a:solidFill>
                  </a:tcPr>
                </a:tc>
                <a:tc>
                  <a:txBody>
                    <a:bodyPr/>
                    <a:lstStyle/>
                    <a:p>
                      <a:pPr algn="l"/>
                      <a:r>
                        <a:rPr lang="zh-CN" altLang="en-US" sz="4000" dirty="0"/>
                        <a:t>资产负债表</a:t>
                      </a:r>
                      <a:endParaRPr lang="en-US" altLang="zh-CN" sz="4000" dirty="0"/>
                    </a:p>
                    <a:p>
                      <a:pPr algn="l"/>
                      <a:r>
                        <a:rPr lang="zh-CN" altLang="en-US" sz="4000" dirty="0"/>
                        <a:t>利润表 </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593823840"/>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0" name="TextBox 19"/>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盈利能力 </a:t>
            </a:r>
            <a:r>
              <a:rPr kumimoji="0" lang="en-US" altLang="zh-CN" sz="2800" dirty="0">
                <a:solidFill>
                  <a:srgbClr val="3C3C3C"/>
                </a:solidFill>
                <a:latin typeface="Times New Roman" panose="02020603050405020304" pitchFamily="18" charset="0"/>
                <a:cs typeface="Times New Roman" panose="02020603050405020304" pitchFamily="18" charset="0"/>
              </a:rPr>
              <a:t>Profitability</a:t>
            </a:r>
          </a:p>
        </p:txBody>
      </p:sp>
      <p:graphicFrame>
        <p:nvGraphicFramePr>
          <p:cNvPr id="5" name="表格 4"/>
          <p:cNvGraphicFramePr>
            <a:graphicFrameLocks noGrp="1"/>
          </p:cNvGraphicFramePr>
          <p:nvPr>
            <p:extLst/>
          </p:nvPr>
        </p:nvGraphicFramePr>
        <p:xfrm>
          <a:off x="2391954" y="2058202"/>
          <a:ext cx="20807680" cy="10921924"/>
        </p:xfrm>
        <a:graphic>
          <a:graphicData uri="http://schemas.openxmlformats.org/drawingml/2006/table">
            <a:tbl>
              <a:tblPr firstRow="1" bandRow="1">
                <a:tableStyleId>{5940675A-B579-460E-94D1-54222C63F5DA}</a:tableStyleId>
              </a:tblPr>
              <a:tblGrid>
                <a:gridCol w="2911566">
                  <a:extLst>
                    <a:ext uri="{9D8B030D-6E8A-4147-A177-3AD203B41FA5}">
                      <a16:colId xmlns:a16="http://schemas.microsoft.com/office/drawing/2014/main" xmlns="" val="20000"/>
                    </a:ext>
                  </a:extLst>
                </a:gridCol>
                <a:gridCol w="17896114">
                  <a:extLst>
                    <a:ext uri="{9D8B030D-6E8A-4147-A177-3AD203B41FA5}">
                      <a16:colId xmlns:a16="http://schemas.microsoft.com/office/drawing/2014/main" xmlns="" val="20001"/>
                    </a:ext>
                  </a:extLst>
                </a:gridCol>
              </a:tblGrid>
              <a:tr h="884380">
                <a:tc>
                  <a:txBody>
                    <a:bodyPr/>
                    <a:lstStyle/>
                    <a:p>
                      <a:pPr algn="l"/>
                      <a:r>
                        <a:rPr lang="zh-CN" altLang="en-US" sz="4000" b="1" dirty="0">
                          <a:solidFill>
                            <a:schemeClr val="bg1"/>
                          </a:solidFill>
                        </a:rPr>
                        <a:t>因子名称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baseline="0" dirty="0"/>
                        <a:t>主营业务毛利率</a:t>
                      </a:r>
                      <a:endParaRPr lang="en-US" altLang="zh-CN" sz="40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0"/>
                  </a:ext>
                </a:extLst>
              </a:tr>
              <a:tr h="481878">
                <a:tc>
                  <a:txBody>
                    <a:bodyPr/>
                    <a:lstStyle/>
                    <a:p>
                      <a:pPr algn="l"/>
                      <a:r>
                        <a:rPr lang="zh-CN" altLang="en-US" sz="4000" b="1" dirty="0">
                          <a:solidFill>
                            <a:schemeClr val="bg1"/>
                          </a:solidFill>
                        </a:rPr>
                        <a:t>算法</a:t>
                      </a:r>
                      <a:endParaRPr lang="en-US" altLang="zh-CN" sz="40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dirty="0"/>
                        <a:t>（主营业务收入</a:t>
                      </a:r>
                      <a:r>
                        <a:rPr lang="en-US" altLang="zh-CN" sz="4000" dirty="0"/>
                        <a:t>-</a:t>
                      </a:r>
                      <a:r>
                        <a:rPr lang="zh-CN" altLang="en-US" sz="4000" dirty="0"/>
                        <a:t>主营业务成本）</a:t>
                      </a:r>
                      <a:r>
                        <a:rPr lang="en-US" altLang="zh-CN" sz="4000" dirty="0"/>
                        <a:t>/ </a:t>
                      </a:r>
                      <a:r>
                        <a:rPr lang="zh-CN" altLang="en-US" sz="4000" dirty="0"/>
                        <a:t>主营业务收入</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1"/>
                  </a:ext>
                </a:extLst>
              </a:tr>
              <a:tr h="8635464">
                <a:tc>
                  <a:txBody>
                    <a:bodyPr/>
                    <a:lstStyle/>
                    <a:p>
                      <a:pPr algn="l"/>
                      <a:r>
                        <a:rPr lang="zh-CN" altLang="en-US" sz="4000" b="1" dirty="0">
                          <a:solidFill>
                            <a:schemeClr val="bg1"/>
                          </a:solidFill>
                        </a:rPr>
                        <a:t>含义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marL="0" algn="l">
                        <a:lnSpc>
                          <a:spcPct val="150000"/>
                        </a:lnSpc>
                      </a:pPr>
                      <a:r>
                        <a:rPr lang="zh-CN" altLang="en-US" sz="3600" dirty="0"/>
                        <a:t>反映公司产品的竞争力和获利潜力，以及公司对原材料的利用效率和产品的初始获利能力，是上市公司的重要对比指标。</a:t>
                      </a:r>
                      <a:endParaRPr lang="en-US" altLang="zh-CN" sz="3600" dirty="0"/>
                    </a:p>
                    <a:p>
                      <a:pPr marL="571500" indent="-571500" algn="l">
                        <a:lnSpc>
                          <a:spcPct val="150000"/>
                        </a:lnSpc>
                        <a:buClr>
                          <a:srgbClr val="FFB53F"/>
                        </a:buClr>
                        <a:buFont typeface="Wingdings" panose="05000000000000000000" pitchFamily="2" charset="2"/>
                        <a:buChar char="l"/>
                      </a:pPr>
                      <a:r>
                        <a:rPr lang="zh-CN" altLang="en-US" sz="3600" dirty="0"/>
                        <a:t>与同行业比较，如果毛利率显著高于同业水平，说明公司与供应商的议价能力较强或者享受规模经济效应，从而可以压低产品成本；另一方面可能有着很高的品牌效应，因而定价较髙。</a:t>
                      </a:r>
                    </a:p>
                    <a:p>
                      <a:pPr marL="742950" indent="-742950" algn="l">
                        <a:lnSpc>
                          <a:spcPct val="150000"/>
                        </a:lnSpc>
                        <a:buClr>
                          <a:srgbClr val="FFB53F"/>
                        </a:buClr>
                        <a:buFont typeface="Wingdings" panose="05000000000000000000" pitchFamily="2" charset="2"/>
                        <a:buChar char="l"/>
                      </a:pPr>
                      <a:r>
                        <a:rPr lang="zh-CN" altLang="en-US" sz="3600" dirty="0"/>
                        <a:t>与历史比较，如果公司的毛利率显著提高，则可能是公司所在行业处于复苏时期，产品价格大幅上升。在这种情况下投资者需考虑这种价格的上升是否能持续，公司将来的盈利能力是否有保证。相反，如果公司毛利率显著降低，则可能是公司所在行业竞争激烈，毛利率下降往往伴随着价格战的爆发或成本的失控，这种情况预示产品盈利能力的下降。</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2"/>
                  </a:ext>
                </a:extLst>
              </a:tr>
              <a:tr h="574766">
                <a:tc>
                  <a:txBody>
                    <a:bodyPr/>
                    <a:lstStyle/>
                    <a:p>
                      <a:pPr algn="l"/>
                      <a:r>
                        <a:rPr lang="zh-CN" altLang="en-US" sz="4000" b="1" dirty="0">
                          <a:solidFill>
                            <a:schemeClr val="bg1"/>
                          </a:solidFill>
                        </a:rPr>
                        <a:t>数据来源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F3F3F"/>
                    </a:solidFill>
                  </a:tcPr>
                </a:tc>
                <a:tc>
                  <a:txBody>
                    <a:bodyPr/>
                    <a:lstStyle/>
                    <a:p>
                      <a:pPr algn="l"/>
                      <a:r>
                        <a:rPr lang="zh-CN" altLang="en-US" sz="4000" dirty="0"/>
                        <a:t>利润表 </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387315228"/>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0" name="TextBox 19"/>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盈利能力 </a:t>
            </a:r>
            <a:r>
              <a:rPr kumimoji="0" lang="en-US" altLang="zh-CN" sz="2800" dirty="0">
                <a:solidFill>
                  <a:srgbClr val="3C3C3C"/>
                </a:solidFill>
                <a:latin typeface="Times New Roman" panose="02020603050405020304" pitchFamily="18" charset="0"/>
                <a:cs typeface="Times New Roman" panose="02020603050405020304" pitchFamily="18" charset="0"/>
              </a:rPr>
              <a:t>Profitability</a:t>
            </a:r>
          </a:p>
        </p:txBody>
      </p:sp>
      <p:graphicFrame>
        <p:nvGraphicFramePr>
          <p:cNvPr id="5" name="表格 4"/>
          <p:cNvGraphicFramePr>
            <a:graphicFrameLocks noGrp="1"/>
          </p:cNvGraphicFramePr>
          <p:nvPr>
            <p:extLst/>
          </p:nvPr>
        </p:nvGraphicFramePr>
        <p:xfrm>
          <a:off x="2391954" y="2184475"/>
          <a:ext cx="20807680" cy="9854208"/>
        </p:xfrm>
        <a:graphic>
          <a:graphicData uri="http://schemas.openxmlformats.org/drawingml/2006/table">
            <a:tbl>
              <a:tblPr firstRow="1" bandRow="1">
                <a:tableStyleId>{5940675A-B579-460E-94D1-54222C63F5DA}</a:tableStyleId>
              </a:tblPr>
              <a:tblGrid>
                <a:gridCol w="2911566">
                  <a:extLst>
                    <a:ext uri="{9D8B030D-6E8A-4147-A177-3AD203B41FA5}">
                      <a16:colId xmlns:a16="http://schemas.microsoft.com/office/drawing/2014/main" xmlns="" val="20000"/>
                    </a:ext>
                  </a:extLst>
                </a:gridCol>
                <a:gridCol w="17896114">
                  <a:extLst>
                    <a:ext uri="{9D8B030D-6E8A-4147-A177-3AD203B41FA5}">
                      <a16:colId xmlns:a16="http://schemas.microsoft.com/office/drawing/2014/main" xmlns="" val="20001"/>
                    </a:ext>
                  </a:extLst>
                </a:gridCol>
              </a:tblGrid>
              <a:tr h="884380">
                <a:tc>
                  <a:txBody>
                    <a:bodyPr/>
                    <a:lstStyle/>
                    <a:p>
                      <a:pPr algn="l"/>
                      <a:r>
                        <a:rPr lang="zh-CN" altLang="en-US" sz="4000" b="1" dirty="0">
                          <a:solidFill>
                            <a:schemeClr val="bg1"/>
                          </a:solidFill>
                        </a:rPr>
                        <a:t>因子名称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baseline="0" dirty="0"/>
                        <a:t>主营业务利润率</a:t>
                      </a:r>
                      <a:endParaRPr lang="en-US" altLang="zh-CN" sz="40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0"/>
                  </a:ext>
                </a:extLst>
              </a:tr>
              <a:tr h="481878">
                <a:tc>
                  <a:txBody>
                    <a:bodyPr/>
                    <a:lstStyle/>
                    <a:p>
                      <a:pPr algn="l"/>
                      <a:r>
                        <a:rPr lang="zh-CN" altLang="en-US" sz="4000" b="1" dirty="0">
                          <a:solidFill>
                            <a:schemeClr val="bg1"/>
                          </a:solidFill>
                        </a:rPr>
                        <a:t>算法</a:t>
                      </a:r>
                      <a:endParaRPr lang="en-US" altLang="zh-CN" sz="40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dirty="0"/>
                        <a:t>（主营业务收入</a:t>
                      </a:r>
                      <a:r>
                        <a:rPr lang="en-US" altLang="zh-CN" sz="4000" dirty="0"/>
                        <a:t>-</a:t>
                      </a:r>
                      <a:r>
                        <a:rPr lang="zh-CN" altLang="en-US" sz="4000" dirty="0"/>
                        <a:t>主营业务成本</a:t>
                      </a:r>
                      <a:r>
                        <a:rPr lang="en-US" altLang="zh-CN" sz="4000" dirty="0"/>
                        <a:t>-</a:t>
                      </a:r>
                      <a:r>
                        <a:rPr lang="zh-CN" altLang="en-US" sz="4000" dirty="0"/>
                        <a:t>企业经营费用）</a:t>
                      </a:r>
                      <a:r>
                        <a:rPr lang="en-US" altLang="zh-CN" sz="4000" dirty="0"/>
                        <a:t>/ </a:t>
                      </a:r>
                      <a:r>
                        <a:rPr lang="zh-CN" altLang="en-US" sz="4000" dirty="0"/>
                        <a:t>主营业务收入</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1"/>
                  </a:ext>
                </a:extLst>
              </a:tr>
              <a:tr h="4799339">
                <a:tc>
                  <a:txBody>
                    <a:bodyPr/>
                    <a:lstStyle/>
                    <a:p>
                      <a:pPr algn="l"/>
                      <a:r>
                        <a:rPr lang="zh-CN" altLang="en-US" sz="4000" b="1" dirty="0">
                          <a:solidFill>
                            <a:schemeClr val="bg1"/>
                          </a:solidFill>
                        </a:rPr>
                        <a:t>含义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marL="0" algn="l">
                        <a:lnSpc>
                          <a:spcPct val="150000"/>
                        </a:lnSpc>
                      </a:pPr>
                      <a:r>
                        <a:rPr lang="zh-CN" altLang="en-US" sz="4000" dirty="0"/>
                        <a:t>是指企业一定时期主营业务利润同主营业务收入净额的比率，剔除了非销售利润因素，直接反映了企业经营活动的盈利能力，是评价企业经营效益的主要指标。</a:t>
                      </a:r>
                    </a:p>
                    <a:p>
                      <a:pPr marL="0" algn="l">
                        <a:lnSpc>
                          <a:spcPct val="150000"/>
                        </a:lnSpc>
                      </a:pPr>
                      <a:endParaRPr lang="zh-CN" altLang="en-US" sz="4000" dirty="0"/>
                    </a:p>
                    <a:p>
                      <a:pPr marL="0" algn="l">
                        <a:lnSpc>
                          <a:spcPct val="150000"/>
                        </a:lnSpc>
                      </a:pPr>
                      <a:r>
                        <a:rPr lang="zh-CN" altLang="en-US" sz="4000" dirty="0"/>
                        <a:t>该指标越高，说明企业产品或商品定价科学，产品附加值高，营销策略得当，主营业务市场竞争力强，发展潜力大，获利水平高。企业的经营管理很大一部分在于控制各类营业费用，所以该指标的变化趋势在很大程度上反映了企业的经营管理能力。</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2"/>
                  </a:ext>
                </a:extLst>
              </a:tr>
              <a:tr h="862148">
                <a:tc>
                  <a:txBody>
                    <a:bodyPr/>
                    <a:lstStyle/>
                    <a:p>
                      <a:pPr algn="l"/>
                      <a:r>
                        <a:rPr lang="zh-CN" altLang="en-US" sz="4000" b="1" dirty="0">
                          <a:solidFill>
                            <a:schemeClr val="bg1"/>
                          </a:solidFill>
                        </a:rPr>
                        <a:t>数据来源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F3F3F"/>
                    </a:solidFill>
                  </a:tcPr>
                </a:tc>
                <a:tc>
                  <a:txBody>
                    <a:bodyPr/>
                    <a:lstStyle/>
                    <a:p>
                      <a:pPr algn="l"/>
                      <a:r>
                        <a:rPr lang="zh-CN" altLang="en-US" sz="4000" dirty="0"/>
                        <a:t>利润表 </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072475204"/>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0" name="TextBox 19"/>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盈利能力 </a:t>
            </a:r>
            <a:r>
              <a:rPr kumimoji="0" lang="en-US" altLang="zh-CN" sz="2800" dirty="0">
                <a:solidFill>
                  <a:srgbClr val="3C3C3C"/>
                </a:solidFill>
                <a:latin typeface="Times New Roman" panose="02020603050405020304" pitchFamily="18" charset="0"/>
                <a:cs typeface="Times New Roman" panose="02020603050405020304" pitchFamily="18" charset="0"/>
              </a:rPr>
              <a:t>Profitability</a:t>
            </a:r>
          </a:p>
        </p:txBody>
      </p:sp>
      <p:graphicFrame>
        <p:nvGraphicFramePr>
          <p:cNvPr id="5" name="表格 4"/>
          <p:cNvGraphicFramePr>
            <a:graphicFrameLocks noGrp="1"/>
          </p:cNvGraphicFramePr>
          <p:nvPr>
            <p:extLst/>
          </p:nvPr>
        </p:nvGraphicFramePr>
        <p:xfrm>
          <a:off x="2391954" y="2184475"/>
          <a:ext cx="20807680" cy="7246907"/>
        </p:xfrm>
        <a:graphic>
          <a:graphicData uri="http://schemas.openxmlformats.org/drawingml/2006/table">
            <a:tbl>
              <a:tblPr firstRow="1" bandRow="1">
                <a:tableStyleId>{5940675A-B579-460E-94D1-54222C63F5DA}</a:tableStyleId>
              </a:tblPr>
              <a:tblGrid>
                <a:gridCol w="2911566">
                  <a:extLst>
                    <a:ext uri="{9D8B030D-6E8A-4147-A177-3AD203B41FA5}">
                      <a16:colId xmlns:a16="http://schemas.microsoft.com/office/drawing/2014/main" xmlns="" val="20000"/>
                    </a:ext>
                  </a:extLst>
                </a:gridCol>
                <a:gridCol w="17896114">
                  <a:extLst>
                    <a:ext uri="{9D8B030D-6E8A-4147-A177-3AD203B41FA5}">
                      <a16:colId xmlns:a16="http://schemas.microsoft.com/office/drawing/2014/main" xmlns="" val="20001"/>
                    </a:ext>
                  </a:extLst>
                </a:gridCol>
              </a:tblGrid>
              <a:tr h="884380">
                <a:tc>
                  <a:txBody>
                    <a:bodyPr/>
                    <a:lstStyle/>
                    <a:p>
                      <a:pPr algn="l"/>
                      <a:r>
                        <a:rPr lang="zh-CN" altLang="en-US" sz="4000" b="1" dirty="0">
                          <a:solidFill>
                            <a:schemeClr val="bg1"/>
                          </a:solidFill>
                        </a:rPr>
                        <a:t>因子名称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dirty="0"/>
                        <a:t>净利率</a:t>
                      </a:r>
                      <a:endParaRPr lang="en-US" altLang="zh-CN" sz="40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0"/>
                  </a:ext>
                </a:extLst>
              </a:tr>
              <a:tr h="481878">
                <a:tc>
                  <a:txBody>
                    <a:bodyPr/>
                    <a:lstStyle/>
                    <a:p>
                      <a:pPr algn="l"/>
                      <a:r>
                        <a:rPr lang="zh-CN" altLang="en-US" sz="4000" b="1" dirty="0">
                          <a:solidFill>
                            <a:schemeClr val="bg1"/>
                          </a:solidFill>
                        </a:rPr>
                        <a:t>算法</a:t>
                      </a:r>
                      <a:endParaRPr lang="en-US" altLang="zh-CN" sz="40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dirty="0"/>
                        <a:t>净利润 </a:t>
                      </a:r>
                      <a:r>
                        <a:rPr lang="en-US" altLang="zh-CN" sz="4000" dirty="0"/>
                        <a:t>/ </a:t>
                      </a:r>
                      <a:r>
                        <a:rPr lang="zh-CN" altLang="en-US" sz="4000" dirty="0"/>
                        <a:t>主营业务收入</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1"/>
                  </a:ext>
                </a:extLst>
              </a:tr>
              <a:tr h="4799339">
                <a:tc>
                  <a:txBody>
                    <a:bodyPr/>
                    <a:lstStyle/>
                    <a:p>
                      <a:pPr algn="l"/>
                      <a:r>
                        <a:rPr lang="zh-CN" altLang="en-US" sz="4000" b="1" dirty="0">
                          <a:solidFill>
                            <a:schemeClr val="bg1"/>
                          </a:solidFill>
                        </a:rPr>
                        <a:t>含义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marL="0" algn="l">
                        <a:lnSpc>
                          <a:spcPct val="150000"/>
                        </a:lnSpc>
                      </a:pPr>
                      <a:r>
                        <a:rPr lang="zh-CN" altLang="en-US" sz="4000" dirty="0"/>
                        <a:t>主要用来衡量企业利用资产获取利润的能力，反映了企业总资产的利用效率，表示企业每单位资产能获得净利润的数量，这一比率越高，说明企业全部资产的盈利能力越强。该指标与净利润率成正比，与资产平均总额成份反比。最直接、简单地衡量了企业将销售额转化为股东利润的能力。</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2"/>
                  </a:ext>
                </a:extLst>
              </a:tr>
              <a:tr h="862148">
                <a:tc>
                  <a:txBody>
                    <a:bodyPr/>
                    <a:lstStyle/>
                    <a:p>
                      <a:pPr algn="l"/>
                      <a:r>
                        <a:rPr lang="zh-CN" altLang="en-US" sz="4000" b="1" dirty="0">
                          <a:solidFill>
                            <a:schemeClr val="bg1"/>
                          </a:solidFill>
                        </a:rPr>
                        <a:t>数据来源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F3F3F"/>
                    </a:solidFill>
                  </a:tcPr>
                </a:tc>
                <a:tc>
                  <a:txBody>
                    <a:bodyPr/>
                    <a:lstStyle/>
                    <a:p>
                      <a:pPr algn="l"/>
                      <a:r>
                        <a:rPr lang="zh-CN" altLang="en-US" sz="4000" dirty="0"/>
                        <a:t>利润表 </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251025832"/>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0" name="TextBox 19"/>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盈利能力 </a:t>
            </a:r>
            <a:r>
              <a:rPr kumimoji="0" lang="en-US" altLang="zh-CN" sz="2800" dirty="0">
                <a:solidFill>
                  <a:srgbClr val="3C3C3C"/>
                </a:solidFill>
                <a:latin typeface="Times New Roman" panose="02020603050405020304" pitchFamily="18" charset="0"/>
                <a:cs typeface="Times New Roman" panose="02020603050405020304" pitchFamily="18" charset="0"/>
              </a:rPr>
              <a:t>Profitability</a:t>
            </a:r>
          </a:p>
        </p:txBody>
      </p:sp>
      <p:sp>
        <p:nvSpPr>
          <p:cNvPr id="8" name="矩形 7"/>
          <p:cNvSpPr/>
          <p:nvPr/>
        </p:nvSpPr>
        <p:spPr>
          <a:xfrm>
            <a:off x="1915885" y="2981914"/>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盈利能力因子</a:t>
            </a:r>
            <a:endParaRPr lang="en-US" altLang="zh-CN" sz="5400" dirty="0">
              <a:latin typeface="宋体" panose="02010600030101010101" pitchFamily="2" charset="-122"/>
              <a:ea typeface="宋体" panose="02010600030101010101" pitchFamily="2" charset="-122"/>
            </a:endParaRPr>
          </a:p>
        </p:txBody>
      </p:sp>
      <p:sp>
        <p:nvSpPr>
          <p:cNvPr id="11" name="矩形 10"/>
          <p:cNvSpPr/>
          <p:nvPr/>
        </p:nvSpPr>
        <p:spPr>
          <a:xfrm>
            <a:off x="2325189" y="4864867"/>
            <a:ext cx="20012297" cy="2718052"/>
          </a:xfrm>
          <a:prstGeom prst="rect">
            <a:avLst/>
          </a:prstGeom>
        </p:spPr>
        <p:txBody>
          <a:bodyPr wrap="square">
            <a:spAutoFit/>
          </a:bodyPr>
          <a:lstStyle/>
          <a:p>
            <a:pPr marL="571500" indent="-571500" algn="l">
              <a:lnSpc>
                <a:spcPct val="150000"/>
              </a:lnSpc>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这五个盈利因子都能反映企业的盈利能力，通过横向对比（同类公司对比）和竖向对比（历史数据对比），可以反映出盈利能力的竞争力和持续性。一般来说，在一个盈利能力分析模型中，资本回报率</a:t>
            </a:r>
            <a:r>
              <a:rPr lang="en-US" altLang="zh-CN" sz="4000" dirty="0">
                <a:latin typeface="宋体" panose="02010600030101010101" pitchFamily="2" charset="-122"/>
                <a:ea typeface="宋体" panose="02010600030101010101" pitchFamily="2" charset="-122"/>
              </a:rPr>
              <a:t>ROE</a:t>
            </a:r>
            <a:r>
              <a:rPr lang="zh-CN" altLang="en-US" sz="4000" dirty="0">
                <a:latin typeface="宋体" panose="02010600030101010101" pitchFamily="2" charset="-122"/>
                <a:ea typeface="宋体" panose="02010600030101010101" pitchFamily="2" charset="-122"/>
              </a:rPr>
              <a:t>是占比最大的。</a:t>
            </a:r>
            <a:endParaRPr lang="en-US" altLang="zh-CN" sz="4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35082437"/>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0" name="TextBox 19"/>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盈利能力 </a:t>
            </a:r>
            <a:r>
              <a:rPr kumimoji="0" lang="en-US" altLang="zh-CN" sz="2800" dirty="0">
                <a:solidFill>
                  <a:srgbClr val="3C3C3C"/>
                </a:solidFill>
                <a:latin typeface="Times New Roman" panose="02020603050405020304" pitchFamily="18" charset="0"/>
                <a:cs typeface="Times New Roman" panose="02020603050405020304" pitchFamily="18" charset="0"/>
              </a:rPr>
              <a:t>Profitability</a:t>
            </a:r>
          </a:p>
        </p:txBody>
      </p:sp>
      <p:sp>
        <p:nvSpPr>
          <p:cNvPr id="8" name="矩形 7"/>
          <p:cNvSpPr/>
          <p:nvPr/>
        </p:nvSpPr>
        <p:spPr>
          <a:xfrm>
            <a:off x="1915885" y="2981914"/>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盈利能力模型的优化</a:t>
            </a:r>
            <a:r>
              <a:rPr lang="en-US" altLang="zh-CN" sz="5400" dirty="0">
                <a:latin typeface="宋体" panose="02010600030101010101" pitchFamily="2" charset="-122"/>
                <a:ea typeface="宋体" panose="02010600030101010101" pitchFamily="2" charset="-122"/>
              </a:rPr>
              <a:t> – </a:t>
            </a:r>
            <a:r>
              <a:rPr lang="zh-CN" altLang="en-US" sz="5400" dirty="0">
                <a:latin typeface="宋体" panose="02010600030101010101" pitchFamily="2" charset="-122"/>
                <a:ea typeface="宋体" panose="02010600030101010101" pitchFamily="2" charset="-122"/>
              </a:rPr>
              <a:t>核心竞争力</a:t>
            </a:r>
            <a:endParaRPr lang="en-US" altLang="zh-CN" sz="5400" dirty="0">
              <a:latin typeface="宋体" panose="02010600030101010101" pitchFamily="2" charset="-122"/>
              <a:ea typeface="宋体" panose="02010600030101010101" pitchFamily="2" charset="-122"/>
            </a:endParaRPr>
          </a:p>
        </p:txBody>
      </p:sp>
      <p:sp>
        <p:nvSpPr>
          <p:cNvPr id="5" name="矩形 4"/>
          <p:cNvSpPr/>
          <p:nvPr/>
        </p:nvSpPr>
        <p:spPr>
          <a:xfrm>
            <a:off x="2325189" y="4603609"/>
            <a:ext cx="20012297" cy="8710077"/>
          </a:xfrm>
          <a:prstGeom prst="rect">
            <a:avLst/>
          </a:prstGeom>
        </p:spPr>
        <p:txBody>
          <a:bodyPr wrap="square">
            <a:spAutoFit/>
          </a:bodyPr>
          <a:lstStyle/>
          <a:p>
            <a:pPr marL="571500" indent="-571500" algn="l">
              <a:lnSpc>
                <a:spcPct val="150000"/>
              </a:lnSpc>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当我们建立起盈利能力分析模型后，可以对市场上的每一家企业进行分析并计算盈利能力指标，进而量化的对比不同企业的盈利能力。但是企业的盈利能力是否能持续下去呢？</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lnSpc>
                <a:spcPct val="150000"/>
              </a:lnSpc>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如果一家公司存在超额收益，市场会迅速做出反应，同行业竞争对手会立刻开发类似产品、采取相同的经营策略，从超额收益中分一杯羹。只有技术壁垒、客户流量等核心竞争力，才能保证企业长期持续的高盈利能力。</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lnSpc>
                <a:spcPct val="150000"/>
              </a:lnSpc>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因此，为了判断企业是否长期投资价值，需要对盈利能力模型进行优化，以判断企业的核心竞争力大小。</a:t>
            </a:r>
            <a:endParaRPr lang="en-US" altLang="zh-CN" sz="4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915746304"/>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0" name="TextBox 19"/>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盈利能力 </a:t>
            </a:r>
            <a:r>
              <a:rPr kumimoji="0" lang="en-US" altLang="zh-CN" sz="2800" dirty="0">
                <a:solidFill>
                  <a:srgbClr val="3C3C3C"/>
                </a:solidFill>
                <a:latin typeface="Times New Roman" panose="02020603050405020304" pitchFamily="18" charset="0"/>
                <a:cs typeface="Times New Roman" panose="02020603050405020304" pitchFamily="18" charset="0"/>
              </a:rPr>
              <a:t>Profitability</a:t>
            </a:r>
          </a:p>
        </p:txBody>
      </p:sp>
      <p:sp>
        <p:nvSpPr>
          <p:cNvPr id="5" name="矩形 4"/>
          <p:cNvSpPr/>
          <p:nvPr/>
        </p:nvSpPr>
        <p:spPr>
          <a:xfrm>
            <a:off x="2325189" y="4603609"/>
            <a:ext cx="20012297" cy="4708981"/>
          </a:xfrm>
          <a:prstGeom prst="rect">
            <a:avLst/>
          </a:prstGeom>
        </p:spPr>
        <p:txBody>
          <a:bodyPr wrap="square">
            <a:spAutoFit/>
          </a:bodyPr>
          <a:lstStyle/>
          <a:p>
            <a:pPr marL="571500" indent="-571500" algn="l">
              <a:lnSpc>
                <a:spcPct val="150000"/>
              </a:lnSpc>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公司的核心竞争力，并没有很好的量化分析方法。现在普遍采用的是“结果反推”的分析方式，也就是通过判断企业是否有长期稳定的高盈利能力，进而反推出企业的核心竞争力大小。</a:t>
            </a:r>
            <a:endParaRPr lang="en-US" altLang="zh-CN" sz="4000" dirty="0">
              <a:latin typeface="宋体" panose="02010600030101010101" pitchFamily="2" charset="-122"/>
              <a:ea typeface="宋体" panose="02010600030101010101" pitchFamily="2" charset="-122"/>
            </a:endParaRPr>
          </a:p>
          <a:p>
            <a:pPr marL="571500" indent="-571500" algn="l">
              <a:lnSpc>
                <a:spcPct val="150000"/>
              </a:lnSpc>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lnSpc>
                <a:spcPct val="150000"/>
              </a:lnSpc>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当量化出企业的核心竞争力后，再使用这一因子去优化盈利分析模型。</a:t>
            </a:r>
            <a:endParaRPr lang="en-US" altLang="zh-CN" sz="4000" dirty="0">
              <a:latin typeface="宋体" panose="02010600030101010101" pitchFamily="2" charset="-122"/>
              <a:ea typeface="宋体" panose="02010600030101010101" pitchFamily="2" charset="-122"/>
            </a:endParaRPr>
          </a:p>
        </p:txBody>
      </p:sp>
      <p:sp>
        <p:nvSpPr>
          <p:cNvPr id="6" name="矩形 5"/>
          <p:cNvSpPr/>
          <p:nvPr/>
        </p:nvSpPr>
        <p:spPr>
          <a:xfrm>
            <a:off x="1915885" y="2981914"/>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盈利能力模型的优化</a:t>
            </a:r>
            <a:r>
              <a:rPr lang="en-US" altLang="zh-CN" sz="5400" dirty="0">
                <a:latin typeface="宋体" panose="02010600030101010101" pitchFamily="2" charset="-122"/>
                <a:ea typeface="宋体" panose="02010600030101010101" pitchFamily="2" charset="-122"/>
              </a:rPr>
              <a:t> – </a:t>
            </a:r>
            <a:r>
              <a:rPr lang="zh-CN" altLang="en-US" sz="5400" dirty="0">
                <a:latin typeface="宋体" panose="02010600030101010101" pitchFamily="2" charset="-122"/>
                <a:ea typeface="宋体" panose="02010600030101010101" pitchFamily="2" charset="-122"/>
              </a:rPr>
              <a:t>核心竞争力</a:t>
            </a:r>
            <a:endParaRPr lang="en-US" altLang="zh-CN" sz="5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56212919"/>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0" name="TextBox 19"/>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盈利能力 </a:t>
            </a:r>
            <a:r>
              <a:rPr kumimoji="0" lang="en-US" altLang="zh-CN" sz="2800" dirty="0">
                <a:solidFill>
                  <a:srgbClr val="3C3C3C"/>
                </a:solidFill>
                <a:latin typeface="Times New Roman" panose="02020603050405020304" pitchFamily="18" charset="0"/>
                <a:cs typeface="Times New Roman" panose="02020603050405020304" pitchFamily="18" charset="0"/>
              </a:rPr>
              <a:t>Profitability</a:t>
            </a:r>
          </a:p>
        </p:txBody>
      </p:sp>
      <p:sp>
        <p:nvSpPr>
          <p:cNvPr id="6" name="矩形 5"/>
          <p:cNvSpPr/>
          <p:nvPr/>
        </p:nvSpPr>
        <p:spPr>
          <a:xfrm>
            <a:off x="1915885" y="2981914"/>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盈利能力模型的优化</a:t>
            </a:r>
            <a:r>
              <a:rPr lang="en-US" altLang="zh-CN" sz="5400" dirty="0">
                <a:latin typeface="宋体" panose="02010600030101010101" pitchFamily="2" charset="-122"/>
                <a:ea typeface="宋体" panose="02010600030101010101" pitchFamily="2" charset="-122"/>
              </a:rPr>
              <a:t> – </a:t>
            </a:r>
            <a:r>
              <a:rPr lang="zh-CN" altLang="en-US" sz="5400" dirty="0">
                <a:latin typeface="宋体" panose="02010600030101010101" pitchFamily="2" charset="-122"/>
                <a:ea typeface="宋体" panose="02010600030101010101" pitchFamily="2" charset="-122"/>
              </a:rPr>
              <a:t>股价漂移现象</a:t>
            </a:r>
            <a:endParaRPr lang="en-US" altLang="zh-CN" sz="5400" dirty="0">
              <a:latin typeface="宋体" panose="02010600030101010101" pitchFamily="2" charset="-122"/>
              <a:ea typeface="宋体" panose="02010600030101010101" pitchFamily="2" charset="-122"/>
            </a:endParaRPr>
          </a:p>
        </p:txBody>
      </p:sp>
      <p:sp>
        <p:nvSpPr>
          <p:cNvPr id="7" name="矩形 6"/>
          <p:cNvSpPr/>
          <p:nvPr/>
        </p:nvSpPr>
        <p:spPr>
          <a:xfrm>
            <a:off x="2325189" y="4864867"/>
            <a:ext cx="20012297" cy="6555641"/>
          </a:xfrm>
          <a:prstGeom prst="rect">
            <a:avLst/>
          </a:prstGeom>
        </p:spPr>
        <p:txBody>
          <a:bodyPr wrap="square">
            <a:spAutoFit/>
          </a:bodyPr>
          <a:lstStyle/>
          <a:p>
            <a:pPr marL="571500" indent="-571500" algn="l">
              <a:lnSpc>
                <a:spcPct val="150000"/>
              </a:lnSpc>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一个量化投资系统，不仅要解决“是否要交易？”这个问题，还必须解决“何时进行交易？”。基本面投资策略一般持有周期较长，所以不太在意买入的时间。只要长期看好一直股票，可以在财务公告公布的第二日一开盘就买入，也有些会在一周后才买入。</a:t>
            </a:r>
            <a:endParaRPr lang="en-US" altLang="zh-CN" sz="4000" dirty="0">
              <a:latin typeface="宋体" panose="02010600030101010101" pitchFamily="2" charset="-122"/>
              <a:ea typeface="宋体" panose="02010600030101010101" pitchFamily="2" charset="-122"/>
            </a:endParaRPr>
          </a:p>
          <a:p>
            <a:pPr marL="571500" indent="-571500" algn="l">
              <a:lnSpc>
                <a:spcPct val="150000"/>
              </a:lnSpc>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lnSpc>
                <a:spcPct val="150000"/>
              </a:lnSpc>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但是作为量化投资者，一切都要以数据说话。有没有可能出现这种情况：财报公布后，股价就迅速反应全部财务信息，随后的股价波动都是随机涨跌。</a:t>
            </a:r>
            <a:endParaRPr lang="en-US" altLang="zh-CN" sz="4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382774741"/>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0" name="TextBox 19"/>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盈利能力 </a:t>
            </a:r>
            <a:r>
              <a:rPr kumimoji="0" lang="en-US" altLang="zh-CN" sz="2800" dirty="0">
                <a:solidFill>
                  <a:srgbClr val="3C3C3C"/>
                </a:solidFill>
                <a:latin typeface="Times New Roman" panose="02020603050405020304" pitchFamily="18" charset="0"/>
                <a:cs typeface="Times New Roman" panose="02020603050405020304" pitchFamily="18" charset="0"/>
              </a:rPr>
              <a:t>Profitability</a:t>
            </a:r>
          </a:p>
        </p:txBody>
      </p:sp>
      <p:sp>
        <p:nvSpPr>
          <p:cNvPr id="6" name="矩形 5"/>
          <p:cNvSpPr/>
          <p:nvPr/>
        </p:nvSpPr>
        <p:spPr>
          <a:xfrm>
            <a:off x="1915885" y="2981914"/>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盈利能力模型的优化</a:t>
            </a:r>
            <a:r>
              <a:rPr lang="en-US" altLang="zh-CN" sz="5400" dirty="0">
                <a:latin typeface="宋体" panose="02010600030101010101" pitchFamily="2" charset="-122"/>
                <a:ea typeface="宋体" panose="02010600030101010101" pitchFamily="2" charset="-122"/>
              </a:rPr>
              <a:t> – </a:t>
            </a:r>
            <a:r>
              <a:rPr lang="zh-CN" altLang="en-US" sz="5400" dirty="0">
                <a:latin typeface="宋体" panose="02010600030101010101" pitchFamily="2" charset="-122"/>
                <a:ea typeface="宋体" panose="02010600030101010101" pitchFamily="2" charset="-122"/>
              </a:rPr>
              <a:t>股价漂移现象</a:t>
            </a:r>
            <a:endParaRPr lang="en-US" altLang="zh-CN" sz="5400" dirty="0">
              <a:latin typeface="宋体" panose="02010600030101010101" pitchFamily="2" charset="-122"/>
              <a:ea typeface="宋体" panose="02010600030101010101" pitchFamily="2" charset="-122"/>
            </a:endParaRPr>
          </a:p>
        </p:txBody>
      </p:sp>
      <p:sp>
        <p:nvSpPr>
          <p:cNvPr id="7" name="矩形 6"/>
          <p:cNvSpPr/>
          <p:nvPr/>
        </p:nvSpPr>
        <p:spPr>
          <a:xfrm>
            <a:off x="2325189" y="4864867"/>
            <a:ext cx="20012297" cy="5632311"/>
          </a:xfrm>
          <a:prstGeom prst="rect">
            <a:avLst/>
          </a:prstGeom>
        </p:spPr>
        <p:txBody>
          <a:bodyPr wrap="square">
            <a:spAutoFit/>
          </a:bodyPr>
          <a:lstStyle/>
          <a:p>
            <a:pPr marL="571500" indent="-571500" algn="l">
              <a:lnSpc>
                <a:spcPct val="150000"/>
              </a:lnSpc>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实际上股票价格存在“漂移现象”，在公司发布超额盈利公告后的一段时间内，股价都会沿着公告当天反应的方向继续运动，也就是说“涨者恒涨，跌者恒跌”。</a:t>
            </a:r>
            <a:endParaRPr lang="en-US" altLang="zh-CN" sz="4000" dirty="0">
              <a:latin typeface="宋体" panose="02010600030101010101" pitchFamily="2" charset="-122"/>
              <a:ea typeface="宋体" panose="02010600030101010101" pitchFamily="2" charset="-122"/>
            </a:endParaRPr>
          </a:p>
          <a:p>
            <a:pPr marL="571500" indent="-571500" algn="l">
              <a:lnSpc>
                <a:spcPct val="150000"/>
              </a:lnSpc>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lnSpc>
                <a:spcPct val="150000"/>
              </a:lnSpc>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经过数据分析后，在</a:t>
            </a:r>
            <a:r>
              <a:rPr lang="en-US" altLang="zh-CN" sz="4000" dirty="0">
                <a:latin typeface="宋体" panose="02010600030101010101" pitchFamily="2" charset="-122"/>
                <a:ea typeface="宋体" panose="02010600030101010101" pitchFamily="2" charset="-122"/>
              </a:rPr>
              <a:t>A</a:t>
            </a:r>
            <a:r>
              <a:rPr lang="zh-CN" altLang="en-US" sz="4000" dirty="0">
                <a:latin typeface="宋体" panose="02010600030101010101" pitchFamily="2" charset="-122"/>
                <a:ea typeface="宋体" panose="02010600030101010101" pitchFamily="2" charset="-122"/>
              </a:rPr>
              <a:t>股这种股价漂移一般在</a:t>
            </a:r>
            <a:r>
              <a:rPr lang="en-US" altLang="zh-CN" sz="4000" dirty="0">
                <a:latin typeface="宋体" panose="02010600030101010101" pitchFamily="2" charset="-122"/>
                <a:ea typeface="宋体" panose="02010600030101010101" pitchFamily="2" charset="-122"/>
              </a:rPr>
              <a:t>30</a:t>
            </a:r>
            <a:r>
              <a:rPr lang="zh-CN" altLang="en-US" sz="4000" dirty="0">
                <a:latin typeface="宋体" panose="02010600030101010101" pitchFamily="2" charset="-122"/>
                <a:ea typeface="宋体" panose="02010600030101010101" pitchFamily="2" charset="-122"/>
              </a:rPr>
              <a:t>天左右，我们也设计了一个股价漂移指数，并对投资者在漂移现象中的行为进行了分析，进而对盈利模型进行优化。比较复杂。</a:t>
            </a:r>
            <a:endParaRPr lang="en-US" altLang="zh-CN" sz="4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62398604"/>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线连接符 30"/>
          <p:cNvCxnSpPr/>
          <p:nvPr/>
        </p:nvCxnSpPr>
        <p:spPr>
          <a:xfrm>
            <a:off x="623838" y="1895476"/>
            <a:ext cx="4667250"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5" name="TextBox 19"/>
          <p:cNvSpPr txBox="1">
            <a:spLocks noChangeArrowheads="1"/>
          </p:cNvSpPr>
          <p:nvPr/>
        </p:nvSpPr>
        <p:spPr bwMode="auto">
          <a:xfrm>
            <a:off x="623838" y="980543"/>
            <a:ext cx="821536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盈余质量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Earning Quality</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4" name="矩形 3"/>
          <p:cNvSpPr/>
          <p:nvPr/>
        </p:nvSpPr>
        <p:spPr>
          <a:xfrm>
            <a:off x="1915885" y="2981914"/>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盈余质量</a:t>
            </a:r>
            <a:endParaRPr lang="en-US" altLang="zh-CN" sz="5400" dirty="0">
              <a:latin typeface="宋体" panose="02010600030101010101" pitchFamily="2" charset="-122"/>
              <a:ea typeface="宋体" panose="02010600030101010101" pitchFamily="2" charset="-122"/>
            </a:endParaRPr>
          </a:p>
        </p:txBody>
      </p:sp>
      <p:sp>
        <p:nvSpPr>
          <p:cNvPr id="6" name="矩形 5"/>
          <p:cNvSpPr/>
          <p:nvPr/>
        </p:nvSpPr>
        <p:spPr>
          <a:xfrm>
            <a:off x="3031603" y="4864867"/>
            <a:ext cx="18396857" cy="707886"/>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t>是指企业在一定时期内赚取利润的能力，也是企业未来发展潜力的直接判断。</a:t>
            </a:r>
            <a:endParaRPr lang="en-US" altLang="zh-CN" sz="4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3696006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031603" y="4864867"/>
            <a:ext cx="18396857" cy="7478970"/>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量化基本面分析和传统基本面分析相比，面对的信息输入基本完全相同，区别在于对信息的分析方法。</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传统基本面分析关注的是公司，而量化基本面关注的是选股模型，即如何选取有效的指标构建</a:t>
            </a:r>
            <a:r>
              <a:rPr lang="en-US" altLang="zh-CN" sz="4000" dirty="0">
                <a:latin typeface="宋体" panose="02010600030101010101" pitchFamily="2" charset="-122"/>
                <a:ea typeface="宋体" panose="02010600030101010101" pitchFamily="2" charset="-122"/>
              </a:rPr>
              <a:t>Alpha</a:t>
            </a:r>
            <a:r>
              <a:rPr lang="zh-CN" altLang="en-US" sz="4000" dirty="0">
                <a:latin typeface="宋体" panose="02010600030101010101" pitchFamily="2" charset="-122"/>
                <a:ea typeface="宋体" panose="02010600030101010101" pitchFamily="2" charset="-122"/>
              </a:rPr>
              <a:t>因子。</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传统基本面分析关注深度，而量化投资关注广度。</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传统基本面分析关注预期，而量化投资关注规律。</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传统基本面投资者的持仓一般更加集中，会有少数几个重仓股；而量化投资者的持仓更加分散，很少重仓。</a:t>
            </a:r>
            <a:endParaRPr lang="en-US" altLang="zh-CN" sz="4000" dirty="0">
              <a:latin typeface="宋体" panose="02010600030101010101" pitchFamily="2" charset="-122"/>
              <a:ea typeface="宋体" panose="02010600030101010101" pitchFamily="2" charset="-122"/>
            </a:endParaRPr>
          </a:p>
        </p:txBody>
      </p:sp>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矩形 7"/>
          <p:cNvSpPr/>
          <p:nvPr/>
        </p:nvSpPr>
        <p:spPr>
          <a:xfrm>
            <a:off x="1915885" y="2981914"/>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量化基本面模型的特点</a:t>
            </a:r>
            <a:endParaRPr lang="en-US" altLang="zh-CN" sz="5400" dirty="0">
              <a:latin typeface="宋体" panose="02010600030101010101" pitchFamily="2" charset="-122"/>
              <a:ea typeface="宋体" panose="02010600030101010101" pitchFamily="2" charset="-122"/>
            </a:endParaRPr>
          </a:p>
        </p:txBody>
      </p:sp>
      <p:sp>
        <p:nvSpPr>
          <p:cNvPr id="6" name="TextBox 19">
            <a:extLst>
              <a:ext uri="{FF2B5EF4-FFF2-40B4-BE49-F238E27FC236}">
                <a16:creationId xmlns:a16="http://schemas.microsoft.com/office/drawing/2014/main" xmlns="" id="{183CDCAC-BA62-414E-9B3B-C62660CA91E7}"/>
              </a:ext>
            </a:extLst>
          </p:cNvPr>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Times New Roman" panose="02020603050405020304" pitchFamily="18" charset="0"/>
              </a:rPr>
              <a:t>量化基本面分析</a:t>
            </a:r>
            <a:endParaRPr kumimoji="0" lang="en-US" altLang="zh-CN" sz="2800" dirty="0">
              <a:solidFill>
                <a:srgbClr val="3C3C3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9243929"/>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线连接符 30"/>
          <p:cNvCxnSpPr/>
          <p:nvPr/>
        </p:nvCxnSpPr>
        <p:spPr>
          <a:xfrm>
            <a:off x="623838" y="1895476"/>
            <a:ext cx="4667250"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5" name="TextBox 19"/>
          <p:cNvSpPr txBox="1">
            <a:spLocks noChangeArrowheads="1"/>
          </p:cNvSpPr>
          <p:nvPr/>
        </p:nvSpPr>
        <p:spPr bwMode="auto">
          <a:xfrm>
            <a:off x="623838" y="980543"/>
            <a:ext cx="821536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盈余质量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Earning Quality</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4" name="矩形 3"/>
          <p:cNvSpPr/>
          <p:nvPr/>
        </p:nvSpPr>
        <p:spPr>
          <a:xfrm>
            <a:off x="1915885" y="2981914"/>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应计利润 </a:t>
            </a:r>
            <a:r>
              <a:rPr lang="en-US" altLang="zh-CN" sz="5400" dirty="0">
                <a:latin typeface="宋体" panose="02010600030101010101" pitchFamily="2" charset="-122"/>
                <a:ea typeface="宋体" panose="02010600030101010101" pitchFamily="2" charset="-122"/>
              </a:rPr>
              <a:t>Accruals</a:t>
            </a:r>
          </a:p>
        </p:txBody>
      </p:sp>
      <p:sp>
        <p:nvSpPr>
          <p:cNvPr id="6" name="矩形 5"/>
          <p:cNvSpPr/>
          <p:nvPr/>
        </p:nvSpPr>
        <p:spPr>
          <a:xfrm>
            <a:off x="1593669" y="4864867"/>
            <a:ext cx="20665440" cy="7473393"/>
          </a:xfrm>
          <a:prstGeom prst="rect">
            <a:avLst/>
          </a:prstGeom>
        </p:spPr>
        <p:txBody>
          <a:bodyPr wrap="square">
            <a:spAutoFit/>
          </a:bodyPr>
          <a:lstStyle/>
          <a:p>
            <a:pPr marL="571500" indent="-571500" algn="l">
              <a:lnSpc>
                <a:spcPct val="150000"/>
              </a:lnSpc>
              <a:buClr>
                <a:srgbClr val="7F7F7F"/>
              </a:buClr>
              <a:buFont typeface="Wingdings" panose="05000000000000000000" pitchFamily="2" charset="2"/>
              <a:buChar char="l"/>
            </a:pPr>
            <a:r>
              <a:rPr lang="zh-CN" altLang="en-US" sz="3600" dirty="0"/>
              <a:t>在权责发生制的会计准则下，会计盈余分为现金利润与应计利润两部分，业内在对现金利润、应计利润持续性的实证检验中发现了著名的“应计异象”：应计利润相比于现金利润的持续性较差。</a:t>
            </a:r>
            <a:endParaRPr lang="en-US" altLang="zh-CN" sz="3600" dirty="0"/>
          </a:p>
          <a:p>
            <a:pPr marL="571500" indent="-571500" algn="l">
              <a:lnSpc>
                <a:spcPct val="150000"/>
              </a:lnSpc>
              <a:buClr>
                <a:srgbClr val="7F7F7F"/>
              </a:buClr>
              <a:buFont typeface="Wingdings" panose="05000000000000000000" pitchFamily="2" charset="2"/>
              <a:buChar char="l"/>
            </a:pPr>
            <a:endParaRPr lang="en-US" altLang="zh-CN" sz="3600" dirty="0"/>
          </a:p>
          <a:p>
            <a:pPr marL="571500" indent="-571500" algn="l">
              <a:lnSpc>
                <a:spcPct val="150000"/>
              </a:lnSpc>
              <a:buClr>
                <a:srgbClr val="7F7F7F"/>
              </a:buClr>
              <a:buFont typeface="Wingdings" panose="05000000000000000000" pitchFamily="2" charset="2"/>
              <a:buChar char="l"/>
            </a:pPr>
            <a:r>
              <a:rPr lang="zh-CN" altLang="en-US" sz="3600" dirty="0"/>
              <a:t>但由于市场对两者的认识不足，导致了应计利润占比较高的公司价值被高估，从而导致其被错误定价，而这错误定价在未来会得到逐步修正；通过买入低应计、卖出高应计的标的构建多空组合，</a:t>
            </a:r>
            <a:endParaRPr lang="en-US" altLang="zh-CN" sz="3600" dirty="0"/>
          </a:p>
          <a:p>
            <a:pPr marL="571500" indent="-571500" algn="l">
              <a:lnSpc>
                <a:spcPct val="150000"/>
              </a:lnSpc>
              <a:buClr>
                <a:srgbClr val="7F7F7F"/>
              </a:buClr>
              <a:buFont typeface="Wingdings" panose="05000000000000000000" pitchFamily="2" charset="2"/>
              <a:buChar char="l"/>
            </a:pPr>
            <a:endParaRPr lang="en-US" altLang="zh-CN" sz="3600" dirty="0"/>
          </a:p>
          <a:p>
            <a:pPr marL="571500" indent="-571500" algn="l">
              <a:lnSpc>
                <a:spcPct val="150000"/>
              </a:lnSpc>
              <a:buClr>
                <a:srgbClr val="7F7F7F"/>
              </a:buClr>
              <a:buFont typeface="Wingdings" panose="05000000000000000000" pitchFamily="2" charset="2"/>
              <a:buChar char="l"/>
            </a:pPr>
            <a:r>
              <a:rPr lang="zh-CN" altLang="en-US" sz="3600" dirty="0"/>
              <a:t>究其原因，现金利润来源于当期经营净现金流的增加；而应计利润更多来源于对未来现金流的确认，这给予了公司管理层较大的利润操纵空间，从而导致应计利润持续性较差，拥有较高应计利润的公司未来盈余往往会出现下滑。所以应计利润越大的公司，其盈余质量往往越差。</a:t>
            </a:r>
          </a:p>
        </p:txBody>
      </p:sp>
    </p:spTree>
    <p:extLst>
      <p:ext uri="{BB962C8B-B14F-4D97-AF65-F5344CB8AC3E}">
        <p14:creationId xmlns:p14="http://schemas.microsoft.com/office/powerpoint/2010/main" val="2834217972"/>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线连接符 30"/>
          <p:cNvCxnSpPr/>
          <p:nvPr/>
        </p:nvCxnSpPr>
        <p:spPr>
          <a:xfrm>
            <a:off x="623838" y="1895476"/>
            <a:ext cx="4667250"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5" name="TextBox 19"/>
          <p:cNvSpPr txBox="1">
            <a:spLocks noChangeArrowheads="1"/>
          </p:cNvSpPr>
          <p:nvPr/>
        </p:nvSpPr>
        <p:spPr bwMode="auto">
          <a:xfrm>
            <a:off x="623838" y="980543"/>
            <a:ext cx="821536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盈余质量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Earning Quality</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2273957" y="2591930"/>
            <a:ext cx="20246409" cy="10248960"/>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t>对于应计利润，可以从利润表与资产负债表两个角度去计量，其中利润表角度的计算公式为： </a:t>
            </a:r>
            <a:endParaRPr lang="en-US" altLang="zh-CN" sz="4000" dirty="0"/>
          </a:p>
          <a:p>
            <a:pPr marL="571500" indent="-571500" algn="l">
              <a:buClr>
                <a:srgbClr val="7F7F7F"/>
              </a:buClr>
              <a:buFont typeface="Wingdings" panose="05000000000000000000" pitchFamily="2" charset="2"/>
              <a:buChar char="l"/>
            </a:pPr>
            <a:endParaRPr lang="en-US" altLang="zh-CN" sz="4000" dirty="0"/>
          </a:p>
          <a:p>
            <a:pPr lvl="6" algn="l">
              <a:buClr>
                <a:srgbClr val="7F7F7F"/>
              </a:buClr>
            </a:pPr>
            <a:r>
              <a:rPr lang="zh-CN" altLang="en-US" sz="4000" dirty="0"/>
              <a:t>      应计利润 </a:t>
            </a:r>
            <a:r>
              <a:rPr lang="en-US" altLang="zh-CN" sz="4000" dirty="0"/>
              <a:t>= </a:t>
            </a:r>
            <a:r>
              <a:rPr lang="zh-CN" altLang="en-US" sz="4000" dirty="0"/>
              <a:t>营业利润 </a:t>
            </a:r>
            <a:r>
              <a:rPr lang="en-US" altLang="zh-CN" sz="4000" dirty="0"/>
              <a:t>– </a:t>
            </a:r>
            <a:r>
              <a:rPr lang="zh-CN" altLang="en-US" sz="4000" dirty="0"/>
              <a:t>经营性净现金流 </a:t>
            </a:r>
            <a:endParaRPr lang="en-US" altLang="zh-CN" sz="4000" dirty="0"/>
          </a:p>
          <a:p>
            <a:pPr marL="571500" indent="-571500" algn="l">
              <a:buClr>
                <a:srgbClr val="7F7F7F"/>
              </a:buClr>
              <a:buFont typeface="Wingdings" panose="05000000000000000000" pitchFamily="2" charset="2"/>
              <a:buChar char="l"/>
            </a:pPr>
            <a:endParaRPr lang="en-US" altLang="zh-CN" sz="4000" dirty="0"/>
          </a:p>
          <a:p>
            <a:pPr marL="571500" indent="-571500" algn="l">
              <a:buClr>
                <a:srgbClr val="7F7F7F"/>
              </a:buClr>
              <a:buFont typeface="Wingdings" panose="05000000000000000000" pitchFamily="2" charset="2"/>
              <a:buChar char="l"/>
            </a:pPr>
            <a:r>
              <a:rPr lang="zh-CN" altLang="en-US" sz="4000" dirty="0"/>
              <a:t>资产负债表角度的计算公式为：</a:t>
            </a:r>
            <a:endParaRPr lang="en-US" altLang="zh-CN" sz="4000" dirty="0"/>
          </a:p>
          <a:p>
            <a:pPr marL="571500" indent="-571500" algn="l">
              <a:buClr>
                <a:srgbClr val="7F7F7F"/>
              </a:buClr>
              <a:buFont typeface="Wingdings" panose="05000000000000000000" pitchFamily="2" charset="2"/>
              <a:buChar char="l"/>
            </a:pPr>
            <a:endParaRPr lang="en-US" altLang="zh-CN" sz="4000" dirty="0"/>
          </a:p>
          <a:p>
            <a:pPr marL="571500" indent="-571500" algn="l">
              <a:buClr>
                <a:srgbClr val="7F7F7F"/>
              </a:buClr>
              <a:buFont typeface="Wingdings" panose="05000000000000000000" pitchFamily="2" charset="2"/>
              <a:buChar char="l"/>
            </a:pPr>
            <a:endParaRPr lang="en-US" altLang="zh-CN" sz="4000" dirty="0"/>
          </a:p>
          <a:p>
            <a:pPr marL="571500" indent="-571500" algn="l">
              <a:buClr>
                <a:srgbClr val="7F7F7F"/>
              </a:buClr>
              <a:buFont typeface="Wingdings" panose="05000000000000000000" pitchFamily="2" charset="2"/>
              <a:buChar char="l"/>
            </a:pPr>
            <a:endParaRPr lang="en-US" altLang="zh-CN" sz="4000" dirty="0"/>
          </a:p>
          <a:p>
            <a:pPr marL="571500" indent="-571500" algn="l">
              <a:buClr>
                <a:srgbClr val="7F7F7F"/>
              </a:buClr>
              <a:buFont typeface="Wingdings" panose="05000000000000000000" pitchFamily="2" charset="2"/>
              <a:buChar char="l"/>
            </a:pPr>
            <a:endParaRPr lang="en-US" altLang="zh-CN" sz="4000" dirty="0"/>
          </a:p>
          <a:p>
            <a:pPr marL="571500" indent="-571500" algn="l">
              <a:buClr>
                <a:srgbClr val="7F7F7F"/>
              </a:buClr>
              <a:buFont typeface="Wingdings" panose="05000000000000000000" pitchFamily="2" charset="2"/>
              <a:buChar char="l"/>
            </a:pPr>
            <a:endParaRPr lang="en-US" altLang="zh-CN" sz="4000" dirty="0"/>
          </a:p>
          <a:p>
            <a:pPr marL="571500" indent="-571500" algn="l">
              <a:buClr>
                <a:srgbClr val="7F7F7F"/>
              </a:buClr>
              <a:buFont typeface="Wingdings" panose="05000000000000000000" pitchFamily="2" charset="2"/>
              <a:buChar char="l"/>
            </a:pPr>
            <a:endParaRPr lang="en-US" altLang="zh-CN" sz="4000" dirty="0"/>
          </a:p>
          <a:p>
            <a:pPr marL="571500" indent="-571500" algn="l">
              <a:lnSpc>
                <a:spcPct val="150000"/>
              </a:lnSpc>
              <a:buClr>
                <a:srgbClr val="7F7F7F"/>
              </a:buClr>
              <a:buFont typeface="Wingdings" panose="05000000000000000000" pitchFamily="2" charset="2"/>
              <a:buChar char="l"/>
            </a:pPr>
            <a:r>
              <a:rPr lang="zh-CN" altLang="en-US" sz="4000" dirty="0"/>
              <a:t>为了不同资产规模的标的能够进行横向比较，我们采用应计利润</a:t>
            </a:r>
            <a:r>
              <a:rPr lang="en-US" altLang="zh-CN" sz="4000" dirty="0"/>
              <a:t>/</a:t>
            </a:r>
            <a:r>
              <a:rPr lang="zh-CN" altLang="en-US" sz="4000" dirty="0"/>
              <a:t>上一期总资产作为盈余质量的代理变量，用于计量标的盈余质量的好坏，其数值越大，标的盈余质量越差；当数值为负时，标的存在“藏利润”的可能性。 </a:t>
            </a:r>
            <a:endParaRPr lang="en-US" altLang="zh-CN" sz="4000" dirty="0"/>
          </a:p>
        </p:txBody>
      </p:sp>
      <p:sp>
        <p:nvSpPr>
          <p:cNvPr id="3" name="矩形 2"/>
          <p:cNvSpPr/>
          <p:nvPr/>
        </p:nvSpPr>
        <p:spPr>
          <a:xfrm>
            <a:off x="4481190" y="6690904"/>
            <a:ext cx="14695083" cy="2753574"/>
          </a:xfrm>
          <a:prstGeom prst="rect">
            <a:avLst/>
          </a:prstGeom>
        </p:spPr>
        <p:txBody>
          <a:bodyPr wrap="square">
            <a:spAutoFit/>
          </a:bodyPr>
          <a:lstStyle/>
          <a:p>
            <a:pPr algn="l">
              <a:lnSpc>
                <a:spcPct val="150000"/>
              </a:lnSpc>
            </a:pPr>
            <a:r>
              <a:rPr lang="zh-CN" altLang="en-US" sz="4000" dirty="0"/>
              <a:t>应计利润 </a:t>
            </a:r>
            <a:r>
              <a:rPr lang="en-US" altLang="zh-CN" sz="4000" dirty="0"/>
              <a:t>= </a:t>
            </a:r>
            <a:r>
              <a:rPr lang="zh-CN" altLang="en-US" sz="4000" dirty="0"/>
              <a:t>非现金营运资本变动 </a:t>
            </a:r>
            <a:r>
              <a:rPr lang="en-US" altLang="zh-CN" sz="4000" dirty="0"/>
              <a:t>= Δ</a:t>
            </a:r>
            <a:r>
              <a:rPr lang="zh-CN" altLang="en-US" sz="4000" dirty="0"/>
              <a:t>（流动资产 </a:t>
            </a:r>
            <a:r>
              <a:rPr lang="en-US" altLang="zh-CN" sz="4000" dirty="0"/>
              <a:t>- </a:t>
            </a:r>
            <a:r>
              <a:rPr lang="zh-CN" altLang="en-US" sz="4000" dirty="0"/>
              <a:t>现金 </a:t>
            </a:r>
            <a:r>
              <a:rPr lang="en-US" altLang="zh-CN" sz="4000" dirty="0"/>
              <a:t>– </a:t>
            </a:r>
            <a:r>
              <a:rPr lang="zh-CN" altLang="en-US" sz="4000" dirty="0"/>
              <a:t>短期投资 </a:t>
            </a:r>
            <a:r>
              <a:rPr lang="en-US" altLang="zh-CN" sz="4000" dirty="0"/>
              <a:t>– </a:t>
            </a:r>
            <a:r>
              <a:rPr lang="zh-CN" altLang="en-US" sz="4000" dirty="0"/>
              <a:t>一年内到期的非流动资产）</a:t>
            </a:r>
            <a:r>
              <a:rPr lang="en-US" altLang="zh-CN" sz="4000" dirty="0"/>
              <a:t>- Δ</a:t>
            </a:r>
            <a:r>
              <a:rPr lang="zh-CN" altLang="en-US" sz="4000" dirty="0"/>
              <a:t>（流动负债 </a:t>
            </a:r>
            <a:r>
              <a:rPr lang="en-US" altLang="zh-CN" sz="4000" dirty="0"/>
              <a:t>– </a:t>
            </a:r>
            <a:r>
              <a:rPr lang="zh-CN" altLang="en-US" sz="4000" dirty="0"/>
              <a:t>短期借款 </a:t>
            </a:r>
            <a:r>
              <a:rPr lang="en-US" altLang="zh-CN" sz="4000" dirty="0"/>
              <a:t>– </a:t>
            </a:r>
            <a:r>
              <a:rPr lang="zh-CN" altLang="en-US" sz="4000" dirty="0"/>
              <a:t>一年内到期的非流动负债 </a:t>
            </a:r>
            <a:r>
              <a:rPr lang="en-US" altLang="zh-CN" sz="4000" dirty="0"/>
              <a:t>– </a:t>
            </a:r>
            <a:r>
              <a:rPr lang="zh-CN" altLang="en-US" sz="4000" dirty="0"/>
              <a:t>应交税费）</a:t>
            </a:r>
            <a:r>
              <a:rPr lang="en-US" altLang="zh-CN" sz="4000" dirty="0"/>
              <a:t>– </a:t>
            </a:r>
            <a:r>
              <a:rPr lang="zh-CN" altLang="en-US" sz="4000" dirty="0"/>
              <a:t>折旧</a:t>
            </a:r>
            <a:r>
              <a:rPr lang="en-US" altLang="zh-CN" sz="4000" dirty="0"/>
              <a:t>&amp;</a:t>
            </a:r>
            <a:r>
              <a:rPr lang="zh-CN" altLang="en-US" sz="4000" dirty="0"/>
              <a:t>摊销 </a:t>
            </a:r>
          </a:p>
        </p:txBody>
      </p:sp>
    </p:spTree>
    <p:extLst>
      <p:ext uri="{BB962C8B-B14F-4D97-AF65-F5344CB8AC3E}">
        <p14:creationId xmlns:p14="http://schemas.microsoft.com/office/powerpoint/2010/main" val="277345241"/>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线连接符 30"/>
          <p:cNvCxnSpPr/>
          <p:nvPr/>
        </p:nvCxnSpPr>
        <p:spPr>
          <a:xfrm>
            <a:off x="623838" y="1895476"/>
            <a:ext cx="4667250"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5" name="TextBox 19"/>
          <p:cNvSpPr txBox="1">
            <a:spLocks noChangeArrowheads="1"/>
          </p:cNvSpPr>
          <p:nvPr/>
        </p:nvSpPr>
        <p:spPr bwMode="auto">
          <a:xfrm>
            <a:off x="623838" y="980543"/>
            <a:ext cx="821536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盈余质量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Earning Quality</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4" name="矩形 3"/>
          <p:cNvSpPr/>
          <p:nvPr/>
        </p:nvSpPr>
        <p:spPr>
          <a:xfrm>
            <a:off x="1915885" y="2981914"/>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应计利润 </a:t>
            </a:r>
            <a:r>
              <a:rPr lang="en-US" altLang="zh-CN" sz="5400" dirty="0">
                <a:latin typeface="宋体" panose="02010600030101010101" pitchFamily="2" charset="-122"/>
                <a:ea typeface="宋体" panose="02010600030101010101" pitchFamily="2" charset="-122"/>
              </a:rPr>
              <a:t>Accruals</a:t>
            </a:r>
          </a:p>
        </p:txBody>
      </p:sp>
      <p:sp>
        <p:nvSpPr>
          <p:cNvPr id="7" name="矩形 6"/>
          <p:cNvSpPr/>
          <p:nvPr/>
        </p:nvSpPr>
        <p:spPr>
          <a:xfrm>
            <a:off x="3031603" y="4864867"/>
            <a:ext cx="18396857" cy="2753574"/>
          </a:xfrm>
          <a:prstGeom prst="rect">
            <a:avLst/>
          </a:prstGeom>
        </p:spPr>
        <p:txBody>
          <a:bodyPr wrap="square">
            <a:spAutoFit/>
          </a:bodyPr>
          <a:lstStyle/>
          <a:p>
            <a:pPr marL="571500" indent="-571500" algn="l">
              <a:lnSpc>
                <a:spcPct val="150000"/>
              </a:lnSpc>
              <a:buClr>
                <a:srgbClr val="7F7F7F"/>
              </a:buClr>
              <a:buFont typeface="Wingdings" panose="05000000000000000000" pitchFamily="2" charset="2"/>
              <a:buChar char="l"/>
            </a:pPr>
            <a:r>
              <a:rPr lang="zh-CN" altLang="en-US" sz="4000" dirty="0"/>
              <a:t>为了不同资产规模的标的能够进行横向比较，我们采用应计利润</a:t>
            </a:r>
            <a:r>
              <a:rPr lang="en-US" altLang="zh-CN" sz="4000" dirty="0"/>
              <a:t>/</a:t>
            </a:r>
            <a:r>
              <a:rPr lang="zh-CN" altLang="en-US" sz="4000" dirty="0"/>
              <a:t>上一期总资产作为盈余质量的代理变量，用于计量标的盈余质量的好坏，其数值越大，标的盈余质量越差；当数值为负时，标的存在“藏利润”的可能性。</a:t>
            </a:r>
            <a:endParaRPr lang="en-US" altLang="zh-CN" sz="4000" dirty="0"/>
          </a:p>
        </p:txBody>
      </p:sp>
    </p:spTree>
    <p:extLst>
      <p:ext uri="{BB962C8B-B14F-4D97-AF65-F5344CB8AC3E}">
        <p14:creationId xmlns:p14="http://schemas.microsoft.com/office/powerpoint/2010/main" val="2469335001"/>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线连接符 30"/>
          <p:cNvCxnSpPr/>
          <p:nvPr/>
        </p:nvCxnSpPr>
        <p:spPr>
          <a:xfrm>
            <a:off x="623838" y="1895476"/>
            <a:ext cx="4667250"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5" name="TextBox 19"/>
          <p:cNvSpPr txBox="1">
            <a:spLocks noChangeArrowheads="1"/>
          </p:cNvSpPr>
          <p:nvPr/>
        </p:nvSpPr>
        <p:spPr bwMode="auto">
          <a:xfrm>
            <a:off x="623838" y="980543"/>
            <a:ext cx="821536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盈余质量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Earning Quality</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960449" y="2539679"/>
            <a:ext cx="18396857" cy="6924973"/>
          </a:xfrm>
          <a:prstGeom prst="rect">
            <a:avLst/>
          </a:prstGeom>
        </p:spPr>
        <p:txBody>
          <a:bodyPr wrap="square">
            <a:spAutoFit/>
          </a:bodyPr>
          <a:lstStyle/>
          <a:p>
            <a:pPr marL="571500" indent="-571500" algn="l">
              <a:lnSpc>
                <a:spcPct val="150000"/>
              </a:lnSpc>
              <a:buClr>
                <a:srgbClr val="7F7F7F"/>
              </a:buClr>
              <a:buFont typeface="Wingdings" panose="05000000000000000000" pitchFamily="2" charset="2"/>
              <a:buChar char="l"/>
            </a:pPr>
            <a:r>
              <a:rPr lang="zh-CN" altLang="en-US" sz="4000" dirty="0"/>
              <a:t>构建出两个指标：</a:t>
            </a:r>
            <a:endParaRPr lang="en-US" altLang="zh-CN" sz="4000" dirty="0"/>
          </a:p>
          <a:p>
            <a:pPr algn="l">
              <a:lnSpc>
                <a:spcPct val="150000"/>
              </a:lnSpc>
            </a:pPr>
            <a:endParaRPr lang="en-US" altLang="zh-CN" sz="4000" dirty="0"/>
          </a:p>
          <a:p>
            <a:pPr algn="l">
              <a:lnSpc>
                <a:spcPct val="150000"/>
              </a:lnSpc>
            </a:pPr>
            <a:r>
              <a:rPr lang="en-US" altLang="zh-CN" sz="4000" dirty="0"/>
              <a:t>ACC1 = </a:t>
            </a:r>
            <a:r>
              <a:rPr lang="zh-CN" altLang="en-US" sz="4000" dirty="0"/>
              <a:t>（营业利润 </a:t>
            </a:r>
            <a:r>
              <a:rPr lang="en-US" altLang="zh-CN" sz="4000" dirty="0"/>
              <a:t>- </a:t>
            </a:r>
            <a:r>
              <a:rPr lang="zh-CN" altLang="en-US" sz="4000" dirty="0"/>
              <a:t>经营性净现金流）</a:t>
            </a:r>
            <a:r>
              <a:rPr lang="en-US" altLang="zh-CN" sz="4000" dirty="0"/>
              <a:t>/</a:t>
            </a:r>
            <a:r>
              <a:rPr lang="zh-CN" altLang="en-US" sz="4000" dirty="0"/>
              <a:t>上期总资产</a:t>
            </a:r>
            <a:endParaRPr lang="en-US" altLang="zh-CN" sz="4000" dirty="0"/>
          </a:p>
          <a:p>
            <a:pPr algn="l">
              <a:lnSpc>
                <a:spcPct val="150000"/>
              </a:lnSpc>
            </a:pPr>
            <a:endParaRPr lang="en-US" altLang="zh-CN" sz="4000" dirty="0"/>
          </a:p>
          <a:p>
            <a:pPr algn="l">
              <a:lnSpc>
                <a:spcPct val="150000"/>
              </a:lnSpc>
            </a:pPr>
            <a:r>
              <a:rPr lang="zh-CN" altLang="en-US" sz="4000" dirty="0"/>
              <a:t>数据依赖</a:t>
            </a:r>
            <a:r>
              <a:rPr lang="en-US" altLang="zh-CN" sz="4000" dirty="0"/>
              <a:t>:</a:t>
            </a:r>
          </a:p>
          <a:p>
            <a:pPr algn="l">
              <a:lnSpc>
                <a:spcPct val="150000"/>
              </a:lnSpc>
            </a:pPr>
            <a:r>
              <a:rPr lang="en-US" altLang="zh-CN" sz="3200" dirty="0"/>
              <a:t>1</a:t>
            </a:r>
            <a:r>
              <a:rPr lang="zh-CN" altLang="en-US" sz="3200" dirty="0"/>
              <a:t>、利润表 </a:t>
            </a:r>
            <a:r>
              <a:rPr lang="en-US" altLang="zh-CN" sz="3200" dirty="0"/>
              <a:t> </a:t>
            </a:r>
            <a:r>
              <a:rPr lang="en-US" altLang="zh-CN" sz="3200" dirty="0" err="1"/>
              <a:t>operateProfit</a:t>
            </a:r>
            <a:r>
              <a:rPr lang="en-US" altLang="zh-CN" sz="3200" dirty="0"/>
              <a:t> float </a:t>
            </a:r>
            <a:r>
              <a:rPr lang="zh-CN" altLang="en-US" sz="3200" dirty="0"/>
              <a:t>营业利润 </a:t>
            </a:r>
            <a:r>
              <a:rPr lang="en-US" altLang="zh-CN" sz="3200" dirty="0"/>
              <a:t>t</a:t>
            </a:r>
            <a:r>
              <a:rPr lang="zh-CN" altLang="en-US" sz="3200" dirty="0"/>
              <a:t>期</a:t>
            </a:r>
          </a:p>
          <a:p>
            <a:pPr algn="l">
              <a:lnSpc>
                <a:spcPct val="150000"/>
              </a:lnSpc>
            </a:pPr>
            <a:r>
              <a:rPr lang="en-US" altLang="zh-CN" sz="3200" dirty="0"/>
              <a:t>2</a:t>
            </a:r>
            <a:r>
              <a:rPr lang="zh-CN" altLang="en-US" sz="3200" dirty="0"/>
              <a:t>、现金流量表 </a:t>
            </a:r>
            <a:r>
              <a:rPr lang="en-US" altLang="zh-CN" sz="3200" dirty="0" err="1"/>
              <a:t>NCFOperateA</a:t>
            </a:r>
            <a:r>
              <a:rPr lang="en-US" altLang="zh-CN" sz="3200" dirty="0"/>
              <a:t>	float </a:t>
            </a:r>
            <a:r>
              <a:rPr lang="zh-CN" altLang="en-US" sz="3200" dirty="0"/>
              <a:t>经营活动产生的现金流量净额 </a:t>
            </a:r>
            <a:r>
              <a:rPr lang="en-US" altLang="zh-CN" sz="3200" dirty="0"/>
              <a:t>t</a:t>
            </a:r>
            <a:r>
              <a:rPr lang="zh-CN" altLang="en-US" sz="3200" dirty="0"/>
              <a:t>期</a:t>
            </a:r>
          </a:p>
          <a:p>
            <a:pPr algn="l">
              <a:lnSpc>
                <a:spcPct val="150000"/>
              </a:lnSpc>
            </a:pPr>
            <a:r>
              <a:rPr lang="en-US" altLang="zh-CN" sz="3200" dirty="0"/>
              <a:t>3</a:t>
            </a:r>
            <a:r>
              <a:rPr lang="zh-CN" altLang="en-US" sz="3200" dirty="0"/>
              <a:t>、资产负债表 </a:t>
            </a:r>
            <a:r>
              <a:rPr lang="en-US" altLang="zh-CN" sz="3200" dirty="0" err="1"/>
              <a:t>TAssets</a:t>
            </a:r>
            <a:r>
              <a:rPr lang="en-US" altLang="zh-CN" sz="3200" dirty="0"/>
              <a:t> float </a:t>
            </a:r>
            <a:r>
              <a:rPr lang="zh-CN" altLang="en-US" sz="3200" dirty="0"/>
              <a:t>资产总计 </a:t>
            </a:r>
            <a:r>
              <a:rPr lang="en-US" altLang="zh-CN" sz="3200" dirty="0"/>
              <a:t>t-1</a:t>
            </a:r>
            <a:r>
              <a:rPr lang="zh-CN" altLang="en-US" sz="3200" dirty="0"/>
              <a:t>期</a:t>
            </a:r>
            <a:endParaRPr lang="en-US" altLang="zh-CN" sz="3200" dirty="0"/>
          </a:p>
        </p:txBody>
      </p:sp>
    </p:spTree>
    <p:extLst>
      <p:ext uri="{BB962C8B-B14F-4D97-AF65-F5344CB8AC3E}">
        <p14:creationId xmlns:p14="http://schemas.microsoft.com/office/powerpoint/2010/main" val="2890423976"/>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线连接符 30"/>
          <p:cNvCxnSpPr/>
          <p:nvPr/>
        </p:nvCxnSpPr>
        <p:spPr>
          <a:xfrm>
            <a:off x="623838" y="1895476"/>
            <a:ext cx="4667250"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5" name="TextBox 19"/>
          <p:cNvSpPr txBox="1">
            <a:spLocks noChangeArrowheads="1"/>
          </p:cNvSpPr>
          <p:nvPr/>
        </p:nvSpPr>
        <p:spPr bwMode="auto">
          <a:xfrm>
            <a:off x="623838" y="980543"/>
            <a:ext cx="821536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eaLnBrk="1" hangingPunct="1"/>
            <a:r>
              <a:rPr kumimoji="0" lang="zh-CN" altLang="en-US" sz="4000" b="1" dirty="0">
                <a:solidFill>
                  <a:srgbClr val="3C3C3C"/>
                </a:solidFill>
                <a:latin typeface="+mj-ea"/>
                <a:ea typeface="+mj-ea"/>
                <a:cs typeface="Heiti SC Medium" pitchFamily="2" charset="-122"/>
              </a:rPr>
              <a:t>盈余质量 </a:t>
            </a:r>
            <a:r>
              <a:rPr kumimoji="0" lang="en-US" altLang="zh-CN" sz="2800" dirty="0">
                <a:solidFill>
                  <a:srgbClr val="3C3C3C"/>
                </a:solidFill>
                <a:latin typeface="Times New Roman" panose="02020603050405020304" pitchFamily="18" charset="0"/>
                <a:ea typeface="+mj-ea"/>
                <a:cs typeface="Times New Roman" panose="02020603050405020304" pitchFamily="18" charset="0"/>
              </a:rPr>
              <a:t>Earning Quality</a:t>
            </a:r>
            <a:endParaRPr kumimoji="0" lang="en-US" altLang="en-US" sz="2800" dirty="0">
              <a:solidFill>
                <a:srgbClr val="3C3C3C"/>
              </a:solidFill>
              <a:latin typeface="Times New Roman" panose="02020603050405020304" pitchFamily="18" charset="0"/>
              <a:ea typeface="+mj-ea"/>
              <a:cs typeface="Times New Roman" panose="02020603050405020304" pitchFamily="18" charset="0"/>
            </a:endParaRPr>
          </a:p>
        </p:txBody>
      </p:sp>
      <p:sp>
        <p:nvSpPr>
          <p:cNvPr id="6" name="矩形 5"/>
          <p:cNvSpPr/>
          <p:nvPr/>
        </p:nvSpPr>
        <p:spPr>
          <a:xfrm>
            <a:off x="1960449" y="2539679"/>
            <a:ext cx="18396857" cy="1830245"/>
          </a:xfrm>
          <a:prstGeom prst="rect">
            <a:avLst/>
          </a:prstGeom>
        </p:spPr>
        <p:txBody>
          <a:bodyPr wrap="square">
            <a:spAutoFit/>
          </a:bodyPr>
          <a:lstStyle/>
          <a:p>
            <a:pPr algn="l">
              <a:lnSpc>
                <a:spcPct val="150000"/>
              </a:lnSpc>
            </a:pPr>
            <a:r>
              <a:rPr lang="en-US" altLang="zh-CN" sz="4000" dirty="0"/>
              <a:t>ACC2 = Δ</a:t>
            </a:r>
            <a:r>
              <a:rPr lang="zh-CN" altLang="en-US" sz="4000" dirty="0"/>
              <a:t>（流动资产 </a:t>
            </a:r>
            <a:r>
              <a:rPr lang="en-US" altLang="zh-CN" sz="4000" dirty="0"/>
              <a:t>- </a:t>
            </a:r>
            <a:r>
              <a:rPr lang="zh-CN" altLang="en-US" sz="4000" dirty="0"/>
              <a:t>现金 </a:t>
            </a:r>
            <a:r>
              <a:rPr lang="en-US" altLang="zh-CN" sz="4000" dirty="0"/>
              <a:t>– </a:t>
            </a:r>
            <a:r>
              <a:rPr lang="zh-CN" altLang="en-US" sz="4000" dirty="0"/>
              <a:t>短期投资 </a:t>
            </a:r>
            <a:r>
              <a:rPr lang="en-US" altLang="zh-CN" sz="4000" dirty="0"/>
              <a:t>– </a:t>
            </a:r>
            <a:r>
              <a:rPr lang="zh-CN" altLang="en-US" sz="4000" dirty="0"/>
              <a:t>一年内到期的非流动资产） </a:t>
            </a:r>
            <a:r>
              <a:rPr lang="en-US" altLang="zh-CN" sz="4000" dirty="0"/>
              <a:t>- Δ</a:t>
            </a:r>
            <a:r>
              <a:rPr lang="zh-CN" altLang="en-US" sz="4000" dirty="0"/>
              <a:t>（流动负债 </a:t>
            </a:r>
            <a:r>
              <a:rPr lang="en-US" altLang="zh-CN" sz="4000" dirty="0"/>
              <a:t>– </a:t>
            </a:r>
            <a:r>
              <a:rPr lang="zh-CN" altLang="en-US" sz="4000" dirty="0"/>
              <a:t>短期借款 </a:t>
            </a:r>
            <a:r>
              <a:rPr lang="en-US" altLang="zh-CN" sz="4000" dirty="0"/>
              <a:t>– </a:t>
            </a:r>
            <a:r>
              <a:rPr lang="zh-CN" altLang="en-US" sz="4000" dirty="0"/>
              <a:t>一年内到期的非流动负债 </a:t>
            </a:r>
            <a:r>
              <a:rPr lang="en-US" altLang="zh-CN" sz="4000" dirty="0"/>
              <a:t>–</a:t>
            </a:r>
            <a:r>
              <a:rPr lang="zh-CN" altLang="en-US" sz="4000" dirty="0"/>
              <a:t>应交税费） </a:t>
            </a:r>
            <a:r>
              <a:rPr lang="en-US" altLang="zh-CN" sz="4000" dirty="0"/>
              <a:t>– </a:t>
            </a:r>
            <a:r>
              <a:rPr lang="zh-CN" altLang="en-US" sz="4000" dirty="0"/>
              <a:t>折旧</a:t>
            </a:r>
            <a:r>
              <a:rPr lang="en-US" altLang="zh-CN" sz="4000" dirty="0"/>
              <a:t>&amp;</a:t>
            </a:r>
            <a:r>
              <a:rPr lang="zh-CN" altLang="en-US" sz="4000" dirty="0"/>
              <a:t>摊销</a:t>
            </a:r>
            <a:endParaRPr lang="en-US" altLang="zh-CN" sz="4000" dirty="0"/>
          </a:p>
        </p:txBody>
      </p:sp>
      <p:sp>
        <p:nvSpPr>
          <p:cNvPr id="4" name="矩形 3"/>
          <p:cNvSpPr/>
          <p:nvPr/>
        </p:nvSpPr>
        <p:spPr>
          <a:xfrm>
            <a:off x="1960449" y="5227111"/>
            <a:ext cx="12192000" cy="7109639"/>
          </a:xfrm>
          <a:prstGeom prst="rect">
            <a:avLst/>
          </a:prstGeom>
        </p:spPr>
        <p:txBody>
          <a:bodyPr>
            <a:spAutoFit/>
          </a:bodyPr>
          <a:lstStyle/>
          <a:p>
            <a:pPr algn="l"/>
            <a:r>
              <a:rPr lang="zh-CN" altLang="en-US" sz="3600" b="1" dirty="0"/>
              <a:t>数据依赖：</a:t>
            </a:r>
            <a:endParaRPr lang="en-US" altLang="zh-CN" sz="3600" b="1" dirty="0"/>
          </a:p>
          <a:p>
            <a:pPr algn="l"/>
            <a:endParaRPr lang="en-US" altLang="zh-CN" sz="3600" b="1" dirty="0"/>
          </a:p>
          <a:p>
            <a:pPr algn="l"/>
            <a:r>
              <a:rPr lang="en-US" altLang="zh-CN" sz="3200" dirty="0"/>
              <a:t>1</a:t>
            </a:r>
            <a:r>
              <a:rPr lang="zh-CN" altLang="en-US" sz="3200" dirty="0"/>
              <a:t>、资产负债表</a:t>
            </a:r>
            <a:endParaRPr lang="en-US" altLang="zh-CN" sz="3200" dirty="0"/>
          </a:p>
          <a:p>
            <a:pPr algn="l"/>
            <a:endParaRPr lang="zh-CN" altLang="en-US" sz="3200" dirty="0"/>
          </a:p>
          <a:p>
            <a:pPr algn="l"/>
            <a:r>
              <a:rPr lang="en-US" altLang="zh-CN" sz="3200" dirty="0"/>
              <a:t>TCA	float	</a:t>
            </a:r>
            <a:r>
              <a:rPr lang="zh-CN" altLang="en-US" sz="3200" dirty="0"/>
              <a:t>流动资产合计 </a:t>
            </a:r>
            <a:r>
              <a:rPr lang="en-US" altLang="zh-CN" sz="3200" dirty="0"/>
              <a:t>t t-1</a:t>
            </a:r>
            <a:r>
              <a:rPr lang="zh-CN" altLang="en-US" sz="3200" dirty="0"/>
              <a:t>期</a:t>
            </a:r>
          </a:p>
          <a:p>
            <a:pPr algn="l"/>
            <a:r>
              <a:rPr lang="en-US" altLang="zh-CN" sz="3200" dirty="0" err="1"/>
              <a:t>cashCEquiv</a:t>
            </a:r>
            <a:r>
              <a:rPr lang="en-US" altLang="zh-CN" sz="3200" dirty="0"/>
              <a:t>	float	</a:t>
            </a:r>
            <a:r>
              <a:rPr lang="zh-CN" altLang="en-US" sz="3200" dirty="0"/>
              <a:t>货币资金 </a:t>
            </a:r>
            <a:r>
              <a:rPr lang="en-US" altLang="zh-CN" sz="3200" dirty="0"/>
              <a:t>t t-1</a:t>
            </a:r>
            <a:r>
              <a:rPr lang="zh-CN" altLang="en-US" sz="3200" dirty="0"/>
              <a:t>期</a:t>
            </a:r>
          </a:p>
          <a:p>
            <a:pPr algn="l"/>
            <a:r>
              <a:rPr lang="en-US" altLang="zh-CN" sz="3200" dirty="0"/>
              <a:t>NCAWithin1Y	float	</a:t>
            </a:r>
            <a:r>
              <a:rPr lang="zh-CN" altLang="en-US" sz="3200" dirty="0"/>
              <a:t>一年内到期的非流动资产 </a:t>
            </a:r>
            <a:r>
              <a:rPr lang="en-US" altLang="zh-CN" sz="3200" dirty="0"/>
              <a:t>t t-1</a:t>
            </a:r>
            <a:r>
              <a:rPr lang="zh-CN" altLang="en-US" sz="3200" dirty="0"/>
              <a:t>期</a:t>
            </a:r>
          </a:p>
          <a:p>
            <a:pPr algn="l"/>
            <a:r>
              <a:rPr lang="en-US" altLang="zh-CN" sz="3200" dirty="0" err="1"/>
              <a:t>tradingFA</a:t>
            </a:r>
            <a:r>
              <a:rPr lang="en-US" altLang="zh-CN" sz="3200" dirty="0"/>
              <a:t>	float	</a:t>
            </a:r>
            <a:r>
              <a:rPr lang="zh-CN" altLang="en-US" sz="3200" dirty="0"/>
              <a:t>交易性金融资产 </a:t>
            </a:r>
            <a:r>
              <a:rPr lang="en-US" altLang="zh-CN" sz="3200" dirty="0"/>
              <a:t>t t-1</a:t>
            </a:r>
            <a:r>
              <a:rPr lang="zh-CN" altLang="en-US" sz="3200" dirty="0"/>
              <a:t>期</a:t>
            </a:r>
          </a:p>
          <a:p>
            <a:pPr algn="l"/>
            <a:r>
              <a:rPr lang="en-US" altLang="zh-CN" sz="3200" dirty="0" err="1"/>
              <a:t>availForSaleFa</a:t>
            </a:r>
            <a:r>
              <a:rPr lang="en-US" altLang="zh-CN" sz="3200" dirty="0"/>
              <a:t>	float	</a:t>
            </a:r>
            <a:r>
              <a:rPr lang="zh-CN" altLang="en-US" sz="3200" dirty="0"/>
              <a:t>可供出售金融资产 </a:t>
            </a:r>
            <a:r>
              <a:rPr lang="en-US" altLang="zh-CN" sz="3200" dirty="0"/>
              <a:t>t t-1</a:t>
            </a:r>
            <a:r>
              <a:rPr lang="zh-CN" altLang="en-US" sz="3200" dirty="0"/>
              <a:t>期</a:t>
            </a:r>
          </a:p>
          <a:p>
            <a:pPr algn="l"/>
            <a:r>
              <a:rPr lang="en-US" altLang="zh-CN" sz="3200" dirty="0" err="1"/>
              <a:t>TAssets</a:t>
            </a:r>
            <a:r>
              <a:rPr lang="en-US" altLang="zh-CN" sz="3200" dirty="0"/>
              <a:t>	float	</a:t>
            </a:r>
            <a:r>
              <a:rPr lang="zh-CN" altLang="en-US" sz="3200" dirty="0"/>
              <a:t>资产总计 </a:t>
            </a:r>
            <a:r>
              <a:rPr lang="en-US" altLang="zh-CN" sz="3200" dirty="0"/>
              <a:t>t-1</a:t>
            </a:r>
            <a:r>
              <a:rPr lang="zh-CN" altLang="en-US" sz="3200" dirty="0"/>
              <a:t>期</a:t>
            </a:r>
          </a:p>
          <a:p>
            <a:pPr algn="l"/>
            <a:r>
              <a:rPr lang="en-US" altLang="zh-CN" sz="3200" dirty="0"/>
              <a:t>TCL	float	</a:t>
            </a:r>
            <a:r>
              <a:rPr lang="zh-CN" altLang="en-US" sz="3200" dirty="0"/>
              <a:t>流动负债合计 </a:t>
            </a:r>
            <a:r>
              <a:rPr lang="en-US" altLang="zh-CN" sz="3200" dirty="0"/>
              <a:t>t t-1</a:t>
            </a:r>
            <a:r>
              <a:rPr lang="zh-CN" altLang="en-US" sz="3200" dirty="0"/>
              <a:t>期</a:t>
            </a:r>
          </a:p>
          <a:p>
            <a:pPr algn="l"/>
            <a:r>
              <a:rPr lang="en-US" altLang="zh-CN" sz="3200" dirty="0" err="1"/>
              <a:t>STBorr</a:t>
            </a:r>
            <a:r>
              <a:rPr lang="en-US" altLang="zh-CN" sz="3200" dirty="0"/>
              <a:t>	float	</a:t>
            </a:r>
            <a:r>
              <a:rPr lang="zh-CN" altLang="en-US" sz="3200" dirty="0"/>
              <a:t>短期借款 </a:t>
            </a:r>
            <a:r>
              <a:rPr lang="en-US" altLang="zh-CN" sz="3200" dirty="0"/>
              <a:t>t t-1</a:t>
            </a:r>
            <a:r>
              <a:rPr lang="zh-CN" altLang="en-US" sz="3200" dirty="0"/>
              <a:t>期</a:t>
            </a:r>
          </a:p>
          <a:p>
            <a:pPr algn="l"/>
            <a:r>
              <a:rPr lang="en-US" altLang="zh-CN" sz="3200" dirty="0"/>
              <a:t>NCLWithin1Y	float	</a:t>
            </a:r>
            <a:r>
              <a:rPr lang="zh-CN" altLang="en-US" sz="3200" dirty="0"/>
              <a:t>一年内到期的非流动负债 </a:t>
            </a:r>
            <a:r>
              <a:rPr lang="en-US" altLang="zh-CN" sz="3200" dirty="0"/>
              <a:t>t t-1</a:t>
            </a:r>
            <a:r>
              <a:rPr lang="zh-CN" altLang="en-US" sz="3200" dirty="0"/>
              <a:t>期</a:t>
            </a:r>
          </a:p>
          <a:p>
            <a:pPr algn="l"/>
            <a:r>
              <a:rPr lang="en-US" altLang="zh-CN" sz="3200" dirty="0" err="1"/>
              <a:t>taxesPayable</a:t>
            </a:r>
            <a:r>
              <a:rPr lang="en-US" altLang="zh-CN" sz="3200" dirty="0"/>
              <a:t>	float	</a:t>
            </a:r>
            <a:r>
              <a:rPr lang="zh-CN" altLang="en-US" sz="3200" dirty="0"/>
              <a:t>应交税费 </a:t>
            </a:r>
            <a:r>
              <a:rPr lang="en-US" altLang="zh-CN" sz="3200" dirty="0"/>
              <a:t>t t-1</a:t>
            </a:r>
            <a:r>
              <a:rPr lang="zh-CN" altLang="en-US" sz="3200" dirty="0"/>
              <a:t>期</a:t>
            </a:r>
          </a:p>
        </p:txBody>
      </p:sp>
      <p:sp>
        <p:nvSpPr>
          <p:cNvPr id="8" name="矩形 7"/>
          <p:cNvSpPr/>
          <p:nvPr/>
        </p:nvSpPr>
        <p:spPr>
          <a:xfrm>
            <a:off x="14152449" y="6225272"/>
            <a:ext cx="12192000" cy="1569660"/>
          </a:xfrm>
          <a:prstGeom prst="rect">
            <a:avLst/>
          </a:prstGeom>
        </p:spPr>
        <p:txBody>
          <a:bodyPr>
            <a:spAutoFit/>
          </a:bodyPr>
          <a:lstStyle/>
          <a:p>
            <a:pPr algn="l"/>
            <a:r>
              <a:rPr lang="en-US" altLang="zh-CN" sz="3200" dirty="0"/>
              <a:t>2</a:t>
            </a:r>
            <a:r>
              <a:rPr lang="zh-CN" altLang="en-US" sz="3200" dirty="0"/>
              <a:t>、财务衍生数据 </a:t>
            </a:r>
            <a:r>
              <a:rPr lang="en-US" altLang="zh-CN" sz="3200" dirty="0"/>
              <a:t>(Point in time)</a:t>
            </a:r>
          </a:p>
          <a:p>
            <a:pPr algn="l"/>
            <a:endParaRPr lang="en-US" altLang="zh-CN" sz="3200" dirty="0"/>
          </a:p>
          <a:p>
            <a:pPr algn="l"/>
            <a:r>
              <a:rPr lang="en-US" altLang="zh-CN" sz="3200" dirty="0"/>
              <a:t>DA	float	</a:t>
            </a:r>
            <a:r>
              <a:rPr lang="zh-CN" altLang="en-US" sz="3200" dirty="0"/>
              <a:t>折旧与摊销 </a:t>
            </a:r>
            <a:r>
              <a:rPr lang="en-US" altLang="zh-CN" sz="3200" dirty="0"/>
              <a:t>, t </a:t>
            </a:r>
            <a:r>
              <a:rPr lang="zh-CN" altLang="en-US" sz="3200" dirty="0"/>
              <a:t>期</a:t>
            </a:r>
          </a:p>
        </p:txBody>
      </p:sp>
    </p:spTree>
    <p:extLst>
      <p:ext uri="{BB962C8B-B14F-4D97-AF65-F5344CB8AC3E}">
        <p14:creationId xmlns:p14="http://schemas.microsoft.com/office/powerpoint/2010/main" val="2603386562"/>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51011" y="5082184"/>
            <a:ext cx="12708000" cy="3292612"/>
            <a:chOff x="5851011" y="5082184"/>
            <a:chExt cx="12708000" cy="3292612"/>
          </a:xfrm>
        </p:grpSpPr>
        <p:sp>
          <p:nvSpPr>
            <p:cNvPr id="12" name="TextBox 11"/>
            <p:cNvSpPr txBox="1"/>
            <p:nvPr/>
          </p:nvSpPr>
          <p:spPr>
            <a:xfrm>
              <a:off x="10556434" y="7851576"/>
              <a:ext cx="3543614" cy="523220"/>
            </a:xfrm>
            <a:prstGeom prst="rect">
              <a:avLst/>
            </a:prstGeom>
            <a:noFill/>
          </p:spPr>
          <p:txBody>
            <a:bodyPr wrap="square" rtlCol="0">
              <a:spAutoFit/>
            </a:bodyPr>
            <a:lstStyle/>
            <a:p>
              <a:pPr algn="dist"/>
              <a:endParaRPr lang="id-ID" sz="2800" b="1" kern="100" spc="3000" dirty="0">
                <a:solidFill>
                  <a:srgbClr val="3C3C3C"/>
                </a:solidFill>
                <a:latin typeface="+mj-ea"/>
                <a:ea typeface="+mj-ea"/>
              </a:endParaRPr>
            </a:p>
          </p:txBody>
        </p:sp>
        <p:grpSp>
          <p:nvGrpSpPr>
            <p:cNvPr id="13" name="Group 12"/>
            <p:cNvGrpSpPr/>
            <p:nvPr/>
          </p:nvGrpSpPr>
          <p:grpSpPr>
            <a:xfrm>
              <a:off x="5851011" y="5547444"/>
              <a:ext cx="12708000" cy="2589955"/>
              <a:chOff x="3298957" y="2749007"/>
              <a:chExt cx="5610569" cy="1294977"/>
            </a:xfrm>
          </p:grpSpPr>
          <p:grpSp>
            <p:nvGrpSpPr>
              <p:cNvPr id="14" name="Group 13"/>
              <p:cNvGrpSpPr/>
              <p:nvPr/>
            </p:nvGrpSpPr>
            <p:grpSpPr>
              <a:xfrm>
                <a:off x="7546459" y="2749007"/>
                <a:ext cx="1356422" cy="1294977"/>
                <a:chOff x="7332390" y="2560320"/>
                <a:chExt cx="1356422" cy="1294977"/>
              </a:xfrm>
            </p:grpSpPr>
            <p:cxnSp>
              <p:nvCxnSpPr>
                <p:cNvPr id="29" name="Straight Connector 28"/>
                <p:cNvCxnSpPr/>
                <p:nvPr/>
              </p:nvCxnSpPr>
              <p:spPr>
                <a:xfrm>
                  <a:off x="8678642" y="2560320"/>
                  <a:ext cx="0" cy="129497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332390" y="3847457"/>
                  <a:ext cx="135642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flipH="1">
                <a:off x="3302448" y="2749007"/>
                <a:ext cx="4244011" cy="1294977"/>
                <a:chOff x="4436467" y="2560320"/>
                <a:chExt cx="4244011" cy="1294977"/>
              </a:xfrm>
            </p:grpSpPr>
            <p:cxnSp>
              <p:nvCxnSpPr>
                <p:cNvPr id="27" name="Straight Connector 26"/>
                <p:cNvCxnSpPr/>
                <p:nvPr/>
              </p:nvCxnSpPr>
              <p:spPr>
                <a:xfrm>
                  <a:off x="8665406" y="2560320"/>
                  <a:ext cx="0" cy="129497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p:cNvCxnSpPr>
                <p:nvPr/>
              </p:nvCxnSpPr>
              <p:spPr>
                <a:xfrm>
                  <a:off x="4436467" y="3847457"/>
                  <a:ext cx="4244011" cy="246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p:cNvCxnSpPr/>
              <p:nvPr/>
            </p:nvCxnSpPr>
            <p:spPr>
              <a:xfrm>
                <a:off x="3298957" y="2755446"/>
                <a:ext cx="5610569"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7500820" y="5082184"/>
              <a:ext cx="9397292" cy="2444452"/>
            </a:xfrm>
            <a:prstGeom prst="rect">
              <a:avLst/>
            </a:prstGeom>
            <a:noFill/>
          </p:spPr>
          <p:txBody>
            <a:bodyPr wrap="square" rtlCol="0">
              <a:spAutoFit/>
            </a:bodyPr>
            <a:lstStyle/>
            <a:p>
              <a:pPr lvl="1" indent="0" algn="dist">
                <a:lnSpc>
                  <a:spcPct val="200000"/>
                </a:lnSpc>
              </a:pPr>
              <a:r>
                <a:rPr lang="zh-CN" altLang="en-US" sz="9000" spc="600" dirty="0">
                  <a:solidFill>
                    <a:schemeClr val="tx1"/>
                  </a:solidFill>
                  <a:latin typeface="+mj-ea"/>
                </a:rPr>
                <a:t>成长因子</a:t>
              </a:r>
              <a:endParaRPr lang="en-US" altLang="zh-CN" sz="9000" spc="600" dirty="0">
                <a:solidFill>
                  <a:schemeClr val="tx1"/>
                </a:solidFill>
                <a:latin typeface="+mj-ea"/>
              </a:endParaRPr>
            </a:p>
          </p:txBody>
        </p:sp>
      </p:grpSp>
    </p:spTree>
    <p:extLst>
      <p:ext uri="{BB962C8B-B14F-4D97-AF65-F5344CB8AC3E}">
        <p14:creationId xmlns:p14="http://schemas.microsoft.com/office/powerpoint/2010/main" val="1653229970"/>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0" name="TextBox 19"/>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盈利能力 </a:t>
            </a:r>
            <a:r>
              <a:rPr kumimoji="0" lang="en-US" altLang="zh-CN" sz="2800" dirty="0">
                <a:solidFill>
                  <a:srgbClr val="3C3C3C"/>
                </a:solidFill>
                <a:latin typeface="Times New Roman" panose="02020603050405020304" pitchFamily="18" charset="0"/>
                <a:cs typeface="Times New Roman" panose="02020603050405020304" pitchFamily="18" charset="0"/>
              </a:rPr>
              <a:t>Profitability</a:t>
            </a:r>
          </a:p>
        </p:txBody>
      </p:sp>
      <p:graphicFrame>
        <p:nvGraphicFramePr>
          <p:cNvPr id="5" name="表格 4"/>
          <p:cNvGraphicFramePr>
            <a:graphicFrameLocks noGrp="1"/>
          </p:cNvGraphicFramePr>
          <p:nvPr>
            <p:extLst/>
          </p:nvPr>
        </p:nvGraphicFramePr>
        <p:xfrm>
          <a:off x="2391954" y="2184475"/>
          <a:ext cx="19997782" cy="9547961"/>
        </p:xfrm>
        <a:graphic>
          <a:graphicData uri="http://schemas.openxmlformats.org/drawingml/2006/table">
            <a:tbl>
              <a:tblPr firstRow="1" bandRow="1">
                <a:tableStyleId>{5940675A-B579-460E-94D1-54222C63F5DA}</a:tableStyleId>
              </a:tblPr>
              <a:tblGrid>
                <a:gridCol w="2911566">
                  <a:extLst>
                    <a:ext uri="{9D8B030D-6E8A-4147-A177-3AD203B41FA5}">
                      <a16:colId xmlns:a16="http://schemas.microsoft.com/office/drawing/2014/main" xmlns="" val="20000"/>
                    </a:ext>
                  </a:extLst>
                </a:gridCol>
                <a:gridCol w="17086216">
                  <a:extLst>
                    <a:ext uri="{9D8B030D-6E8A-4147-A177-3AD203B41FA5}">
                      <a16:colId xmlns:a16="http://schemas.microsoft.com/office/drawing/2014/main" xmlns="" val="20001"/>
                    </a:ext>
                  </a:extLst>
                </a:gridCol>
              </a:tblGrid>
              <a:tr h="884380">
                <a:tc>
                  <a:txBody>
                    <a:bodyPr/>
                    <a:lstStyle/>
                    <a:p>
                      <a:pPr algn="l"/>
                      <a:r>
                        <a:rPr lang="zh-CN" altLang="en-US" sz="4000" b="1" dirty="0">
                          <a:solidFill>
                            <a:schemeClr val="bg1"/>
                          </a:solidFill>
                        </a:rPr>
                        <a:t>因子名称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dirty="0">
                          <a:solidFill>
                            <a:schemeClr val="tx1"/>
                          </a:solidFill>
                          <a:latin typeface="+mn-ea"/>
                          <a:ea typeface="+mn-ea"/>
                        </a:rPr>
                        <a:t> 营业务收入同比增长率</a:t>
                      </a:r>
                      <a:endParaRPr lang="en-US" altLang="zh-CN" sz="40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0"/>
                  </a:ext>
                </a:extLst>
              </a:tr>
              <a:tr h="481878">
                <a:tc>
                  <a:txBody>
                    <a:bodyPr/>
                    <a:lstStyle/>
                    <a:p>
                      <a:pPr algn="l"/>
                      <a:r>
                        <a:rPr lang="zh-CN" altLang="en-US" sz="4000" b="1" dirty="0">
                          <a:solidFill>
                            <a:schemeClr val="bg1"/>
                          </a:solidFill>
                        </a:rPr>
                        <a:t>算法</a:t>
                      </a:r>
                      <a:endParaRPr lang="en-US" altLang="zh-CN" sz="40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dirty="0"/>
                        <a:t>（当期营业收入</a:t>
                      </a:r>
                      <a:r>
                        <a:rPr lang="en-US" altLang="zh-CN" sz="4000" dirty="0"/>
                        <a:t>-</a:t>
                      </a:r>
                      <a:r>
                        <a:rPr lang="zh-CN" altLang="en-US" sz="4000" dirty="0"/>
                        <a:t>上期营业收入）</a:t>
                      </a:r>
                      <a:r>
                        <a:rPr lang="en-US" altLang="zh-CN" sz="4000" dirty="0"/>
                        <a:t>/</a:t>
                      </a:r>
                      <a:r>
                        <a:rPr lang="zh-CN" altLang="en-US" sz="4000" dirty="0"/>
                        <a:t>上期营业收入</a:t>
                      </a:r>
                      <a:r>
                        <a:rPr lang="en-US" altLang="zh-CN" sz="4000" dirty="0"/>
                        <a:t>×100%</a:t>
                      </a:r>
                      <a:endParaRPr lang="zh-CN" altLang="en-US" sz="40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1"/>
                  </a:ext>
                </a:extLst>
              </a:tr>
              <a:tr h="6811019">
                <a:tc>
                  <a:txBody>
                    <a:bodyPr/>
                    <a:lstStyle/>
                    <a:p>
                      <a:pPr algn="l"/>
                      <a:r>
                        <a:rPr lang="zh-CN" altLang="en-US" sz="4000" b="1" dirty="0">
                          <a:solidFill>
                            <a:schemeClr val="bg1"/>
                          </a:solidFill>
                        </a:rPr>
                        <a:t>含义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marL="0" algn="l">
                        <a:lnSpc>
                          <a:spcPct val="150000"/>
                        </a:lnSpc>
                      </a:pPr>
                      <a:r>
                        <a:rPr kumimoji="1" lang="zh-CN" altLang="en-US" sz="4000" dirty="0"/>
                        <a:t>是检验上市公司去年一年挣钱能力是否提高的标准，</a:t>
                      </a:r>
                      <a:r>
                        <a:rPr lang="zh-CN" altLang="en-US" sz="4000" dirty="0"/>
                        <a:t>营业收入同比增长率可以直观地反映企业本期取得的数据与上年同期数据对比取得的增长或一下降幅度的值，是经营情况好坏与否的一个直观反映。</a:t>
                      </a:r>
                    </a:p>
                    <a:p>
                      <a:pPr marL="0" algn="l">
                        <a:lnSpc>
                          <a:spcPct val="150000"/>
                        </a:lnSpc>
                      </a:pPr>
                      <a:endParaRPr lang="en-US" altLang="zh-CN" sz="4000" dirty="0"/>
                    </a:p>
                    <a:p>
                      <a:pPr marL="0" algn="l">
                        <a:lnSpc>
                          <a:spcPct val="150000"/>
                        </a:lnSpc>
                      </a:pPr>
                      <a:r>
                        <a:rPr lang="zh-CN" altLang="en-US" sz="4000" dirty="0"/>
                        <a:t>营业收入同比增长率越大，说明企业当期获得的营业收入相对去年同期增长越大，对企业盈利有正面影响；而营业收入同比增长率为负时，则表明企业营业收入出现下降，应引起企业管理者或投资者的注意。</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2"/>
                  </a:ext>
                </a:extLst>
              </a:tr>
              <a:tr h="1151522">
                <a:tc>
                  <a:txBody>
                    <a:bodyPr/>
                    <a:lstStyle/>
                    <a:p>
                      <a:pPr algn="l"/>
                      <a:r>
                        <a:rPr lang="zh-CN" altLang="en-US" sz="4000" b="1" dirty="0">
                          <a:solidFill>
                            <a:schemeClr val="bg1"/>
                          </a:solidFill>
                        </a:rPr>
                        <a:t>数据来源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F3F3F"/>
                    </a:solidFill>
                  </a:tcPr>
                </a:tc>
                <a:tc>
                  <a:txBody>
                    <a:bodyPr/>
                    <a:lstStyle/>
                    <a:p>
                      <a:pPr algn="l"/>
                      <a:r>
                        <a:rPr lang="zh-CN" altLang="en-US" sz="4000" dirty="0"/>
                        <a:t>利润表 </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69610622"/>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0" name="TextBox 19"/>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盈利能力 </a:t>
            </a:r>
            <a:r>
              <a:rPr kumimoji="0" lang="en-US" altLang="zh-CN" sz="2800" dirty="0">
                <a:solidFill>
                  <a:srgbClr val="3C3C3C"/>
                </a:solidFill>
                <a:latin typeface="Times New Roman" panose="02020603050405020304" pitchFamily="18" charset="0"/>
                <a:cs typeface="Times New Roman" panose="02020603050405020304" pitchFamily="18" charset="0"/>
              </a:rPr>
              <a:t>Profitability</a:t>
            </a:r>
          </a:p>
        </p:txBody>
      </p:sp>
      <p:graphicFrame>
        <p:nvGraphicFramePr>
          <p:cNvPr id="5" name="表格 4"/>
          <p:cNvGraphicFramePr>
            <a:graphicFrameLocks noGrp="1"/>
          </p:cNvGraphicFramePr>
          <p:nvPr>
            <p:extLst/>
          </p:nvPr>
        </p:nvGraphicFramePr>
        <p:xfrm>
          <a:off x="2391954" y="2058202"/>
          <a:ext cx="20807680" cy="10921924"/>
        </p:xfrm>
        <a:graphic>
          <a:graphicData uri="http://schemas.openxmlformats.org/drawingml/2006/table">
            <a:tbl>
              <a:tblPr firstRow="1" bandRow="1">
                <a:tableStyleId>{5940675A-B579-460E-94D1-54222C63F5DA}</a:tableStyleId>
              </a:tblPr>
              <a:tblGrid>
                <a:gridCol w="2911566">
                  <a:extLst>
                    <a:ext uri="{9D8B030D-6E8A-4147-A177-3AD203B41FA5}">
                      <a16:colId xmlns:a16="http://schemas.microsoft.com/office/drawing/2014/main" xmlns="" val="20000"/>
                    </a:ext>
                  </a:extLst>
                </a:gridCol>
                <a:gridCol w="17896114">
                  <a:extLst>
                    <a:ext uri="{9D8B030D-6E8A-4147-A177-3AD203B41FA5}">
                      <a16:colId xmlns:a16="http://schemas.microsoft.com/office/drawing/2014/main" xmlns="" val="20001"/>
                    </a:ext>
                  </a:extLst>
                </a:gridCol>
              </a:tblGrid>
              <a:tr h="884380">
                <a:tc>
                  <a:txBody>
                    <a:bodyPr/>
                    <a:lstStyle/>
                    <a:p>
                      <a:pPr algn="l"/>
                      <a:r>
                        <a:rPr lang="zh-CN" altLang="en-US" sz="4000" b="1" dirty="0">
                          <a:solidFill>
                            <a:schemeClr val="bg1"/>
                          </a:solidFill>
                        </a:rPr>
                        <a:t>因子名称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dirty="0">
                          <a:solidFill>
                            <a:schemeClr val="tx1"/>
                          </a:solidFill>
                          <a:latin typeface="+mn-ea"/>
                          <a:ea typeface="+mn-ea"/>
                        </a:rPr>
                        <a:t> 净利润增长率</a:t>
                      </a:r>
                      <a:endParaRPr lang="en-US" altLang="zh-CN" sz="40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0"/>
                  </a:ext>
                </a:extLst>
              </a:tr>
              <a:tr h="481878">
                <a:tc>
                  <a:txBody>
                    <a:bodyPr/>
                    <a:lstStyle/>
                    <a:p>
                      <a:pPr algn="l"/>
                      <a:r>
                        <a:rPr lang="zh-CN" altLang="en-US" sz="4000" b="1" dirty="0">
                          <a:solidFill>
                            <a:schemeClr val="bg1"/>
                          </a:solidFill>
                        </a:rPr>
                        <a:t>算法</a:t>
                      </a:r>
                      <a:endParaRPr lang="en-US" altLang="zh-CN" sz="40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dirty="0"/>
                        <a:t>（当期净利润</a:t>
                      </a:r>
                      <a:r>
                        <a:rPr lang="en-US" altLang="zh-CN" sz="4000" dirty="0"/>
                        <a:t>-</a:t>
                      </a:r>
                      <a:r>
                        <a:rPr lang="zh-CN" altLang="en-US" sz="4000" dirty="0"/>
                        <a:t>上期净利润</a:t>
                      </a:r>
                      <a:r>
                        <a:rPr lang="en-US" altLang="zh-CN" sz="4000" dirty="0"/>
                        <a:t>)/</a:t>
                      </a:r>
                      <a:r>
                        <a:rPr lang="zh-CN" altLang="en-US" sz="4000" dirty="0"/>
                        <a:t>上期净利润*</a:t>
                      </a:r>
                      <a:r>
                        <a:rPr lang="en-US" altLang="zh-CN" sz="4000" dirty="0"/>
                        <a:t>100%</a:t>
                      </a:r>
                      <a:endParaRPr lang="zh-CN" altLang="en-US" sz="40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1"/>
                  </a:ext>
                </a:extLst>
              </a:tr>
              <a:tr h="8635464">
                <a:tc>
                  <a:txBody>
                    <a:bodyPr/>
                    <a:lstStyle/>
                    <a:p>
                      <a:pPr algn="l"/>
                      <a:r>
                        <a:rPr lang="zh-CN" altLang="en-US" sz="4000" b="1" dirty="0">
                          <a:solidFill>
                            <a:schemeClr val="bg1"/>
                          </a:solidFill>
                        </a:rPr>
                        <a:t>含义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marL="0" marR="0" lvl="0" indent="0" algn="l" defTabSz="825500" rtl="0" eaLnBrk="1" fontAlgn="auto" latinLnBrk="0" hangingPunct="1">
                        <a:lnSpc>
                          <a:spcPct val="150000"/>
                        </a:lnSpc>
                        <a:spcBef>
                          <a:spcPts val="0"/>
                        </a:spcBef>
                        <a:spcAft>
                          <a:spcPts val="0"/>
                        </a:spcAft>
                        <a:buClrTx/>
                        <a:buSzTx/>
                        <a:buFontTx/>
                        <a:buNone/>
                        <a:tabLst/>
                        <a:defRPr/>
                      </a:pPr>
                      <a:r>
                        <a:rPr kumimoji="1" lang="zh-CN" altLang="en-US" sz="3600" dirty="0"/>
                        <a:t>净利润增长率代表企业当期净利润比上期净利润的增长幅度，指标值越大代表企业盈利能力越强。</a:t>
                      </a:r>
                    </a:p>
                    <a:p>
                      <a:pPr marL="0" algn="l">
                        <a:lnSpc>
                          <a:spcPct val="150000"/>
                        </a:lnSpc>
                      </a:pPr>
                      <a:endParaRPr lang="en-US" altLang="zh-CN" sz="3600" dirty="0"/>
                    </a:p>
                    <a:p>
                      <a:pPr marL="0" algn="l">
                        <a:lnSpc>
                          <a:spcPct val="150000"/>
                        </a:lnSpc>
                      </a:pPr>
                      <a:r>
                        <a:rPr lang="zh-CN" altLang="en-US" sz="3600" dirty="0"/>
                        <a:t>如果基期为负数时？</a:t>
                      </a:r>
                    </a:p>
                    <a:p>
                      <a:pPr marL="0" algn="l">
                        <a:lnSpc>
                          <a:spcPct val="150000"/>
                        </a:lnSpc>
                      </a:pPr>
                      <a:r>
                        <a:rPr lang="en-US" altLang="zh-CN" sz="3600" dirty="0"/>
                        <a:t>1</a:t>
                      </a:r>
                      <a:r>
                        <a:rPr lang="zh-CN" altLang="en-US" sz="3600" dirty="0"/>
                        <a:t>、基期为负数和</a:t>
                      </a:r>
                      <a:r>
                        <a:rPr lang="en-US" altLang="zh-CN" sz="3600" dirty="0"/>
                        <a:t>0</a:t>
                      </a:r>
                      <a:r>
                        <a:rPr lang="zh-CN" altLang="en-US" sz="3600" dirty="0"/>
                        <a:t>时，只谈扭亏为盈</a:t>
                      </a:r>
                      <a:r>
                        <a:rPr lang="en-US" altLang="zh-CN" sz="3600" dirty="0"/>
                        <a:t>xxx</a:t>
                      </a:r>
                      <a:r>
                        <a:rPr lang="zh-CN" altLang="en-US" sz="3600" dirty="0"/>
                        <a:t>元。</a:t>
                      </a:r>
                    </a:p>
                    <a:p>
                      <a:pPr marL="0" algn="l">
                        <a:lnSpc>
                          <a:spcPct val="150000"/>
                        </a:lnSpc>
                      </a:pPr>
                      <a:r>
                        <a:rPr lang="en-US" altLang="zh-CN" sz="3600" dirty="0"/>
                        <a:t>2</a:t>
                      </a:r>
                      <a:r>
                        <a:rPr lang="zh-CN" altLang="en-US" sz="3600" dirty="0"/>
                        <a:t>、当期</a:t>
                      </a:r>
                      <a:r>
                        <a:rPr lang="en-US" altLang="zh-CN" sz="3600" dirty="0"/>
                        <a:t>-</a:t>
                      </a:r>
                      <a:r>
                        <a:rPr lang="zh-CN" altLang="en-US" sz="3600" dirty="0"/>
                        <a:t>基期</a:t>
                      </a:r>
                      <a:r>
                        <a:rPr lang="en-US" altLang="zh-CN" sz="3600" dirty="0"/>
                        <a:t>/</a:t>
                      </a:r>
                      <a:r>
                        <a:rPr lang="zh-CN" altLang="en-US" sz="3600" dirty="0"/>
                        <a:t>基期的绝对值。</a:t>
                      </a:r>
                      <a:endParaRPr lang="en-US" altLang="zh-CN" sz="3600" dirty="0"/>
                    </a:p>
                    <a:p>
                      <a:pPr marL="0" algn="l">
                        <a:lnSpc>
                          <a:spcPct val="150000"/>
                        </a:lnSpc>
                      </a:pPr>
                      <a:endParaRPr lang="en-US" altLang="zh-CN" sz="3600" dirty="0"/>
                    </a:p>
                    <a:p>
                      <a:pPr marL="0" algn="l">
                        <a:lnSpc>
                          <a:spcPct val="150000"/>
                        </a:lnSpc>
                      </a:pPr>
                      <a:r>
                        <a:rPr lang="zh-CN" altLang="en-US" sz="3600" dirty="0"/>
                        <a:t>从长期来看，任何一个企业股价的上涨，都是基于其净利润或者说每股收益的不断增加。基本面优秀并且持续优秀的企业，股价会不断创新高。买入此类企业并坚定持有的投资者，在股市中肯定持续的赢、持续的成功。</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2"/>
                  </a:ext>
                </a:extLst>
              </a:tr>
              <a:tr h="574766">
                <a:tc>
                  <a:txBody>
                    <a:bodyPr/>
                    <a:lstStyle/>
                    <a:p>
                      <a:pPr algn="l"/>
                      <a:r>
                        <a:rPr lang="zh-CN" altLang="en-US" sz="4000" b="1" dirty="0">
                          <a:solidFill>
                            <a:schemeClr val="bg1"/>
                          </a:solidFill>
                        </a:rPr>
                        <a:t>数据来源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F3F3F"/>
                    </a:solidFill>
                  </a:tcPr>
                </a:tc>
                <a:tc>
                  <a:txBody>
                    <a:bodyPr/>
                    <a:lstStyle/>
                    <a:p>
                      <a:pPr algn="l"/>
                      <a:r>
                        <a:rPr lang="zh-CN" altLang="en-US" sz="4000" dirty="0"/>
                        <a:t>利润表 </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372096831"/>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0" name="TextBox 19"/>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盈利能力 </a:t>
            </a:r>
            <a:r>
              <a:rPr kumimoji="0" lang="en-US" altLang="zh-CN" sz="2800" dirty="0">
                <a:solidFill>
                  <a:srgbClr val="3C3C3C"/>
                </a:solidFill>
                <a:latin typeface="Times New Roman" panose="02020603050405020304" pitchFamily="18" charset="0"/>
                <a:cs typeface="Times New Roman" panose="02020603050405020304" pitchFamily="18" charset="0"/>
              </a:rPr>
              <a:t>Profitability</a:t>
            </a:r>
          </a:p>
        </p:txBody>
      </p:sp>
      <p:graphicFrame>
        <p:nvGraphicFramePr>
          <p:cNvPr id="5" name="表格 4"/>
          <p:cNvGraphicFramePr>
            <a:graphicFrameLocks noGrp="1"/>
          </p:cNvGraphicFramePr>
          <p:nvPr>
            <p:extLst/>
          </p:nvPr>
        </p:nvGraphicFramePr>
        <p:xfrm>
          <a:off x="2391954" y="2184475"/>
          <a:ext cx="20807680" cy="8025408"/>
        </p:xfrm>
        <a:graphic>
          <a:graphicData uri="http://schemas.openxmlformats.org/drawingml/2006/table">
            <a:tbl>
              <a:tblPr firstRow="1" bandRow="1">
                <a:tableStyleId>{5940675A-B579-460E-94D1-54222C63F5DA}</a:tableStyleId>
              </a:tblPr>
              <a:tblGrid>
                <a:gridCol w="2911566">
                  <a:extLst>
                    <a:ext uri="{9D8B030D-6E8A-4147-A177-3AD203B41FA5}">
                      <a16:colId xmlns:a16="http://schemas.microsoft.com/office/drawing/2014/main" xmlns="" val="20000"/>
                    </a:ext>
                  </a:extLst>
                </a:gridCol>
                <a:gridCol w="17896114">
                  <a:extLst>
                    <a:ext uri="{9D8B030D-6E8A-4147-A177-3AD203B41FA5}">
                      <a16:colId xmlns:a16="http://schemas.microsoft.com/office/drawing/2014/main" xmlns="" val="20001"/>
                    </a:ext>
                  </a:extLst>
                </a:gridCol>
              </a:tblGrid>
              <a:tr h="884380">
                <a:tc>
                  <a:txBody>
                    <a:bodyPr/>
                    <a:lstStyle/>
                    <a:p>
                      <a:pPr algn="l"/>
                      <a:r>
                        <a:rPr lang="zh-CN" altLang="en-US" sz="4000" b="1" dirty="0">
                          <a:solidFill>
                            <a:schemeClr val="bg1"/>
                          </a:solidFill>
                        </a:rPr>
                        <a:t>因子名称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baseline="0" dirty="0"/>
                        <a:t>总资产增长率</a:t>
                      </a:r>
                      <a:endParaRPr lang="en-US" altLang="zh-CN" sz="40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0"/>
                  </a:ext>
                </a:extLst>
              </a:tr>
              <a:tr h="481878">
                <a:tc>
                  <a:txBody>
                    <a:bodyPr/>
                    <a:lstStyle/>
                    <a:p>
                      <a:pPr algn="l"/>
                      <a:r>
                        <a:rPr lang="zh-CN" altLang="en-US" sz="4000" b="1" dirty="0">
                          <a:solidFill>
                            <a:schemeClr val="bg1"/>
                          </a:solidFill>
                        </a:rPr>
                        <a:t>算法</a:t>
                      </a:r>
                      <a:endParaRPr lang="en-US" altLang="zh-CN" sz="40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dirty="0"/>
                        <a:t>本年总资产增长额</a:t>
                      </a:r>
                      <a:r>
                        <a:rPr lang="en-US" altLang="zh-CN" sz="4000" dirty="0"/>
                        <a:t>/</a:t>
                      </a:r>
                      <a:r>
                        <a:rPr lang="zh-CN" altLang="en-US" sz="4000" dirty="0"/>
                        <a:t>年初资产总额</a:t>
                      </a:r>
                      <a:r>
                        <a:rPr lang="en-US" altLang="zh-CN" sz="4000" dirty="0"/>
                        <a:t>×100%</a:t>
                      </a:r>
                      <a:endParaRPr lang="zh-CN" altLang="en-US" sz="40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1"/>
                  </a:ext>
                </a:extLst>
              </a:tr>
              <a:tr h="4799339">
                <a:tc>
                  <a:txBody>
                    <a:bodyPr/>
                    <a:lstStyle/>
                    <a:p>
                      <a:pPr algn="l"/>
                      <a:r>
                        <a:rPr lang="zh-CN" altLang="en-US" sz="4000" b="1" dirty="0">
                          <a:solidFill>
                            <a:schemeClr val="bg1"/>
                          </a:solidFill>
                        </a:rPr>
                        <a:t>含义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marL="0" algn="l">
                        <a:lnSpc>
                          <a:spcPct val="150000"/>
                        </a:lnSpc>
                      </a:pPr>
                      <a:r>
                        <a:rPr lang="zh-CN" altLang="en-US" sz="4000" dirty="0"/>
                        <a:t>企业年末总资产的增长额同年初资产总额之比。本年总资产增长额为本年总资产的年末数减去本年初数的差额，它是分析企业当年资本积累能力和发展能力的主要指标。</a:t>
                      </a:r>
                      <a:endParaRPr lang="en-US" altLang="zh-CN" sz="4000" dirty="0"/>
                    </a:p>
                    <a:p>
                      <a:pPr marL="0" algn="l">
                        <a:lnSpc>
                          <a:spcPct val="150000"/>
                        </a:lnSpc>
                      </a:pPr>
                      <a:endParaRPr lang="en-US" altLang="zh-CN" sz="4000" dirty="0"/>
                    </a:p>
                    <a:p>
                      <a:pPr marL="0" algn="l">
                        <a:lnSpc>
                          <a:spcPct val="150000"/>
                        </a:lnSpc>
                      </a:pPr>
                      <a:r>
                        <a:rPr lang="zh-CN" altLang="en-US" sz="4000" dirty="0"/>
                        <a:t>又名总资产扩张率，是企业本年总资产增长额同年初资产总额的比率，反映企业本期资产规模的增长情况。</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2"/>
                  </a:ext>
                </a:extLst>
              </a:tr>
              <a:tr h="862148">
                <a:tc>
                  <a:txBody>
                    <a:bodyPr/>
                    <a:lstStyle/>
                    <a:p>
                      <a:pPr algn="l"/>
                      <a:r>
                        <a:rPr lang="zh-CN" altLang="en-US" sz="4000" b="1" dirty="0">
                          <a:solidFill>
                            <a:schemeClr val="bg1"/>
                          </a:solidFill>
                        </a:rPr>
                        <a:t>数据来源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F3F3F"/>
                    </a:solidFill>
                  </a:tcPr>
                </a:tc>
                <a:tc>
                  <a:txBody>
                    <a:bodyPr/>
                    <a:lstStyle/>
                    <a:p>
                      <a:pPr algn="l"/>
                      <a:r>
                        <a:rPr lang="zh-CN" altLang="en-US" sz="4000" dirty="0"/>
                        <a:t>资产负债表 </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419670551"/>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0" name="TextBox 19"/>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盈利能力 </a:t>
            </a:r>
            <a:r>
              <a:rPr kumimoji="0" lang="en-US" altLang="zh-CN" sz="2800" dirty="0">
                <a:solidFill>
                  <a:srgbClr val="3C3C3C"/>
                </a:solidFill>
                <a:latin typeface="Times New Roman" panose="02020603050405020304" pitchFamily="18" charset="0"/>
                <a:cs typeface="Times New Roman" panose="02020603050405020304" pitchFamily="18" charset="0"/>
              </a:rPr>
              <a:t>Profitability</a:t>
            </a:r>
          </a:p>
        </p:txBody>
      </p:sp>
      <p:graphicFrame>
        <p:nvGraphicFramePr>
          <p:cNvPr id="5" name="表格 4"/>
          <p:cNvGraphicFramePr>
            <a:graphicFrameLocks noGrp="1"/>
          </p:cNvGraphicFramePr>
          <p:nvPr>
            <p:extLst/>
          </p:nvPr>
        </p:nvGraphicFramePr>
        <p:xfrm>
          <a:off x="2391954" y="2184475"/>
          <a:ext cx="20807680" cy="8025408"/>
        </p:xfrm>
        <a:graphic>
          <a:graphicData uri="http://schemas.openxmlformats.org/drawingml/2006/table">
            <a:tbl>
              <a:tblPr firstRow="1" bandRow="1">
                <a:tableStyleId>{5940675A-B579-460E-94D1-54222C63F5DA}</a:tableStyleId>
              </a:tblPr>
              <a:tblGrid>
                <a:gridCol w="2911566">
                  <a:extLst>
                    <a:ext uri="{9D8B030D-6E8A-4147-A177-3AD203B41FA5}">
                      <a16:colId xmlns:a16="http://schemas.microsoft.com/office/drawing/2014/main" xmlns="" val="20000"/>
                    </a:ext>
                  </a:extLst>
                </a:gridCol>
                <a:gridCol w="17896114">
                  <a:extLst>
                    <a:ext uri="{9D8B030D-6E8A-4147-A177-3AD203B41FA5}">
                      <a16:colId xmlns:a16="http://schemas.microsoft.com/office/drawing/2014/main" xmlns="" val="20001"/>
                    </a:ext>
                  </a:extLst>
                </a:gridCol>
              </a:tblGrid>
              <a:tr h="884380">
                <a:tc>
                  <a:txBody>
                    <a:bodyPr/>
                    <a:lstStyle/>
                    <a:p>
                      <a:pPr algn="l"/>
                      <a:r>
                        <a:rPr lang="zh-CN" altLang="en-US" sz="4000" b="1" dirty="0">
                          <a:solidFill>
                            <a:schemeClr val="bg1"/>
                          </a:solidFill>
                        </a:rPr>
                        <a:t>因子名称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dirty="0">
                          <a:solidFill>
                            <a:schemeClr val="tx1"/>
                          </a:solidFill>
                          <a:latin typeface="+mn-ea"/>
                          <a:ea typeface="+mn-ea"/>
                        </a:rPr>
                        <a:t>固定资产占比</a:t>
                      </a:r>
                      <a:endParaRPr lang="en-US" altLang="zh-CN" sz="40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0"/>
                  </a:ext>
                </a:extLst>
              </a:tr>
              <a:tr h="481878">
                <a:tc>
                  <a:txBody>
                    <a:bodyPr/>
                    <a:lstStyle/>
                    <a:p>
                      <a:pPr algn="l"/>
                      <a:r>
                        <a:rPr lang="zh-CN" altLang="en-US" sz="4000" b="1" dirty="0">
                          <a:solidFill>
                            <a:schemeClr val="bg1"/>
                          </a:solidFill>
                        </a:rPr>
                        <a:t>算法</a:t>
                      </a:r>
                      <a:endParaRPr lang="en-US" altLang="zh-CN" sz="40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dirty="0"/>
                        <a:t>固定资产</a:t>
                      </a:r>
                      <a:r>
                        <a:rPr lang="en-US" altLang="zh-CN" sz="4000" dirty="0"/>
                        <a:t>/</a:t>
                      </a:r>
                      <a:r>
                        <a:rPr lang="zh-CN" altLang="en-US" sz="4000" dirty="0"/>
                        <a:t>资产总额</a:t>
                      </a:r>
                      <a:r>
                        <a:rPr lang="en-US" altLang="zh-CN" sz="4000" dirty="0"/>
                        <a:t>×100%</a:t>
                      </a:r>
                      <a:endParaRPr lang="zh-CN" altLang="en-US" sz="40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1"/>
                  </a:ext>
                </a:extLst>
              </a:tr>
              <a:tr h="4799339">
                <a:tc>
                  <a:txBody>
                    <a:bodyPr/>
                    <a:lstStyle/>
                    <a:p>
                      <a:pPr algn="l"/>
                      <a:r>
                        <a:rPr lang="zh-CN" altLang="en-US" sz="4000" b="1" dirty="0">
                          <a:solidFill>
                            <a:schemeClr val="bg1"/>
                          </a:solidFill>
                        </a:rPr>
                        <a:t>含义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marL="0" algn="l">
                        <a:lnSpc>
                          <a:spcPct val="150000"/>
                        </a:lnSpc>
                      </a:pPr>
                      <a:r>
                        <a:rPr lang="zh-CN" altLang="en-US" sz="4000" dirty="0"/>
                        <a:t>固定资产比率是指固定资产与资产总额之比。用来观察企业固定资产有无资金闲置之现象，就资金运用角度来看此比率愈低愈好，表示较没有闲置资金；但因买卖业不像制造业投资很多的机器设备，故其固定资产比率较低。</a:t>
                      </a:r>
                      <a:endParaRPr lang="en-US" altLang="zh-CN" sz="4000" dirty="0"/>
                    </a:p>
                    <a:p>
                      <a:pPr marL="0" algn="l">
                        <a:lnSpc>
                          <a:spcPct val="150000"/>
                        </a:lnSpc>
                      </a:pPr>
                      <a:endParaRPr lang="en-US" altLang="zh-CN" sz="4000" dirty="0"/>
                    </a:p>
                    <a:p>
                      <a:pPr marL="0" algn="l">
                        <a:lnSpc>
                          <a:spcPct val="150000"/>
                        </a:lnSpc>
                      </a:pPr>
                      <a:r>
                        <a:rPr lang="zh-CN" altLang="en-US" sz="4000" dirty="0"/>
                        <a:t>不同行业的固定资产比率存在较大差异，但固定资产比率越低企业资产才能更快的流动，从资金营运能力来看，固定资产比率越低企业营运能力越强。</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2"/>
                  </a:ext>
                </a:extLst>
              </a:tr>
              <a:tr h="862148">
                <a:tc>
                  <a:txBody>
                    <a:bodyPr/>
                    <a:lstStyle/>
                    <a:p>
                      <a:pPr algn="l"/>
                      <a:r>
                        <a:rPr lang="zh-CN" altLang="en-US" sz="4000" b="1" dirty="0">
                          <a:solidFill>
                            <a:schemeClr val="bg1"/>
                          </a:solidFill>
                        </a:rPr>
                        <a:t>数据来源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F3F3F"/>
                    </a:solidFill>
                  </a:tcPr>
                </a:tc>
                <a:tc>
                  <a:txBody>
                    <a:bodyPr/>
                    <a:lstStyle/>
                    <a:p>
                      <a:pPr algn="l"/>
                      <a:r>
                        <a:rPr lang="zh-CN" altLang="en-US" sz="4000" dirty="0"/>
                        <a:t>资产负债表</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418292017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graphicFrame>
        <p:nvGraphicFramePr>
          <p:cNvPr id="5" name="表格 4"/>
          <p:cNvGraphicFramePr>
            <a:graphicFrameLocks noGrp="1"/>
          </p:cNvGraphicFramePr>
          <p:nvPr>
            <p:extLst/>
          </p:nvPr>
        </p:nvGraphicFramePr>
        <p:xfrm>
          <a:off x="1645920" y="2376980"/>
          <a:ext cx="21867223" cy="10304773"/>
        </p:xfrm>
        <a:graphic>
          <a:graphicData uri="http://schemas.openxmlformats.org/drawingml/2006/table">
            <a:tbl>
              <a:tblPr firstRow="1" bandRow="1">
                <a:tableStyleId>{17292A2E-F333-43FB-9621-5CBBE7FDCDCB}</a:tableStyleId>
              </a:tblPr>
              <a:tblGrid>
                <a:gridCol w="3641027">
                  <a:extLst>
                    <a:ext uri="{9D8B030D-6E8A-4147-A177-3AD203B41FA5}">
                      <a16:colId xmlns:a16="http://schemas.microsoft.com/office/drawing/2014/main" xmlns="" val="20000"/>
                    </a:ext>
                  </a:extLst>
                </a:gridCol>
                <a:gridCol w="18226196">
                  <a:extLst>
                    <a:ext uri="{9D8B030D-6E8A-4147-A177-3AD203B41FA5}">
                      <a16:colId xmlns:a16="http://schemas.microsoft.com/office/drawing/2014/main" xmlns="" val="20001"/>
                    </a:ext>
                  </a:extLst>
                </a:gridCol>
              </a:tblGrid>
              <a:tr h="1071614">
                <a:tc>
                  <a:txBody>
                    <a:bodyPr/>
                    <a:lstStyle/>
                    <a:p>
                      <a:pPr algn="ctr">
                        <a:lnSpc>
                          <a:spcPct val="150000"/>
                        </a:lnSpc>
                      </a:pPr>
                      <a:r>
                        <a:rPr lang="zh-CN" altLang="en-US" sz="3600" b="1" dirty="0">
                          <a:solidFill>
                            <a:schemeClr val="bg1"/>
                          </a:solidFill>
                        </a:rPr>
                        <a:t>基本面维度</a:t>
                      </a:r>
                    </a:p>
                  </a:txBody>
                  <a:tcPr/>
                </a:tc>
                <a:tc>
                  <a:txBody>
                    <a:bodyPr/>
                    <a:lstStyle/>
                    <a:p>
                      <a:pPr algn="ctr">
                        <a:lnSpc>
                          <a:spcPct val="150000"/>
                        </a:lnSpc>
                      </a:pPr>
                      <a:r>
                        <a:rPr lang="zh-CN" altLang="en-US" sz="3600" baseline="0" dirty="0"/>
                        <a:t> 具体因子</a:t>
                      </a:r>
                      <a:endParaRPr lang="en-US" altLang="zh-CN" sz="3600" dirty="0"/>
                    </a:p>
                  </a:txBody>
                  <a:tcPr/>
                </a:tc>
                <a:extLst>
                  <a:ext uri="{0D108BD9-81ED-4DB2-BD59-A6C34878D82A}">
                    <a16:rowId xmlns:a16="http://schemas.microsoft.com/office/drawing/2014/main" xmlns="" val="10000"/>
                  </a:ext>
                </a:extLst>
              </a:tr>
              <a:tr h="1541417">
                <a:tc>
                  <a:txBody>
                    <a:bodyPr/>
                    <a:lstStyle/>
                    <a:p>
                      <a:pPr algn="ctr">
                        <a:lnSpc>
                          <a:spcPct val="150000"/>
                        </a:lnSpc>
                      </a:pPr>
                      <a:r>
                        <a:rPr lang="zh-CN" altLang="en-US" sz="4000" b="1" dirty="0">
                          <a:solidFill>
                            <a:schemeClr val="tx1"/>
                          </a:solidFill>
                          <a:latin typeface="+mn-ea"/>
                          <a:ea typeface="+mn-ea"/>
                        </a:rPr>
                        <a:t>估值因子</a:t>
                      </a:r>
                      <a:endParaRPr lang="en-US" altLang="zh-CN" sz="4000" b="1" dirty="0">
                        <a:solidFill>
                          <a:schemeClr val="tx1"/>
                        </a:solidFill>
                        <a:latin typeface="+mn-ea"/>
                        <a:ea typeface="+mn-ea"/>
                      </a:endParaRPr>
                    </a:p>
                  </a:txBody>
                  <a:tcPr anchor="ctr"/>
                </a:tc>
                <a:tc>
                  <a:txBody>
                    <a:bodyPr/>
                    <a:lstStyle/>
                    <a:p>
                      <a:pPr algn="l">
                        <a:lnSpc>
                          <a:spcPct val="150000"/>
                        </a:lnSpc>
                      </a:pPr>
                      <a:r>
                        <a:rPr lang="zh-CN" altLang="en-US" sz="4000" dirty="0">
                          <a:solidFill>
                            <a:schemeClr val="tx1"/>
                          </a:solidFill>
                          <a:latin typeface="+mn-ea"/>
                          <a:ea typeface="+mn-ea"/>
                        </a:rPr>
                        <a:t>市盈率、市净率、市销率、企业估值倍数、股息率</a:t>
                      </a:r>
                    </a:p>
                  </a:txBody>
                  <a:tcPr anchor="ctr"/>
                </a:tc>
                <a:extLst>
                  <a:ext uri="{0D108BD9-81ED-4DB2-BD59-A6C34878D82A}">
                    <a16:rowId xmlns:a16="http://schemas.microsoft.com/office/drawing/2014/main" xmlns="" val="10001"/>
                  </a:ext>
                </a:extLst>
              </a:tr>
              <a:tr h="1593668">
                <a:tc>
                  <a:txBody>
                    <a:bodyPr/>
                    <a:lstStyle/>
                    <a:p>
                      <a:pPr algn="ctr">
                        <a:lnSpc>
                          <a:spcPct val="150000"/>
                        </a:lnSpc>
                      </a:pPr>
                      <a:r>
                        <a:rPr lang="zh-CN" altLang="en-US" sz="4000" b="1" dirty="0">
                          <a:solidFill>
                            <a:schemeClr val="tx1"/>
                          </a:solidFill>
                          <a:latin typeface="+mn-ea"/>
                          <a:ea typeface="+mn-ea"/>
                        </a:rPr>
                        <a:t>盈利因子</a:t>
                      </a:r>
                    </a:p>
                  </a:txBody>
                  <a:tcPr anchor="ctr"/>
                </a:tc>
                <a:tc>
                  <a:txBody>
                    <a:bodyPr/>
                    <a:lstStyle/>
                    <a:p>
                      <a:pPr marL="0" algn="l">
                        <a:lnSpc>
                          <a:spcPct val="150000"/>
                        </a:lnSpc>
                      </a:pPr>
                      <a:r>
                        <a:rPr lang="zh-CN" altLang="en-US" sz="4000" dirty="0">
                          <a:solidFill>
                            <a:schemeClr val="tx1"/>
                          </a:solidFill>
                          <a:latin typeface="+mn-ea"/>
                          <a:ea typeface="+mn-ea"/>
                        </a:rPr>
                        <a:t>资本收益率、资产回报率、主营业务毛利率、主营业务利润率、净利润率</a:t>
                      </a:r>
                    </a:p>
                  </a:txBody>
                  <a:tcPr anchor="ctr"/>
                </a:tc>
                <a:extLst>
                  <a:ext uri="{0D108BD9-81ED-4DB2-BD59-A6C34878D82A}">
                    <a16:rowId xmlns:a16="http://schemas.microsoft.com/office/drawing/2014/main" xmlns="" val="10002"/>
                  </a:ext>
                </a:extLst>
              </a:tr>
              <a:tr h="1541418">
                <a:tc>
                  <a:txBody>
                    <a:bodyPr/>
                    <a:lstStyle/>
                    <a:p>
                      <a:pPr algn="ctr">
                        <a:lnSpc>
                          <a:spcPct val="150000"/>
                        </a:lnSpc>
                      </a:pPr>
                      <a:r>
                        <a:rPr lang="zh-CN" altLang="en-US" sz="4000" b="1" dirty="0">
                          <a:solidFill>
                            <a:schemeClr val="tx1"/>
                          </a:solidFill>
                          <a:latin typeface="+mn-ea"/>
                          <a:ea typeface="+mn-ea"/>
                        </a:rPr>
                        <a:t>成长因子</a:t>
                      </a:r>
                    </a:p>
                  </a:txBody>
                  <a:tcPr anchor="ctr"/>
                </a:tc>
                <a:tc>
                  <a:txBody>
                    <a:bodyPr/>
                    <a:lstStyle/>
                    <a:p>
                      <a:pPr algn="l">
                        <a:lnSpc>
                          <a:spcPct val="150000"/>
                        </a:lnSpc>
                      </a:pPr>
                      <a:r>
                        <a:rPr lang="zh-CN" altLang="en-US" sz="4000" dirty="0">
                          <a:solidFill>
                            <a:schemeClr val="tx1"/>
                          </a:solidFill>
                          <a:latin typeface="+mn-ea"/>
                          <a:ea typeface="+mn-ea"/>
                        </a:rPr>
                        <a:t>主营业务收入同比增长率、净利润增长率、总资产增长率、固定资产占比</a:t>
                      </a:r>
                      <a:endParaRPr lang="en-US" altLang="zh-CN" sz="4000" dirty="0">
                        <a:solidFill>
                          <a:schemeClr val="tx1"/>
                        </a:solidFill>
                        <a:latin typeface="+mn-ea"/>
                        <a:ea typeface="+mn-ea"/>
                      </a:endParaRPr>
                    </a:p>
                  </a:txBody>
                  <a:tcPr anchor="ctr"/>
                </a:tc>
                <a:extLst>
                  <a:ext uri="{0D108BD9-81ED-4DB2-BD59-A6C34878D82A}">
                    <a16:rowId xmlns:a16="http://schemas.microsoft.com/office/drawing/2014/main" xmlns="" val="10003"/>
                  </a:ext>
                </a:extLst>
              </a:tr>
              <a:tr h="1384662">
                <a:tc>
                  <a:txBody>
                    <a:bodyPr/>
                    <a:lstStyle/>
                    <a:p>
                      <a:pPr algn="ctr">
                        <a:lnSpc>
                          <a:spcPct val="150000"/>
                        </a:lnSpc>
                      </a:pPr>
                      <a:r>
                        <a:rPr lang="zh-CN" altLang="en-US" sz="4000" b="1" dirty="0">
                          <a:solidFill>
                            <a:schemeClr val="tx1"/>
                          </a:solidFill>
                          <a:latin typeface="+mn-ea"/>
                          <a:ea typeface="+mn-ea"/>
                        </a:rPr>
                        <a:t>经营因子</a:t>
                      </a:r>
                    </a:p>
                  </a:txBody>
                  <a:tcPr anchor="ctr"/>
                </a:tc>
                <a:tc>
                  <a:txBody>
                    <a:bodyPr/>
                    <a:lstStyle/>
                    <a:p>
                      <a:pPr algn="l">
                        <a:lnSpc>
                          <a:spcPct val="150000"/>
                        </a:lnSpc>
                      </a:pPr>
                      <a:r>
                        <a:rPr lang="zh-CN" altLang="en-US" sz="4000" dirty="0">
                          <a:solidFill>
                            <a:schemeClr val="tx1"/>
                          </a:solidFill>
                          <a:latin typeface="+mn-ea"/>
                          <a:ea typeface="+mn-ea"/>
                        </a:rPr>
                        <a:t>存活周转率、应收账款周转率、总资产周转率、固定资产周转率</a:t>
                      </a:r>
                      <a:endParaRPr lang="en-US" altLang="zh-CN" sz="4000" dirty="0">
                        <a:solidFill>
                          <a:schemeClr val="tx1"/>
                        </a:solidFill>
                        <a:latin typeface="+mn-ea"/>
                        <a:ea typeface="+mn-ea"/>
                      </a:endParaRPr>
                    </a:p>
                  </a:txBody>
                  <a:tcPr anchor="ctr"/>
                </a:tc>
                <a:extLst>
                  <a:ext uri="{0D108BD9-81ED-4DB2-BD59-A6C34878D82A}">
                    <a16:rowId xmlns:a16="http://schemas.microsoft.com/office/drawing/2014/main" xmlns="" val="10004"/>
                  </a:ext>
                </a:extLst>
              </a:tr>
              <a:tr h="1585997">
                <a:tc>
                  <a:txBody>
                    <a:bodyPr/>
                    <a:lstStyle/>
                    <a:p>
                      <a:pPr algn="ctr">
                        <a:lnSpc>
                          <a:spcPct val="150000"/>
                        </a:lnSpc>
                      </a:pPr>
                      <a:r>
                        <a:rPr lang="zh-CN" altLang="en-US" sz="4000" b="1" dirty="0">
                          <a:solidFill>
                            <a:schemeClr val="tx1"/>
                          </a:solidFill>
                          <a:latin typeface="+mn-ea"/>
                          <a:ea typeface="+mn-ea"/>
                        </a:rPr>
                        <a:t>债务因子</a:t>
                      </a:r>
                    </a:p>
                  </a:txBody>
                  <a:tcPr anchor="ctr"/>
                </a:tc>
                <a:tc>
                  <a:txBody>
                    <a:bodyPr/>
                    <a:lstStyle/>
                    <a:p>
                      <a:pPr algn="l">
                        <a:lnSpc>
                          <a:spcPct val="150000"/>
                        </a:lnSpc>
                      </a:pPr>
                      <a:r>
                        <a:rPr lang="zh-CN" altLang="en-US" sz="4000" dirty="0">
                          <a:solidFill>
                            <a:schemeClr val="tx1"/>
                          </a:solidFill>
                          <a:latin typeface="+mn-ea"/>
                          <a:ea typeface="+mn-ea"/>
                        </a:rPr>
                        <a:t>流动比率、速动比率、现金比率、资产负债率、产权比率、利息保障倍数</a:t>
                      </a:r>
                      <a:endParaRPr lang="en-US" altLang="zh-CN" sz="4000" dirty="0">
                        <a:solidFill>
                          <a:schemeClr val="tx1"/>
                        </a:solidFill>
                        <a:latin typeface="+mn-ea"/>
                        <a:ea typeface="+mn-ea"/>
                      </a:endParaRPr>
                    </a:p>
                  </a:txBody>
                  <a:tcPr anchor="ctr"/>
                </a:tc>
                <a:extLst>
                  <a:ext uri="{0D108BD9-81ED-4DB2-BD59-A6C34878D82A}">
                    <a16:rowId xmlns:a16="http://schemas.microsoft.com/office/drawing/2014/main" xmlns="" val="10005"/>
                  </a:ext>
                </a:extLst>
              </a:tr>
              <a:tr h="1585997">
                <a:tc>
                  <a:txBody>
                    <a:bodyPr/>
                    <a:lstStyle/>
                    <a:p>
                      <a:pPr algn="ctr">
                        <a:lnSpc>
                          <a:spcPct val="150000"/>
                        </a:lnSpc>
                      </a:pPr>
                      <a:r>
                        <a:rPr lang="zh-CN" altLang="en-US" sz="4000" b="1" dirty="0">
                          <a:solidFill>
                            <a:schemeClr val="tx1"/>
                          </a:solidFill>
                          <a:latin typeface="+mn-ea"/>
                          <a:ea typeface="+mn-ea"/>
                        </a:rPr>
                        <a:t>现金流因子</a:t>
                      </a:r>
                    </a:p>
                  </a:txBody>
                  <a:tcPr anchor="ctr"/>
                </a:tc>
                <a:tc>
                  <a:txBody>
                    <a:bodyPr/>
                    <a:lstStyle/>
                    <a:p>
                      <a:pPr algn="l">
                        <a:lnSpc>
                          <a:spcPct val="150000"/>
                        </a:lnSpc>
                      </a:pPr>
                      <a:r>
                        <a:rPr lang="zh-CN" altLang="en-US" sz="4000" dirty="0">
                          <a:solidFill>
                            <a:schemeClr val="tx1"/>
                          </a:solidFill>
                          <a:latin typeface="+mn-ea"/>
                          <a:ea typeface="+mn-ea"/>
                        </a:rPr>
                        <a:t>单位主营业务现金净流入、债务保障率、自由现金率</a:t>
                      </a:r>
                      <a:endParaRPr lang="en-US" altLang="zh-CN" sz="4000" dirty="0">
                        <a:solidFill>
                          <a:schemeClr val="tx1"/>
                        </a:solidFill>
                        <a:latin typeface="+mn-ea"/>
                        <a:ea typeface="+mn-ea"/>
                      </a:endParaRPr>
                    </a:p>
                  </a:txBody>
                  <a:tcPr anchor="ctr"/>
                </a:tc>
                <a:extLst>
                  <a:ext uri="{0D108BD9-81ED-4DB2-BD59-A6C34878D82A}">
                    <a16:rowId xmlns:a16="http://schemas.microsoft.com/office/drawing/2014/main" xmlns="" val="10006"/>
                  </a:ext>
                </a:extLst>
              </a:tr>
            </a:tbl>
          </a:graphicData>
        </a:graphic>
      </p:graphicFrame>
      <p:sp>
        <p:nvSpPr>
          <p:cNvPr id="6" name="TextBox 19"/>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基本面因子</a:t>
            </a:r>
            <a:endParaRPr kumimoji="0" lang="en-US" altLang="zh-CN" sz="2800" dirty="0">
              <a:solidFill>
                <a:srgbClr val="3C3C3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8902607"/>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51011" y="5082184"/>
            <a:ext cx="12708000" cy="3292612"/>
            <a:chOff x="5851011" y="5082184"/>
            <a:chExt cx="12708000" cy="3292612"/>
          </a:xfrm>
        </p:grpSpPr>
        <p:sp>
          <p:nvSpPr>
            <p:cNvPr id="12" name="TextBox 11"/>
            <p:cNvSpPr txBox="1"/>
            <p:nvPr/>
          </p:nvSpPr>
          <p:spPr>
            <a:xfrm>
              <a:off x="10556434" y="7851576"/>
              <a:ext cx="3543614" cy="523220"/>
            </a:xfrm>
            <a:prstGeom prst="rect">
              <a:avLst/>
            </a:prstGeom>
            <a:noFill/>
          </p:spPr>
          <p:txBody>
            <a:bodyPr wrap="square" rtlCol="0">
              <a:spAutoFit/>
            </a:bodyPr>
            <a:lstStyle/>
            <a:p>
              <a:pPr algn="dist"/>
              <a:endParaRPr lang="id-ID" sz="2800" b="1" kern="100" spc="3000" dirty="0">
                <a:solidFill>
                  <a:srgbClr val="3C3C3C"/>
                </a:solidFill>
                <a:latin typeface="+mj-ea"/>
                <a:ea typeface="+mj-ea"/>
              </a:endParaRPr>
            </a:p>
          </p:txBody>
        </p:sp>
        <p:grpSp>
          <p:nvGrpSpPr>
            <p:cNvPr id="13" name="Group 12"/>
            <p:cNvGrpSpPr/>
            <p:nvPr/>
          </p:nvGrpSpPr>
          <p:grpSpPr>
            <a:xfrm>
              <a:off x="5851011" y="5547444"/>
              <a:ext cx="12708000" cy="2589955"/>
              <a:chOff x="3298957" y="2749007"/>
              <a:chExt cx="5610569" cy="1294977"/>
            </a:xfrm>
          </p:grpSpPr>
          <p:grpSp>
            <p:nvGrpSpPr>
              <p:cNvPr id="14" name="Group 13"/>
              <p:cNvGrpSpPr/>
              <p:nvPr/>
            </p:nvGrpSpPr>
            <p:grpSpPr>
              <a:xfrm>
                <a:off x="7546459" y="2749007"/>
                <a:ext cx="1356422" cy="1294977"/>
                <a:chOff x="7332390" y="2560320"/>
                <a:chExt cx="1356422" cy="1294977"/>
              </a:xfrm>
            </p:grpSpPr>
            <p:cxnSp>
              <p:nvCxnSpPr>
                <p:cNvPr id="29" name="Straight Connector 28"/>
                <p:cNvCxnSpPr/>
                <p:nvPr/>
              </p:nvCxnSpPr>
              <p:spPr>
                <a:xfrm>
                  <a:off x="8678642" y="2560320"/>
                  <a:ext cx="0" cy="129497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332390" y="3847457"/>
                  <a:ext cx="135642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flipH="1">
                <a:off x="3302448" y="2749007"/>
                <a:ext cx="4244011" cy="1294977"/>
                <a:chOff x="4436467" y="2560320"/>
                <a:chExt cx="4244011" cy="1294977"/>
              </a:xfrm>
            </p:grpSpPr>
            <p:cxnSp>
              <p:nvCxnSpPr>
                <p:cNvPr id="27" name="Straight Connector 26"/>
                <p:cNvCxnSpPr/>
                <p:nvPr/>
              </p:nvCxnSpPr>
              <p:spPr>
                <a:xfrm>
                  <a:off x="8665406" y="2560320"/>
                  <a:ext cx="0" cy="129497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p:cNvCxnSpPr>
                <p:nvPr/>
              </p:nvCxnSpPr>
              <p:spPr>
                <a:xfrm>
                  <a:off x="4436467" y="3847457"/>
                  <a:ext cx="4244011" cy="246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p:cNvCxnSpPr/>
              <p:nvPr/>
            </p:nvCxnSpPr>
            <p:spPr>
              <a:xfrm>
                <a:off x="3298957" y="2755446"/>
                <a:ext cx="5610569"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7500820" y="5082184"/>
              <a:ext cx="9397292" cy="2444452"/>
            </a:xfrm>
            <a:prstGeom prst="rect">
              <a:avLst/>
            </a:prstGeom>
            <a:noFill/>
          </p:spPr>
          <p:txBody>
            <a:bodyPr wrap="square" rtlCol="0">
              <a:spAutoFit/>
            </a:bodyPr>
            <a:lstStyle/>
            <a:p>
              <a:pPr lvl="1" indent="0" algn="dist">
                <a:lnSpc>
                  <a:spcPct val="200000"/>
                </a:lnSpc>
              </a:pPr>
              <a:r>
                <a:rPr lang="zh-CN" altLang="en-US" sz="9000" spc="600" dirty="0">
                  <a:solidFill>
                    <a:schemeClr val="tx1"/>
                  </a:solidFill>
                  <a:latin typeface="+mj-ea"/>
                </a:rPr>
                <a:t>经营因子</a:t>
              </a:r>
              <a:endParaRPr lang="en-US" altLang="zh-CN" sz="9000" spc="600" dirty="0">
                <a:solidFill>
                  <a:schemeClr val="tx1"/>
                </a:solidFill>
                <a:latin typeface="+mj-ea"/>
              </a:endParaRPr>
            </a:p>
          </p:txBody>
        </p:sp>
      </p:grpSp>
    </p:spTree>
    <p:extLst>
      <p:ext uri="{BB962C8B-B14F-4D97-AF65-F5344CB8AC3E}">
        <p14:creationId xmlns:p14="http://schemas.microsoft.com/office/powerpoint/2010/main" val="2808897192"/>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069703" y="4636267"/>
            <a:ext cx="18396857" cy="5011949"/>
          </a:xfrm>
          <a:prstGeom prst="rect">
            <a:avLst/>
          </a:prstGeom>
        </p:spPr>
        <p:txBody>
          <a:bodyPr wrap="square">
            <a:spAutoFit/>
          </a:bodyPr>
          <a:lstStyle/>
          <a:p>
            <a:pPr marL="571500" indent="-571500" algn="l">
              <a:lnSpc>
                <a:spcPct val="150000"/>
              </a:lnSpc>
              <a:buClr>
                <a:srgbClr val="7F7F7F"/>
              </a:buClr>
              <a:buFont typeface="Wingdings" panose="05000000000000000000" pitchFamily="2" charset="2"/>
              <a:buChar char="l"/>
            </a:pPr>
            <a:r>
              <a:rPr lang="zh-CN" altLang="en-US" sz="4400" dirty="0">
                <a:latin typeface="宋体" panose="02010600030101010101" pitchFamily="2" charset="-122"/>
                <a:ea typeface="宋体" panose="02010600030101010101" pitchFamily="2" charset="-122"/>
              </a:rPr>
              <a:t>企就是要通过对反映企业资产营运效率与效益的指标进行计算与分析，评价企业的营运能力，为企业提高经济效益指明方向。</a:t>
            </a:r>
          </a:p>
          <a:p>
            <a:pPr marL="571500" indent="-571500" algn="l">
              <a:lnSpc>
                <a:spcPct val="150000"/>
              </a:lnSpc>
              <a:buClr>
                <a:srgbClr val="7F7F7F"/>
              </a:buClr>
              <a:buFont typeface="Wingdings" panose="05000000000000000000" pitchFamily="2" charset="2"/>
              <a:buChar char="l"/>
            </a:pPr>
            <a:r>
              <a:rPr lang="zh-CN" altLang="en-US" sz="4400" dirty="0">
                <a:latin typeface="宋体" panose="02010600030101010101" pitchFamily="2" charset="-122"/>
                <a:ea typeface="宋体" panose="02010600030101010101" pitchFamily="2" charset="-122"/>
              </a:rPr>
              <a:t>评价企业资产营运的效率。</a:t>
            </a:r>
          </a:p>
          <a:p>
            <a:pPr marL="571500" indent="-571500" algn="l">
              <a:lnSpc>
                <a:spcPct val="150000"/>
              </a:lnSpc>
              <a:buClr>
                <a:srgbClr val="7F7F7F"/>
              </a:buClr>
              <a:buFont typeface="Wingdings" panose="05000000000000000000" pitchFamily="2" charset="2"/>
              <a:buChar char="l"/>
            </a:pPr>
            <a:r>
              <a:rPr lang="zh-CN" altLang="en-US" sz="4400" dirty="0">
                <a:latin typeface="宋体" panose="02010600030101010101" pitchFamily="2" charset="-122"/>
                <a:ea typeface="宋体" panose="02010600030101010101" pitchFamily="2" charset="-122"/>
              </a:rPr>
              <a:t>发现企业在资产营运中存在的问题。</a:t>
            </a:r>
          </a:p>
          <a:p>
            <a:pPr marL="571500" indent="-571500" algn="l">
              <a:lnSpc>
                <a:spcPct val="150000"/>
              </a:lnSpc>
              <a:buClr>
                <a:srgbClr val="7F7F7F"/>
              </a:buClr>
              <a:buFont typeface="Wingdings" panose="05000000000000000000" pitchFamily="2" charset="2"/>
              <a:buChar char="l"/>
            </a:pPr>
            <a:r>
              <a:rPr lang="zh-CN" altLang="en-US" sz="4400" dirty="0">
                <a:latin typeface="宋体" panose="02010600030101010101" pitchFamily="2" charset="-122"/>
                <a:ea typeface="宋体" panose="02010600030101010101" pitchFamily="2" charset="-122"/>
              </a:rPr>
              <a:t>盈利能力分析和偿债能力分析的基础与补充。</a:t>
            </a:r>
            <a:endParaRPr lang="en-US" altLang="zh-CN" sz="4400" dirty="0">
              <a:latin typeface="宋体" panose="02010600030101010101" pitchFamily="2" charset="-122"/>
              <a:ea typeface="宋体" panose="02010600030101010101" pitchFamily="2" charset="-122"/>
            </a:endParaRPr>
          </a:p>
        </p:txBody>
      </p:sp>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矩形 7"/>
          <p:cNvSpPr/>
          <p:nvPr/>
        </p:nvSpPr>
        <p:spPr>
          <a:xfrm>
            <a:off x="1915885" y="2981914"/>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经营能力分析</a:t>
            </a:r>
            <a:endParaRPr lang="en-US" altLang="zh-CN" sz="5400" dirty="0">
              <a:latin typeface="宋体" panose="02010600030101010101" pitchFamily="2" charset="-122"/>
              <a:ea typeface="宋体" panose="02010600030101010101" pitchFamily="2" charset="-122"/>
            </a:endParaRPr>
          </a:p>
        </p:txBody>
      </p:sp>
      <p:sp>
        <p:nvSpPr>
          <p:cNvPr id="6" name="TextBox 19">
            <a:extLst>
              <a:ext uri="{FF2B5EF4-FFF2-40B4-BE49-F238E27FC236}">
                <a16:creationId xmlns:a16="http://schemas.microsoft.com/office/drawing/2014/main" xmlns="" id="{54E16BE1-E39A-486F-AD8B-74D45BDCD71B}"/>
              </a:ext>
            </a:extLst>
          </p:cNvPr>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经营能力</a:t>
            </a:r>
            <a:endParaRPr kumimoji="0" lang="en-US" altLang="zh-CN" sz="2800" dirty="0">
              <a:solidFill>
                <a:srgbClr val="3C3C3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3817775"/>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0" name="TextBox 19"/>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经营能力</a:t>
            </a:r>
            <a:endParaRPr kumimoji="0" lang="en-US" altLang="zh-CN" sz="2800" dirty="0">
              <a:solidFill>
                <a:srgbClr val="3C3C3C"/>
              </a:solidFill>
              <a:latin typeface="Times New Roman" panose="02020603050405020304" pitchFamily="18" charset="0"/>
              <a:cs typeface="Times New Roman" panose="02020603050405020304" pitchFamily="18" charset="0"/>
            </a:endParaRPr>
          </a:p>
        </p:txBody>
      </p:sp>
      <p:graphicFrame>
        <p:nvGraphicFramePr>
          <p:cNvPr id="5" name="表格 4"/>
          <p:cNvGraphicFramePr>
            <a:graphicFrameLocks noGrp="1"/>
          </p:cNvGraphicFramePr>
          <p:nvPr>
            <p:extLst/>
          </p:nvPr>
        </p:nvGraphicFramePr>
        <p:xfrm>
          <a:off x="2391954" y="2184475"/>
          <a:ext cx="19997782" cy="9707079"/>
        </p:xfrm>
        <a:graphic>
          <a:graphicData uri="http://schemas.openxmlformats.org/drawingml/2006/table">
            <a:tbl>
              <a:tblPr firstRow="1" bandRow="1">
                <a:tableStyleId>{5940675A-B579-460E-94D1-54222C63F5DA}</a:tableStyleId>
              </a:tblPr>
              <a:tblGrid>
                <a:gridCol w="2911566">
                  <a:extLst>
                    <a:ext uri="{9D8B030D-6E8A-4147-A177-3AD203B41FA5}">
                      <a16:colId xmlns:a16="http://schemas.microsoft.com/office/drawing/2014/main" xmlns="" val="20000"/>
                    </a:ext>
                  </a:extLst>
                </a:gridCol>
                <a:gridCol w="17086216">
                  <a:extLst>
                    <a:ext uri="{9D8B030D-6E8A-4147-A177-3AD203B41FA5}">
                      <a16:colId xmlns:a16="http://schemas.microsoft.com/office/drawing/2014/main" xmlns="" val="20001"/>
                    </a:ext>
                  </a:extLst>
                </a:gridCol>
              </a:tblGrid>
              <a:tr h="884380">
                <a:tc>
                  <a:txBody>
                    <a:bodyPr/>
                    <a:lstStyle/>
                    <a:p>
                      <a:pPr algn="l"/>
                      <a:r>
                        <a:rPr lang="zh-CN" altLang="en-US" sz="4000" b="1" dirty="0">
                          <a:solidFill>
                            <a:schemeClr val="bg1"/>
                          </a:solidFill>
                        </a:rPr>
                        <a:t>因子名称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a:solidFill>
                            <a:schemeClr val="tx1"/>
                          </a:solidFill>
                          <a:latin typeface="+mn-ea"/>
                          <a:ea typeface="+mn-ea"/>
                        </a:rPr>
                        <a:t> 存货周转率 </a:t>
                      </a:r>
                      <a:endParaRPr lang="zh-CN" altLang="en-US" sz="400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0"/>
                  </a:ext>
                </a:extLst>
              </a:tr>
              <a:tr h="481878">
                <a:tc>
                  <a:txBody>
                    <a:bodyPr/>
                    <a:lstStyle/>
                    <a:p>
                      <a:pPr algn="l"/>
                      <a:r>
                        <a:rPr lang="zh-CN" altLang="en-US" sz="4000" b="1" dirty="0">
                          <a:solidFill>
                            <a:schemeClr val="bg1"/>
                          </a:solidFill>
                        </a:rPr>
                        <a:t>算法</a:t>
                      </a:r>
                      <a:endParaRPr lang="en-US" altLang="zh-CN" sz="40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dirty="0"/>
                        <a:t>销售收入</a:t>
                      </a:r>
                      <a:r>
                        <a:rPr lang="en-US" altLang="zh-CN" sz="4000" dirty="0"/>
                        <a:t>/</a:t>
                      </a:r>
                      <a:r>
                        <a:rPr lang="zh-CN" altLang="en-US" sz="4000" dirty="0"/>
                        <a:t>平均存货</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1"/>
                  </a:ext>
                </a:extLst>
              </a:tr>
              <a:tr h="6811019">
                <a:tc>
                  <a:txBody>
                    <a:bodyPr/>
                    <a:lstStyle/>
                    <a:p>
                      <a:pPr algn="l"/>
                      <a:r>
                        <a:rPr lang="zh-CN" altLang="en-US" sz="4000" b="1" dirty="0">
                          <a:solidFill>
                            <a:schemeClr val="bg1"/>
                          </a:solidFill>
                        </a:rPr>
                        <a:t>含义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marL="0" algn="l">
                        <a:lnSpc>
                          <a:spcPct val="150000"/>
                        </a:lnSpc>
                      </a:pPr>
                      <a:r>
                        <a:rPr kumimoji="1" lang="zh-CN" altLang="en-US" sz="4000" dirty="0"/>
                        <a:t>存货周转率是企业营运能力分析的重要指标之一，在企业管理决策中被广泛地使用。存货周转率可以用来反映企业存货周转速度和销货能力。</a:t>
                      </a:r>
                      <a:endParaRPr kumimoji="1" lang="en-US" altLang="zh-CN" sz="4000" dirty="0"/>
                    </a:p>
                    <a:p>
                      <a:pPr marL="0" algn="l">
                        <a:lnSpc>
                          <a:spcPct val="150000"/>
                        </a:lnSpc>
                      </a:pPr>
                      <a:endParaRPr kumimoji="1" lang="zh-CN" altLang="en-US" sz="4000" dirty="0"/>
                    </a:p>
                    <a:p>
                      <a:pPr marL="0" algn="l">
                        <a:lnSpc>
                          <a:spcPct val="150000"/>
                        </a:lnSpc>
                      </a:pPr>
                      <a:r>
                        <a:rPr kumimoji="1" lang="zh-CN" altLang="en-US" sz="4000" dirty="0"/>
                        <a:t>存货周转率反映了企业销售效率和存货使用效率。在正常情况下，如果企业经营顺利，存货周转率越高，说明企业存货周转得越快，企业的销售能力越强。营运资金占用在存货上的金额也会越少。但</a:t>
                      </a:r>
                      <a:r>
                        <a:rPr kumimoji="1" lang="zh-CN" altLang="en-US" sz="4000"/>
                        <a:t>过高的 存货</a:t>
                      </a:r>
                      <a:r>
                        <a:rPr kumimoji="1" lang="zh-CN" altLang="en-US" sz="4000" dirty="0"/>
                        <a:t>周转率也可能意味着存货过少，难以应对增长的市场需求。</a:t>
                      </a:r>
                      <a:endParaRPr lang="zh-CN" altLang="en-US" sz="40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2"/>
                  </a:ext>
                </a:extLst>
              </a:tr>
              <a:tr h="1151522">
                <a:tc>
                  <a:txBody>
                    <a:bodyPr/>
                    <a:lstStyle/>
                    <a:p>
                      <a:pPr algn="l"/>
                      <a:r>
                        <a:rPr lang="zh-CN" altLang="en-US" sz="4000" b="1" dirty="0">
                          <a:solidFill>
                            <a:schemeClr val="bg1"/>
                          </a:solidFill>
                        </a:rPr>
                        <a:t>数据来源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F3F3F"/>
                    </a:solidFill>
                  </a:tcPr>
                </a:tc>
                <a:tc>
                  <a:txBody>
                    <a:bodyPr/>
                    <a:lstStyle/>
                    <a:p>
                      <a:pPr algn="l"/>
                      <a:r>
                        <a:rPr lang="zh-CN" altLang="en-US" sz="4000" dirty="0"/>
                        <a:t>利润表</a:t>
                      </a:r>
                      <a:endParaRPr lang="en-US" altLang="zh-CN" sz="4000" dirty="0"/>
                    </a:p>
                    <a:p>
                      <a:pPr algn="l"/>
                      <a:r>
                        <a:rPr lang="zh-CN" altLang="en-US" sz="4000" dirty="0"/>
                        <a:t>资产负债表</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499539093"/>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0" name="TextBox 19"/>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经营能力</a:t>
            </a:r>
            <a:endParaRPr kumimoji="0" lang="en-US" altLang="zh-CN" sz="2800" dirty="0">
              <a:solidFill>
                <a:srgbClr val="3C3C3C"/>
              </a:solidFill>
              <a:latin typeface="Times New Roman" panose="02020603050405020304" pitchFamily="18" charset="0"/>
              <a:cs typeface="Times New Roman" panose="02020603050405020304" pitchFamily="18" charset="0"/>
            </a:endParaRPr>
          </a:p>
        </p:txBody>
      </p:sp>
      <p:graphicFrame>
        <p:nvGraphicFramePr>
          <p:cNvPr id="5" name="表格 4"/>
          <p:cNvGraphicFramePr>
            <a:graphicFrameLocks noGrp="1"/>
          </p:cNvGraphicFramePr>
          <p:nvPr>
            <p:extLst/>
          </p:nvPr>
        </p:nvGraphicFramePr>
        <p:xfrm>
          <a:off x="2391954" y="2184475"/>
          <a:ext cx="19997782" cy="9707079"/>
        </p:xfrm>
        <a:graphic>
          <a:graphicData uri="http://schemas.openxmlformats.org/drawingml/2006/table">
            <a:tbl>
              <a:tblPr firstRow="1" bandRow="1">
                <a:tableStyleId>{5940675A-B579-460E-94D1-54222C63F5DA}</a:tableStyleId>
              </a:tblPr>
              <a:tblGrid>
                <a:gridCol w="2911566">
                  <a:extLst>
                    <a:ext uri="{9D8B030D-6E8A-4147-A177-3AD203B41FA5}">
                      <a16:colId xmlns:a16="http://schemas.microsoft.com/office/drawing/2014/main" xmlns="" val="20000"/>
                    </a:ext>
                  </a:extLst>
                </a:gridCol>
                <a:gridCol w="17086216">
                  <a:extLst>
                    <a:ext uri="{9D8B030D-6E8A-4147-A177-3AD203B41FA5}">
                      <a16:colId xmlns:a16="http://schemas.microsoft.com/office/drawing/2014/main" xmlns="" val="20001"/>
                    </a:ext>
                  </a:extLst>
                </a:gridCol>
              </a:tblGrid>
              <a:tr h="884380">
                <a:tc>
                  <a:txBody>
                    <a:bodyPr/>
                    <a:lstStyle/>
                    <a:p>
                      <a:pPr algn="l"/>
                      <a:r>
                        <a:rPr lang="zh-CN" altLang="en-US" sz="4000" b="1" dirty="0">
                          <a:solidFill>
                            <a:schemeClr val="bg1"/>
                          </a:solidFill>
                        </a:rPr>
                        <a:t>因子名称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a:solidFill>
                            <a:schemeClr val="tx1"/>
                          </a:solidFill>
                          <a:latin typeface="+mn-ea"/>
                          <a:ea typeface="+mn-ea"/>
                        </a:rPr>
                        <a:t> 应收</a:t>
                      </a:r>
                      <a:r>
                        <a:rPr lang="zh-CN" altLang="en-US" sz="4000" dirty="0">
                          <a:solidFill>
                            <a:schemeClr val="tx1"/>
                          </a:solidFill>
                          <a:latin typeface="+mn-ea"/>
                          <a:ea typeface="+mn-ea"/>
                        </a:rPr>
                        <a:t>账款周转率</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0"/>
                  </a:ext>
                </a:extLst>
              </a:tr>
              <a:tr h="481878">
                <a:tc>
                  <a:txBody>
                    <a:bodyPr/>
                    <a:lstStyle/>
                    <a:p>
                      <a:pPr algn="l"/>
                      <a:r>
                        <a:rPr lang="zh-CN" altLang="en-US" sz="4000" b="1" dirty="0">
                          <a:solidFill>
                            <a:schemeClr val="bg1"/>
                          </a:solidFill>
                        </a:rPr>
                        <a:t>算法</a:t>
                      </a:r>
                      <a:endParaRPr lang="en-US" altLang="zh-CN" sz="40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a:t> 销售</a:t>
                      </a:r>
                      <a:r>
                        <a:rPr lang="zh-CN" altLang="en-US" sz="4000" dirty="0"/>
                        <a:t>收入</a:t>
                      </a:r>
                      <a:r>
                        <a:rPr lang="en-US" altLang="zh-CN" sz="4000" dirty="0"/>
                        <a:t>/</a:t>
                      </a:r>
                      <a:r>
                        <a:rPr lang="zh-CN" altLang="en-US" sz="4000" dirty="0"/>
                        <a:t>平均应收账款</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1"/>
                  </a:ext>
                </a:extLst>
              </a:tr>
              <a:tr h="6811019">
                <a:tc>
                  <a:txBody>
                    <a:bodyPr/>
                    <a:lstStyle/>
                    <a:p>
                      <a:pPr algn="l"/>
                      <a:r>
                        <a:rPr lang="zh-CN" altLang="en-US" sz="4000" b="1" dirty="0">
                          <a:solidFill>
                            <a:schemeClr val="bg1"/>
                          </a:solidFill>
                        </a:rPr>
                        <a:t>含义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marL="0" algn="l">
                        <a:lnSpc>
                          <a:spcPct val="150000"/>
                        </a:lnSpc>
                      </a:pPr>
                      <a:r>
                        <a:rPr kumimoji="1" lang="zh-CN" altLang="en-US" sz="4000" dirty="0"/>
                        <a:t>应收账款是企业流动资产除存货外的另一重要项目。应收账款周转率是企业在一定时期内赊销净收入与平均应收账款余额之比。它反映企业应收账款变现的速度和效率。公司的应收账款如能及时收回，公司的资金使用效率便能大幅提高。应收账款周转率就是反映公司应收账款周转速度的比率。</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2"/>
                  </a:ext>
                </a:extLst>
              </a:tr>
              <a:tr h="1151522">
                <a:tc>
                  <a:txBody>
                    <a:bodyPr/>
                    <a:lstStyle/>
                    <a:p>
                      <a:pPr algn="l"/>
                      <a:r>
                        <a:rPr lang="zh-CN" altLang="en-US" sz="4000" b="1" dirty="0">
                          <a:solidFill>
                            <a:schemeClr val="bg1"/>
                          </a:solidFill>
                        </a:rPr>
                        <a:t>数据来源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F3F3F"/>
                    </a:solidFill>
                  </a:tcPr>
                </a:tc>
                <a:tc>
                  <a:txBody>
                    <a:bodyPr/>
                    <a:lstStyle/>
                    <a:p>
                      <a:pPr marL="0" marR="0" lvl="0" indent="0" algn="l" defTabSz="825500" rtl="0" eaLnBrk="1" fontAlgn="auto" latinLnBrk="0" hangingPunct="1">
                        <a:lnSpc>
                          <a:spcPct val="100000"/>
                        </a:lnSpc>
                        <a:spcBef>
                          <a:spcPts val="0"/>
                        </a:spcBef>
                        <a:spcAft>
                          <a:spcPts val="0"/>
                        </a:spcAft>
                        <a:buClrTx/>
                        <a:buSzTx/>
                        <a:buFontTx/>
                        <a:buNone/>
                        <a:tabLst/>
                        <a:defRPr/>
                      </a:pPr>
                      <a:r>
                        <a:rPr lang="zh-CN" altLang="en-US" sz="4000" dirty="0"/>
                        <a:t>利润表</a:t>
                      </a:r>
                      <a:endParaRPr lang="en-US" altLang="zh-CN" sz="4000" dirty="0"/>
                    </a:p>
                    <a:p>
                      <a:pPr algn="l"/>
                      <a:endParaRPr lang="zh-CN" altLang="en-US" sz="40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571750350"/>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0" name="TextBox 19"/>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经营能力</a:t>
            </a:r>
            <a:endParaRPr kumimoji="0" lang="en-US" altLang="zh-CN" sz="2800" dirty="0">
              <a:solidFill>
                <a:srgbClr val="3C3C3C"/>
              </a:solidFill>
              <a:latin typeface="Times New Roman" panose="02020603050405020304" pitchFamily="18" charset="0"/>
              <a:cs typeface="Times New Roman" panose="02020603050405020304" pitchFamily="18" charset="0"/>
            </a:endParaRPr>
          </a:p>
        </p:txBody>
      </p:sp>
      <p:graphicFrame>
        <p:nvGraphicFramePr>
          <p:cNvPr id="5" name="表格 4"/>
          <p:cNvGraphicFramePr>
            <a:graphicFrameLocks noGrp="1"/>
          </p:cNvGraphicFramePr>
          <p:nvPr>
            <p:extLst/>
          </p:nvPr>
        </p:nvGraphicFramePr>
        <p:xfrm>
          <a:off x="2391954" y="2184475"/>
          <a:ext cx="19997782" cy="9707079"/>
        </p:xfrm>
        <a:graphic>
          <a:graphicData uri="http://schemas.openxmlformats.org/drawingml/2006/table">
            <a:tbl>
              <a:tblPr firstRow="1" bandRow="1">
                <a:tableStyleId>{5940675A-B579-460E-94D1-54222C63F5DA}</a:tableStyleId>
              </a:tblPr>
              <a:tblGrid>
                <a:gridCol w="2911566">
                  <a:extLst>
                    <a:ext uri="{9D8B030D-6E8A-4147-A177-3AD203B41FA5}">
                      <a16:colId xmlns:a16="http://schemas.microsoft.com/office/drawing/2014/main" xmlns="" val="20000"/>
                    </a:ext>
                  </a:extLst>
                </a:gridCol>
                <a:gridCol w="17086216">
                  <a:extLst>
                    <a:ext uri="{9D8B030D-6E8A-4147-A177-3AD203B41FA5}">
                      <a16:colId xmlns:a16="http://schemas.microsoft.com/office/drawing/2014/main" xmlns="" val="20001"/>
                    </a:ext>
                  </a:extLst>
                </a:gridCol>
              </a:tblGrid>
              <a:tr h="884380">
                <a:tc>
                  <a:txBody>
                    <a:bodyPr/>
                    <a:lstStyle/>
                    <a:p>
                      <a:pPr algn="l"/>
                      <a:r>
                        <a:rPr lang="zh-CN" altLang="en-US" sz="4000" b="1" dirty="0">
                          <a:solidFill>
                            <a:schemeClr val="bg1"/>
                          </a:solidFill>
                        </a:rPr>
                        <a:t>因子名称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a:solidFill>
                            <a:schemeClr val="tx1"/>
                          </a:solidFill>
                          <a:latin typeface="+mn-ea"/>
                          <a:ea typeface="+mn-ea"/>
                        </a:rPr>
                        <a:t> 总资产周转率 </a:t>
                      </a:r>
                      <a:endParaRPr lang="zh-CN" altLang="en-US" sz="400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0"/>
                  </a:ext>
                </a:extLst>
              </a:tr>
              <a:tr h="481878">
                <a:tc>
                  <a:txBody>
                    <a:bodyPr/>
                    <a:lstStyle/>
                    <a:p>
                      <a:pPr algn="l"/>
                      <a:r>
                        <a:rPr lang="zh-CN" altLang="en-US" sz="4000" b="1" dirty="0">
                          <a:solidFill>
                            <a:schemeClr val="bg1"/>
                          </a:solidFill>
                        </a:rPr>
                        <a:t>算法</a:t>
                      </a:r>
                      <a:endParaRPr lang="en-US" altLang="zh-CN" sz="40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a:t> 销售收入 </a:t>
                      </a:r>
                      <a:r>
                        <a:rPr lang="en-US" altLang="zh-CN" sz="4000"/>
                        <a:t>/ </a:t>
                      </a:r>
                      <a:r>
                        <a:rPr lang="zh-CN" altLang="en-US" sz="4000"/>
                        <a:t>平均</a:t>
                      </a:r>
                      <a:r>
                        <a:rPr lang="zh-CN" altLang="en-US" sz="4000" dirty="0"/>
                        <a:t>总资产</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1"/>
                  </a:ext>
                </a:extLst>
              </a:tr>
              <a:tr h="6811019">
                <a:tc>
                  <a:txBody>
                    <a:bodyPr/>
                    <a:lstStyle/>
                    <a:p>
                      <a:pPr algn="l"/>
                      <a:r>
                        <a:rPr lang="zh-CN" altLang="en-US" sz="4000" b="1" dirty="0">
                          <a:solidFill>
                            <a:schemeClr val="bg1"/>
                          </a:solidFill>
                        </a:rPr>
                        <a:t>含义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marL="0" algn="l">
                        <a:lnSpc>
                          <a:spcPct val="150000"/>
                        </a:lnSpc>
                      </a:pPr>
                      <a:r>
                        <a:rPr kumimoji="1" lang="zh-CN" altLang="en-US" sz="4000" dirty="0"/>
                        <a:t>体现了企业经营期间全部资产从投入到产出的流转速度，反映了企业全部资产的管理质量和利用效率。衡量企业利用资产产生收入的效率。总资产周转率低的企业，其</a:t>
                      </a:r>
                      <a:r>
                        <a:rPr kumimoji="1" lang="zh-CN" altLang="en-US" sz="4000"/>
                        <a:t>利用资 产</a:t>
                      </a:r>
                      <a:r>
                        <a:rPr kumimoji="1" lang="zh-CN" altLang="en-US" sz="4000" dirty="0"/>
                        <a:t>的效率低或者在资本密集的环境下运营。当然，这也可能与</a:t>
                      </a:r>
                      <a:r>
                        <a:rPr kumimoji="1" lang="zh-CN" altLang="en-US" sz="4000"/>
                        <a:t>企业选择 资本密集型</a:t>
                      </a:r>
                      <a:r>
                        <a:rPr kumimoji="1" lang="zh-CN" altLang="en-US" sz="4000" dirty="0"/>
                        <a:t>而非劳动力密集型的策略有关。</a:t>
                      </a:r>
                    </a:p>
                    <a:p>
                      <a:pPr marL="0" algn="l">
                        <a:lnSpc>
                          <a:spcPct val="150000"/>
                        </a:lnSpc>
                      </a:pPr>
                      <a:r>
                        <a:rPr kumimoji="1" lang="zh-CN" altLang="en-US" sz="4000" dirty="0"/>
                        <a:t>通过该指标的对比分析，可以反映企业的运营效率，发现企业与同类企业在资产利用上的差距、一般情况下，该数值越高，表明企业总资产周转速度越快。销售能力越强，资产利用效率越高。</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2"/>
                  </a:ext>
                </a:extLst>
              </a:tr>
              <a:tr h="1151522">
                <a:tc>
                  <a:txBody>
                    <a:bodyPr/>
                    <a:lstStyle/>
                    <a:p>
                      <a:pPr algn="l"/>
                      <a:r>
                        <a:rPr lang="zh-CN" altLang="en-US" sz="4000" b="1" dirty="0">
                          <a:solidFill>
                            <a:schemeClr val="bg1"/>
                          </a:solidFill>
                        </a:rPr>
                        <a:t>数据来源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F3F3F"/>
                    </a:solidFill>
                  </a:tcPr>
                </a:tc>
                <a:tc>
                  <a:txBody>
                    <a:bodyPr/>
                    <a:lstStyle/>
                    <a:p>
                      <a:pPr marL="0" marR="0" lvl="0" indent="0" algn="l" defTabSz="825500" rtl="0" eaLnBrk="1" fontAlgn="auto" latinLnBrk="0" hangingPunct="1">
                        <a:lnSpc>
                          <a:spcPct val="100000"/>
                        </a:lnSpc>
                        <a:spcBef>
                          <a:spcPts val="0"/>
                        </a:spcBef>
                        <a:spcAft>
                          <a:spcPts val="0"/>
                        </a:spcAft>
                        <a:buClrTx/>
                        <a:buSzTx/>
                        <a:buFontTx/>
                        <a:buNone/>
                        <a:tabLst/>
                        <a:defRPr/>
                      </a:pPr>
                      <a:r>
                        <a:rPr lang="zh-CN" altLang="en-US" sz="4000" dirty="0"/>
                        <a:t>利润表</a:t>
                      </a:r>
                      <a:endParaRPr lang="en-US" altLang="zh-CN" sz="4000" dirty="0"/>
                    </a:p>
                    <a:p>
                      <a:pPr algn="l"/>
                      <a:r>
                        <a:rPr lang="zh-CN" altLang="en-US" sz="4000" dirty="0"/>
                        <a:t>资产负债表</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32857318"/>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0" name="TextBox 19"/>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经营能力</a:t>
            </a:r>
            <a:endParaRPr kumimoji="0" lang="en-US" altLang="zh-CN" sz="2800" dirty="0">
              <a:solidFill>
                <a:srgbClr val="3C3C3C"/>
              </a:solidFill>
              <a:latin typeface="Times New Roman" panose="02020603050405020304" pitchFamily="18" charset="0"/>
              <a:cs typeface="Times New Roman" panose="02020603050405020304" pitchFamily="18" charset="0"/>
            </a:endParaRPr>
          </a:p>
        </p:txBody>
      </p:sp>
      <p:graphicFrame>
        <p:nvGraphicFramePr>
          <p:cNvPr id="5" name="表格 4"/>
          <p:cNvGraphicFramePr>
            <a:graphicFrameLocks noGrp="1"/>
          </p:cNvGraphicFramePr>
          <p:nvPr>
            <p:extLst/>
          </p:nvPr>
        </p:nvGraphicFramePr>
        <p:xfrm>
          <a:off x="2391954" y="2184475"/>
          <a:ext cx="19997782" cy="10302700"/>
        </p:xfrm>
        <a:graphic>
          <a:graphicData uri="http://schemas.openxmlformats.org/drawingml/2006/table">
            <a:tbl>
              <a:tblPr firstRow="1" bandRow="1">
                <a:tableStyleId>{5940675A-B579-460E-94D1-54222C63F5DA}</a:tableStyleId>
              </a:tblPr>
              <a:tblGrid>
                <a:gridCol w="2911566">
                  <a:extLst>
                    <a:ext uri="{9D8B030D-6E8A-4147-A177-3AD203B41FA5}">
                      <a16:colId xmlns:a16="http://schemas.microsoft.com/office/drawing/2014/main" xmlns="" val="20000"/>
                    </a:ext>
                  </a:extLst>
                </a:gridCol>
                <a:gridCol w="17086216">
                  <a:extLst>
                    <a:ext uri="{9D8B030D-6E8A-4147-A177-3AD203B41FA5}">
                      <a16:colId xmlns:a16="http://schemas.microsoft.com/office/drawing/2014/main" xmlns="" val="20001"/>
                    </a:ext>
                  </a:extLst>
                </a:gridCol>
              </a:tblGrid>
              <a:tr h="884380">
                <a:tc>
                  <a:txBody>
                    <a:bodyPr/>
                    <a:lstStyle/>
                    <a:p>
                      <a:pPr algn="l"/>
                      <a:r>
                        <a:rPr lang="zh-CN" altLang="en-US" sz="4000" b="1" dirty="0">
                          <a:solidFill>
                            <a:schemeClr val="bg1"/>
                          </a:solidFill>
                        </a:rPr>
                        <a:t>因子名称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a:solidFill>
                            <a:schemeClr val="tx1"/>
                          </a:solidFill>
                          <a:latin typeface="+mn-ea"/>
                          <a:ea typeface="+mn-ea"/>
                        </a:rPr>
                        <a:t> 固定资产周转率 </a:t>
                      </a:r>
                      <a:endParaRPr lang="zh-CN" altLang="en-US" sz="400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0"/>
                  </a:ext>
                </a:extLst>
              </a:tr>
              <a:tr h="481878">
                <a:tc>
                  <a:txBody>
                    <a:bodyPr/>
                    <a:lstStyle/>
                    <a:p>
                      <a:pPr algn="l"/>
                      <a:r>
                        <a:rPr lang="zh-CN" altLang="en-US" sz="4000" b="1" dirty="0">
                          <a:solidFill>
                            <a:schemeClr val="bg1"/>
                          </a:solidFill>
                        </a:rPr>
                        <a:t>算法</a:t>
                      </a:r>
                      <a:endParaRPr lang="en-US" altLang="zh-CN" sz="40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a:t> 销售收入 </a:t>
                      </a:r>
                      <a:r>
                        <a:rPr lang="en-US" altLang="zh-CN" sz="4000"/>
                        <a:t>/ </a:t>
                      </a:r>
                      <a:r>
                        <a:rPr lang="zh-CN" altLang="en-US" sz="4000"/>
                        <a:t>平均</a:t>
                      </a:r>
                      <a:r>
                        <a:rPr lang="zh-CN" altLang="en-US" sz="4000" dirty="0"/>
                        <a:t>固定资产</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1"/>
                  </a:ext>
                </a:extLst>
              </a:tr>
              <a:tr h="6811019">
                <a:tc>
                  <a:txBody>
                    <a:bodyPr/>
                    <a:lstStyle/>
                    <a:p>
                      <a:pPr algn="l"/>
                      <a:r>
                        <a:rPr lang="zh-CN" altLang="en-US" sz="4000" b="1" dirty="0">
                          <a:solidFill>
                            <a:schemeClr val="bg1"/>
                          </a:solidFill>
                        </a:rPr>
                        <a:t>含义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marL="0" algn="l">
                        <a:lnSpc>
                          <a:spcPct val="150000"/>
                        </a:lnSpc>
                      </a:pPr>
                      <a:r>
                        <a:rPr kumimoji="1" lang="zh-CN" altLang="en-US" sz="4000" dirty="0"/>
                        <a:t>固定资产周转率主要用于分析对厂房、设备等固定资产的利用效率，反映企业对固定资产的管理效率。比率越高，说明利用率越高，管理水平越好。如果固定资产周转率与同行业平均水平相比偏低，则说明企业对固定资产的利用率较低，可能会影响企业的获利能力。它反应了企业资产的利用程度。对于重资产行业的企业，这项指标发挥的作用更大。该指标越髙，企业的固定资产利用率越高、投资效率越高、营运能力越强。但是，过高的固定资产周转率也可能暗示企业的固定资产扩张受到一定的</a:t>
                      </a:r>
                      <a:r>
                        <a:rPr kumimoji="1" lang="zh-CN" altLang="en-US" sz="4000"/>
                        <a:t>限制， 未来</a:t>
                      </a:r>
                      <a:r>
                        <a:rPr kumimoji="1" lang="zh-CN" altLang="en-US" sz="4000" dirty="0"/>
                        <a:t>的规模增长较难实现。</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2"/>
                  </a:ext>
                </a:extLst>
              </a:tr>
              <a:tr h="1151522">
                <a:tc>
                  <a:txBody>
                    <a:bodyPr/>
                    <a:lstStyle/>
                    <a:p>
                      <a:pPr algn="l"/>
                      <a:r>
                        <a:rPr lang="zh-CN" altLang="en-US" sz="4000" b="1" dirty="0">
                          <a:solidFill>
                            <a:schemeClr val="bg1"/>
                          </a:solidFill>
                        </a:rPr>
                        <a:t>数据来源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F3F3F"/>
                    </a:solidFill>
                  </a:tcPr>
                </a:tc>
                <a:tc>
                  <a:txBody>
                    <a:bodyPr/>
                    <a:lstStyle/>
                    <a:p>
                      <a:pPr marL="0" marR="0" lvl="0" indent="0" algn="l" defTabSz="825500" rtl="0" eaLnBrk="1" fontAlgn="auto" latinLnBrk="0" hangingPunct="1">
                        <a:lnSpc>
                          <a:spcPct val="100000"/>
                        </a:lnSpc>
                        <a:spcBef>
                          <a:spcPts val="0"/>
                        </a:spcBef>
                        <a:spcAft>
                          <a:spcPts val="0"/>
                        </a:spcAft>
                        <a:buClrTx/>
                        <a:buSzTx/>
                        <a:buFontTx/>
                        <a:buNone/>
                        <a:tabLst/>
                        <a:defRPr/>
                      </a:pPr>
                      <a:r>
                        <a:rPr lang="zh-CN" altLang="en-US" sz="4000" dirty="0"/>
                        <a:t>利润表</a:t>
                      </a:r>
                      <a:endParaRPr lang="en-US" altLang="zh-CN" sz="4000" dirty="0"/>
                    </a:p>
                    <a:p>
                      <a:pPr algn="l"/>
                      <a:r>
                        <a:rPr lang="zh-CN" altLang="en-US" sz="4000" dirty="0"/>
                        <a:t>资产负债表</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958727366"/>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51011" y="5082184"/>
            <a:ext cx="12708000" cy="3292612"/>
            <a:chOff x="5851011" y="5082184"/>
            <a:chExt cx="12708000" cy="3292612"/>
          </a:xfrm>
        </p:grpSpPr>
        <p:sp>
          <p:nvSpPr>
            <p:cNvPr id="12" name="TextBox 11"/>
            <p:cNvSpPr txBox="1"/>
            <p:nvPr/>
          </p:nvSpPr>
          <p:spPr>
            <a:xfrm>
              <a:off x="10556434" y="7851576"/>
              <a:ext cx="3543614" cy="523220"/>
            </a:xfrm>
            <a:prstGeom prst="rect">
              <a:avLst/>
            </a:prstGeom>
            <a:noFill/>
          </p:spPr>
          <p:txBody>
            <a:bodyPr wrap="square" rtlCol="0">
              <a:spAutoFit/>
            </a:bodyPr>
            <a:lstStyle/>
            <a:p>
              <a:pPr algn="dist"/>
              <a:endParaRPr lang="id-ID" sz="2800" b="1" kern="100" spc="3000" dirty="0">
                <a:solidFill>
                  <a:srgbClr val="3C3C3C"/>
                </a:solidFill>
                <a:latin typeface="+mj-ea"/>
                <a:ea typeface="+mj-ea"/>
              </a:endParaRPr>
            </a:p>
          </p:txBody>
        </p:sp>
        <p:grpSp>
          <p:nvGrpSpPr>
            <p:cNvPr id="13" name="Group 12"/>
            <p:cNvGrpSpPr/>
            <p:nvPr/>
          </p:nvGrpSpPr>
          <p:grpSpPr>
            <a:xfrm>
              <a:off x="5851011" y="5547444"/>
              <a:ext cx="12708000" cy="2589955"/>
              <a:chOff x="3298957" y="2749007"/>
              <a:chExt cx="5610569" cy="1294977"/>
            </a:xfrm>
          </p:grpSpPr>
          <p:grpSp>
            <p:nvGrpSpPr>
              <p:cNvPr id="14" name="Group 13"/>
              <p:cNvGrpSpPr/>
              <p:nvPr/>
            </p:nvGrpSpPr>
            <p:grpSpPr>
              <a:xfrm>
                <a:off x="7546459" y="2749007"/>
                <a:ext cx="1356422" cy="1294977"/>
                <a:chOff x="7332390" y="2560320"/>
                <a:chExt cx="1356422" cy="1294977"/>
              </a:xfrm>
            </p:grpSpPr>
            <p:cxnSp>
              <p:nvCxnSpPr>
                <p:cNvPr id="29" name="Straight Connector 28"/>
                <p:cNvCxnSpPr/>
                <p:nvPr/>
              </p:nvCxnSpPr>
              <p:spPr>
                <a:xfrm>
                  <a:off x="8678642" y="2560320"/>
                  <a:ext cx="0" cy="129497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332390" y="3847457"/>
                  <a:ext cx="135642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flipH="1">
                <a:off x="3302448" y="2749007"/>
                <a:ext cx="4244011" cy="1294977"/>
                <a:chOff x="4436467" y="2560320"/>
                <a:chExt cx="4244011" cy="1294977"/>
              </a:xfrm>
            </p:grpSpPr>
            <p:cxnSp>
              <p:nvCxnSpPr>
                <p:cNvPr id="27" name="Straight Connector 26"/>
                <p:cNvCxnSpPr/>
                <p:nvPr/>
              </p:nvCxnSpPr>
              <p:spPr>
                <a:xfrm>
                  <a:off x="8665406" y="2560320"/>
                  <a:ext cx="0" cy="129497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p:cNvCxnSpPr>
                <p:nvPr/>
              </p:nvCxnSpPr>
              <p:spPr>
                <a:xfrm>
                  <a:off x="4436467" y="3847457"/>
                  <a:ext cx="4244011" cy="246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p:cNvCxnSpPr/>
              <p:nvPr/>
            </p:nvCxnSpPr>
            <p:spPr>
              <a:xfrm>
                <a:off x="3298957" y="2755446"/>
                <a:ext cx="5610569"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7500820" y="5082184"/>
              <a:ext cx="9397292" cy="2444452"/>
            </a:xfrm>
            <a:prstGeom prst="rect">
              <a:avLst/>
            </a:prstGeom>
            <a:noFill/>
          </p:spPr>
          <p:txBody>
            <a:bodyPr wrap="square" rtlCol="0">
              <a:spAutoFit/>
            </a:bodyPr>
            <a:lstStyle/>
            <a:p>
              <a:pPr lvl="1" indent="0" algn="dist">
                <a:lnSpc>
                  <a:spcPct val="200000"/>
                </a:lnSpc>
              </a:pPr>
              <a:r>
                <a:rPr lang="zh-CN" altLang="en-US" sz="9000" spc="600" dirty="0">
                  <a:solidFill>
                    <a:schemeClr val="tx1"/>
                  </a:solidFill>
                  <a:latin typeface="+mj-ea"/>
                </a:rPr>
                <a:t>债务因子</a:t>
              </a:r>
              <a:endParaRPr lang="en-US" altLang="zh-CN" sz="9000" spc="600" dirty="0">
                <a:solidFill>
                  <a:schemeClr val="tx1"/>
                </a:solidFill>
                <a:latin typeface="+mj-ea"/>
              </a:endParaRPr>
            </a:p>
          </p:txBody>
        </p:sp>
      </p:grpSp>
    </p:spTree>
    <p:extLst>
      <p:ext uri="{BB962C8B-B14F-4D97-AF65-F5344CB8AC3E}">
        <p14:creationId xmlns:p14="http://schemas.microsoft.com/office/powerpoint/2010/main" val="2674432267"/>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993571" y="3712937"/>
            <a:ext cx="18396857" cy="9413154"/>
          </a:xfrm>
          <a:prstGeom prst="rect">
            <a:avLst/>
          </a:prstGeom>
        </p:spPr>
        <p:txBody>
          <a:bodyPr wrap="square">
            <a:spAutoFit/>
          </a:bodyPr>
          <a:lstStyle/>
          <a:p>
            <a:pPr marL="571500" indent="-571500" algn="l">
              <a:lnSpc>
                <a:spcPct val="150000"/>
              </a:lnSpc>
              <a:buClr>
                <a:srgbClr val="7F7F7F"/>
              </a:buClr>
              <a:buFont typeface="Wingdings" panose="05000000000000000000" pitchFamily="2" charset="2"/>
              <a:buChar char="l"/>
            </a:pPr>
            <a:r>
              <a:rPr lang="zh-CN" altLang="en-US" sz="4400" dirty="0">
                <a:latin typeface="宋体" panose="02010600030101010101" pitchFamily="2" charset="-122"/>
                <a:ea typeface="宋体" panose="02010600030101010101" pitchFamily="2" charset="-122"/>
              </a:rPr>
              <a:t>是指企业用其资产偿还长期债务与短期债务的能力。企业有无支付现金的能力和偿还债务能力，是企业能否生存和健康发展的关键。</a:t>
            </a:r>
            <a:endParaRPr lang="en-US" altLang="zh-CN" sz="44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zh-CN" altLang="en-US" sz="4400" dirty="0">
              <a:latin typeface="宋体" panose="02010600030101010101" pitchFamily="2" charset="-122"/>
              <a:ea typeface="宋体" panose="02010600030101010101" pitchFamily="2" charset="-122"/>
            </a:endParaRPr>
          </a:p>
          <a:p>
            <a:pPr marL="571500" indent="-571500" algn="l">
              <a:lnSpc>
                <a:spcPct val="150000"/>
              </a:lnSpc>
              <a:buClr>
                <a:srgbClr val="7F7F7F"/>
              </a:buClr>
              <a:buFont typeface="Wingdings" panose="05000000000000000000" pitchFamily="2" charset="2"/>
              <a:buChar char="l"/>
            </a:pPr>
            <a:r>
              <a:rPr lang="zh-CN" altLang="en-US" sz="4400" dirty="0">
                <a:latin typeface="宋体" panose="02010600030101010101" pitchFamily="2" charset="-122"/>
                <a:ea typeface="宋体" panose="02010600030101010101" pitchFamily="2" charset="-122"/>
              </a:rPr>
              <a:t>反映企业财务状况和经营能力的重要标志。偿债能力是企业偿还到期债务的承受能力或保证程度，包括偿还短期债务和长期债务的能力。</a:t>
            </a:r>
            <a:endParaRPr lang="en-US" altLang="zh-CN" sz="44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400" dirty="0">
              <a:latin typeface="宋体" panose="02010600030101010101" pitchFamily="2" charset="-122"/>
              <a:ea typeface="宋体" panose="02010600030101010101" pitchFamily="2" charset="-122"/>
            </a:endParaRPr>
          </a:p>
          <a:p>
            <a:pPr marL="571500" indent="-571500" algn="l">
              <a:lnSpc>
                <a:spcPct val="150000"/>
              </a:lnSpc>
              <a:buClr>
                <a:srgbClr val="7F7F7F"/>
              </a:buClr>
              <a:buFont typeface="Wingdings" panose="05000000000000000000" pitchFamily="2" charset="2"/>
              <a:buChar char="l"/>
            </a:pPr>
            <a:r>
              <a:rPr lang="zh-CN" altLang="en-US" sz="4400" dirty="0">
                <a:latin typeface="宋体" panose="02010600030101010101" pitchFamily="2" charset="-122"/>
                <a:ea typeface="宋体" panose="02010600030101010101" pitchFamily="2" charset="-122"/>
              </a:rPr>
              <a:t>静态的看，就是用企业资产清偿企业债务的能力；动态的看，就是用企业资产和经营过程创造的收益偿还债务的能力。企业有无现金支付能力和偿债能力是企业能否健康发展的关键。企业偿债能力分析是企业财务分析的重要组成部分。</a:t>
            </a:r>
            <a:endParaRPr lang="en-US" altLang="zh-CN" sz="4400" dirty="0">
              <a:latin typeface="宋体" panose="02010600030101010101" pitchFamily="2" charset="-122"/>
              <a:ea typeface="宋体" panose="02010600030101010101" pitchFamily="2" charset="-122"/>
            </a:endParaRPr>
          </a:p>
        </p:txBody>
      </p:sp>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矩形 7"/>
          <p:cNvSpPr/>
          <p:nvPr/>
        </p:nvSpPr>
        <p:spPr>
          <a:xfrm>
            <a:off x="1887310" y="2342542"/>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债务能力分析</a:t>
            </a:r>
            <a:endParaRPr lang="en-US" altLang="zh-CN" sz="5400" dirty="0">
              <a:latin typeface="宋体" panose="02010600030101010101" pitchFamily="2" charset="-122"/>
              <a:ea typeface="宋体" panose="02010600030101010101" pitchFamily="2" charset="-122"/>
            </a:endParaRPr>
          </a:p>
        </p:txBody>
      </p:sp>
      <p:sp>
        <p:nvSpPr>
          <p:cNvPr id="6" name="TextBox 19">
            <a:extLst>
              <a:ext uri="{FF2B5EF4-FFF2-40B4-BE49-F238E27FC236}">
                <a16:creationId xmlns:a16="http://schemas.microsoft.com/office/drawing/2014/main" xmlns="" id="{54E16BE1-E39A-486F-AD8B-74D45BDCD71B}"/>
              </a:ext>
            </a:extLst>
          </p:cNvPr>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债务能力</a:t>
            </a:r>
            <a:endParaRPr kumimoji="0" lang="en-US" altLang="zh-CN" sz="2800" dirty="0">
              <a:solidFill>
                <a:srgbClr val="3C3C3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2103846"/>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0" name="TextBox 19"/>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债务能力</a:t>
            </a:r>
            <a:endParaRPr kumimoji="0" lang="en-US" altLang="zh-CN" sz="2800" dirty="0">
              <a:solidFill>
                <a:srgbClr val="3C3C3C"/>
              </a:solidFill>
              <a:latin typeface="Times New Roman" panose="02020603050405020304" pitchFamily="18" charset="0"/>
              <a:cs typeface="Times New Roman" panose="02020603050405020304" pitchFamily="18" charset="0"/>
            </a:endParaRPr>
          </a:p>
        </p:txBody>
      </p:sp>
      <p:graphicFrame>
        <p:nvGraphicFramePr>
          <p:cNvPr id="5" name="表格 4"/>
          <p:cNvGraphicFramePr>
            <a:graphicFrameLocks noGrp="1"/>
          </p:cNvGraphicFramePr>
          <p:nvPr>
            <p:extLst/>
          </p:nvPr>
        </p:nvGraphicFramePr>
        <p:xfrm>
          <a:off x="2391954" y="2184475"/>
          <a:ext cx="19997782" cy="10143582"/>
        </p:xfrm>
        <a:graphic>
          <a:graphicData uri="http://schemas.openxmlformats.org/drawingml/2006/table">
            <a:tbl>
              <a:tblPr firstRow="1" bandRow="1">
                <a:tableStyleId>{5940675A-B579-460E-94D1-54222C63F5DA}</a:tableStyleId>
              </a:tblPr>
              <a:tblGrid>
                <a:gridCol w="2911566">
                  <a:extLst>
                    <a:ext uri="{9D8B030D-6E8A-4147-A177-3AD203B41FA5}">
                      <a16:colId xmlns:a16="http://schemas.microsoft.com/office/drawing/2014/main" xmlns="" val="20000"/>
                    </a:ext>
                  </a:extLst>
                </a:gridCol>
                <a:gridCol w="17086216">
                  <a:extLst>
                    <a:ext uri="{9D8B030D-6E8A-4147-A177-3AD203B41FA5}">
                      <a16:colId xmlns:a16="http://schemas.microsoft.com/office/drawing/2014/main" xmlns="" val="20001"/>
                    </a:ext>
                  </a:extLst>
                </a:gridCol>
              </a:tblGrid>
              <a:tr h="884380">
                <a:tc>
                  <a:txBody>
                    <a:bodyPr/>
                    <a:lstStyle/>
                    <a:p>
                      <a:pPr algn="l"/>
                      <a:r>
                        <a:rPr lang="zh-CN" altLang="en-US" sz="4000" b="1" dirty="0">
                          <a:solidFill>
                            <a:schemeClr val="bg1"/>
                          </a:solidFill>
                        </a:rPr>
                        <a:t>因子名称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a:solidFill>
                            <a:schemeClr val="tx1"/>
                          </a:solidFill>
                          <a:latin typeface="+mn-ea"/>
                          <a:ea typeface="+mn-ea"/>
                        </a:rPr>
                        <a:t> 流动比率 </a:t>
                      </a:r>
                      <a:endParaRPr lang="zh-CN" altLang="en-US" sz="400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0"/>
                  </a:ext>
                </a:extLst>
              </a:tr>
              <a:tr h="481878">
                <a:tc>
                  <a:txBody>
                    <a:bodyPr/>
                    <a:lstStyle/>
                    <a:p>
                      <a:pPr algn="l"/>
                      <a:r>
                        <a:rPr lang="zh-CN" altLang="en-US" sz="4000" b="1" dirty="0">
                          <a:solidFill>
                            <a:schemeClr val="bg1"/>
                          </a:solidFill>
                        </a:rPr>
                        <a:t>算法</a:t>
                      </a:r>
                      <a:endParaRPr lang="en-US" altLang="zh-CN" sz="40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a:t> 流动资产</a:t>
                      </a:r>
                      <a:r>
                        <a:rPr lang="en-US" altLang="zh-CN" sz="4000" dirty="0"/>
                        <a:t>/</a:t>
                      </a:r>
                      <a:r>
                        <a:rPr lang="zh-CN" altLang="en-US" sz="4000" dirty="0"/>
                        <a:t>流动负债</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1"/>
                  </a:ext>
                </a:extLst>
              </a:tr>
              <a:tr h="6811019">
                <a:tc>
                  <a:txBody>
                    <a:bodyPr/>
                    <a:lstStyle/>
                    <a:p>
                      <a:pPr algn="l"/>
                      <a:r>
                        <a:rPr lang="zh-CN" altLang="en-US" sz="4000" b="1" dirty="0">
                          <a:solidFill>
                            <a:schemeClr val="bg1"/>
                          </a:solidFill>
                        </a:rPr>
                        <a:t>含义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marL="0" algn="l">
                        <a:lnSpc>
                          <a:spcPct val="150000"/>
                        </a:lnSpc>
                      </a:pPr>
                      <a:r>
                        <a:rPr kumimoji="1" lang="zh-CN" altLang="en-US" sz="4000" dirty="0"/>
                        <a:t>用来衡量企业流动资产在短期债务到期以前，可以变为现金用于偿还负债的能力。一般说来，比率越高，意味着企业营运资金充足，违约风险越小。</a:t>
                      </a:r>
                    </a:p>
                    <a:p>
                      <a:pPr marL="0" algn="l">
                        <a:lnSpc>
                          <a:spcPct val="150000"/>
                        </a:lnSpc>
                      </a:pPr>
                      <a:endParaRPr kumimoji="1" lang="en-US" altLang="zh-CN" sz="4000" dirty="0"/>
                    </a:p>
                    <a:p>
                      <a:pPr marL="0" algn="l">
                        <a:lnSpc>
                          <a:spcPct val="150000"/>
                        </a:lnSpc>
                      </a:pPr>
                      <a:r>
                        <a:rPr kumimoji="1" lang="zh-CN" altLang="en-US" sz="4000" dirty="0"/>
                        <a:t>一般认为流动比率应在</a:t>
                      </a:r>
                      <a:r>
                        <a:rPr kumimoji="1" lang="en-US" altLang="zh-CN" sz="4000" dirty="0"/>
                        <a:t>2</a:t>
                      </a:r>
                      <a:r>
                        <a:rPr kumimoji="1" lang="zh-CN" altLang="en-US" sz="4000" dirty="0"/>
                        <a:t>：</a:t>
                      </a:r>
                      <a:r>
                        <a:rPr kumimoji="1" lang="en-US" altLang="zh-CN" sz="4000" dirty="0"/>
                        <a:t>1</a:t>
                      </a:r>
                      <a:r>
                        <a:rPr kumimoji="1" lang="zh-CN" altLang="en-US" sz="4000" dirty="0"/>
                        <a:t>以上，流动比率</a:t>
                      </a:r>
                      <a:r>
                        <a:rPr kumimoji="1" lang="en-US" altLang="zh-CN" sz="4000" dirty="0"/>
                        <a:t>2</a:t>
                      </a:r>
                      <a:r>
                        <a:rPr kumimoji="1" lang="zh-CN" altLang="en-US" sz="4000" dirty="0"/>
                        <a:t>：</a:t>
                      </a:r>
                      <a:r>
                        <a:rPr kumimoji="1" lang="en-US" altLang="zh-CN" sz="4000" dirty="0"/>
                        <a:t>1</a:t>
                      </a:r>
                      <a:r>
                        <a:rPr kumimoji="1" lang="zh-CN" altLang="en-US" sz="4000" dirty="0"/>
                        <a:t>，表示流动资产是流动负债的两倍，即使流动资产有一半在短期内不能变现，也能保证全部的流动负债得到偿还。但是，过高的流动比率可能暗示着企业存货积累过多、应收</a:t>
                      </a:r>
                      <a:r>
                        <a:rPr kumimoji="1" lang="zh-CN" altLang="en-US" sz="4000"/>
                        <a:t>账款难以 收回</a:t>
                      </a:r>
                      <a:r>
                        <a:rPr kumimoji="1" lang="zh-CN" altLang="en-US" sz="4000" dirty="0"/>
                        <a:t>或者现金管理出现了问题</a:t>
                      </a:r>
                      <a:r>
                        <a:rPr kumimoji="1" lang="en-US" altLang="zh-CN" sz="4000" dirty="0"/>
                        <a:t>,</a:t>
                      </a:r>
                      <a:r>
                        <a:rPr kumimoji="1" lang="zh-CN" altLang="en-US" sz="4000" dirty="0"/>
                        <a:t>这些都是造成企业盈利能力低下的隐患。</a:t>
                      </a:r>
                      <a:endParaRPr lang="zh-CN" altLang="en-US" sz="40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2"/>
                  </a:ext>
                </a:extLst>
              </a:tr>
              <a:tr h="1151522">
                <a:tc>
                  <a:txBody>
                    <a:bodyPr/>
                    <a:lstStyle/>
                    <a:p>
                      <a:pPr algn="l"/>
                      <a:r>
                        <a:rPr lang="zh-CN" altLang="en-US" sz="4000" b="1" dirty="0">
                          <a:solidFill>
                            <a:schemeClr val="bg1"/>
                          </a:solidFill>
                        </a:rPr>
                        <a:t>数据来源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F3F3F"/>
                    </a:solidFill>
                  </a:tcPr>
                </a:tc>
                <a:tc>
                  <a:txBody>
                    <a:bodyPr/>
                    <a:lstStyle/>
                    <a:p>
                      <a:pPr algn="l"/>
                      <a:r>
                        <a:rPr lang="zh-CN" altLang="en-US" sz="4000" dirty="0"/>
                        <a:t>资产负债表</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712049974"/>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0" name="TextBox 19"/>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债务能力</a:t>
            </a:r>
            <a:endParaRPr kumimoji="0" lang="en-US" altLang="zh-CN" sz="2800" dirty="0">
              <a:solidFill>
                <a:srgbClr val="3C3C3C"/>
              </a:solidFill>
              <a:latin typeface="Times New Roman" panose="02020603050405020304" pitchFamily="18" charset="0"/>
              <a:cs typeface="Times New Roman" panose="02020603050405020304" pitchFamily="18" charset="0"/>
            </a:endParaRPr>
          </a:p>
        </p:txBody>
      </p:sp>
      <p:graphicFrame>
        <p:nvGraphicFramePr>
          <p:cNvPr id="5" name="表格 4"/>
          <p:cNvGraphicFramePr>
            <a:graphicFrameLocks noGrp="1"/>
          </p:cNvGraphicFramePr>
          <p:nvPr>
            <p:extLst/>
          </p:nvPr>
        </p:nvGraphicFramePr>
        <p:xfrm>
          <a:off x="2391954" y="2184475"/>
          <a:ext cx="19997782" cy="9547961"/>
        </p:xfrm>
        <a:graphic>
          <a:graphicData uri="http://schemas.openxmlformats.org/drawingml/2006/table">
            <a:tbl>
              <a:tblPr firstRow="1" bandRow="1">
                <a:tableStyleId>{5940675A-B579-460E-94D1-54222C63F5DA}</a:tableStyleId>
              </a:tblPr>
              <a:tblGrid>
                <a:gridCol w="2911566">
                  <a:extLst>
                    <a:ext uri="{9D8B030D-6E8A-4147-A177-3AD203B41FA5}">
                      <a16:colId xmlns:a16="http://schemas.microsoft.com/office/drawing/2014/main" xmlns="" val="20000"/>
                    </a:ext>
                  </a:extLst>
                </a:gridCol>
                <a:gridCol w="17086216">
                  <a:extLst>
                    <a:ext uri="{9D8B030D-6E8A-4147-A177-3AD203B41FA5}">
                      <a16:colId xmlns:a16="http://schemas.microsoft.com/office/drawing/2014/main" xmlns="" val="20001"/>
                    </a:ext>
                  </a:extLst>
                </a:gridCol>
              </a:tblGrid>
              <a:tr h="884380">
                <a:tc>
                  <a:txBody>
                    <a:bodyPr/>
                    <a:lstStyle/>
                    <a:p>
                      <a:pPr algn="l"/>
                      <a:r>
                        <a:rPr lang="zh-CN" altLang="en-US" sz="4000" b="1" dirty="0">
                          <a:solidFill>
                            <a:schemeClr val="bg1"/>
                          </a:solidFill>
                        </a:rPr>
                        <a:t>因子名称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a:solidFill>
                            <a:schemeClr val="tx1"/>
                          </a:solidFill>
                          <a:latin typeface="+mn-ea"/>
                          <a:ea typeface="+mn-ea"/>
                        </a:rPr>
                        <a:t> 速动比率 </a:t>
                      </a:r>
                      <a:endParaRPr lang="zh-CN" altLang="en-US" sz="400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0"/>
                  </a:ext>
                </a:extLst>
              </a:tr>
              <a:tr h="481878">
                <a:tc>
                  <a:txBody>
                    <a:bodyPr/>
                    <a:lstStyle/>
                    <a:p>
                      <a:pPr algn="l"/>
                      <a:r>
                        <a:rPr lang="zh-CN" altLang="en-US" sz="4000" b="1" dirty="0">
                          <a:solidFill>
                            <a:schemeClr val="bg1"/>
                          </a:solidFill>
                        </a:rPr>
                        <a:t>算法</a:t>
                      </a:r>
                      <a:endParaRPr lang="en-US" altLang="zh-CN" sz="40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a:t> （</a:t>
                      </a:r>
                      <a:r>
                        <a:rPr lang="zh-CN" altLang="en-US" sz="4000" dirty="0"/>
                        <a:t>流动资产</a:t>
                      </a:r>
                      <a:r>
                        <a:rPr lang="en-US" altLang="zh-CN" sz="4000" dirty="0"/>
                        <a:t>-</a:t>
                      </a:r>
                      <a:r>
                        <a:rPr lang="zh-CN" altLang="en-US" sz="4000" dirty="0"/>
                        <a:t>存货</a:t>
                      </a:r>
                      <a:r>
                        <a:rPr lang="en-US" altLang="zh-CN" sz="4000" dirty="0"/>
                        <a:t>-</a:t>
                      </a:r>
                      <a:r>
                        <a:rPr lang="zh-CN" altLang="en-US" sz="4000" dirty="0"/>
                        <a:t>其他流动资产</a:t>
                      </a:r>
                      <a:r>
                        <a:rPr lang="zh-CN" altLang="en-US" sz="4000"/>
                        <a:t>）</a:t>
                      </a:r>
                      <a:r>
                        <a:rPr lang="en-US" altLang="zh-CN" sz="4000"/>
                        <a:t>/ </a:t>
                      </a:r>
                      <a:r>
                        <a:rPr lang="zh-CN" altLang="en-US" sz="4000"/>
                        <a:t>流动</a:t>
                      </a:r>
                      <a:r>
                        <a:rPr lang="zh-CN" altLang="en-US" sz="4000" dirty="0"/>
                        <a:t>负债</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1"/>
                  </a:ext>
                </a:extLst>
              </a:tr>
              <a:tr h="6811019">
                <a:tc>
                  <a:txBody>
                    <a:bodyPr/>
                    <a:lstStyle/>
                    <a:p>
                      <a:pPr algn="l"/>
                      <a:r>
                        <a:rPr lang="zh-CN" altLang="en-US" sz="4000" b="1" dirty="0">
                          <a:solidFill>
                            <a:schemeClr val="bg1"/>
                          </a:solidFill>
                        </a:rPr>
                        <a:t>含义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marL="0" marR="0" lvl="0" indent="0" algn="l" defTabSz="457200" eaLnBrk="1" fontAlgn="auto" latinLnBrk="0" hangingPunct="1">
                        <a:lnSpc>
                          <a:spcPct val="117999"/>
                        </a:lnSpc>
                        <a:spcBef>
                          <a:spcPts val="0"/>
                        </a:spcBef>
                        <a:spcAft>
                          <a:spcPts val="0"/>
                        </a:spcAft>
                        <a:buClrTx/>
                        <a:buSzTx/>
                        <a:buFontTx/>
                        <a:buNone/>
                        <a:tabLst/>
                        <a:defRPr/>
                      </a:pPr>
                      <a:r>
                        <a:rPr kumimoji="1" lang="zh-CN" altLang="en-US" sz="4000" dirty="0"/>
                        <a:t>衡量企业流动资产中可以立即变现用于偿还流动负债的能力。由于存货和预付费用等流动性资产变现难度大、跨期长并且会有所折价，因此该比率从流动资产中剔除以存货为主的其他流动资产，速动比率偏低的企业面临较大的流动性风险。如果速动比率与流动比率之间的差异很大，则意味着企业的流动性主要靠大量存货囤积形成。</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2"/>
                  </a:ext>
                </a:extLst>
              </a:tr>
              <a:tr h="1151522">
                <a:tc>
                  <a:txBody>
                    <a:bodyPr/>
                    <a:lstStyle/>
                    <a:p>
                      <a:pPr algn="l"/>
                      <a:r>
                        <a:rPr lang="zh-CN" altLang="en-US" sz="4000" b="1" dirty="0">
                          <a:solidFill>
                            <a:schemeClr val="bg1"/>
                          </a:solidFill>
                        </a:rPr>
                        <a:t>数据来源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F3F3F"/>
                    </a:solidFill>
                  </a:tcPr>
                </a:tc>
                <a:tc>
                  <a:txBody>
                    <a:bodyPr/>
                    <a:lstStyle/>
                    <a:p>
                      <a:pPr algn="l"/>
                      <a:r>
                        <a:rPr lang="zh-CN" altLang="en-US" sz="4000" dirty="0"/>
                        <a:t>资产负债表</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83581545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51011" y="5082184"/>
            <a:ext cx="12708000" cy="3292612"/>
            <a:chOff x="5851011" y="5082184"/>
            <a:chExt cx="12708000" cy="3292612"/>
          </a:xfrm>
        </p:grpSpPr>
        <p:sp>
          <p:nvSpPr>
            <p:cNvPr id="12" name="TextBox 11"/>
            <p:cNvSpPr txBox="1"/>
            <p:nvPr/>
          </p:nvSpPr>
          <p:spPr>
            <a:xfrm>
              <a:off x="10556434" y="7851576"/>
              <a:ext cx="3543614" cy="523220"/>
            </a:xfrm>
            <a:prstGeom prst="rect">
              <a:avLst/>
            </a:prstGeom>
            <a:noFill/>
          </p:spPr>
          <p:txBody>
            <a:bodyPr wrap="square" rtlCol="0">
              <a:spAutoFit/>
            </a:bodyPr>
            <a:lstStyle/>
            <a:p>
              <a:pPr algn="dist"/>
              <a:endParaRPr lang="id-ID" sz="2800" b="1" kern="100" spc="3000" dirty="0">
                <a:solidFill>
                  <a:srgbClr val="3C3C3C"/>
                </a:solidFill>
                <a:latin typeface="+mj-ea"/>
                <a:ea typeface="+mj-ea"/>
              </a:endParaRPr>
            </a:p>
          </p:txBody>
        </p:sp>
        <p:grpSp>
          <p:nvGrpSpPr>
            <p:cNvPr id="13" name="Group 12"/>
            <p:cNvGrpSpPr/>
            <p:nvPr/>
          </p:nvGrpSpPr>
          <p:grpSpPr>
            <a:xfrm>
              <a:off x="5851011" y="5547444"/>
              <a:ext cx="12708000" cy="2589955"/>
              <a:chOff x="3298957" y="2749007"/>
              <a:chExt cx="5610569" cy="1294977"/>
            </a:xfrm>
          </p:grpSpPr>
          <p:grpSp>
            <p:nvGrpSpPr>
              <p:cNvPr id="14" name="Group 13"/>
              <p:cNvGrpSpPr/>
              <p:nvPr/>
            </p:nvGrpSpPr>
            <p:grpSpPr>
              <a:xfrm>
                <a:off x="7546459" y="2749007"/>
                <a:ext cx="1356422" cy="1294977"/>
                <a:chOff x="7332390" y="2560320"/>
                <a:chExt cx="1356422" cy="1294977"/>
              </a:xfrm>
            </p:grpSpPr>
            <p:cxnSp>
              <p:nvCxnSpPr>
                <p:cNvPr id="29" name="Straight Connector 28"/>
                <p:cNvCxnSpPr/>
                <p:nvPr/>
              </p:nvCxnSpPr>
              <p:spPr>
                <a:xfrm>
                  <a:off x="8678642" y="2560320"/>
                  <a:ext cx="0" cy="129497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332390" y="3847457"/>
                  <a:ext cx="135642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flipH="1">
                <a:off x="3302448" y="2749007"/>
                <a:ext cx="4244011" cy="1294977"/>
                <a:chOff x="4436467" y="2560320"/>
                <a:chExt cx="4244011" cy="1294977"/>
              </a:xfrm>
            </p:grpSpPr>
            <p:cxnSp>
              <p:nvCxnSpPr>
                <p:cNvPr id="27" name="Straight Connector 26"/>
                <p:cNvCxnSpPr/>
                <p:nvPr/>
              </p:nvCxnSpPr>
              <p:spPr>
                <a:xfrm>
                  <a:off x="8665406" y="2560320"/>
                  <a:ext cx="0" cy="129497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p:cNvCxnSpPr>
                <p:nvPr/>
              </p:nvCxnSpPr>
              <p:spPr>
                <a:xfrm>
                  <a:off x="4436467" y="3847457"/>
                  <a:ext cx="4244011" cy="246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p:cNvCxnSpPr/>
              <p:nvPr/>
            </p:nvCxnSpPr>
            <p:spPr>
              <a:xfrm>
                <a:off x="3298957" y="2755446"/>
                <a:ext cx="5610569"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7500820" y="5082184"/>
              <a:ext cx="9397292" cy="2444452"/>
            </a:xfrm>
            <a:prstGeom prst="rect">
              <a:avLst/>
            </a:prstGeom>
            <a:noFill/>
          </p:spPr>
          <p:txBody>
            <a:bodyPr wrap="square" rtlCol="0">
              <a:spAutoFit/>
            </a:bodyPr>
            <a:lstStyle/>
            <a:p>
              <a:pPr lvl="1" indent="0" algn="dist">
                <a:lnSpc>
                  <a:spcPct val="200000"/>
                </a:lnSpc>
              </a:pPr>
              <a:r>
                <a:rPr lang="zh-CN" altLang="en-US" sz="9000" spc="600" dirty="0">
                  <a:solidFill>
                    <a:schemeClr val="tx1"/>
                  </a:solidFill>
                  <a:latin typeface="+mj-ea"/>
                </a:rPr>
                <a:t>估值因子</a:t>
              </a:r>
              <a:endParaRPr lang="en-US" altLang="zh-CN" sz="9000" spc="600" dirty="0">
                <a:solidFill>
                  <a:schemeClr val="tx1"/>
                </a:solidFill>
                <a:latin typeface="+mj-ea"/>
              </a:endParaRPr>
            </a:p>
          </p:txBody>
        </p:sp>
      </p:grpSp>
    </p:spTree>
    <p:extLst>
      <p:ext uri="{BB962C8B-B14F-4D97-AF65-F5344CB8AC3E}">
        <p14:creationId xmlns:p14="http://schemas.microsoft.com/office/powerpoint/2010/main" val="3232552757"/>
      </p:ext>
    </p:extLst>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0" name="TextBox 19"/>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债务能力</a:t>
            </a:r>
            <a:endParaRPr kumimoji="0" lang="en-US" altLang="zh-CN" sz="2800" dirty="0">
              <a:solidFill>
                <a:srgbClr val="3C3C3C"/>
              </a:solidFill>
              <a:latin typeface="Times New Roman" panose="02020603050405020304" pitchFamily="18" charset="0"/>
              <a:cs typeface="Times New Roman" panose="02020603050405020304" pitchFamily="18" charset="0"/>
            </a:endParaRPr>
          </a:p>
        </p:txBody>
      </p:sp>
      <p:graphicFrame>
        <p:nvGraphicFramePr>
          <p:cNvPr id="5" name="表格 4"/>
          <p:cNvGraphicFramePr>
            <a:graphicFrameLocks noGrp="1"/>
          </p:cNvGraphicFramePr>
          <p:nvPr>
            <p:extLst/>
          </p:nvPr>
        </p:nvGraphicFramePr>
        <p:xfrm>
          <a:off x="2391954" y="2184475"/>
          <a:ext cx="19997782" cy="9547961"/>
        </p:xfrm>
        <a:graphic>
          <a:graphicData uri="http://schemas.openxmlformats.org/drawingml/2006/table">
            <a:tbl>
              <a:tblPr firstRow="1" bandRow="1">
                <a:tableStyleId>{5940675A-B579-460E-94D1-54222C63F5DA}</a:tableStyleId>
              </a:tblPr>
              <a:tblGrid>
                <a:gridCol w="2911566">
                  <a:extLst>
                    <a:ext uri="{9D8B030D-6E8A-4147-A177-3AD203B41FA5}">
                      <a16:colId xmlns:a16="http://schemas.microsoft.com/office/drawing/2014/main" xmlns="" val="20000"/>
                    </a:ext>
                  </a:extLst>
                </a:gridCol>
                <a:gridCol w="17086216">
                  <a:extLst>
                    <a:ext uri="{9D8B030D-6E8A-4147-A177-3AD203B41FA5}">
                      <a16:colId xmlns:a16="http://schemas.microsoft.com/office/drawing/2014/main" xmlns="" val="20001"/>
                    </a:ext>
                  </a:extLst>
                </a:gridCol>
              </a:tblGrid>
              <a:tr h="884380">
                <a:tc>
                  <a:txBody>
                    <a:bodyPr/>
                    <a:lstStyle/>
                    <a:p>
                      <a:pPr algn="l"/>
                      <a:r>
                        <a:rPr lang="zh-CN" altLang="en-US" sz="4000" b="1" dirty="0">
                          <a:solidFill>
                            <a:schemeClr val="bg1"/>
                          </a:solidFill>
                        </a:rPr>
                        <a:t>因子名称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a:solidFill>
                            <a:schemeClr val="tx1"/>
                          </a:solidFill>
                          <a:latin typeface="+mn-ea"/>
                          <a:ea typeface="+mn-ea"/>
                        </a:rPr>
                        <a:t> 现金比率 </a:t>
                      </a:r>
                      <a:endParaRPr lang="zh-CN" altLang="en-US" sz="400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0"/>
                  </a:ext>
                </a:extLst>
              </a:tr>
              <a:tr h="481878">
                <a:tc>
                  <a:txBody>
                    <a:bodyPr/>
                    <a:lstStyle/>
                    <a:p>
                      <a:pPr algn="l"/>
                      <a:r>
                        <a:rPr lang="zh-CN" altLang="en-US" sz="4000" b="1" dirty="0">
                          <a:solidFill>
                            <a:schemeClr val="bg1"/>
                          </a:solidFill>
                        </a:rPr>
                        <a:t>算法</a:t>
                      </a:r>
                      <a:endParaRPr lang="en-US" altLang="zh-CN" sz="40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a:t> （</a:t>
                      </a:r>
                      <a:r>
                        <a:rPr lang="zh-CN" altLang="en-US" sz="4000" dirty="0"/>
                        <a:t>现金及现金等价物</a:t>
                      </a:r>
                      <a:r>
                        <a:rPr lang="en-US" altLang="zh-CN" sz="4000" dirty="0"/>
                        <a:t>+</a:t>
                      </a:r>
                      <a:r>
                        <a:rPr lang="zh-CN" altLang="en-US" sz="4000" dirty="0"/>
                        <a:t>短期可交易证券</a:t>
                      </a:r>
                      <a:r>
                        <a:rPr lang="zh-CN" altLang="en-US" sz="4000"/>
                        <a:t>）</a:t>
                      </a:r>
                      <a:r>
                        <a:rPr lang="en-US" altLang="zh-CN" sz="4000"/>
                        <a:t>/ </a:t>
                      </a:r>
                      <a:r>
                        <a:rPr lang="zh-CN" altLang="en-US" sz="4000"/>
                        <a:t>流动</a:t>
                      </a:r>
                      <a:r>
                        <a:rPr lang="zh-CN" altLang="en-US" sz="4000" dirty="0"/>
                        <a:t>负债</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1"/>
                  </a:ext>
                </a:extLst>
              </a:tr>
              <a:tr h="6811019">
                <a:tc>
                  <a:txBody>
                    <a:bodyPr/>
                    <a:lstStyle/>
                    <a:p>
                      <a:pPr algn="l"/>
                      <a:r>
                        <a:rPr lang="zh-CN" altLang="en-US" sz="4000" b="1" dirty="0">
                          <a:solidFill>
                            <a:schemeClr val="bg1"/>
                          </a:solidFill>
                        </a:rPr>
                        <a:t>含义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marL="0" marR="0" lvl="0" indent="0" algn="l" defTabSz="457200" eaLnBrk="1" fontAlgn="auto" latinLnBrk="0" hangingPunct="1">
                        <a:lnSpc>
                          <a:spcPct val="117999"/>
                        </a:lnSpc>
                        <a:spcBef>
                          <a:spcPts val="0"/>
                        </a:spcBef>
                        <a:spcAft>
                          <a:spcPts val="0"/>
                        </a:spcAft>
                        <a:buClrTx/>
                        <a:buSzTx/>
                        <a:buFontTx/>
                        <a:buNone/>
                        <a:tabLst/>
                        <a:defRPr/>
                      </a:pPr>
                      <a:r>
                        <a:rPr kumimoji="1" lang="zh-CN" altLang="en-US" sz="4000"/>
                        <a:t>作 为 最 保 守 、 严 苛 的 流 动 性 比 率 ，</a:t>
                      </a:r>
                      <a:r>
                        <a:rPr kumimoji="1" lang="zh-CN" altLang="en-US" sz="4000" dirty="0"/>
                        <a:t>现金比率</a:t>
                      </a:r>
                      <a:r>
                        <a:rPr kumimoji="1" lang="zh-CN" altLang="en-US" sz="4000"/>
                        <a:t>（</a:t>
                      </a:r>
                      <a:r>
                        <a:rPr kumimoji="1" lang="en-US" altLang="zh-CN" sz="4000"/>
                        <a:t>cash ratio</a:t>
                      </a:r>
                      <a:r>
                        <a:rPr kumimoji="1" lang="zh-CN" altLang="en-US" sz="4000" dirty="0"/>
                        <a:t>）通过计算公司现金以及现金等价资产总量与当前流动负债的比率，来衡量公司资产的流动性，是三个流动性比率中最保守的一个。</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2"/>
                  </a:ext>
                </a:extLst>
              </a:tr>
              <a:tr h="1151522">
                <a:tc>
                  <a:txBody>
                    <a:bodyPr/>
                    <a:lstStyle/>
                    <a:p>
                      <a:pPr algn="l"/>
                      <a:r>
                        <a:rPr lang="zh-CN" altLang="en-US" sz="4000" b="1" dirty="0">
                          <a:solidFill>
                            <a:schemeClr val="bg1"/>
                          </a:solidFill>
                        </a:rPr>
                        <a:t>数据来源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F3F3F"/>
                    </a:solidFill>
                  </a:tcPr>
                </a:tc>
                <a:tc>
                  <a:txBody>
                    <a:bodyPr/>
                    <a:lstStyle/>
                    <a:p>
                      <a:pPr algn="l"/>
                      <a:r>
                        <a:rPr lang="zh-CN" altLang="en-US" sz="4000" dirty="0"/>
                        <a:t>资产负债表</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870236401"/>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0" name="TextBox 19"/>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债务能力</a:t>
            </a:r>
            <a:endParaRPr kumimoji="0" lang="en-US" altLang="zh-CN" sz="2800" dirty="0">
              <a:solidFill>
                <a:srgbClr val="3C3C3C"/>
              </a:solidFill>
              <a:latin typeface="Times New Roman" panose="02020603050405020304" pitchFamily="18" charset="0"/>
              <a:cs typeface="Times New Roman" panose="02020603050405020304" pitchFamily="18" charset="0"/>
            </a:endParaRPr>
          </a:p>
        </p:txBody>
      </p:sp>
      <p:graphicFrame>
        <p:nvGraphicFramePr>
          <p:cNvPr id="5" name="表格 4"/>
          <p:cNvGraphicFramePr>
            <a:graphicFrameLocks noGrp="1"/>
          </p:cNvGraphicFramePr>
          <p:nvPr>
            <p:extLst/>
          </p:nvPr>
        </p:nvGraphicFramePr>
        <p:xfrm>
          <a:off x="2391954" y="2184475"/>
          <a:ext cx="19997782" cy="9547961"/>
        </p:xfrm>
        <a:graphic>
          <a:graphicData uri="http://schemas.openxmlformats.org/drawingml/2006/table">
            <a:tbl>
              <a:tblPr firstRow="1" bandRow="1">
                <a:tableStyleId>{5940675A-B579-460E-94D1-54222C63F5DA}</a:tableStyleId>
              </a:tblPr>
              <a:tblGrid>
                <a:gridCol w="2911566">
                  <a:extLst>
                    <a:ext uri="{9D8B030D-6E8A-4147-A177-3AD203B41FA5}">
                      <a16:colId xmlns:a16="http://schemas.microsoft.com/office/drawing/2014/main" xmlns="" val="20000"/>
                    </a:ext>
                  </a:extLst>
                </a:gridCol>
                <a:gridCol w="17086216">
                  <a:extLst>
                    <a:ext uri="{9D8B030D-6E8A-4147-A177-3AD203B41FA5}">
                      <a16:colId xmlns:a16="http://schemas.microsoft.com/office/drawing/2014/main" xmlns="" val="20001"/>
                    </a:ext>
                  </a:extLst>
                </a:gridCol>
              </a:tblGrid>
              <a:tr h="884380">
                <a:tc>
                  <a:txBody>
                    <a:bodyPr/>
                    <a:lstStyle/>
                    <a:p>
                      <a:pPr algn="l"/>
                      <a:r>
                        <a:rPr lang="zh-CN" altLang="en-US" sz="4000" b="1" dirty="0">
                          <a:solidFill>
                            <a:schemeClr val="bg1"/>
                          </a:solidFill>
                        </a:rPr>
                        <a:t>因子名称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dirty="0">
                          <a:solidFill>
                            <a:schemeClr val="tx1"/>
                          </a:solidFill>
                          <a:latin typeface="+mn-ea"/>
                          <a:ea typeface="+mn-ea"/>
                        </a:rPr>
                        <a:t>资产负债率</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0"/>
                  </a:ext>
                </a:extLst>
              </a:tr>
              <a:tr h="481878">
                <a:tc>
                  <a:txBody>
                    <a:bodyPr/>
                    <a:lstStyle/>
                    <a:p>
                      <a:pPr algn="l"/>
                      <a:r>
                        <a:rPr lang="zh-CN" altLang="en-US" sz="4000" b="1" dirty="0">
                          <a:solidFill>
                            <a:schemeClr val="bg1"/>
                          </a:solidFill>
                        </a:rPr>
                        <a:t>算法</a:t>
                      </a:r>
                      <a:endParaRPr lang="en-US" altLang="zh-CN" sz="40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a:t> 总负债 </a:t>
                      </a:r>
                      <a:r>
                        <a:rPr lang="en-US" altLang="zh-CN" sz="4000"/>
                        <a:t>/ </a:t>
                      </a:r>
                      <a:r>
                        <a:rPr lang="zh-CN" altLang="en-US" sz="4000"/>
                        <a:t>总</a:t>
                      </a:r>
                      <a:r>
                        <a:rPr lang="zh-CN" altLang="en-US" sz="4000" dirty="0"/>
                        <a:t>资产</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1"/>
                  </a:ext>
                </a:extLst>
              </a:tr>
              <a:tr h="6811019">
                <a:tc>
                  <a:txBody>
                    <a:bodyPr/>
                    <a:lstStyle/>
                    <a:p>
                      <a:pPr algn="l"/>
                      <a:r>
                        <a:rPr lang="zh-CN" altLang="en-US" sz="4000" b="1" dirty="0">
                          <a:solidFill>
                            <a:schemeClr val="bg1"/>
                          </a:solidFill>
                        </a:rPr>
                        <a:t>含义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marL="0" marR="0" lvl="0" indent="0" algn="l" defTabSz="457200" eaLnBrk="1" fontAlgn="auto" latinLnBrk="0" hangingPunct="1">
                        <a:lnSpc>
                          <a:spcPct val="117999"/>
                        </a:lnSpc>
                        <a:spcBef>
                          <a:spcPts val="0"/>
                        </a:spcBef>
                        <a:spcAft>
                          <a:spcPts val="0"/>
                        </a:spcAft>
                        <a:buClrTx/>
                        <a:buSzTx/>
                        <a:buFontTx/>
                        <a:buNone/>
                        <a:tabLst/>
                        <a:defRPr/>
                      </a:pPr>
                      <a:r>
                        <a:rPr kumimoji="1" lang="zh-CN" altLang="en-US" sz="4000" dirty="0"/>
                        <a:t>用以衡量企业利用债权人提供资金进行经营活动的能力。</a:t>
                      </a:r>
                    </a:p>
                    <a:p>
                      <a:pPr marL="0" marR="0" lvl="0" indent="0" algn="l" defTabSz="457200" eaLnBrk="1" fontAlgn="auto" latinLnBrk="0" hangingPunct="1">
                        <a:lnSpc>
                          <a:spcPct val="117999"/>
                        </a:lnSpc>
                        <a:spcBef>
                          <a:spcPts val="0"/>
                        </a:spcBef>
                        <a:spcAft>
                          <a:spcPts val="0"/>
                        </a:spcAft>
                        <a:buClrTx/>
                        <a:buSzTx/>
                        <a:buFontTx/>
                        <a:buNone/>
                        <a:tabLst/>
                        <a:defRPr/>
                      </a:pPr>
                      <a:endParaRPr kumimoji="1" lang="zh-CN" altLang="en-US" sz="4000" dirty="0"/>
                    </a:p>
                    <a:p>
                      <a:pPr marL="0" marR="0" lvl="0" indent="0" algn="l" defTabSz="457200" eaLnBrk="1" fontAlgn="auto" latinLnBrk="0" hangingPunct="1">
                        <a:lnSpc>
                          <a:spcPct val="117999"/>
                        </a:lnSpc>
                        <a:spcBef>
                          <a:spcPts val="0"/>
                        </a:spcBef>
                        <a:spcAft>
                          <a:spcPts val="0"/>
                        </a:spcAft>
                        <a:buClrTx/>
                        <a:buSzTx/>
                        <a:buFontTx/>
                        <a:buNone/>
                        <a:tabLst/>
                        <a:defRPr/>
                      </a:pPr>
                      <a:r>
                        <a:rPr kumimoji="1" lang="zh-CN" altLang="en-US" sz="4000" dirty="0"/>
                        <a:t>企业资产负债率的增长，首先要看企业当年实现的利润是否较上年同期有所增长，利润的增长幅度是否大于资产负债率的增长幅度。如果大于，则是给企业带来的是正面效益，这种正面效益使企业所有者权益变大，随着所有者权益的变大，资产负债率就会相应降低。其次要看企业净现金流入情况。当企业大量举债，实现较高利润时，就会有较多的现金流入，这说明企业在一定时间内有一定的支付能力，能够偿债，保证债权人的权益，同时说明企业的经营活动是良性循环的。</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2"/>
                  </a:ext>
                </a:extLst>
              </a:tr>
              <a:tr h="1151522">
                <a:tc>
                  <a:txBody>
                    <a:bodyPr/>
                    <a:lstStyle/>
                    <a:p>
                      <a:pPr algn="l"/>
                      <a:r>
                        <a:rPr lang="zh-CN" altLang="en-US" sz="4000" b="1" dirty="0">
                          <a:solidFill>
                            <a:schemeClr val="bg1"/>
                          </a:solidFill>
                        </a:rPr>
                        <a:t>数据来源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F3F3F"/>
                    </a:solidFill>
                  </a:tcPr>
                </a:tc>
                <a:tc>
                  <a:txBody>
                    <a:bodyPr/>
                    <a:lstStyle/>
                    <a:p>
                      <a:pPr algn="l"/>
                      <a:r>
                        <a:rPr lang="zh-CN" altLang="en-US" sz="4000" dirty="0"/>
                        <a:t>资产负债表</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286157101"/>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0" name="TextBox 19"/>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债务能力</a:t>
            </a:r>
            <a:endParaRPr kumimoji="0" lang="en-US" altLang="zh-CN" sz="2800" dirty="0">
              <a:solidFill>
                <a:srgbClr val="3C3C3C"/>
              </a:solidFill>
              <a:latin typeface="Times New Roman" panose="02020603050405020304" pitchFamily="18" charset="0"/>
              <a:cs typeface="Times New Roman" panose="02020603050405020304" pitchFamily="18" charset="0"/>
            </a:endParaRPr>
          </a:p>
        </p:txBody>
      </p:sp>
      <p:graphicFrame>
        <p:nvGraphicFramePr>
          <p:cNvPr id="5" name="表格 4"/>
          <p:cNvGraphicFramePr>
            <a:graphicFrameLocks noGrp="1"/>
          </p:cNvGraphicFramePr>
          <p:nvPr>
            <p:extLst/>
          </p:nvPr>
        </p:nvGraphicFramePr>
        <p:xfrm>
          <a:off x="2391954" y="2184475"/>
          <a:ext cx="19997782" cy="9587979"/>
        </p:xfrm>
        <a:graphic>
          <a:graphicData uri="http://schemas.openxmlformats.org/drawingml/2006/table">
            <a:tbl>
              <a:tblPr firstRow="1" bandRow="1">
                <a:tableStyleId>{5940675A-B579-460E-94D1-54222C63F5DA}</a:tableStyleId>
              </a:tblPr>
              <a:tblGrid>
                <a:gridCol w="2911566">
                  <a:extLst>
                    <a:ext uri="{9D8B030D-6E8A-4147-A177-3AD203B41FA5}">
                      <a16:colId xmlns:a16="http://schemas.microsoft.com/office/drawing/2014/main" xmlns="" val="20000"/>
                    </a:ext>
                  </a:extLst>
                </a:gridCol>
                <a:gridCol w="17086216">
                  <a:extLst>
                    <a:ext uri="{9D8B030D-6E8A-4147-A177-3AD203B41FA5}">
                      <a16:colId xmlns:a16="http://schemas.microsoft.com/office/drawing/2014/main" xmlns="" val="20001"/>
                    </a:ext>
                  </a:extLst>
                </a:gridCol>
              </a:tblGrid>
              <a:tr h="884380">
                <a:tc>
                  <a:txBody>
                    <a:bodyPr/>
                    <a:lstStyle/>
                    <a:p>
                      <a:pPr algn="l"/>
                      <a:r>
                        <a:rPr lang="zh-CN" altLang="en-US" sz="4000" b="1" dirty="0">
                          <a:solidFill>
                            <a:schemeClr val="bg1"/>
                          </a:solidFill>
                        </a:rPr>
                        <a:t>因子名称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a:solidFill>
                            <a:schemeClr val="tx1"/>
                          </a:solidFill>
                          <a:latin typeface="+mn-ea"/>
                          <a:ea typeface="+mn-ea"/>
                        </a:rPr>
                        <a:t> 产权</a:t>
                      </a:r>
                      <a:r>
                        <a:rPr lang="zh-CN" altLang="en-US" sz="4000" dirty="0">
                          <a:solidFill>
                            <a:schemeClr val="tx1"/>
                          </a:solidFill>
                          <a:latin typeface="+mn-ea"/>
                          <a:ea typeface="+mn-ea"/>
                        </a:rPr>
                        <a:t>比率</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0"/>
                  </a:ext>
                </a:extLst>
              </a:tr>
              <a:tr h="741058">
                <a:tc>
                  <a:txBody>
                    <a:bodyPr/>
                    <a:lstStyle/>
                    <a:p>
                      <a:pPr algn="l"/>
                      <a:r>
                        <a:rPr lang="zh-CN" altLang="en-US" sz="4000" b="1" dirty="0">
                          <a:solidFill>
                            <a:schemeClr val="bg1"/>
                          </a:solidFill>
                        </a:rPr>
                        <a:t>算法</a:t>
                      </a:r>
                      <a:endParaRPr lang="en-US" altLang="zh-CN" sz="40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a:t> 总负债 </a:t>
                      </a:r>
                      <a:r>
                        <a:rPr lang="en-US" altLang="zh-CN" sz="4000"/>
                        <a:t>/ </a:t>
                      </a:r>
                      <a:r>
                        <a:rPr lang="zh-CN" altLang="en-US" sz="4000"/>
                        <a:t>所有者</a:t>
                      </a:r>
                      <a:r>
                        <a:rPr lang="zh-CN" altLang="en-US" sz="4000" dirty="0"/>
                        <a:t>权益</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1"/>
                  </a:ext>
                </a:extLst>
              </a:tr>
              <a:tr h="6811019">
                <a:tc>
                  <a:txBody>
                    <a:bodyPr/>
                    <a:lstStyle/>
                    <a:p>
                      <a:pPr algn="l"/>
                      <a:r>
                        <a:rPr lang="zh-CN" altLang="en-US" sz="4000" b="1" dirty="0">
                          <a:solidFill>
                            <a:schemeClr val="bg1"/>
                          </a:solidFill>
                        </a:rPr>
                        <a:t>含义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marL="0" marR="0" lvl="0" indent="0" algn="l" defTabSz="457200" eaLnBrk="1" fontAlgn="auto" latinLnBrk="0" hangingPunct="1">
                        <a:lnSpc>
                          <a:spcPct val="117999"/>
                        </a:lnSpc>
                        <a:spcBef>
                          <a:spcPts val="0"/>
                        </a:spcBef>
                        <a:spcAft>
                          <a:spcPts val="0"/>
                        </a:spcAft>
                        <a:buClrTx/>
                        <a:buSzTx/>
                        <a:buFontTx/>
                        <a:buNone/>
                        <a:tabLst/>
                        <a:defRPr/>
                      </a:pPr>
                      <a:r>
                        <a:rPr kumimoji="1" lang="zh-CN" altLang="en-US" sz="4000" dirty="0"/>
                        <a:t>衡量所有者权益对于债权人投资的保障</a:t>
                      </a:r>
                      <a:r>
                        <a:rPr kumimoji="1" lang="zh-CN" altLang="en-US" sz="4000"/>
                        <a:t>程度， 反映</a:t>
                      </a:r>
                      <a:r>
                        <a:rPr kumimoji="1" lang="zh-CN" altLang="en-US" sz="4000" dirty="0"/>
                        <a:t>了企业财务结构</a:t>
                      </a:r>
                      <a:r>
                        <a:rPr kumimoji="1" lang="zh-CN" altLang="en-US" sz="4000"/>
                        <a:t>的稳健性 。</a:t>
                      </a:r>
                      <a:r>
                        <a:rPr kumimoji="1" lang="zh-CN" altLang="en-US" sz="4000" dirty="0"/>
                        <a:t>一般来说，股东资本大于借入资本较好，但也不能一概而论。从股东来看，在通货膨胀加剧时期，企业多借债可以把损失和风险转嫁给债权人；在经济繁荣时期，多借债可以获得额外的利润；在经济萎缩时期，少借债可以减少利息负担和财务风险。产权比率高，是高风险、高报酬的财务结构；产权比率低，是低风险、低报酬的财务结构。</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2"/>
                  </a:ext>
                </a:extLst>
              </a:tr>
              <a:tr h="1151522">
                <a:tc>
                  <a:txBody>
                    <a:bodyPr/>
                    <a:lstStyle/>
                    <a:p>
                      <a:pPr algn="l"/>
                      <a:r>
                        <a:rPr lang="zh-CN" altLang="en-US" sz="4000" b="1" dirty="0">
                          <a:solidFill>
                            <a:schemeClr val="bg1"/>
                          </a:solidFill>
                        </a:rPr>
                        <a:t>数据来源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F3F3F"/>
                    </a:solidFill>
                  </a:tcPr>
                </a:tc>
                <a:tc>
                  <a:txBody>
                    <a:bodyPr/>
                    <a:lstStyle/>
                    <a:p>
                      <a:pPr algn="l"/>
                      <a:r>
                        <a:rPr lang="zh-CN" altLang="en-US" sz="4000" dirty="0"/>
                        <a:t>资产负债表</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717819970"/>
      </p:ext>
    </p:extLst>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0" name="TextBox 19"/>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债务能力</a:t>
            </a:r>
            <a:endParaRPr kumimoji="0" lang="en-US" altLang="zh-CN" sz="2800" dirty="0">
              <a:solidFill>
                <a:srgbClr val="3C3C3C"/>
              </a:solidFill>
              <a:latin typeface="Times New Roman" panose="02020603050405020304" pitchFamily="18" charset="0"/>
              <a:cs typeface="Times New Roman" panose="02020603050405020304" pitchFamily="18" charset="0"/>
            </a:endParaRPr>
          </a:p>
        </p:txBody>
      </p:sp>
      <p:graphicFrame>
        <p:nvGraphicFramePr>
          <p:cNvPr id="5" name="表格 4"/>
          <p:cNvGraphicFramePr>
            <a:graphicFrameLocks noGrp="1"/>
          </p:cNvGraphicFramePr>
          <p:nvPr>
            <p:extLst/>
          </p:nvPr>
        </p:nvGraphicFramePr>
        <p:xfrm>
          <a:off x="2391954" y="2184475"/>
          <a:ext cx="19997782" cy="9587979"/>
        </p:xfrm>
        <a:graphic>
          <a:graphicData uri="http://schemas.openxmlformats.org/drawingml/2006/table">
            <a:tbl>
              <a:tblPr firstRow="1" bandRow="1">
                <a:tableStyleId>{5940675A-B579-460E-94D1-54222C63F5DA}</a:tableStyleId>
              </a:tblPr>
              <a:tblGrid>
                <a:gridCol w="2911566">
                  <a:extLst>
                    <a:ext uri="{9D8B030D-6E8A-4147-A177-3AD203B41FA5}">
                      <a16:colId xmlns:a16="http://schemas.microsoft.com/office/drawing/2014/main" xmlns="" val="20000"/>
                    </a:ext>
                  </a:extLst>
                </a:gridCol>
                <a:gridCol w="17086216">
                  <a:extLst>
                    <a:ext uri="{9D8B030D-6E8A-4147-A177-3AD203B41FA5}">
                      <a16:colId xmlns:a16="http://schemas.microsoft.com/office/drawing/2014/main" xmlns="" val="20001"/>
                    </a:ext>
                  </a:extLst>
                </a:gridCol>
              </a:tblGrid>
              <a:tr h="884380">
                <a:tc>
                  <a:txBody>
                    <a:bodyPr/>
                    <a:lstStyle/>
                    <a:p>
                      <a:pPr algn="l"/>
                      <a:r>
                        <a:rPr lang="zh-CN" altLang="en-US" sz="4000" b="1" dirty="0">
                          <a:solidFill>
                            <a:schemeClr val="bg1"/>
                          </a:solidFill>
                        </a:rPr>
                        <a:t>因子名称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a:solidFill>
                            <a:schemeClr val="tx1"/>
                          </a:solidFill>
                          <a:latin typeface="+mn-ea"/>
                          <a:ea typeface="+mn-ea"/>
                        </a:rPr>
                        <a:t> 利息保障倍数 </a:t>
                      </a:r>
                      <a:endParaRPr lang="zh-CN" altLang="en-US" sz="400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0"/>
                  </a:ext>
                </a:extLst>
              </a:tr>
              <a:tr h="741058">
                <a:tc>
                  <a:txBody>
                    <a:bodyPr/>
                    <a:lstStyle/>
                    <a:p>
                      <a:pPr algn="l"/>
                      <a:r>
                        <a:rPr lang="zh-CN" altLang="en-US" sz="4000" b="1" dirty="0">
                          <a:solidFill>
                            <a:schemeClr val="bg1"/>
                          </a:solidFill>
                        </a:rPr>
                        <a:t>算法</a:t>
                      </a:r>
                      <a:endParaRPr lang="en-US" altLang="zh-CN" sz="40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dirty="0"/>
                        <a:t> 息税前利润 </a:t>
                      </a:r>
                      <a:r>
                        <a:rPr lang="en-US" altLang="zh-CN" sz="4000" dirty="0"/>
                        <a:t>/ </a:t>
                      </a:r>
                      <a:r>
                        <a:rPr lang="zh-CN" altLang="en-US" sz="4000" dirty="0"/>
                        <a:t>利息费用</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1"/>
                  </a:ext>
                </a:extLst>
              </a:tr>
              <a:tr h="6811019">
                <a:tc>
                  <a:txBody>
                    <a:bodyPr/>
                    <a:lstStyle/>
                    <a:p>
                      <a:pPr algn="l"/>
                      <a:r>
                        <a:rPr lang="zh-CN" altLang="en-US" sz="4000" b="1" dirty="0">
                          <a:solidFill>
                            <a:schemeClr val="bg1"/>
                          </a:solidFill>
                        </a:rPr>
                        <a:t>含义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marL="0" marR="0" lvl="0" indent="0" algn="l" defTabSz="457200" eaLnBrk="1" fontAlgn="auto" latinLnBrk="0" hangingPunct="1">
                        <a:lnSpc>
                          <a:spcPct val="117999"/>
                        </a:lnSpc>
                        <a:spcBef>
                          <a:spcPts val="0"/>
                        </a:spcBef>
                        <a:spcAft>
                          <a:spcPts val="0"/>
                        </a:spcAft>
                        <a:buClrTx/>
                        <a:buSzTx/>
                        <a:buFontTx/>
                        <a:buNone/>
                        <a:tabLst/>
                        <a:defRPr/>
                      </a:pPr>
                      <a:r>
                        <a:rPr kumimoji="1" lang="zh-CN" altLang="en-US" sz="4000" dirty="0"/>
                        <a:t>或者叫做企业利息支付能力，它是衡量企业偿付借款利息的能力。企业生产经营所获得的息税前利润与利息费用相比，倍数越大，说明企业支付利息费用的能力越强。因此，债权人要分析利息保障倍数指标，以此来衡量债权的安全程度。</a:t>
                      </a:r>
                      <a:endParaRPr kumimoji="1" lang="en-US" altLang="zh-CN" sz="4000" dirty="0"/>
                    </a:p>
                    <a:p>
                      <a:pPr marL="0" marR="0" lvl="0" indent="0" algn="l" defTabSz="457200" eaLnBrk="1" fontAlgn="auto" latinLnBrk="0" hangingPunct="1">
                        <a:lnSpc>
                          <a:spcPct val="117999"/>
                        </a:lnSpc>
                        <a:spcBef>
                          <a:spcPts val="0"/>
                        </a:spcBef>
                        <a:spcAft>
                          <a:spcPts val="0"/>
                        </a:spcAft>
                        <a:buClrTx/>
                        <a:buSzTx/>
                        <a:buFontTx/>
                        <a:buNone/>
                        <a:tabLst/>
                        <a:defRPr/>
                      </a:pPr>
                      <a:endParaRPr kumimoji="1" lang="en-US" altLang="zh-CN" sz="4000" dirty="0"/>
                    </a:p>
                    <a:p>
                      <a:pPr marL="0" marR="0" lvl="0" indent="0" algn="l" defTabSz="457200" eaLnBrk="1" fontAlgn="auto" latinLnBrk="0" hangingPunct="1">
                        <a:lnSpc>
                          <a:spcPct val="117999"/>
                        </a:lnSpc>
                        <a:spcBef>
                          <a:spcPts val="0"/>
                        </a:spcBef>
                        <a:spcAft>
                          <a:spcPts val="0"/>
                        </a:spcAft>
                        <a:buClrTx/>
                        <a:buSzTx/>
                        <a:buFontTx/>
                        <a:buNone/>
                        <a:tabLst/>
                        <a:defRPr/>
                      </a:pPr>
                      <a:r>
                        <a:rPr kumimoji="1" lang="zh-CN" altLang="en-US" sz="4000" dirty="0"/>
                        <a:t>衡量企业依靠盈利所得偿付债务的能力。利息保障倍数越低，企业对当前债务水平的承担能力越弱，也会严重影响企业的盈利能力。一般而言，该指标低于</a:t>
                      </a:r>
                      <a:r>
                        <a:rPr kumimoji="1" lang="en-US" altLang="zh-CN" sz="4000" dirty="0"/>
                        <a:t>1.5</a:t>
                      </a:r>
                      <a:r>
                        <a:rPr kumimoji="1" lang="zh-CN" altLang="en-US" sz="4000" dirty="0"/>
                        <a:t>的企业，其清偿能力存在一定问题。判断一家企业清偿能力的持续性，应注意分析其在一个经济周期内利息保障倍数的变化。</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2"/>
                  </a:ext>
                </a:extLst>
              </a:tr>
              <a:tr h="1151522">
                <a:tc>
                  <a:txBody>
                    <a:bodyPr/>
                    <a:lstStyle/>
                    <a:p>
                      <a:pPr algn="l"/>
                      <a:r>
                        <a:rPr lang="zh-CN" altLang="en-US" sz="4000" b="1" dirty="0">
                          <a:solidFill>
                            <a:schemeClr val="bg1"/>
                          </a:solidFill>
                        </a:rPr>
                        <a:t>数据来源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F3F3F"/>
                    </a:solidFill>
                  </a:tcPr>
                </a:tc>
                <a:tc>
                  <a:txBody>
                    <a:bodyPr/>
                    <a:lstStyle/>
                    <a:p>
                      <a:pPr algn="l"/>
                      <a:r>
                        <a:rPr lang="zh-CN" altLang="en-US" sz="4000" dirty="0"/>
                        <a:t>利润表</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133482275"/>
      </p:ext>
    </p:extLst>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51011" y="5082184"/>
            <a:ext cx="12708000" cy="3292612"/>
            <a:chOff x="5851011" y="5082184"/>
            <a:chExt cx="12708000" cy="3292612"/>
          </a:xfrm>
        </p:grpSpPr>
        <p:sp>
          <p:nvSpPr>
            <p:cNvPr id="12" name="TextBox 11"/>
            <p:cNvSpPr txBox="1"/>
            <p:nvPr/>
          </p:nvSpPr>
          <p:spPr>
            <a:xfrm>
              <a:off x="10556434" y="7851576"/>
              <a:ext cx="3543614" cy="523220"/>
            </a:xfrm>
            <a:prstGeom prst="rect">
              <a:avLst/>
            </a:prstGeom>
            <a:noFill/>
          </p:spPr>
          <p:txBody>
            <a:bodyPr wrap="square" rtlCol="0">
              <a:spAutoFit/>
            </a:bodyPr>
            <a:lstStyle/>
            <a:p>
              <a:pPr algn="dist"/>
              <a:endParaRPr lang="id-ID" sz="2800" b="1" kern="100" spc="3000" dirty="0">
                <a:solidFill>
                  <a:srgbClr val="3C3C3C"/>
                </a:solidFill>
                <a:latin typeface="+mj-ea"/>
                <a:ea typeface="+mj-ea"/>
              </a:endParaRPr>
            </a:p>
          </p:txBody>
        </p:sp>
        <p:grpSp>
          <p:nvGrpSpPr>
            <p:cNvPr id="13" name="Group 12"/>
            <p:cNvGrpSpPr/>
            <p:nvPr/>
          </p:nvGrpSpPr>
          <p:grpSpPr>
            <a:xfrm>
              <a:off x="5851011" y="5547444"/>
              <a:ext cx="12708000" cy="2589955"/>
              <a:chOff x="3298957" y="2749007"/>
              <a:chExt cx="5610569" cy="1294977"/>
            </a:xfrm>
          </p:grpSpPr>
          <p:grpSp>
            <p:nvGrpSpPr>
              <p:cNvPr id="14" name="Group 13"/>
              <p:cNvGrpSpPr/>
              <p:nvPr/>
            </p:nvGrpSpPr>
            <p:grpSpPr>
              <a:xfrm>
                <a:off x="7546459" y="2749007"/>
                <a:ext cx="1356422" cy="1294977"/>
                <a:chOff x="7332390" y="2560320"/>
                <a:chExt cx="1356422" cy="1294977"/>
              </a:xfrm>
            </p:grpSpPr>
            <p:cxnSp>
              <p:nvCxnSpPr>
                <p:cNvPr id="29" name="Straight Connector 28"/>
                <p:cNvCxnSpPr/>
                <p:nvPr/>
              </p:nvCxnSpPr>
              <p:spPr>
                <a:xfrm>
                  <a:off x="8678642" y="2560320"/>
                  <a:ext cx="0" cy="129497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332390" y="3847457"/>
                  <a:ext cx="135642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flipH="1">
                <a:off x="3302448" y="2749007"/>
                <a:ext cx="4244011" cy="1294977"/>
                <a:chOff x="4436467" y="2560320"/>
                <a:chExt cx="4244011" cy="1294977"/>
              </a:xfrm>
            </p:grpSpPr>
            <p:cxnSp>
              <p:nvCxnSpPr>
                <p:cNvPr id="27" name="Straight Connector 26"/>
                <p:cNvCxnSpPr/>
                <p:nvPr/>
              </p:nvCxnSpPr>
              <p:spPr>
                <a:xfrm>
                  <a:off x="8665406" y="2560320"/>
                  <a:ext cx="0" cy="129497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p:cNvCxnSpPr>
                <p:nvPr/>
              </p:nvCxnSpPr>
              <p:spPr>
                <a:xfrm>
                  <a:off x="4436467" y="3847457"/>
                  <a:ext cx="4244011" cy="246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p:cNvCxnSpPr/>
              <p:nvPr/>
            </p:nvCxnSpPr>
            <p:spPr>
              <a:xfrm>
                <a:off x="3298957" y="2755446"/>
                <a:ext cx="5610569"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7500820" y="5082184"/>
              <a:ext cx="9397292" cy="2444452"/>
            </a:xfrm>
            <a:prstGeom prst="rect">
              <a:avLst/>
            </a:prstGeom>
            <a:noFill/>
          </p:spPr>
          <p:txBody>
            <a:bodyPr wrap="square" rtlCol="0">
              <a:spAutoFit/>
            </a:bodyPr>
            <a:lstStyle/>
            <a:p>
              <a:pPr lvl="1" indent="0" algn="dist">
                <a:lnSpc>
                  <a:spcPct val="200000"/>
                </a:lnSpc>
              </a:pPr>
              <a:r>
                <a:rPr lang="zh-CN" altLang="en-US" sz="9000" spc="600" dirty="0">
                  <a:solidFill>
                    <a:schemeClr val="tx1"/>
                  </a:solidFill>
                  <a:latin typeface="+mj-ea"/>
                </a:rPr>
                <a:t>现金流因子</a:t>
              </a:r>
              <a:endParaRPr lang="en-US" altLang="zh-CN" sz="9000" spc="600" dirty="0">
                <a:solidFill>
                  <a:schemeClr val="tx1"/>
                </a:solidFill>
                <a:latin typeface="+mj-ea"/>
              </a:endParaRPr>
            </a:p>
          </p:txBody>
        </p:sp>
      </p:grpSp>
    </p:spTree>
    <p:extLst>
      <p:ext uri="{BB962C8B-B14F-4D97-AF65-F5344CB8AC3E}">
        <p14:creationId xmlns:p14="http://schemas.microsoft.com/office/powerpoint/2010/main" val="3454465015"/>
      </p:ext>
    </p:extLst>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993571" y="3712937"/>
            <a:ext cx="18396857" cy="9074600"/>
          </a:xfrm>
          <a:prstGeom prst="rect">
            <a:avLst/>
          </a:prstGeom>
        </p:spPr>
        <p:txBody>
          <a:bodyPr wrap="square">
            <a:spAutoFit/>
          </a:bodyPr>
          <a:lstStyle/>
          <a:p>
            <a:pPr marL="571500" indent="-571500" algn="l">
              <a:lnSpc>
                <a:spcPct val="150000"/>
              </a:lnSpc>
              <a:buClr>
                <a:srgbClr val="7F7F7F"/>
              </a:buClr>
              <a:buFont typeface="Wingdings" panose="05000000000000000000" pitchFamily="2" charset="2"/>
              <a:buChar char="l"/>
            </a:pPr>
            <a:r>
              <a:rPr lang="zh-CN" altLang="en-US" sz="4400" dirty="0">
                <a:latin typeface="宋体" panose="02010600030101010101" pitchFamily="2" charset="-122"/>
                <a:ea typeface="宋体" panose="02010600030101010101" pitchFamily="2" charset="-122"/>
              </a:rPr>
              <a:t>现金流量是现代投资学中的一个重要概念，是指企业在一定会计期间按照收付实现制，通过一定经济活动（包括经营活动、投资活动、筹资活动和非经常性项目</a:t>
            </a:r>
            <a:r>
              <a:rPr lang="en-US" altLang="zh-CN" sz="4400" dirty="0">
                <a:latin typeface="宋体" panose="02010600030101010101" pitchFamily="2" charset="-122"/>
                <a:ea typeface="宋体" panose="02010600030101010101" pitchFamily="2" charset="-122"/>
              </a:rPr>
              <a:t>)</a:t>
            </a:r>
            <a:r>
              <a:rPr lang="zh-CN" altLang="en-US" sz="4400" dirty="0">
                <a:latin typeface="宋体" panose="02010600030101010101" pitchFamily="2" charset="-122"/>
                <a:ea typeface="宋体" panose="02010600030101010101" pitchFamily="2" charset="-122"/>
              </a:rPr>
              <a:t>而产生的现金流入、现金流出及其总量情况的总称，即企业一定时期的现金和现金等价物的流入和流出的数量。</a:t>
            </a:r>
            <a:endParaRPr lang="en-US" altLang="zh-CN" sz="4400" dirty="0">
              <a:latin typeface="宋体" panose="02010600030101010101" pitchFamily="2" charset="-122"/>
              <a:ea typeface="宋体" panose="02010600030101010101" pitchFamily="2" charset="-122"/>
            </a:endParaRPr>
          </a:p>
          <a:p>
            <a:pPr marL="571500" indent="-571500" algn="l">
              <a:lnSpc>
                <a:spcPct val="150000"/>
              </a:lnSpc>
              <a:buClr>
                <a:srgbClr val="7F7F7F"/>
              </a:buClr>
              <a:buFont typeface="Wingdings" panose="05000000000000000000" pitchFamily="2" charset="2"/>
              <a:buChar char="l"/>
            </a:pPr>
            <a:endParaRPr lang="en-US" altLang="zh-CN" sz="4400" dirty="0">
              <a:latin typeface="宋体" panose="02010600030101010101" pitchFamily="2" charset="-122"/>
              <a:ea typeface="宋体" panose="02010600030101010101" pitchFamily="2" charset="-122"/>
            </a:endParaRPr>
          </a:p>
          <a:p>
            <a:pPr marL="571500" indent="-571500" algn="l">
              <a:lnSpc>
                <a:spcPct val="150000"/>
              </a:lnSpc>
              <a:buClr>
                <a:srgbClr val="7F7F7F"/>
              </a:buClr>
              <a:buFont typeface="Wingdings" panose="05000000000000000000" pitchFamily="2" charset="2"/>
              <a:buChar char="l"/>
            </a:pPr>
            <a:r>
              <a:rPr lang="zh-CN" altLang="en-US" sz="4400" dirty="0">
                <a:latin typeface="宋体" panose="02010600030101010101" pitchFamily="2" charset="-122"/>
                <a:ea typeface="宋体" panose="02010600030101010101" pitchFamily="2" charset="-122"/>
              </a:rPr>
              <a:t>现金流量表中的“现金”，是指企业的库存现金以及可以随时用于支付的存款，包括现金、可以随时用于支付的银行存款和其他货币资金。一项投资被确认为现金等价物必须同时具备四个条件：期限短、流动性强、易于转换为已知金额现金、价值变动风险小。</a:t>
            </a:r>
            <a:endParaRPr lang="en-US" altLang="zh-CN" sz="4400" dirty="0">
              <a:latin typeface="宋体" panose="02010600030101010101" pitchFamily="2" charset="-122"/>
              <a:ea typeface="宋体" panose="02010600030101010101" pitchFamily="2" charset="-122"/>
            </a:endParaRPr>
          </a:p>
        </p:txBody>
      </p:sp>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矩形 7"/>
          <p:cNvSpPr/>
          <p:nvPr/>
        </p:nvSpPr>
        <p:spPr>
          <a:xfrm>
            <a:off x="1887310" y="2342542"/>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什么是“现金”？</a:t>
            </a:r>
            <a:endParaRPr lang="en-US" altLang="zh-CN" sz="5400" dirty="0">
              <a:latin typeface="宋体" panose="02010600030101010101" pitchFamily="2" charset="-122"/>
              <a:ea typeface="宋体" panose="02010600030101010101" pitchFamily="2" charset="-122"/>
            </a:endParaRPr>
          </a:p>
        </p:txBody>
      </p:sp>
      <p:sp>
        <p:nvSpPr>
          <p:cNvPr id="11" name="TextBox 19">
            <a:extLst>
              <a:ext uri="{FF2B5EF4-FFF2-40B4-BE49-F238E27FC236}">
                <a16:creationId xmlns:a16="http://schemas.microsoft.com/office/drawing/2014/main" xmlns="" id="{5E22BBA2-4E49-4E87-8C99-357302508B45}"/>
              </a:ext>
            </a:extLst>
          </p:cNvPr>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现金流</a:t>
            </a:r>
            <a:endParaRPr kumimoji="0" lang="en-US" altLang="zh-CN" sz="2800" dirty="0">
              <a:solidFill>
                <a:srgbClr val="3C3C3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8965147"/>
      </p:ext>
    </p:extLst>
  </p:cSld>
  <p:clrMapOvr>
    <a:masterClrMapping/>
  </p:clrMapOvr>
  <p:transition spd="slow">
    <p:push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0" name="TextBox 19"/>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现金流</a:t>
            </a:r>
            <a:endParaRPr kumimoji="0" lang="en-US" altLang="zh-CN" sz="2800" dirty="0">
              <a:solidFill>
                <a:srgbClr val="3C3C3C"/>
              </a:solidFill>
              <a:latin typeface="Times New Roman" panose="02020603050405020304" pitchFamily="18" charset="0"/>
              <a:cs typeface="Times New Roman" panose="02020603050405020304" pitchFamily="18" charset="0"/>
            </a:endParaRPr>
          </a:p>
        </p:txBody>
      </p:sp>
      <p:graphicFrame>
        <p:nvGraphicFramePr>
          <p:cNvPr id="5" name="表格 4"/>
          <p:cNvGraphicFramePr>
            <a:graphicFrameLocks noGrp="1"/>
          </p:cNvGraphicFramePr>
          <p:nvPr>
            <p:extLst/>
          </p:nvPr>
        </p:nvGraphicFramePr>
        <p:xfrm>
          <a:off x="2391954" y="2184475"/>
          <a:ext cx="19997782" cy="9707079"/>
        </p:xfrm>
        <a:graphic>
          <a:graphicData uri="http://schemas.openxmlformats.org/drawingml/2006/table">
            <a:tbl>
              <a:tblPr firstRow="1" bandRow="1">
                <a:tableStyleId>{5940675A-B579-460E-94D1-54222C63F5DA}</a:tableStyleId>
              </a:tblPr>
              <a:tblGrid>
                <a:gridCol w="2911566">
                  <a:extLst>
                    <a:ext uri="{9D8B030D-6E8A-4147-A177-3AD203B41FA5}">
                      <a16:colId xmlns:a16="http://schemas.microsoft.com/office/drawing/2014/main" xmlns="" val="20000"/>
                    </a:ext>
                  </a:extLst>
                </a:gridCol>
                <a:gridCol w="17086216">
                  <a:extLst>
                    <a:ext uri="{9D8B030D-6E8A-4147-A177-3AD203B41FA5}">
                      <a16:colId xmlns:a16="http://schemas.microsoft.com/office/drawing/2014/main" xmlns="" val="20001"/>
                    </a:ext>
                  </a:extLst>
                </a:gridCol>
              </a:tblGrid>
              <a:tr h="884380">
                <a:tc>
                  <a:txBody>
                    <a:bodyPr/>
                    <a:lstStyle/>
                    <a:p>
                      <a:pPr algn="l"/>
                      <a:r>
                        <a:rPr lang="zh-CN" altLang="en-US" sz="4000" b="1" dirty="0">
                          <a:solidFill>
                            <a:schemeClr val="bg1"/>
                          </a:solidFill>
                        </a:rPr>
                        <a:t>因子名称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dirty="0">
                          <a:solidFill>
                            <a:schemeClr val="tx1"/>
                          </a:solidFill>
                          <a:latin typeface="+mn-ea"/>
                          <a:ea typeface="+mn-ea"/>
                        </a:rPr>
                        <a:t> 经营现金流比率</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0"/>
                  </a:ext>
                </a:extLst>
              </a:tr>
              <a:tr h="481878">
                <a:tc>
                  <a:txBody>
                    <a:bodyPr/>
                    <a:lstStyle/>
                    <a:p>
                      <a:pPr algn="l"/>
                      <a:r>
                        <a:rPr lang="zh-CN" altLang="en-US" sz="4000" b="1" dirty="0">
                          <a:solidFill>
                            <a:schemeClr val="bg1"/>
                          </a:solidFill>
                        </a:rPr>
                        <a:t>算法</a:t>
                      </a:r>
                      <a:endParaRPr lang="en-US" altLang="zh-CN" sz="40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dirty="0"/>
                        <a:t> 经营活动产生的净现金流 </a:t>
                      </a:r>
                      <a:r>
                        <a:rPr lang="en-US" altLang="zh-CN" sz="4000" dirty="0"/>
                        <a:t>/ </a:t>
                      </a:r>
                      <a:r>
                        <a:rPr lang="zh-CN" altLang="en-US" sz="4000" dirty="0"/>
                        <a:t>营业收入</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1"/>
                  </a:ext>
                </a:extLst>
              </a:tr>
              <a:tr h="6811019">
                <a:tc>
                  <a:txBody>
                    <a:bodyPr/>
                    <a:lstStyle/>
                    <a:p>
                      <a:pPr algn="l"/>
                      <a:r>
                        <a:rPr lang="zh-CN" altLang="en-US" sz="4000" b="1" dirty="0">
                          <a:solidFill>
                            <a:schemeClr val="bg1"/>
                          </a:solidFill>
                        </a:rPr>
                        <a:t>含义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marL="0" algn="l">
                        <a:lnSpc>
                          <a:spcPct val="150000"/>
                        </a:lnSpc>
                      </a:pPr>
                      <a:r>
                        <a:rPr kumimoji="1" lang="zh-CN" altLang="en-US" sz="4000" dirty="0"/>
                        <a:t>该比率反映每元销售收入得到的现金流量净额，其数值越大越好，表明企业的收入质量越好，资金利用效果越好。衡量企业将销售额转化为现金的能力。能够维持较高单位销售现金净流入比率的公司，其获取现金的能力更强，流动性风险和財务造假可能性更小。</a:t>
                      </a:r>
                      <a:endParaRPr lang="zh-CN" altLang="en-US" sz="40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2"/>
                  </a:ext>
                </a:extLst>
              </a:tr>
              <a:tr h="1151522">
                <a:tc>
                  <a:txBody>
                    <a:bodyPr/>
                    <a:lstStyle/>
                    <a:p>
                      <a:pPr algn="l"/>
                      <a:r>
                        <a:rPr lang="zh-CN" altLang="en-US" sz="4000" b="1" dirty="0">
                          <a:solidFill>
                            <a:schemeClr val="bg1"/>
                          </a:solidFill>
                        </a:rPr>
                        <a:t>数据来源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F3F3F"/>
                    </a:solidFill>
                  </a:tcPr>
                </a:tc>
                <a:tc>
                  <a:txBody>
                    <a:bodyPr/>
                    <a:lstStyle/>
                    <a:p>
                      <a:pPr algn="l"/>
                      <a:r>
                        <a:rPr lang="zh-CN" altLang="en-US" sz="4000" dirty="0"/>
                        <a:t>现金流量表</a:t>
                      </a:r>
                      <a:endParaRPr lang="en-US" altLang="zh-CN" sz="4000" dirty="0"/>
                    </a:p>
                    <a:p>
                      <a:pPr algn="l"/>
                      <a:r>
                        <a:rPr lang="zh-CN" altLang="en-US" sz="4000" dirty="0"/>
                        <a:t>利润表</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499444581"/>
      </p:ext>
    </p:extLst>
  </p:cSld>
  <p:clrMapOvr>
    <a:masterClrMapping/>
  </p:clrMapOvr>
  <p:transition spd="slow">
    <p:push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0" name="TextBox 19"/>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现金流</a:t>
            </a:r>
            <a:endParaRPr kumimoji="0" lang="en-US" altLang="zh-CN" sz="2800" dirty="0">
              <a:solidFill>
                <a:srgbClr val="3C3C3C"/>
              </a:solidFill>
              <a:latin typeface="Times New Roman" panose="02020603050405020304" pitchFamily="18" charset="0"/>
              <a:cs typeface="Times New Roman" panose="02020603050405020304" pitchFamily="18" charset="0"/>
            </a:endParaRPr>
          </a:p>
        </p:txBody>
      </p:sp>
      <p:graphicFrame>
        <p:nvGraphicFramePr>
          <p:cNvPr id="5" name="表格 4"/>
          <p:cNvGraphicFramePr>
            <a:graphicFrameLocks noGrp="1"/>
          </p:cNvGraphicFramePr>
          <p:nvPr>
            <p:extLst/>
          </p:nvPr>
        </p:nvGraphicFramePr>
        <p:xfrm>
          <a:off x="2391954" y="2184475"/>
          <a:ext cx="19997782" cy="9707079"/>
        </p:xfrm>
        <a:graphic>
          <a:graphicData uri="http://schemas.openxmlformats.org/drawingml/2006/table">
            <a:tbl>
              <a:tblPr firstRow="1" bandRow="1">
                <a:tableStyleId>{5940675A-B579-460E-94D1-54222C63F5DA}</a:tableStyleId>
              </a:tblPr>
              <a:tblGrid>
                <a:gridCol w="2911566">
                  <a:extLst>
                    <a:ext uri="{9D8B030D-6E8A-4147-A177-3AD203B41FA5}">
                      <a16:colId xmlns:a16="http://schemas.microsoft.com/office/drawing/2014/main" xmlns="" val="20000"/>
                    </a:ext>
                  </a:extLst>
                </a:gridCol>
                <a:gridCol w="17086216">
                  <a:extLst>
                    <a:ext uri="{9D8B030D-6E8A-4147-A177-3AD203B41FA5}">
                      <a16:colId xmlns:a16="http://schemas.microsoft.com/office/drawing/2014/main" xmlns="" val="20001"/>
                    </a:ext>
                  </a:extLst>
                </a:gridCol>
              </a:tblGrid>
              <a:tr h="884380">
                <a:tc>
                  <a:txBody>
                    <a:bodyPr/>
                    <a:lstStyle/>
                    <a:p>
                      <a:pPr algn="l"/>
                      <a:r>
                        <a:rPr lang="zh-CN" altLang="en-US" sz="4000" b="1" dirty="0">
                          <a:solidFill>
                            <a:schemeClr val="bg1"/>
                          </a:solidFill>
                        </a:rPr>
                        <a:t>因子名称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dirty="0">
                          <a:solidFill>
                            <a:schemeClr val="tx1"/>
                          </a:solidFill>
                          <a:latin typeface="+mn-ea"/>
                          <a:ea typeface="+mn-ea"/>
                        </a:rPr>
                        <a:t> 债务保障率 </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0"/>
                  </a:ext>
                </a:extLst>
              </a:tr>
              <a:tr h="481878">
                <a:tc>
                  <a:txBody>
                    <a:bodyPr/>
                    <a:lstStyle/>
                    <a:p>
                      <a:pPr algn="l"/>
                      <a:r>
                        <a:rPr lang="zh-CN" altLang="en-US" sz="4000" b="1" dirty="0">
                          <a:solidFill>
                            <a:schemeClr val="bg1"/>
                          </a:solidFill>
                        </a:rPr>
                        <a:t>算法</a:t>
                      </a:r>
                      <a:endParaRPr lang="en-US" altLang="zh-CN" sz="40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dirty="0"/>
                        <a:t> 经营活动产生的净现金流 </a:t>
                      </a:r>
                      <a:r>
                        <a:rPr lang="en-US" altLang="zh-CN" sz="4000" dirty="0"/>
                        <a:t>/ </a:t>
                      </a:r>
                      <a:r>
                        <a:rPr lang="zh-CN" altLang="en-US" sz="4000" dirty="0"/>
                        <a:t>（流动负债 </a:t>
                      </a:r>
                      <a:r>
                        <a:rPr lang="en-US" altLang="zh-CN" sz="4000" dirty="0"/>
                        <a:t>+ </a:t>
                      </a:r>
                      <a:r>
                        <a:rPr lang="zh-CN" altLang="en-US" sz="4000" dirty="0"/>
                        <a:t>长期负债）</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1"/>
                  </a:ext>
                </a:extLst>
              </a:tr>
              <a:tr h="6811019">
                <a:tc>
                  <a:txBody>
                    <a:bodyPr/>
                    <a:lstStyle/>
                    <a:p>
                      <a:pPr algn="l"/>
                      <a:r>
                        <a:rPr lang="zh-CN" altLang="en-US" sz="4000" b="1" dirty="0">
                          <a:solidFill>
                            <a:schemeClr val="bg1"/>
                          </a:solidFill>
                        </a:rPr>
                        <a:t>含义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marL="0" algn="l">
                        <a:lnSpc>
                          <a:spcPct val="150000"/>
                        </a:lnSpc>
                      </a:pPr>
                      <a:r>
                        <a:rPr kumimoji="1" lang="zh-CN" altLang="en-US" sz="4000" dirty="0"/>
                        <a:t>衡量企业现金流对偾务偿还的充足程度，更真实和保守地反映了企业的 清偿能力。债务保障率 越高的企业，其违约风险越小，发展潜力越大。</a:t>
                      </a:r>
                      <a:endParaRPr lang="zh-CN" altLang="en-US" sz="40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2"/>
                  </a:ext>
                </a:extLst>
              </a:tr>
              <a:tr h="1151522">
                <a:tc>
                  <a:txBody>
                    <a:bodyPr/>
                    <a:lstStyle/>
                    <a:p>
                      <a:pPr algn="l"/>
                      <a:r>
                        <a:rPr lang="zh-CN" altLang="en-US" sz="4000" b="1" dirty="0">
                          <a:solidFill>
                            <a:schemeClr val="bg1"/>
                          </a:solidFill>
                        </a:rPr>
                        <a:t>数据来源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F3F3F"/>
                    </a:solidFill>
                  </a:tcPr>
                </a:tc>
                <a:tc>
                  <a:txBody>
                    <a:bodyPr/>
                    <a:lstStyle/>
                    <a:p>
                      <a:pPr algn="l"/>
                      <a:r>
                        <a:rPr lang="zh-CN" altLang="en-US" sz="4000" dirty="0"/>
                        <a:t>现金流量表</a:t>
                      </a:r>
                      <a:endParaRPr lang="en-US" altLang="zh-CN" sz="4000" dirty="0"/>
                    </a:p>
                    <a:p>
                      <a:pPr algn="l"/>
                      <a:r>
                        <a:rPr lang="zh-CN" altLang="en-US" sz="4000" dirty="0"/>
                        <a:t>资产负债表</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711007137"/>
      </p:ext>
    </p:extLst>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0" name="TextBox 19"/>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现金流</a:t>
            </a:r>
            <a:endParaRPr kumimoji="0" lang="en-US" altLang="zh-CN" sz="2800" dirty="0">
              <a:solidFill>
                <a:srgbClr val="3C3C3C"/>
              </a:solidFill>
              <a:latin typeface="Times New Roman" panose="02020603050405020304" pitchFamily="18" charset="0"/>
              <a:cs typeface="Times New Roman" panose="02020603050405020304" pitchFamily="18" charset="0"/>
            </a:endParaRPr>
          </a:p>
        </p:txBody>
      </p:sp>
      <p:graphicFrame>
        <p:nvGraphicFramePr>
          <p:cNvPr id="5" name="表格 4"/>
          <p:cNvGraphicFramePr>
            <a:graphicFrameLocks noGrp="1"/>
          </p:cNvGraphicFramePr>
          <p:nvPr>
            <p:extLst/>
          </p:nvPr>
        </p:nvGraphicFramePr>
        <p:xfrm>
          <a:off x="2391954" y="2184475"/>
          <a:ext cx="19997782" cy="9547961"/>
        </p:xfrm>
        <a:graphic>
          <a:graphicData uri="http://schemas.openxmlformats.org/drawingml/2006/table">
            <a:tbl>
              <a:tblPr firstRow="1" bandRow="1">
                <a:tableStyleId>{5940675A-B579-460E-94D1-54222C63F5DA}</a:tableStyleId>
              </a:tblPr>
              <a:tblGrid>
                <a:gridCol w="2911566">
                  <a:extLst>
                    <a:ext uri="{9D8B030D-6E8A-4147-A177-3AD203B41FA5}">
                      <a16:colId xmlns:a16="http://schemas.microsoft.com/office/drawing/2014/main" xmlns="" val="20000"/>
                    </a:ext>
                  </a:extLst>
                </a:gridCol>
                <a:gridCol w="17086216">
                  <a:extLst>
                    <a:ext uri="{9D8B030D-6E8A-4147-A177-3AD203B41FA5}">
                      <a16:colId xmlns:a16="http://schemas.microsoft.com/office/drawing/2014/main" xmlns="" val="20001"/>
                    </a:ext>
                  </a:extLst>
                </a:gridCol>
              </a:tblGrid>
              <a:tr h="884380">
                <a:tc>
                  <a:txBody>
                    <a:bodyPr/>
                    <a:lstStyle/>
                    <a:p>
                      <a:pPr algn="l"/>
                      <a:r>
                        <a:rPr lang="zh-CN" altLang="en-US" sz="4000" b="1" dirty="0">
                          <a:solidFill>
                            <a:schemeClr val="bg1"/>
                          </a:solidFill>
                        </a:rPr>
                        <a:t>因子名称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dirty="0">
                          <a:solidFill>
                            <a:schemeClr val="tx1"/>
                          </a:solidFill>
                          <a:latin typeface="+mn-ea"/>
                          <a:ea typeface="+mn-ea"/>
                        </a:rPr>
                        <a:t> 自由现金流比率</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0"/>
                  </a:ext>
                </a:extLst>
              </a:tr>
              <a:tr h="481878">
                <a:tc>
                  <a:txBody>
                    <a:bodyPr/>
                    <a:lstStyle/>
                    <a:p>
                      <a:pPr algn="l"/>
                      <a:r>
                        <a:rPr lang="zh-CN" altLang="en-US" sz="4000" b="1" dirty="0">
                          <a:solidFill>
                            <a:schemeClr val="bg1"/>
                          </a:solidFill>
                        </a:rPr>
                        <a:t>算法</a:t>
                      </a:r>
                      <a:endParaRPr lang="en-US" altLang="zh-CN" sz="40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algn="l"/>
                      <a:r>
                        <a:rPr lang="zh-CN" altLang="en-US" sz="4000" dirty="0"/>
                        <a:t> （经营活动产生的净现金流 </a:t>
                      </a:r>
                      <a:r>
                        <a:rPr lang="en-US" altLang="zh-CN" sz="4000" dirty="0"/>
                        <a:t>– </a:t>
                      </a:r>
                      <a:r>
                        <a:rPr lang="zh-CN" altLang="en-US" sz="4000" dirty="0"/>
                        <a:t>资本支出） </a:t>
                      </a:r>
                      <a:r>
                        <a:rPr lang="en-US" altLang="zh-CN" sz="4000" dirty="0"/>
                        <a:t>/ </a:t>
                      </a:r>
                      <a:r>
                        <a:rPr lang="zh-CN" altLang="en-US" sz="4000" dirty="0"/>
                        <a:t>经营活动产生的净现金流 </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1"/>
                  </a:ext>
                </a:extLst>
              </a:tr>
              <a:tr h="6811019">
                <a:tc>
                  <a:txBody>
                    <a:bodyPr/>
                    <a:lstStyle/>
                    <a:p>
                      <a:pPr algn="l"/>
                      <a:r>
                        <a:rPr lang="zh-CN" altLang="en-US" sz="4000" b="1" dirty="0">
                          <a:solidFill>
                            <a:schemeClr val="bg1"/>
                          </a:solidFill>
                        </a:rPr>
                        <a:t>含义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F3F3F"/>
                    </a:solidFill>
                  </a:tcPr>
                </a:tc>
                <a:tc>
                  <a:txBody>
                    <a:bodyPr/>
                    <a:lstStyle/>
                    <a:p>
                      <a:pPr marL="0" algn="l">
                        <a:lnSpc>
                          <a:spcPct val="150000"/>
                        </a:lnSpc>
                      </a:pPr>
                      <a:r>
                        <a:rPr kumimoji="1" lang="zh-CN" altLang="en-US" sz="4000" dirty="0"/>
                        <a:t>自由现金流是企业真正能用于扩展业务、进行并购和投资等其他非主营业务的资金来源。因此，自由现金流占经营活动产生的净现金流比例越高的企业，其财务实力越雄厚，投资质量越髙。</a:t>
                      </a:r>
                      <a:endParaRPr lang="zh-CN" altLang="en-US" sz="40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2"/>
                  </a:ext>
                </a:extLst>
              </a:tr>
              <a:tr h="1151522">
                <a:tc>
                  <a:txBody>
                    <a:bodyPr/>
                    <a:lstStyle/>
                    <a:p>
                      <a:pPr algn="l"/>
                      <a:r>
                        <a:rPr lang="zh-CN" altLang="en-US" sz="4000" b="1" dirty="0">
                          <a:solidFill>
                            <a:schemeClr val="bg1"/>
                          </a:solidFill>
                        </a:rPr>
                        <a:t>数据来源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F3F3F"/>
                    </a:solidFill>
                  </a:tcPr>
                </a:tc>
                <a:tc>
                  <a:txBody>
                    <a:bodyPr/>
                    <a:lstStyle/>
                    <a:p>
                      <a:pPr algn="l"/>
                      <a:r>
                        <a:rPr lang="zh-CN" altLang="en-US" sz="4000" dirty="0"/>
                        <a:t>现金流量表</a:t>
                      </a:r>
                      <a:endParaRPr lang="en-US" altLang="zh-CN" sz="40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409128706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15885" y="2981914"/>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什么是估值因子？</a:t>
            </a:r>
            <a:endParaRPr lang="en-US" altLang="zh-CN" sz="5400" dirty="0">
              <a:latin typeface="宋体" panose="02010600030101010101" pitchFamily="2" charset="-122"/>
              <a:ea typeface="宋体" panose="02010600030101010101" pitchFamily="2" charset="-122"/>
            </a:endParaRPr>
          </a:p>
        </p:txBody>
      </p:sp>
      <p:sp>
        <p:nvSpPr>
          <p:cNvPr id="7" name="矩形 6"/>
          <p:cNvSpPr/>
          <p:nvPr/>
        </p:nvSpPr>
        <p:spPr>
          <a:xfrm>
            <a:off x="3031603" y="4864867"/>
            <a:ext cx="18396857" cy="5632311"/>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估值因子是一种计算方便、简单易懂、逻辑直接的基本面因子，因此在基本面投资模型中，是使用最为广泛的。</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由于其内在逻辑简单，因此根据使用指标的不同，衍生出非常丰富的指标体系，包括从盈利能力为企业估值（市盈率）、从净资产角度为企业估值（市净率）等等。</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各类估值因子从不同的角度反映了企业的价值，但这些因子的特点是，都是从外部去观察企业。反映出的是市场对企业价值的认识。</a:t>
            </a:r>
          </a:p>
        </p:txBody>
      </p:sp>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0" name="TextBox 19"/>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估值因子 </a:t>
            </a:r>
            <a:r>
              <a:rPr kumimoji="0" lang="en-US" altLang="zh-CN" sz="2800" dirty="0">
                <a:solidFill>
                  <a:srgbClr val="3C3C3C"/>
                </a:solidFill>
                <a:latin typeface="Times New Roman" panose="02020603050405020304" pitchFamily="18" charset="0"/>
                <a:cs typeface="Times New Roman" panose="02020603050405020304" pitchFamily="18" charset="0"/>
              </a:rPr>
              <a:t>Valuation</a:t>
            </a:r>
          </a:p>
        </p:txBody>
      </p:sp>
    </p:spTree>
    <p:extLst>
      <p:ext uri="{BB962C8B-B14F-4D97-AF65-F5344CB8AC3E}">
        <p14:creationId xmlns:p14="http://schemas.microsoft.com/office/powerpoint/2010/main" val="360129568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031603" y="4864867"/>
            <a:ext cx="18396857" cy="707886"/>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企业估值模型一般需要包括以下</a:t>
            </a:r>
            <a:r>
              <a:rPr lang="en-US" altLang="zh-CN" sz="4000" dirty="0">
                <a:latin typeface="宋体" panose="02010600030101010101" pitchFamily="2" charset="-122"/>
                <a:ea typeface="宋体" panose="02010600030101010101" pitchFamily="2" charset="-122"/>
              </a:rPr>
              <a:t>5</a:t>
            </a:r>
            <a:r>
              <a:rPr lang="zh-CN" altLang="en-US" sz="4000" dirty="0">
                <a:latin typeface="宋体" panose="02010600030101010101" pitchFamily="2" charset="-122"/>
                <a:ea typeface="宋体" panose="02010600030101010101" pitchFamily="2" charset="-122"/>
              </a:rPr>
              <a:t>个因子：</a:t>
            </a:r>
            <a:r>
              <a:rPr lang="en-US" altLang="zh-CN" sz="4000" dirty="0">
                <a:latin typeface="宋体" panose="02010600030101010101" pitchFamily="2" charset="-122"/>
                <a:ea typeface="宋体" panose="02010600030101010101" pitchFamily="2" charset="-122"/>
              </a:rPr>
              <a:t>	</a:t>
            </a:r>
          </a:p>
        </p:txBody>
      </p:sp>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8" name="矩形 7"/>
          <p:cNvSpPr/>
          <p:nvPr/>
        </p:nvSpPr>
        <p:spPr>
          <a:xfrm>
            <a:off x="1915885" y="2981914"/>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估值分析模型</a:t>
            </a:r>
            <a:endParaRPr lang="en-US" altLang="zh-CN" sz="5400" dirty="0">
              <a:latin typeface="宋体" panose="02010600030101010101" pitchFamily="2" charset="-122"/>
              <a:ea typeface="宋体" panose="02010600030101010101" pitchFamily="2" charset="-122"/>
            </a:endParaRPr>
          </a:p>
        </p:txBody>
      </p:sp>
      <p:sp>
        <p:nvSpPr>
          <p:cNvPr id="6" name="矩形 5"/>
          <p:cNvSpPr/>
          <p:nvPr/>
        </p:nvSpPr>
        <p:spPr>
          <a:xfrm>
            <a:off x="3865016" y="6511734"/>
            <a:ext cx="20012297" cy="4708981"/>
          </a:xfrm>
          <a:prstGeom prst="rect">
            <a:avLst/>
          </a:prstGeom>
        </p:spPr>
        <p:txBody>
          <a:bodyPr wrap="square">
            <a:spAutoFit/>
          </a:bodyPr>
          <a:lstStyle/>
          <a:p>
            <a:pPr marL="742950" indent="-742950" algn="l">
              <a:lnSpc>
                <a:spcPct val="150000"/>
              </a:lnSpc>
              <a:buClr>
                <a:srgbClr val="7F7F7F"/>
              </a:buClr>
              <a:buFont typeface="+mj-lt"/>
              <a:buAutoNum type="arabicPeriod"/>
            </a:pPr>
            <a:r>
              <a:rPr lang="zh-CN" altLang="en-US" sz="4000" dirty="0">
                <a:latin typeface="宋体" panose="02010600030101010101" pitchFamily="2" charset="-122"/>
                <a:ea typeface="宋体" panose="02010600030101010101" pitchFamily="2" charset="-122"/>
              </a:rPr>
              <a:t>市盈率，从盈利的角度出发，估算企业价值。</a:t>
            </a:r>
            <a:endParaRPr lang="en-US" altLang="zh-CN" sz="4000" dirty="0">
              <a:latin typeface="宋体" panose="02010600030101010101" pitchFamily="2" charset="-122"/>
              <a:ea typeface="宋体" panose="02010600030101010101" pitchFamily="2" charset="-122"/>
            </a:endParaRPr>
          </a:p>
          <a:p>
            <a:pPr marL="742950" indent="-742950" algn="l">
              <a:lnSpc>
                <a:spcPct val="150000"/>
              </a:lnSpc>
              <a:buClr>
                <a:srgbClr val="7F7F7F"/>
              </a:buClr>
              <a:buFont typeface="+mj-lt"/>
              <a:buAutoNum type="arabicPeriod"/>
            </a:pPr>
            <a:r>
              <a:rPr lang="zh-CN" altLang="en-US" sz="4000" dirty="0">
                <a:latin typeface="宋体" panose="02010600030101010101" pitchFamily="2" charset="-122"/>
                <a:ea typeface="宋体" panose="02010600030101010101" pitchFamily="2" charset="-122"/>
              </a:rPr>
              <a:t>市净率，从资产的角度出发，估算企业价值。</a:t>
            </a:r>
            <a:endParaRPr lang="en-US" altLang="zh-CN" sz="4000" dirty="0">
              <a:latin typeface="宋体" panose="02010600030101010101" pitchFamily="2" charset="-122"/>
              <a:ea typeface="宋体" panose="02010600030101010101" pitchFamily="2" charset="-122"/>
            </a:endParaRPr>
          </a:p>
          <a:p>
            <a:pPr marL="742950" indent="-742950" algn="l">
              <a:lnSpc>
                <a:spcPct val="150000"/>
              </a:lnSpc>
              <a:buClr>
                <a:srgbClr val="7F7F7F"/>
              </a:buClr>
              <a:buFont typeface="+mj-lt"/>
              <a:buAutoNum type="arabicPeriod"/>
            </a:pPr>
            <a:r>
              <a:rPr lang="zh-CN" altLang="en-US" sz="4000" dirty="0">
                <a:latin typeface="宋体" panose="02010600030101010101" pitchFamily="2" charset="-122"/>
                <a:ea typeface="宋体" panose="02010600030101010101" pitchFamily="2" charset="-122"/>
              </a:rPr>
              <a:t>市销率，从收入能力的角度出发，估算企业价值。</a:t>
            </a:r>
            <a:endParaRPr lang="en-US" altLang="zh-CN" sz="4000" dirty="0">
              <a:latin typeface="宋体" panose="02010600030101010101" pitchFamily="2" charset="-122"/>
              <a:ea typeface="宋体" panose="02010600030101010101" pitchFamily="2" charset="-122"/>
            </a:endParaRPr>
          </a:p>
          <a:p>
            <a:pPr marL="742950" indent="-742950" algn="l">
              <a:lnSpc>
                <a:spcPct val="150000"/>
              </a:lnSpc>
              <a:buClr>
                <a:srgbClr val="7F7F7F"/>
              </a:buClr>
              <a:buFont typeface="+mj-lt"/>
              <a:buAutoNum type="arabicPeriod"/>
            </a:pPr>
            <a:r>
              <a:rPr lang="zh-CN" altLang="en-US" sz="4000" dirty="0">
                <a:latin typeface="宋体" panose="02010600030101010101" pitchFamily="2" charset="-122"/>
                <a:ea typeface="宋体" panose="02010600030101010101" pitchFamily="2" charset="-122"/>
              </a:rPr>
              <a:t>企业价值倍数，从综合收益的角度出发，估算企业价值。</a:t>
            </a:r>
            <a:endParaRPr lang="en-US" altLang="zh-CN" sz="4000" dirty="0">
              <a:latin typeface="宋体" panose="02010600030101010101" pitchFamily="2" charset="-122"/>
              <a:ea typeface="宋体" panose="02010600030101010101" pitchFamily="2" charset="-122"/>
            </a:endParaRPr>
          </a:p>
          <a:p>
            <a:pPr marL="742950" indent="-742950" algn="l">
              <a:lnSpc>
                <a:spcPct val="150000"/>
              </a:lnSpc>
              <a:buClr>
                <a:srgbClr val="7F7F7F"/>
              </a:buClr>
              <a:buFont typeface="+mj-lt"/>
              <a:buAutoNum type="arabicPeriod"/>
            </a:pPr>
            <a:r>
              <a:rPr lang="zh-CN" altLang="en-US" sz="4000" dirty="0">
                <a:latin typeface="宋体" panose="02010600030101010101" pitchFamily="2" charset="-122"/>
                <a:ea typeface="宋体" panose="02010600030101010101" pitchFamily="2" charset="-122"/>
              </a:rPr>
              <a:t>股息率，从管理层责任的角度出发，估算企业价值。</a:t>
            </a:r>
            <a:endParaRPr lang="en-US" altLang="zh-CN" sz="4000" dirty="0">
              <a:latin typeface="宋体" panose="02010600030101010101" pitchFamily="2" charset="-122"/>
              <a:ea typeface="宋体" panose="02010600030101010101" pitchFamily="2" charset="-122"/>
            </a:endParaRPr>
          </a:p>
        </p:txBody>
      </p:sp>
      <p:sp>
        <p:nvSpPr>
          <p:cNvPr id="11" name="TextBox 19"/>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估值因子 </a:t>
            </a:r>
            <a:r>
              <a:rPr kumimoji="0" lang="en-US" altLang="zh-CN" sz="2800" dirty="0">
                <a:solidFill>
                  <a:srgbClr val="3C3C3C"/>
                </a:solidFill>
                <a:latin typeface="Times New Roman" panose="02020603050405020304" pitchFamily="18" charset="0"/>
                <a:cs typeface="Times New Roman" panose="02020603050405020304" pitchFamily="18" charset="0"/>
              </a:rPr>
              <a:t>Valuation</a:t>
            </a:r>
          </a:p>
        </p:txBody>
      </p:sp>
    </p:spTree>
    <p:extLst>
      <p:ext uri="{BB962C8B-B14F-4D97-AF65-F5344CB8AC3E}">
        <p14:creationId xmlns:p14="http://schemas.microsoft.com/office/powerpoint/2010/main" val="63029780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031603" y="4637738"/>
            <a:ext cx="18396857" cy="6247864"/>
          </a:xfrm>
          <a:prstGeom prst="rect">
            <a:avLst/>
          </a:prstGeom>
        </p:spPr>
        <p:txBody>
          <a:bodyPr wrap="square">
            <a:spAutoFit/>
          </a:bodyPr>
          <a:lstStyle/>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估值因子与其他财务因子相比，是一种比较特殊的因子；一方面，估值因子反应的是企业的整体经营状况，其他财务因子反应的是部分经营状况（盈利能力、现金流状况等）。另一反面，估值因子是外界对企业的定价，因此还会受到市场整体情绪的影响，而其他财务因子则仅受企业经营状况的影响。</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因此，在实际构建股票模型时，任何一个估值因子都可以单独使用，尤其是</a:t>
            </a:r>
            <a:r>
              <a:rPr lang="en-US" altLang="zh-CN" sz="4000" dirty="0">
                <a:latin typeface="宋体" panose="02010600030101010101" pitchFamily="2" charset="-122"/>
                <a:ea typeface="宋体" panose="02010600030101010101" pitchFamily="2" charset="-122"/>
              </a:rPr>
              <a:t>PE/EPS</a:t>
            </a:r>
            <a:r>
              <a:rPr lang="zh-CN" altLang="en-US" sz="4000" dirty="0">
                <a:latin typeface="宋体" panose="02010600030101010101" pitchFamily="2" charset="-122"/>
                <a:ea typeface="宋体" panose="02010600030101010101" pitchFamily="2" charset="-122"/>
              </a:rPr>
              <a:t>指标的使用最为广泛。</a:t>
            </a: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endParaRPr lang="en-US" altLang="zh-CN" sz="4000" dirty="0">
              <a:latin typeface="宋体" panose="02010600030101010101" pitchFamily="2" charset="-122"/>
              <a:ea typeface="宋体" panose="02010600030101010101" pitchFamily="2" charset="-122"/>
            </a:endParaRPr>
          </a:p>
          <a:p>
            <a:pPr marL="571500" indent="-571500" algn="l">
              <a:buClr>
                <a:srgbClr val="7F7F7F"/>
              </a:buClr>
              <a:buFont typeface="Wingdings" panose="05000000000000000000" pitchFamily="2" charset="2"/>
              <a:buChar char="l"/>
            </a:pPr>
            <a:r>
              <a:rPr lang="zh-CN" altLang="en-US" sz="4000" dirty="0">
                <a:latin typeface="宋体" panose="02010600030101010101" pitchFamily="2" charset="-122"/>
                <a:ea typeface="宋体" panose="02010600030101010101" pitchFamily="2" charset="-122"/>
              </a:rPr>
              <a:t>高市净率组合，在牛市时可以大幅跑赢市场，熊市时会大幅下跌，波动性极大。而低市净率组合一般收益相对稳定。</a:t>
            </a:r>
            <a:r>
              <a:rPr lang="en-US" altLang="zh-CN" sz="4000" dirty="0">
                <a:latin typeface="宋体" panose="02010600030101010101" pitchFamily="2" charset="-122"/>
                <a:ea typeface="宋体" panose="02010600030101010101" pitchFamily="2" charset="-122"/>
              </a:rPr>
              <a:t>	</a:t>
            </a:r>
          </a:p>
        </p:txBody>
      </p:sp>
      <p:cxnSp>
        <p:nvCxnSpPr>
          <p:cNvPr id="9" name="直线连接符 30"/>
          <p:cNvCxnSpPr/>
          <p:nvPr/>
        </p:nvCxnSpPr>
        <p:spPr>
          <a:xfrm>
            <a:off x="623838" y="1895476"/>
            <a:ext cx="6482356" cy="0"/>
          </a:xfrm>
          <a:prstGeom prst="line">
            <a:avLst/>
          </a:prstGeom>
          <a:ln w="12700" cmpd="sng">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11" name="TextBox 19"/>
          <p:cNvSpPr txBox="1">
            <a:spLocks noChangeArrowheads="1"/>
          </p:cNvSpPr>
          <p:nvPr/>
        </p:nvSpPr>
        <p:spPr bwMode="auto">
          <a:xfrm>
            <a:off x="623838" y="980543"/>
            <a:ext cx="10166082" cy="70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555" tIns="42780" rIns="85555" bIns="42780">
            <a:spAutoFit/>
          </a:bodyPr>
          <a:lstStyle>
            <a:lvl1pPr>
              <a:defRPr kumimoji="1" sz="1400">
                <a:solidFill>
                  <a:schemeClr val="tx1"/>
                </a:solidFill>
                <a:latin typeface="Calibri" panose="020F0502020204030204" pitchFamily="34" charset="0"/>
                <a:ea typeface="宋体" panose="02010600030101010101" pitchFamily="2" charset="-122"/>
              </a:defRPr>
            </a:lvl1pPr>
            <a:lvl2pPr marL="742950" indent="-285750">
              <a:defRPr kumimoji="1" sz="1400">
                <a:solidFill>
                  <a:schemeClr val="tx1"/>
                </a:solidFill>
                <a:latin typeface="Calibri" panose="020F0502020204030204" pitchFamily="34" charset="0"/>
                <a:ea typeface="宋体" panose="02010600030101010101" pitchFamily="2" charset="-122"/>
              </a:defRPr>
            </a:lvl2pPr>
            <a:lvl3pPr marL="1143000" indent="-228600">
              <a:defRPr kumimoji="1" sz="1400">
                <a:solidFill>
                  <a:schemeClr val="tx1"/>
                </a:solidFill>
                <a:latin typeface="Calibri" panose="020F0502020204030204" pitchFamily="34" charset="0"/>
                <a:ea typeface="宋体" panose="02010600030101010101" pitchFamily="2" charset="-122"/>
              </a:defRPr>
            </a:lvl3pPr>
            <a:lvl4pPr marL="1600200" indent="-228600">
              <a:defRPr kumimoji="1" sz="1400">
                <a:solidFill>
                  <a:schemeClr val="tx1"/>
                </a:solidFill>
                <a:latin typeface="Calibri" panose="020F0502020204030204" pitchFamily="34" charset="0"/>
                <a:ea typeface="宋体" panose="02010600030101010101" pitchFamily="2" charset="-122"/>
              </a:defRPr>
            </a:lvl4pPr>
            <a:lvl5pPr marL="2057400" indent="-228600">
              <a:defRPr kumimoji="1" sz="1400">
                <a:solidFill>
                  <a:schemeClr val="tx1"/>
                </a:solidFill>
                <a:latin typeface="Calibri" panose="020F0502020204030204" pitchFamily="34" charset="0"/>
                <a:ea typeface="宋体" panose="02010600030101010101" pitchFamily="2" charset="-122"/>
              </a:defRPr>
            </a:lvl5pPr>
            <a:lvl6pPr marL="25146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6pPr>
            <a:lvl7pPr marL="29718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7pPr>
            <a:lvl8pPr marL="34290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8pPr>
            <a:lvl9pPr marL="3886200" indent="-228600" defTabSz="711200" eaLnBrk="0" fontAlgn="base" hangingPunct="0">
              <a:spcBef>
                <a:spcPct val="0"/>
              </a:spcBef>
              <a:spcAft>
                <a:spcPct val="0"/>
              </a:spcAft>
              <a:defRPr kumimoji="1" sz="1400">
                <a:solidFill>
                  <a:schemeClr val="tx1"/>
                </a:solidFill>
                <a:latin typeface="Calibri" panose="020F0502020204030204" pitchFamily="34" charset="0"/>
                <a:ea typeface="宋体" panose="02010600030101010101" pitchFamily="2" charset="-122"/>
              </a:defRPr>
            </a:lvl9pPr>
          </a:lstStyle>
          <a:p>
            <a:pPr algn="l" hangingPunct="1"/>
            <a:r>
              <a:rPr kumimoji="0" lang="zh-CN" altLang="en-US" sz="4000" b="1" dirty="0">
                <a:solidFill>
                  <a:srgbClr val="3C3C3C"/>
                </a:solidFill>
                <a:latin typeface="+mj-ea"/>
                <a:ea typeface="+mj-ea"/>
                <a:cs typeface="Heiti SC Medium" pitchFamily="2" charset="-122"/>
              </a:rPr>
              <a:t>估值因子 </a:t>
            </a:r>
            <a:r>
              <a:rPr kumimoji="0" lang="en-US" altLang="zh-CN" sz="2800" dirty="0">
                <a:solidFill>
                  <a:srgbClr val="3C3C3C"/>
                </a:solidFill>
                <a:latin typeface="Times New Roman" panose="02020603050405020304" pitchFamily="18" charset="0"/>
                <a:cs typeface="Times New Roman" panose="02020603050405020304" pitchFamily="18" charset="0"/>
              </a:rPr>
              <a:t>Valuation</a:t>
            </a:r>
          </a:p>
        </p:txBody>
      </p:sp>
      <p:sp>
        <p:nvSpPr>
          <p:cNvPr id="6" name="矩形 5"/>
          <p:cNvSpPr/>
          <p:nvPr/>
        </p:nvSpPr>
        <p:spPr>
          <a:xfrm>
            <a:off x="1915885" y="2981914"/>
            <a:ext cx="20029715" cy="923330"/>
          </a:xfrm>
          <a:prstGeom prst="rect">
            <a:avLst/>
          </a:prstGeom>
        </p:spPr>
        <p:txBody>
          <a:bodyPr wrap="square">
            <a:spAutoFit/>
          </a:bodyPr>
          <a:lstStyle/>
          <a:p>
            <a:pPr marL="571500" indent="-571500" algn="l">
              <a:buClr>
                <a:srgbClr val="FFC000"/>
              </a:buClr>
              <a:buFont typeface="Wingdings" panose="05000000000000000000" pitchFamily="2" charset="2"/>
              <a:buChar char="p"/>
            </a:pPr>
            <a:r>
              <a:rPr lang="zh-CN" altLang="en-US" sz="5400" dirty="0">
                <a:latin typeface="宋体" panose="02010600030101010101" pitchFamily="2" charset="-122"/>
                <a:ea typeface="宋体" panose="02010600030101010101" pitchFamily="2" charset="-122"/>
              </a:rPr>
              <a:t> 估值分析模型</a:t>
            </a:r>
            <a:endParaRPr lang="en-US" altLang="zh-CN" sz="5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078970731"/>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Temp">
      <a:majorFont>
        <a:latin typeface="微软雅黑"/>
        <a:ea typeface="微软雅黑"/>
        <a:cs typeface=""/>
      </a:majorFont>
      <a:minorFont>
        <a:latin typeface="微软雅黑"/>
        <a:ea typeface="微软雅黑"/>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tailEnd type="arrow"/>
        </a:ln>
        <a:effectLst/>
        <a:sp3d/>
      </a:spPr>
      <a:body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18054</TotalTime>
  <Words>8851</Words>
  <Application>Microsoft Office PowerPoint</Application>
  <PresentationFormat>自定义</PresentationFormat>
  <Paragraphs>584</Paragraphs>
  <Slides>68</Slides>
  <Notes>62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68</vt:i4>
      </vt:variant>
    </vt:vector>
  </HeadingPairs>
  <TitlesOfParts>
    <vt:vector size="81" baseType="lpstr">
      <vt:lpstr>Heiti SC Medium</vt:lpstr>
      <vt:lpstr>Helvetica Light</vt:lpstr>
      <vt:lpstr>Helvetica Neue</vt:lpstr>
      <vt:lpstr>Raleway ExtraBold</vt:lpstr>
      <vt:lpstr>Raleway SemiBold</vt:lpstr>
      <vt:lpstr>宋体</vt:lpstr>
      <vt:lpstr>微软雅黑</vt:lpstr>
      <vt:lpstr>Arial</vt:lpstr>
      <vt:lpstr>Calibri</vt:lpstr>
      <vt:lpstr>Cambria Math</vt:lpstr>
      <vt:lpstr>Times New Roman</vt:lpstr>
      <vt:lpstr>Wingdings</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tiannan yang</dc:creator>
  <cp:lastModifiedBy>pc</cp:lastModifiedBy>
  <cp:revision>1232</cp:revision>
  <dcterms:modified xsi:type="dcterms:W3CDTF">2018-08-08T10:13:27Z</dcterms:modified>
</cp:coreProperties>
</file>