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5" r:id="rId3"/>
    <p:sldId id="276" r:id="rId4"/>
    <p:sldId id="277" r:id="rId5"/>
    <p:sldId id="278" r:id="rId6"/>
    <p:sldId id="258" r:id="rId7"/>
    <p:sldId id="262" r:id="rId8"/>
    <p:sldId id="263" r:id="rId9"/>
    <p:sldId id="260" r:id="rId10"/>
    <p:sldId id="259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5" clrIdx="0"/>
  <p:cmAuthor id="1" name="Jack Roberts" initials="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D5DA"/>
    <a:srgbClr val="FF5D58"/>
    <a:srgbClr val="FFFF66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5239-D2E9-D747-AD1A-D52CD2FD5382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23F46-6B59-C34F-A5EE-72DF3ECB63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051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4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3E7CC835-4526-3640-BC9F-0E3DDCDE0B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34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E04FD-A1EE-CD44-98BE-DDACF7CB558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669925"/>
            <a:ext cx="7467600" cy="14636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5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00600"/>
            <a:ext cx="3657600" cy="533400"/>
          </a:xfrm>
        </p:spPr>
        <p:txBody>
          <a:bodyPr/>
          <a:lstStyle>
            <a:lvl1pPr marL="0" indent="0" algn="r">
              <a:buFontTx/>
              <a:buNone/>
              <a:defRPr sz="1200" i="1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0198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0198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0198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201F39CC-C14C-C446-8346-5E69A562AE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FF5D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FF0E0-70EC-7341-94A2-424384E2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24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457200"/>
            <a:ext cx="222885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53415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0C78A-92C3-3F42-8E1A-1DE76C9A0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74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r>
              <a:rPr lang="en-US" altLang="zh-CN" smtClean="0"/>
              <a:t>Click icon to add clip art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D07288-C89E-2E43-BF74-40AFD72F7D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76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 altLang="zh-CN" smtClean="0"/>
              <a:t>Click icon to add clip art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>
            <a:lvl1pPr>
              <a:defRPr sz="1800" b="1">
                <a:solidFill>
                  <a:schemeClr val="bg2"/>
                </a:solidFill>
              </a:defRPr>
            </a:lvl1pPr>
          </a:lstStyle>
          <a:p>
            <a:fld id="{CC57B2C9-BB45-A145-A315-50AACE163F1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36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C6AF9-4A04-2A48-8358-D1E1530524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0CA9-17B7-0F48-A6AB-7B3FE25B4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BE609-BDEA-334A-848D-D2B1807D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AED22-B0DF-7D49-8D3B-0BDBC421C2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2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9FDF8-1719-8445-A019-46A581F3A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87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28422-6345-784F-AA2D-D735A30042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86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DC814-16E5-2D48-80D4-4D231AC6BD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21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A2BF-B8B6-834B-9911-0BEB3F9304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4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aseline="0"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aseline="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aseline="0"/>
            </a:lvl1pPr>
          </a:lstStyle>
          <a:p>
            <a:fld id="{08934F64-6360-2E41-BDFE-0AC5D5EBF2D7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FF5D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99D5DA"/>
        </a:buClr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2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D5DA"/>
        </a:buClr>
        <a:buChar char="•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png"/><Relationship Id="rId7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52400" y="512544"/>
            <a:ext cx="9525000" cy="646331"/>
          </a:xfrm>
        </p:spPr>
        <p:txBody>
          <a:bodyPr/>
          <a:lstStyle/>
          <a:p>
            <a:pPr algn="ctr"/>
            <a:r>
              <a:rPr lang="en-US" altLang="zh-CN" sz="3600" dirty="0" smtClean="0"/>
              <a:t>Network Visualization (DSW Session 4)</a:t>
            </a:r>
            <a:endParaRPr lang="en-US" altLang="zh-CN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24600" y="5943600"/>
            <a:ext cx="3733800" cy="533400"/>
          </a:xfrm>
        </p:spPr>
        <p:txBody>
          <a:bodyPr/>
          <a:lstStyle/>
          <a:p>
            <a:pPr algn="l">
              <a:lnSpc>
                <a:spcPct val="75000"/>
              </a:lnSpc>
            </a:pPr>
            <a:r>
              <a:rPr lang="en-US" altLang="zh-CN" sz="2000" i="0" dirty="0" smtClean="0"/>
              <a:t>Presented by: Qing Ping</a:t>
            </a:r>
          </a:p>
          <a:p>
            <a:pPr algn="l">
              <a:lnSpc>
                <a:spcPct val="75000"/>
              </a:lnSpc>
            </a:pPr>
            <a:endParaRPr lang="en-US" altLang="zh-CN" sz="2000" i="0" dirty="0"/>
          </a:p>
        </p:txBody>
      </p:sp>
      <p:pic>
        <p:nvPicPr>
          <p:cNvPr id="2" name="Picture 1" descr="0b7f66d081271a282f9dfd137f57fe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5669280" cy="4724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0" advTm="3000">
    <p:blinds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altLang="zh-CN"/>
              <a:t>How a [</a:t>
            </a:r>
            <a:r>
              <a:rPr lang="en-US" altLang="zh-CN" i="1"/>
              <a:t>Your Animal</a:t>
            </a:r>
            <a:r>
              <a:rPr lang="en-US" altLang="zh-CN"/>
              <a:t>] Survives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352800" cy="4114800"/>
          </a:xfrm>
        </p:spPr>
        <p:txBody>
          <a:bodyPr/>
          <a:lstStyle/>
          <a:p>
            <a:pPr marL="0" indent="0">
              <a:lnSpc>
                <a:spcPct val="115000"/>
              </a:lnSpc>
              <a:buFontTx/>
              <a:buNone/>
            </a:pPr>
            <a:r>
              <a:rPr lang="en-US" altLang="zh-CN" sz="1800"/>
              <a:t>Write a paragraph about how your animal survives in the wild. Be sure to talk about how it adapts to its environment.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clipArt" sz="half" idx="2"/>
          </p:nvPr>
        </p:nvSpPr>
        <p:spPr>
          <a:xfrm>
            <a:off x="4800600" y="2133600"/>
            <a:ext cx="3657600" cy="3505200"/>
          </a:xfrm>
        </p:spPr>
      </p:sp>
    </p:spTree>
  </p:cSld>
  <p:clrMapOvr>
    <a:masterClrMapping/>
  </p:clrMapOvr>
  <p:transition xmlns:p14="http://schemas.microsoft.com/office/powerpoint/2010/main" spd="med" advClick="0" advTm="2000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altLang="zh-CN"/>
              <a:t>More Interesting Facts About</a:t>
            </a:r>
            <a:br>
              <a:rPr lang="en-US" altLang="zh-CN"/>
            </a:br>
            <a:r>
              <a:rPr lang="en-US" altLang="zh-CN"/>
              <a:t>[Your Animal]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038600" cy="3962400"/>
          </a:xfrm>
        </p:spPr>
        <p:txBody>
          <a:bodyPr/>
          <a:lstStyle/>
          <a:p>
            <a:pPr marL="0" indent="0">
              <a:lnSpc>
                <a:spcPct val="115000"/>
              </a:lnSpc>
              <a:buFontTx/>
              <a:buNone/>
            </a:pPr>
            <a:r>
              <a:rPr lang="en-US" altLang="zh-CN" sz="1800"/>
              <a:t>Write a concluding paragraph about your animal. Include more interesting facts about your animal.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clipArt" sz="half" idx="1"/>
          </p:nvPr>
        </p:nvSpPr>
        <p:spPr>
          <a:xfrm>
            <a:off x="609600" y="2133600"/>
            <a:ext cx="3657600" cy="3429000"/>
          </a:xfrm>
        </p:spPr>
      </p:sp>
    </p:spTree>
  </p:cSld>
  <p:clrMapOvr>
    <a:masterClrMapping/>
  </p:clrMapOvr>
  <p:transition xmlns:p14="http://schemas.microsoft.com/office/powerpoint/2010/main" spd="med" advClick="0" advTm="3000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Thinking in ‘Network’</a:t>
            </a:r>
            <a:endParaRPr lang="en-US" altLang="zh-CN" dirty="0"/>
          </a:p>
        </p:txBody>
      </p:sp>
      <p:pic>
        <p:nvPicPr>
          <p:cNvPr id="4" name="Picture 3" descr="facebook-social-network-flickr-marc_sm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95400"/>
            <a:ext cx="2590800" cy="1805709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7" name="Picture 6" descr="93_big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2514600" cy="1816099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8" name="Picture 7" descr="Worldwide-airline-network-1024x67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790895" cy="1828800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14" name="Picture 13" descr="Figure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4114800" cy="2545847"/>
          </a:xfrm>
          <a:prstGeom prst="rect">
            <a:avLst/>
          </a:prstGeom>
        </p:spPr>
      </p:pic>
      <p:pic>
        <p:nvPicPr>
          <p:cNvPr id="15" name="Picture 14" descr="IngredientComplement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4117381" cy="2590800"/>
          </a:xfrm>
          <a:prstGeom prst="rect">
            <a:avLst/>
          </a:prstGeom>
        </p:spPr>
      </p:pic>
      <p:sp>
        <p:nvSpPr>
          <p:cNvPr id="16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3124200"/>
            <a:ext cx="2971800" cy="457200"/>
          </a:xfrm>
        </p:spPr>
        <p:txBody>
          <a:bodyPr/>
          <a:lstStyle/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dirty="0" smtClean="0"/>
              <a:t>Transportation network</a:t>
            </a:r>
            <a:endParaRPr lang="en-US" altLang="zh-CN" dirty="0"/>
          </a:p>
        </p:txBody>
      </p:sp>
      <p:sp>
        <p:nvSpPr>
          <p:cNvPr id="17" name="Rectangle 1028"/>
          <p:cNvSpPr txBox="1">
            <a:spLocks noChangeArrowheads="1"/>
          </p:cNvSpPr>
          <p:nvPr/>
        </p:nvSpPr>
        <p:spPr bwMode="auto">
          <a:xfrm>
            <a:off x="3810000" y="3048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dirty="0" smtClean="0"/>
              <a:t>Airline network</a:t>
            </a:r>
            <a:endParaRPr lang="en-US" altLang="zh-CN" dirty="0"/>
          </a:p>
        </p:txBody>
      </p:sp>
      <p:sp>
        <p:nvSpPr>
          <p:cNvPr id="18" name="Rectangle 1028"/>
          <p:cNvSpPr txBox="1">
            <a:spLocks noChangeArrowheads="1"/>
          </p:cNvSpPr>
          <p:nvPr/>
        </p:nvSpPr>
        <p:spPr bwMode="auto">
          <a:xfrm>
            <a:off x="6324600" y="3048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dirty="0" smtClean="0"/>
              <a:t>Facebook friend network</a:t>
            </a:r>
            <a:endParaRPr lang="en-US" altLang="zh-CN" dirty="0"/>
          </a:p>
        </p:txBody>
      </p:sp>
      <p:sp>
        <p:nvSpPr>
          <p:cNvPr id="19" name="Rectangle 1028"/>
          <p:cNvSpPr txBox="1">
            <a:spLocks noChangeArrowheads="1"/>
          </p:cNvSpPr>
          <p:nvPr/>
        </p:nvSpPr>
        <p:spPr bwMode="auto">
          <a:xfrm>
            <a:off x="838200" y="6172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dirty="0" smtClean="0"/>
              <a:t>Article network (intellectual space)</a:t>
            </a:r>
            <a:endParaRPr lang="en-US" altLang="zh-CN" dirty="0"/>
          </a:p>
        </p:txBody>
      </p:sp>
      <p:sp>
        <p:nvSpPr>
          <p:cNvPr id="20" name="Rectangle 1028"/>
          <p:cNvSpPr txBox="1">
            <a:spLocks noChangeArrowheads="1"/>
          </p:cNvSpPr>
          <p:nvPr/>
        </p:nvSpPr>
        <p:spPr bwMode="auto">
          <a:xfrm>
            <a:off x="5105400" y="61722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D5DA"/>
              </a:buClr>
              <a:buChar char="•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dirty="0" smtClean="0"/>
              <a:t>Ingredient network (recipe space)</a:t>
            </a:r>
            <a:endParaRPr lang="en-US" altLang="zh-CN" dirty="0"/>
          </a:p>
        </p:txBody>
      </p:sp>
    </p:spTree>
  </p:cSld>
  <p:clrMapOvr>
    <a:masterClrMapping/>
  </p:clrMapOvr>
  <p:transition xmlns:p14="http://schemas.microsoft.com/office/powerpoint/2010/main" spd="med" advClick="0" advTm="2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Tools for Network Analysis</a:t>
            </a:r>
            <a:endParaRPr lang="en-US" altLang="zh-CN" dirty="0"/>
          </a:p>
        </p:txBody>
      </p:sp>
      <p:sp>
        <p:nvSpPr>
          <p:cNvPr id="1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371600"/>
            <a:ext cx="5638800" cy="4572000"/>
          </a:xfrm>
        </p:spPr>
        <p:txBody>
          <a:bodyPr/>
          <a:lstStyle/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sz="2000" b="1" dirty="0" smtClean="0"/>
              <a:t>Graph theory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smtClean="0"/>
              <a:t>Node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b="1" dirty="0" smtClean="0"/>
              <a:t>Centrality</a:t>
            </a:r>
            <a:r>
              <a:rPr lang="en-US" altLang="zh-CN" dirty="0" smtClean="0"/>
              <a:t>: "importance" or "influence" (in a variety of senses) of a particular node.</a:t>
            </a:r>
          </a:p>
          <a:p>
            <a:pPr marL="114300" lvl="1" indent="0">
              <a:lnSpc>
                <a:spcPct val="115000"/>
              </a:lnSpc>
              <a:buNone/>
            </a:pPr>
            <a:r>
              <a:rPr lang="en-US" altLang="zh-CN" b="1" dirty="0" smtClean="0"/>
              <a:t>Edge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b="1" dirty="0" smtClean="0"/>
              <a:t>Betweenness</a:t>
            </a:r>
            <a:r>
              <a:rPr lang="en-US" altLang="zh-CN" dirty="0" smtClean="0"/>
              <a:t>: the number of shortest paths between pairs of nodes that run along it.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b="1" dirty="0" smtClean="0"/>
              <a:t>Distance</a:t>
            </a:r>
            <a:r>
              <a:rPr lang="en-US" altLang="zh-CN" dirty="0" smtClean="0"/>
              <a:t>: minimum number of ties required to connect two particular actors</a:t>
            </a:r>
          </a:p>
          <a:p>
            <a:pPr marL="114300" lvl="1" indent="0">
              <a:lnSpc>
                <a:spcPct val="115000"/>
              </a:lnSpc>
              <a:buNone/>
            </a:pPr>
            <a:r>
              <a:rPr lang="en-US" altLang="zh-CN" b="1" dirty="0" smtClean="0"/>
              <a:t>Network as a whole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b="1" dirty="0" smtClean="0"/>
              <a:t>Density</a:t>
            </a:r>
            <a:r>
              <a:rPr lang="en-US" altLang="zh-CN" dirty="0" smtClean="0"/>
              <a:t>: proportion of direct ties in a network relative to the total number possible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b="1" dirty="0" smtClean="0"/>
              <a:t>Diameter</a:t>
            </a:r>
            <a:r>
              <a:rPr lang="en-US" altLang="zh-CN" dirty="0" smtClean="0"/>
              <a:t>: It is the shortest distance between the two most distant nodes in the network. </a:t>
            </a:r>
          </a:p>
          <a:p>
            <a:pPr marL="400050" lvl="1">
              <a:lnSpc>
                <a:spcPct val="115000"/>
              </a:lnSpc>
            </a:pPr>
            <a:endParaRPr lang="en-US" altLang="zh-CN" dirty="0" smtClean="0"/>
          </a:p>
          <a:p>
            <a:pPr marL="400050" lvl="1">
              <a:lnSpc>
                <a:spcPct val="115000"/>
              </a:lnSpc>
            </a:pPr>
            <a:endParaRPr lang="en-US" altLang="zh-CN" dirty="0" smtClean="0"/>
          </a:p>
          <a:p>
            <a:pPr marL="400050" lvl="1">
              <a:lnSpc>
                <a:spcPct val="115000"/>
              </a:lnSpc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 marL="400050" lvl="1">
              <a:lnSpc>
                <a:spcPct val="115000"/>
              </a:lnSpc>
            </a:pPr>
            <a:endParaRPr lang="en-US" altLang="zh-CN" dirty="0">
              <a:solidFill>
                <a:srgbClr val="000066"/>
              </a:solidFill>
            </a:endParaRPr>
          </a:p>
        </p:txBody>
      </p:sp>
      <p:pic>
        <p:nvPicPr>
          <p:cNvPr id="2" name="Picture 1" descr="figur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47800"/>
            <a:ext cx="1823888" cy="1302777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3" name="Picture 2" descr="social-network-analysis-intro-part-i-38-7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124200"/>
            <a:ext cx="1828800" cy="1371600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5" name="Picture 4" descr="social-network-analysis-31-638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4" t="28728" r="3785" b="13511"/>
          <a:stretch/>
        </p:blipFill>
        <p:spPr>
          <a:xfrm>
            <a:off x="6705600" y="4876800"/>
            <a:ext cx="1828800" cy="1718086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750787295"/>
      </p:ext>
    </p:extLst>
  </p:cSld>
  <p:clrMapOvr>
    <a:masterClrMapping/>
  </p:clrMapOvr>
  <p:transition xmlns:p14="http://schemas.microsoft.com/office/powerpoint/2010/main" spd="med" advClick="0" advTm="2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Tools for Network Analysis</a:t>
            </a:r>
            <a:endParaRPr lang="en-US" altLang="zh-CN" dirty="0"/>
          </a:p>
        </p:txBody>
      </p:sp>
      <p:sp>
        <p:nvSpPr>
          <p:cNvPr id="1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828800"/>
            <a:ext cx="5638800" cy="4572000"/>
          </a:xfrm>
        </p:spPr>
        <p:txBody>
          <a:bodyPr/>
          <a:lstStyle/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smtClean="0"/>
              <a:t>Network shrinking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Connected components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Minimum Spanning Tree</a:t>
            </a:r>
          </a:p>
          <a:p>
            <a:pPr marL="114300" lvl="1" indent="0">
              <a:lnSpc>
                <a:spcPct val="115000"/>
              </a:lnSpc>
              <a:buNone/>
            </a:pPr>
            <a:r>
              <a:rPr lang="en-US" altLang="zh-CN" b="1" dirty="0" smtClean="0"/>
              <a:t>Community detection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Minimum cut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Hierarchical clustering</a:t>
            </a:r>
            <a:endParaRPr lang="en-US" altLang="zh-CN" dirty="0"/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Girvan–Newman algorithm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Modularity maximization</a:t>
            </a:r>
          </a:p>
          <a:p>
            <a:pPr marL="400050" lvl="1">
              <a:lnSpc>
                <a:spcPct val="115000"/>
              </a:lnSpc>
            </a:pPr>
            <a:r>
              <a:rPr lang="en-US" altLang="zh-CN" dirty="0" smtClean="0"/>
              <a:t>Statistical inference</a:t>
            </a:r>
          </a:p>
          <a:p>
            <a:pPr marL="114300" lvl="1" indent="0">
              <a:lnSpc>
                <a:spcPct val="115000"/>
              </a:lnSpc>
              <a:buNone/>
            </a:pPr>
            <a:endParaRPr lang="en-US" altLang="zh-CN" b="1" dirty="0" smtClean="0"/>
          </a:p>
          <a:p>
            <a:pPr marL="400050" lvl="1">
              <a:lnSpc>
                <a:spcPct val="115000"/>
              </a:lnSpc>
            </a:pPr>
            <a:endParaRPr lang="en-US" altLang="zh-CN" dirty="0" smtClean="0"/>
          </a:p>
          <a:p>
            <a:pPr marL="400050" lvl="1">
              <a:lnSpc>
                <a:spcPct val="115000"/>
              </a:lnSpc>
            </a:pPr>
            <a:endParaRPr lang="en-US" altLang="zh-CN" dirty="0" smtClean="0"/>
          </a:p>
          <a:p>
            <a:pPr marL="400050" lvl="1">
              <a:lnSpc>
                <a:spcPct val="115000"/>
              </a:lnSpc>
            </a:pPr>
            <a:endParaRPr lang="en-US" altLang="zh-CN" dirty="0" smtClean="0">
              <a:solidFill>
                <a:srgbClr val="000066"/>
              </a:solidFill>
            </a:endParaRPr>
          </a:p>
          <a:p>
            <a:pPr marL="400050" lvl="1">
              <a:lnSpc>
                <a:spcPct val="115000"/>
              </a:lnSpc>
            </a:pPr>
            <a:endParaRPr lang="en-US" altLang="zh-CN" dirty="0">
              <a:solidFill>
                <a:srgbClr val="000066"/>
              </a:solidFill>
            </a:endParaRPr>
          </a:p>
        </p:txBody>
      </p:sp>
      <p:pic>
        <p:nvPicPr>
          <p:cNvPr id="6" name="Picture 5" descr="wPBqO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81200"/>
            <a:ext cx="2286000" cy="1432944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7" name="Picture 6" descr="mst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00"/>
            <a:ext cx="2209800" cy="2209800"/>
          </a:xfrm>
          <a:prstGeom prst="rect">
            <a:avLst/>
          </a:prstGeom>
          <a:ln>
            <a:solidFill>
              <a:srgbClr val="FF6600"/>
            </a:solidFill>
          </a:ln>
        </p:spPr>
      </p:pic>
      <p:pic>
        <p:nvPicPr>
          <p:cNvPr id="8" name="Picture 7" descr="543px-Illustration_of_overlapping_communiti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810000"/>
            <a:ext cx="2003208" cy="2209800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329752712"/>
      </p:ext>
    </p:extLst>
  </p:cSld>
  <p:clrMapOvr>
    <a:masterClrMapping/>
  </p:clrMapOvr>
  <p:transition xmlns:p14="http://schemas.microsoft.com/office/powerpoint/2010/main" spd="med" advClick="0" advTm="2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 for network</a:t>
            </a:r>
            <a:endParaRPr kumimoji="1"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1032" y="1905000"/>
            <a:ext cx="7315200" cy="685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Adjacent Matrix	     Adjacent List	           Node pairs</a:t>
            </a:r>
            <a:endParaRPr kumimoji="1" lang="zh-CN" altLang="en-US" dirty="0"/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8"/>
          <a:stretch/>
        </p:blipFill>
        <p:spPr>
          <a:xfrm>
            <a:off x="-9604" y="2667000"/>
            <a:ext cx="5482576" cy="1676400"/>
          </a:xfrm>
          <a:prstGeom prst="rect">
            <a:avLst/>
          </a:prstGeom>
        </p:spPr>
      </p:pic>
      <p:pic>
        <p:nvPicPr>
          <p:cNvPr id="8" name="Picture 7" descr="Screen Shot 2016-06-29 at 8.1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489200" cy="19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algn="ctr"/>
            <a:r>
              <a:rPr lang="en-US" altLang="zh-CN" sz="3200" dirty="0" smtClean="0"/>
              <a:t>Graph layouts</a:t>
            </a:r>
            <a:endParaRPr lang="en-US" altLang="zh-CN" sz="3200" dirty="0"/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47800"/>
            <a:ext cx="5105400" cy="4572000"/>
          </a:xfrm>
        </p:spPr>
        <p:txBody>
          <a:bodyPr/>
          <a:lstStyle/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smtClean="0"/>
              <a:t>Force-based layouts</a:t>
            </a:r>
            <a:r>
              <a:rPr lang="en-US" altLang="zh-CN" dirty="0" smtClean="0"/>
              <a:t>: edges as short as possible, nodes as apart as possible.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smtClean="0"/>
              <a:t>Layered graph drawing</a:t>
            </a:r>
            <a:r>
              <a:rPr lang="en-US" altLang="zh-CN" dirty="0" smtClean="0"/>
              <a:t>: vertices of a directed graph are drawn in horizontal rows or layers with the edges generally directed downwards.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/>
              <a:t>C</a:t>
            </a:r>
            <a:r>
              <a:rPr lang="en-US" altLang="zh-CN" b="1" dirty="0" smtClean="0"/>
              <a:t>ircular layout</a:t>
            </a:r>
            <a:r>
              <a:rPr lang="en-US" altLang="zh-CN" dirty="0" smtClean="0"/>
              <a:t>: is a style of drawing that places the vertices of a graph on a circle.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smtClean="0"/>
              <a:t>Bundled circular layout</a:t>
            </a:r>
            <a:r>
              <a:rPr lang="en-US" altLang="zh-CN" dirty="0" smtClean="0"/>
              <a:t>: edge bundling within the circle, together with some edges that are not bundled, drawn outside the circle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smtClean="0"/>
              <a:t>Arc diagrams</a:t>
            </a:r>
            <a:r>
              <a:rPr lang="en-US" altLang="zh-CN" dirty="0" smtClean="0"/>
              <a:t>: place vertices on a line; edges may be drawn as semicircles above or below the line.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r>
              <a:rPr lang="en-US" altLang="zh-CN" b="1" dirty="0" err="1" smtClean="0"/>
              <a:t>Heatmap</a:t>
            </a:r>
            <a:r>
              <a:rPr lang="en-US" altLang="zh-CN" dirty="0" smtClean="0"/>
              <a:t>: a cross table or spreadsheet which contains colors instead of numbers, can be used to identify clusters of rows with similar values.</a:t>
            </a:r>
          </a:p>
          <a:p>
            <a:pPr marL="114300" lvl="1" indent="0">
              <a:lnSpc>
                <a:spcPct val="115000"/>
              </a:lnSpc>
              <a:buFontTx/>
              <a:buNone/>
            </a:pPr>
            <a:endParaRPr lang="en-US" altLang="zh-CN" dirty="0" smtClean="0"/>
          </a:p>
          <a:p>
            <a:pPr marL="114300" lvl="1" indent="0">
              <a:lnSpc>
                <a:spcPct val="115000"/>
              </a:lnSpc>
              <a:buFontTx/>
              <a:buNone/>
            </a:pPr>
            <a:endParaRPr lang="en-US" altLang="zh-CN" dirty="0"/>
          </a:p>
        </p:txBody>
      </p:sp>
      <p:pic>
        <p:nvPicPr>
          <p:cNvPr id="3" name="Picture 2" descr="for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47800"/>
            <a:ext cx="1574800" cy="1067912"/>
          </a:xfrm>
          <a:prstGeom prst="rect">
            <a:avLst/>
          </a:prstGeom>
        </p:spPr>
      </p:pic>
      <p:pic>
        <p:nvPicPr>
          <p:cNvPr id="4" name="Picture 3" descr="687474703a2f2f6d61756c696b2d6b616d6461722e636f6d2f77702d636f6e74656e742f67616c6c6572792f72656163746f6d652d706174687761792d73756d6d6172792d62726f777365722f63697263756c61722e6a706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1600200" cy="1030177"/>
          </a:xfrm>
          <a:prstGeom prst="rect">
            <a:avLst/>
          </a:prstGeom>
        </p:spPr>
      </p:pic>
      <p:pic>
        <p:nvPicPr>
          <p:cNvPr id="7" name="Picture 6" descr="433_big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19400"/>
            <a:ext cx="1422400" cy="1066800"/>
          </a:xfrm>
          <a:prstGeom prst="rect">
            <a:avLst/>
          </a:prstGeom>
        </p:spPr>
      </p:pic>
      <p:pic>
        <p:nvPicPr>
          <p:cNvPr id="8" name="Picture 7" descr="song-intr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91000"/>
            <a:ext cx="2240280" cy="1014984"/>
          </a:xfrm>
          <a:prstGeom prst="rect">
            <a:avLst/>
          </a:prstGeom>
        </p:spPr>
      </p:pic>
      <p:pic>
        <p:nvPicPr>
          <p:cNvPr id="9" name="Picture 8" descr="sugiyamaexamp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47800"/>
            <a:ext cx="1524000" cy="1088130"/>
          </a:xfrm>
          <a:prstGeom prst="rect">
            <a:avLst/>
          </a:prstGeom>
        </p:spPr>
      </p:pic>
      <p:pic>
        <p:nvPicPr>
          <p:cNvPr id="10" name="Picture 9" descr="RZLyY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18" y="4191000"/>
            <a:ext cx="1353044" cy="15864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0" advTm="2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Tools for Network Visualization</a:t>
            </a:r>
            <a:endParaRPr lang="en-US" altLang="zh-CN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1828800"/>
            <a:ext cx="7239000" cy="43434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600" dirty="0" smtClean="0"/>
              <a:t>D3.js</a:t>
            </a:r>
          </a:p>
          <a:p>
            <a:pPr>
              <a:lnSpc>
                <a:spcPct val="115000"/>
              </a:lnSpc>
            </a:pPr>
            <a:r>
              <a:rPr lang="en-US" altLang="zh-CN" sz="1600" dirty="0" err="1" smtClean="0"/>
              <a:t>Gephi</a:t>
            </a:r>
            <a:endParaRPr lang="en-US" altLang="zh-CN" sz="1600" dirty="0" smtClean="0"/>
          </a:p>
          <a:p>
            <a:pPr>
              <a:lnSpc>
                <a:spcPct val="115000"/>
              </a:lnSpc>
            </a:pPr>
            <a:r>
              <a:rPr lang="en-US" altLang="zh-CN" sz="1600" dirty="0" err="1" smtClean="0"/>
              <a:t>Pajek</a:t>
            </a:r>
            <a:endParaRPr lang="en-US" altLang="zh-CN" sz="1600" dirty="0" smtClean="0"/>
          </a:p>
          <a:p>
            <a:pPr>
              <a:lnSpc>
                <a:spcPct val="115000"/>
              </a:lnSpc>
            </a:pPr>
            <a:r>
              <a:rPr lang="en-US" altLang="zh-CN" sz="1600" dirty="0" err="1" smtClean="0"/>
              <a:t>Sigma.js</a:t>
            </a:r>
            <a:endParaRPr lang="en-US" altLang="zh-CN" sz="1600" dirty="0" smtClean="0"/>
          </a:p>
          <a:p>
            <a:pPr>
              <a:lnSpc>
                <a:spcPct val="115000"/>
              </a:lnSpc>
            </a:pPr>
            <a:r>
              <a:rPr lang="en-US" altLang="zh-CN" sz="1600" dirty="0" smtClean="0"/>
              <a:t>R</a:t>
            </a:r>
          </a:p>
          <a:p>
            <a:pPr>
              <a:lnSpc>
                <a:spcPct val="115000"/>
              </a:lnSpc>
            </a:pPr>
            <a:endParaRPr lang="en-US" altLang="zh-CN" sz="1600" dirty="0"/>
          </a:p>
        </p:txBody>
      </p:sp>
    </p:spTree>
  </p:cSld>
  <p:clrMapOvr>
    <a:masterClrMapping/>
  </p:clrMapOvr>
  <p:transition xmlns:p14="http://schemas.microsoft.com/office/powerpoint/2010/main" spd="med" advClick="0" advTm="3000">
    <p:cover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altLang="zh-CN"/>
              <a:t>What a [</a:t>
            </a:r>
            <a:r>
              <a:rPr lang="en-US" altLang="zh-CN" i="1"/>
              <a:t>Your Animal</a:t>
            </a:r>
            <a:r>
              <a:rPr lang="en-US" altLang="zh-CN"/>
              <a:t>] Likes To Eat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343400"/>
          </a:xfrm>
        </p:spPr>
        <p:txBody>
          <a:bodyPr/>
          <a:lstStyle/>
          <a:p>
            <a:pPr marL="0" indent="0">
              <a:lnSpc>
                <a:spcPct val="115000"/>
              </a:lnSpc>
              <a:buFontTx/>
              <a:buNone/>
            </a:pPr>
            <a:r>
              <a:rPr lang="en-US" altLang="zh-CN" sz="1800"/>
              <a:t>Write a paragraph about what your animal likes to eat. Is your animal an herbivore or a carnivore?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clipArt" sz="half" idx="2"/>
          </p:nvPr>
        </p:nvSpPr>
        <p:spPr>
          <a:xfrm>
            <a:off x="4800600" y="2133600"/>
            <a:ext cx="3429000" cy="2971800"/>
          </a:xfrm>
        </p:spPr>
      </p:sp>
    </p:spTree>
  </p:cSld>
  <p:clrMapOvr>
    <a:masterClrMapping/>
  </p:clrMapOvr>
  <p:transition xmlns:p14="http://schemas.microsoft.com/office/powerpoint/2010/main" spd="med" advClick="0" advTm="3000">
    <p:cover dir="l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altLang="zh-CN"/>
              <a:t>A [</a:t>
            </a:r>
            <a:r>
              <a:rPr lang="en-US" altLang="zh-CN" i="1"/>
              <a:t>Your Animal</a:t>
            </a:r>
            <a:r>
              <a:rPr lang="zh-CN" altLang="en-US" i="1">
                <a:latin typeface="Arial"/>
              </a:rPr>
              <a:t>’</a:t>
            </a:r>
            <a:r>
              <a:rPr lang="en-US" altLang="zh-CN"/>
              <a:t>s]</a:t>
            </a:r>
            <a:br>
              <a:rPr lang="en-US" altLang="zh-CN"/>
            </a:br>
            <a:r>
              <a:rPr lang="en-US" altLang="zh-CN"/>
              <a:t>Early Stages of Life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981200"/>
            <a:ext cx="4114800" cy="4114800"/>
          </a:xfrm>
        </p:spPr>
        <p:txBody>
          <a:bodyPr/>
          <a:lstStyle/>
          <a:p>
            <a:pPr marL="57150" indent="0">
              <a:lnSpc>
                <a:spcPct val="115000"/>
              </a:lnSpc>
              <a:buFontTx/>
              <a:buNone/>
            </a:pPr>
            <a:r>
              <a:rPr lang="en-US" altLang="zh-CN" sz="1800"/>
              <a:t>Write a paragraph about what your animal is like as a baby. What is your animal called when it is a baby? How long does it stay with its mother?</a:t>
            </a:r>
          </a:p>
        </p:txBody>
      </p:sp>
      <p:sp>
        <p:nvSpPr>
          <p:cNvPr id="31760" name="Rectangle 16"/>
          <p:cNvSpPr>
            <a:spLocks noGrp="1" noChangeArrowheads="1"/>
          </p:cNvSpPr>
          <p:nvPr>
            <p:ph type="clipArt" sz="half" idx="1"/>
          </p:nvPr>
        </p:nvSpPr>
        <p:spPr>
          <a:xfrm>
            <a:off x="609600" y="2133600"/>
            <a:ext cx="3657600" cy="3352800"/>
          </a:xfrm>
        </p:spPr>
      </p:sp>
    </p:spTree>
  </p:cSld>
  <p:clrMapOvr>
    <a:masterClrMapping/>
  </p:clrMapOvr>
  <p:transition xmlns:p14="http://schemas.microsoft.com/office/powerpoint/2010/main" spd="med" advClick="0" advTm="2000">
    <p:checke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18370">
  <a:themeElements>
    <a:clrScheme name="MS_EdAnmlRpt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MS_EdAnmlRpt">
      <a:majorFont>
        <a:latin typeface="Verdana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MS_EdAnmlRpt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AnmlRpt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AnmlRpt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TM01018370</Template>
  <TotalTime>250</TotalTime>
  <Words>421</Words>
  <Application>Microsoft Macintosh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Verdana</vt:lpstr>
      <vt:lpstr>Wingdings</vt:lpstr>
      <vt:lpstr>TM01018370</vt:lpstr>
      <vt:lpstr>Network Visualization (DSW Session 4)</vt:lpstr>
      <vt:lpstr>Thinking in ‘Network’</vt:lpstr>
      <vt:lpstr>Tools for Network Analysis</vt:lpstr>
      <vt:lpstr>Tools for Network Analysis</vt:lpstr>
      <vt:lpstr>Data structure for network</vt:lpstr>
      <vt:lpstr>Graph layouts</vt:lpstr>
      <vt:lpstr>Tools for Network Visualization</vt:lpstr>
      <vt:lpstr>What a [Your Animal] Likes To Eat</vt:lpstr>
      <vt:lpstr>A [Your Animal’s] Early Stages of Life</vt:lpstr>
      <vt:lpstr>How a [Your Animal] Survives</vt:lpstr>
      <vt:lpstr>More Interesting Facts About [Your Animal]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Visualization (DSW Session 4)</dc:title>
  <dc:subject/>
  <dc:creator/>
  <cp:keywords/>
  <dc:description/>
  <cp:lastModifiedBy>Qing Ping</cp:lastModifiedBy>
  <cp:revision>16</cp:revision>
  <cp:lastPrinted>1601-01-01T00:00:00Z</cp:lastPrinted>
  <dcterms:created xsi:type="dcterms:W3CDTF">2004-07-26T16:00:24Z</dcterms:created>
  <dcterms:modified xsi:type="dcterms:W3CDTF">2016-06-30T00:20:01Z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TC010183701033</vt:lpwstr>
  </property>
</Properties>
</file>