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99" r:id="rId3"/>
    <p:sldId id="400" r:id="rId4"/>
    <p:sldId id="401" r:id="rId5"/>
    <p:sldId id="402" r:id="rId6"/>
    <p:sldId id="403" r:id="rId7"/>
    <p:sldId id="404" r:id="rId8"/>
    <p:sldId id="406" r:id="rId9"/>
    <p:sldId id="405" r:id="rId10"/>
    <p:sldId id="407" r:id="rId11"/>
    <p:sldId id="408" r:id="rId12"/>
    <p:sldId id="4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6800"/>
    <a:srgbClr val="6C2400"/>
    <a:srgbClr val="7A2900"/>
    <a:srgbClr val="EAEBEF"/>
    <a:srgbClr val="F2F3F8"/>
    <a:srgbClr val="FFFFFF"/>
    <a:srgbClr val="CE8A02"/>
    <a:srgbClr val="EE8240"/>
    <a:srgbClr val="9A430E"/>
    <a:srgbClr val="E8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D5A5A-4CDE-264F-9DA7-2BC4B389EB6A}" v="220" dt="2019-10-20T04:46:0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46"/>
    <p:restoredTop sz="94713"/>
  </p:normalViewPr>
  <p:slideViewPr>
    <p:cSldViewPr snapToGrid="0">
      <p:cViewPr varScale="1">
        <p:scale>
          <a:sx n="170" d="100"/>
          <a:sy n="170" d="100"/>
        </p:scale>
        <p:origin x="11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8C791-B775-4244-9E35-37D56B239465}" type="datetimeFigureOut">
              <a:rPr lang="th-TH" smtClean="0"/>
              <a:t>21/10/62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59BC-3DFA-4BE3-B2C5-DC5AA1805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42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6023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69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36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034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91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176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5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85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696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07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428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59BC-3DFA-4BE3-B2C5-DC5AA1805075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61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94B2-6D4E-467B-89F4-F3CC2ABF2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87619-E09A-470E-9BFA-56DB6DCC7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ED91-2753-4A61-8CF3-27EE4F98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3D6B8-134C-419F-A848-2B3B5BE4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FDC6-D9EF-443D-9AF5-FE429ACA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F8A-9670-47AA-B308-50DAF604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F64-DBAF-48F3-964A-2077EA3A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3D78-FAB4-4CAE-8F50-8ACE05D8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0CDF-2023-4B00-BF6E-BAA8C1BF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7C64-AD1E-460B-BA40-928E5C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EBBD9-99E2-4624-B687-CB26B14FF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E274-7756-46BD-B801-56D60EDBE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52E8-E7B2-4C94-88EB-D34C1147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EED1-6116-440E-A68B-747A86D2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06F-DD8E-453A-A596-EDEF0D6F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1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7200-B561-4AF0-8E21-43C4BD1E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C127-83F8-4B8A-A670-511954D4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1372-0EAD-454E-8CD0-08583AE5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A58F-DEAE-462A-8392-F74E52DE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718D-DAC7-44F9-AA8F-C1863A2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36D1-376E-491E-AE7A-381D12CC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18A1-043A-40D0-A266-0B925271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CAF3-5418-42D0-A785-04C2572D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78FA-36B5-42F3-970E-DAB869C7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B9A6-B800-42DF-BFEF-EFF06B77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7196-193A-4991-8227-4BDC59DE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DA3F-C9C8-45FD-9D99-3EA425E25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1BD8B-6F74-4375-AA03-635C4FC80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B3E7-23FB-4C9C-97C8-C16A8EF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7393-320A-4709-8995-A25E353F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D4EC-9CEA-4CED-A576-B9A061C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72FB-1C3F-4A61-BD19-52CE3EFA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E009E-BC9A-4942-85ED-207E36A4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05EE1-0F7C-4305-BE1B-C96D4A1C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5F08C-8564-47B5-BBC8-9365347A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BA880-522D-4A8E-92BB-A2923C7C3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B8BDE-EB74-4B3C-BB7D-E4D57EAB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17609-8A65-4478-84C0-6371DAD8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7F23E-69E5-4DA4-B7E1-E9B569AC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FCA9-16B3-4430-8815-1986D0E1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A7F41-CA73-4318-8499-F16ABB82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C104C-06C0-43D8-9A1E-59343356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11606-ABCD-4A48-9702-BD99F438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4D06A-C1A9-445D-909A-EECB68BE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E94FA-CBB2-41CD-A327-8FC8AC20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0312-AADD-4BCC-9D7B-8E20A2B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CEB1-A99E-41F0-9226-C60330BA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7231-9C5F-4A48-81F5-DAC74035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FB319-1618-4853-A22F-9A70353FC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CD72-5CAC-4A64-8C51-F6744C38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B882A-F180-4275-B62F-75BDB717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04FD-9E89-4125-B60A-522ED4D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6DC2-12B4-4609-B4C0-FB8A0363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40204-FF78-40DB-9C92-A29D624A2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651D8-0445-4CA9-9C20-D014DD02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6F1C5-E685-4F2C-8BDB-7D2DF2D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E48B5-D469-434E-9761-0468E22D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C4D6-107A-4C73-A67F-E184EC3F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56D9A-B187-4C09-AA92-0A2FCEA7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941B-91FE-4D49-A961-631A4B59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F3A1-7555-4CF8-8C20-C88B67AE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B21E-7F9F-4AB3-BFC7-0C6AA353140D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ED2F-420E-4204-8505-081977206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54D4-1A58-4E8F-808A-78E519F9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6C2F-6818-4A1D-89B2-39404549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5A5AC8-7B7D-424A-A632-2AF8D81FDFA3}"/>
              </a:ext>
            </a:extLst>
          </p:cNvPr>
          <p:cNvSpPr/>
          <p:nvPr/>
        </p:nvSpPr>
        <p:spPr>
          <a:xfrm>
            <a:off x="1096370" y="2410356"/>
            <a:ext cx="11095630" cy="2037288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E688E-F956-4097-A613-CF4436B4C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4000"/>
                    </a14:imgEffect>
                    <a14:imgEffect>
                      <a14:saturation sat="3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978" y="2547594"/>
            <a:ext cx="8156347" cy="1674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485B07-395C-42D5-A76A-5CD9201A59D7}"/>
              </a:ext>
            </a:extLst>
          </p:cNvPr>
          <p:cNvSpPr/>
          <p:nvPr/>
        </p:nvSpPr>
        <p:spPr>
          <a:xfrm>
            <a:off x="4989003" y="4873506"/>
            <a:ext cx="3310363" cy="643726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 w="123825">
            <a:solidFill>
              <a:schemeClr val="bg1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SOFTWARE DONE RIGHT</a:t>
            </a:r>
          </a:p>
        </p:txBody>
      </p:sp>
    </p:spTree>
    <p:extLst>
      <p:ext uri="{BB962C8B-B14F-4D97-AF65-F5344CB8AC3E}">
        <p14:creationId xmlns:p14="http://schemas.microsoft.com/office/powerpoint/2010/main" val="310479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405312" y="216992"/>
            <a:ext cx="45973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latin typeface="Segoe UI Historic"/>
                <a:ea typeface="Segoe UI Historic"/>
                <a:cs typeface="Segoe UI Historic"/>
              </a:rPr>
              <a:t>Player Score</a:t>
            </a:r>
          </a:p>
        </p:txBody>
      </p:sp>
      <p:pic>
        <p:nvPicPr>
          <p:cNvPr id="3" name="Picture 10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3" y="214313"/>
            <a:ext cx="3582164" cy="6396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30818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Angular Pipes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79D42-7C20-4F69-AACB-940DE1BCE18F}"/>
              </a:ext>
            </a:extLst>
          </p:cNvPr>
          <p:cNvSpPr txBox="1"/>
          <p:nvPr/>
        </p:nvSpPr>
        <p:spPr>
          <a:xfrm>
            <a:off x="4405312" y="2348830"/>
            <a:ext cx="6824546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BB2BF"/>
                </a:solidFill>
                <a:latin typeface="Menlo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/>
              </a:rPr>
              <a:t>span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>
                <a:solidFill>
                  <a:srgbClr val="D19A66"/>
                </a:solidFill>
                <a:latin typeface="Menlo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dirty="0">
                <a:solidFill>
                  <a:srgbClr val="98C379"/>
                </a:solidFill>
                <a:latin typeface="Menlo"/>
              </a:rPr>
              <a:t>"h3"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&gt;{{ time | date:'</a:t>
            </a:r>
            <a:r>
              <a:rPr lang="en-US" dirty="0" err="1">
                <a:solidFill>
                  <a:srgbClr val="ABB2BF"/>
                </a:solidFill>
                <a:latin typeface="Menlo"/>
              </a:rPr>
              <a:t>mm:ss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'}}&lt;/</a:t>
            </a:r>
            <a:r>
              <a:rPr lang="en-US" dirty="0">
                <a:solidFill>
                  <a:srgbClr val="E06C75"/>
                </a:solidFill>
                <a:latin typeface="Menlo"/>
              </a:rPr>
              <a:t>span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2EE2D-40A6-4A4C-8B63-A54C2386A29E}"/>
              </a:ext>
            </a:extLst>
          </p:cNvPr>
          <p:cNvSpPr txBox="1"/>
          <p:nvPr/>
        </p:nvSpPr>
        <p:spPr>
          <a:xfrm>
            <a:off x="4672361" y="1408771"/>
            <a:ext cx="6471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 transform the data with </a:t>
            </a:r>
            <a:r>
              <a:rPr lang="en-US">
                <a:solidFill>
                  <a:srgbClr val="000000"/>
                </a:solidFill>
              </a:rPr>
              <a:t>" </a:t>
            </a:r>
            <a:r>
              <a:rPr lang="en-US">
                <a:solidFill>
                  <a:srgbClr val="7030A0"/>
                </a:solidFill>
              </a:rPr>
              <a:t>| </a:t>
            </a:r>
            <a:r>
              <a:rPr lang="en-US"/>
              <a:t>" symbol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78C69-81A2-1B40-9237-60706B927DEE}"/>
              </a:ext>
            </a:extLst>
          </p:cNvPr>
          <p:cNvSpPr/>
          <p:nvPr/>
        </p:nvSpPr>
        <p:spPr>
          <a:xfrm>
            <a:off x="5096562" y="3444412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E06C75"/>
                </a:solidFill>
                <a:latin typeface="Menlo" panose="020B0609030804020204" pitchFamily="49" charset="0"/>
              </a:rPr>
              <a:t>time</a:t>
            </a:r>
            <a:r>
              <a:rPr lang="en-US">
                <a:solidFill>
                  <a:srgbClr val="ABB2BF"/>
                </a:solidFill>
                <a:latin typeface="Menlo" panose="020B0609030804020204" pitchFamily="49" charset="0"/>
              </a:rPr>
              <a:t>: </a:t>
            </a:r>
            <a:r>
              <a:rPr lang="en-US">
                <a:solidFill>
                  <a:srgbClr val="E5C07B"/>
                </a:solidFill>
                <a:latin typeface="Menlo" panose="020B0609030804020204" pitchFamily="49" charset="0"/>
              </a:rPr>
              <a:t>number</a:t>
            </a:r>
            <a:r>
              <a:rPr lang="en-US">
                <a:solidFill>
                  <a:srgbClr val="ABB2BF"/>
                </a:solidFill>
                <a:latin typeface="Menlo" panose="020B0609030804020204" pitchFamily="49" charset="0"/>
              </a:rPr>
              <a:t> </a:t>
            </a:r>
            <a:r>
              <a:rPr lang="en-US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ABB2BF"/>
                </a:solidFill>
                <a:latin typeface="Menlo" panose="020B0609030804020204" pitchFamily="49" charset="0"/>
              </a:rPr>
              <a:t> </a:t>
            </a:r>
            <a:r>
              <a:rPr lang="en-US">
                <a:solidFill>
                  <a:srgbClr val="D19A66"/>
                </a:solidFill>
                <a:latin typeface="Menlo" panose="020B0609030804020204" pitchFamily="49" charset="0"/>
              </a:rPr>
              <a:t>60000</a:t>
            </a:r>
            <a:r>
              <a:rPr lang="en-US">
                <a:solidFill>
                  <a:srgbClr val="ABB2BF"/>
                </a:solidFill>
                <a:latin typeface="Menlo" panose="020B0609030804020204" pitchFamily="49" charset="0"/>
              </a:rPr>
              <a:t>;</a:t>
            </a:r>
            <a:endParaRPr lang="en-US" b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2F770-8A1B-764C-B7BB-11AC4F565E33}"/>
              </a:ext>
            </a:extLst>
          </p:cNvPr>
          <p:cNvSpPr txBox="1"/>
          <p:nvPr/>
        </p:nvSpPr>
        <p:spPr>
          <a:xfrm>
            <a:off x="4405312" y="2848431"/>
            <a:ext cx="69095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Try 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app/mission-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score.service.ts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EE12-2A10-EC49-80D8-BBC54C9D601F}"/>
              </a:ext>
            </a:extLst>
          </p:cNvPr>
          <p:cNvSpPr txBox="1"/>
          <p:nvPr/>
        </p:nvSpPr>
        <p:spPr>
          <a:xfrm>
            <a:off x="4405312" y="1877484"/>
            <a:ext cx="614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Look at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app/score/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score.component.html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770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405312" y="228243"/>
            <a:ext cx="45973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latin typeface="Segoe UI Historic"/>
                <a:ea typeface="Segoe UI Historic"/>
                <a:cs typeface="Segoe UI Historic"/>
              </a:rPr>
              <a:t>Player Ranking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3" y="232443"/>
            <a:ext cx="3582164" cy="6359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30818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Angular Services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2EE2D-40A6-4A4C-8B63-A54C2386A29E}"/>
              </a:ext>
            </a:extLst>
          </p:cNvPr>
          <p:cNvSpPr txBox="1"/>
          <p:nvPr/>
        </p:nvSpPr>
        <p:spPr>
          <a:xfrm>
            <a:off x="4672361" y="1408771"/>
            <a:ext cx="6471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Angular services are singleton objects which get instantiated only once during the lifetime of an application.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F0E39-7F39-8D42-989C-44DABE1A21EA}"/>
              </a:ext>
            </a:extLst>
          </p:cNvPr>
          <p:cNvSpPr txBox="1"/>
          <p:nvPr/>
        </p:nvSpPr>
        <p:spPr>
          <a:xfrm>
            <a:off x="4672361" y="2061253"/>
            <a:ext cx="614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Look at : </a:t>
            </a:r>
            <a:r>
              <a:rPr lang="en-US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app/</a:t>
            </a:r>
            <a:r>
              <a:rPr lang="en-US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app.module.ts</a:t>
            </a:r>
            <a:endParaRPr lang="en-US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27BCB4-BB8F-D04A-A49C-3617721C35DA}"/>
              </a:ext>
            </a:extLst>
          </p:cNvPr>
          <p:cNvSpPr/>
          <p:nvPr/>
        </p:nvSpPr>
        <p:spPr>
          <a:xfrm>
            <a:off x="4722176" y="2484011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@</a:t>
            </a:r>
            <a:r>
              <a:rPr lang="en-US" sz="1200" err="1">
                <a:solidFill>
                  <a:srgbClr val="61AFEF"/>
                </a:solidFill>
                <a:latin typeface="Menlo" panose="020B0609030804020204" pitchFamily="49" charset="0"/>
              </a:rPr>
              <a:t>NgModule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({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</a:t>
            </a:r>
            <a:r>
              <a:rPr lang="en-US" sz="1200">
                <a:solidFill>
                  <a:srgbClr val="E06C75"/>
                </a:solidFill>
                <a:latin typeface="Menlo" panose="020B0609030804020204" pitchFamily="49" charset="0"/>
              </a:rPr>
              <a:t>declarations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    …,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200" err="1">
                <a:solidFill>
                  <a:srgbClr val="E06C75"/>
                </a:solidFill>
                <a:latin typeface="Menlo" panose="020B0609030804020204" pitchFamily="49" charset="0"/>
              </a:rPr>
              <a:t>ScoreComponent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200" err="1">
                <a:solidFill>
                  <a:srgbClr val="E06C75"/>
                </a:solidFill>
                <a:latin typeface="Menlo" panose="020B0609030804020204" pitchFamily="49" charset="0"/>
              </a:rPr>
              <a:t>RankingComponent</a:t>
            </a:r>
            <a:endParaRPr lang="en-US" sz="120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],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9CD1FB-E2EE-4A45-A4DD-EBDF663986CF}"/>
              </a:ext>
            </a:extLst>
          </p:cNvPr>
          <p:cNvSpPr/>
          <p:nvPr/>
        </p:nvSpPr>
        <p:spPr>
          <a:xfrm>
            <a:off x="4722176" y="3768780"/>
            <a:ext cx="6096000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>
                <a:solidFill>
                  <a:srgbClr val="E06C75"/>
                </a:solidFill>
                <a:latin typeface="Menlo" panose="020B0609030804020204" pitchFamily="49" charset="0"/>
              </a:rPr>
              <a:t>providers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200" err="1">
                <a:solidFill>
                  <a:srgbClr val="E06C75"/>
                </a:solidFill>
                <a:latin typeface="Menlo" panose="020B0609030804020204" pitchFamily="49" charset="0"/>
              </a:rPr>
              <a:t>ApiService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200" err="1">
                <a:solidFill>
                  <a:srgbClr val="E06C75"/>
                </a:solidFill>
                <a:latin typeface="Menlo" panose="020B0609030804020204" pitchFamily="49" charset="0"/>
              </a:rPr>
              <a:t>MissionService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200" err="1">
                <a:solidFill>
                  <a:srgbClr val="E06C75"/>
                </a:solidFill>
                <a:latin typeface="Menlo" panose="020B0609030804020204" pitchFamily="49" charset="0"/>
              </a:rPr>
              <a:t>ProxyConfigService</a:t>
            </a:r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200" err="1">
                <a:solidFill>
                  <a:srgbClr val="E06C75"/>
                </a:solidFill>
                <a:latin typeface="Menlo" panose="020B0609030804020204" pitchFamily="49" charset="0"/>
              </a:rPr>
              <a:t>ScoreService</a:t>
            </a:r>
            <a:endParaRPr lang="en-US" sz="120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1200">
                <a:solidFill>
                  <a:srgbClr val="ABB2BF"/>
                </a:solidFill>
                <a:latin typeface="Menlo" panose="020B0609030804020204" pitchFamily="49" charset="0"/>
              </a:rPr>
              <a:t>],..</a:t>
            </a:r>
          </a:p>
          <a:p>
            <a:r>
              <a:rPr lang="en-US" sz="1200" b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343793-2DEF-E743-A00F-87BB4E255F40}"/>
              </a:ext>
            </a:extLst>
          </p:cNvPr>
          <p:cNvGrpSpPr/>
          <p:nvPr/>
        </p:nvGrpSpPr>
        <p:grpSpPr>
          <a:xfrm>
            <a:off x="6882202" y="4912004"/>
            <a:ext cx="2051742" cy="1472916"/>
            <a:chOff x="6739302" y="4990694"/>
            <a:chExt cx="2051742" cy="14729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9BB098-706F-AB48-A390-4D79601147F4}"/>
                </a:ext>
              </a:extLst>
            </p:cNvPr>
            <p:cNvSpPr/>
            <p:nvPr/>
          </p:nvSpPr>
          <p:spPr>
            <a:xfrm>
              <a:off x="7206758" y="5336774"/>
              <a:ext cx="1126836" cy="11268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Score</a:t>
              </a:r>
            </a:p>
            <a:p>
              <a:pPr algn="ctr"/>
              <a:r>
                <a:rPr lang="en-US" sz="1600"/>
                <a:t>Service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F31F38-B32C-E14B-B721-9736DED3D0B4}"/>
                </a:ext>
              </a:extLst>
            </p:cNvPr>
            <p:cNvSpPr/>
            <p:nvPr/>
          </p:nvSpPr>
          <p:spPr>
            <a:xfrm>
              <a:off x="6739302" y="4990694"/>
              <a:ext cx="2051742" cy="646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@</a:t>
              </a:r>
              <a:r>
                <a:rPr lang="en-US" sz="1200">
                  <a:solidFill>
                    <a:srgbClr val="61AFEF"/>
                  </a:solidFill>
                  <a:latin typeface="Menlo" panose="020B0609030804020204" pitchFamily="49" charset="0"/>
                </a:rPr>
                <a:t>Injectable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  </a:t>
              </a:r>
              <a:r>
                <a:rPr lang="en-US" sz="1200" err="1">
                  <a:solidFill>
                    <a:srgbClr val="E06C75"/>
                  </a:solidFill>
                  <a:latin typeface="Menlo" panose="020B0609030804020204" pitchFamily="49" charset="0"/>
                </a:rPr>
                <a:t>providedIn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: </a:t>
              </a:r>
              <a:r>
                <a:rPr lang="en-US" sz="1200">
                  <a:solidFill>
                    <a:srgbClr val="98C379"/>
                  </a:solidFill>
                  <a:latin typeface="Menlo" panose="020B0609030804020204" pitchFamily="49" charset="0"/>
                </a:rPr>
                <a:t>'root'</a:t>
              </a:r>
              <a:endParaRPr lang="en-US" sz="120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})</a:t>
              </a:r>
              <a:endParaRPr lang="en-US" sz="1200" b="0">
                <a:solidFill>
                  <a:srgbClr val="ABB2BF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AC02A9-6CEA-664B-8744-E9A08328AA62}"/>
              </a:ext>
            </a:extLst>
          </p:cNvPr>
          <p:cNvGrpSpPr/>
          <p:nvPr/>
        </p:nvGrpSpPr>
        <p:grpSpPr>
          <a:xfrm>
            <a:off x="3230808" y="5208165"/>
            <a:ext cx="3725129" cy="1460153"/>
            <a:chOff x="3230808" y="5208165"/>
            <a:chExt cx="3725129" cy="146015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9416FB-5850-9D4A-8A39-D7EAEA245045}"/>
                </a:ext>
              </a:extLst>
            </p:cNvPr>
            <p:cNvSpPr/>
            <p:nvPr/>
          </p:nvSpPr>
          <p:spPr>
            <a:xfrm>
              <a:off x="4405312" y="5208165"/>
              <a:ext cx="1384055" cy="138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a typeface="+mn-lt"/>
                  <a:cs typeface="+mn-lt"/>
                </a:rPr>
                <a:t>Score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  <a:ea typeface="+mn-lt"/>
                  <a:cs typeface="+mn-lt"/>
                </a:rPr>
                <a:t>Component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006BBD-02FA-C04B-A96F-97979DB52126}"/>
                </a:ext>
              </a:extLst>
            </p:cNvPr>
            <p:cNvSpPr/>
            <p:nvPr/>
          </p:nvSpPr>
          <p:spPr>
            <a:xfrm>
              <a:off x="3230808" y="6206653"/>
              <a:ext cx="372512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C678DD"/>
                  </a:solidFill>
                  <a:latin typeface="Menlo" panose="020B0609030804020204" pitchFamily="49" charset="0"/>
                </a:rPr>
                <a:t>constructor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b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sz="1200">
                  <a:solidFill>
                    <a:srgbClr val="C678DD"/>
                  </a:solidFill>
                  <a:latin typeface="Menlo" panose="020B0609030804020204" pitchFamily="49" charset="0"/>
                </a:rPr>
                <a:t>private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 </a:t>
              </a:r>
              <a:r>
                <a:rPr lang="en-US" sz="1200" i="1">
                  <a:solidFill>
                    <a:srgbClr val="E06C75"/>
                  </a:solidFill>
                  <a:latin typeface="Menlo" panose="020B0609030804020204" pitchFamily="49" charset="0"/>
                </a:rPr>
                <a:t>_</a:t>
              </a:r>
              <a:r>
                <a:rPr lang="en-US" sz="1200" i="1" err="1">
                  <a:solidFill>
                    <a:srgbClr val="E06C75"/>
                  </a:solidFill>
                  <a:latin typeface="Menlo" panose="020B0609030804020204" pitchFamily="49" charset="0"/>
                </a:rPr>
                <a:t>scoreService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: </a:t>
              </a:r>
              <a:r>
                <a:rPr lang="en-US" sz="1200" err="1">
                  <a:solidFill>
                    <a:srgbClr val="E5C07B"/>
                  </a:solidFill>
                  <a:latin typeface="Menlo" panose="020B0609030804020204" pitchFamily="49" charset="0"/>
                </a:rPr>
                <a:t>ScoreService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,..</a:t>
              </a:r>
              <a:endParaRPr lang="en-US" sz="1200" b="0">
                <a:solidFill>
                  <a:srgbClr val="ABB2BF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E2D390-A251-7248-A9D2-11ADB34B7912}"/>
              </a:ext>
            </a:extLst>
          </p:cNvPr>
          <p:cNvGrpSpPr/>
          <p:nvPr/>
        </p:nvGrpSpPr>
        <p:grpSpPr>
          <a:xfrm>
            <a:off x="8842968" y="5313860"/>
            <a:ext cx="3725129" cy="1404807"/>
            <a:chOff x="8842968" y="5313860"/>
            <a:chExt cx="3725129" cy="14048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E35AB4-B11B-F94A-AC6D-53197512D23C}"/>
                </a:ext>
              </a:extLst>
            </p:cNvPr>
            <p:cNvSpPr/>
            <p:nvPr/>
          </p:nvSpPr>
          <p:spPr>
            <a:xfrm>
              <a:off x="10126148" y="5313860"/>
              <a:ext cx="1384055" cy="138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a typeface="+mn-lt"/>
                  <a:cs typeface="+mn-lt"/>
                </a:rPr>
                <a:t>Ranking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  <a:ea typeface="+mn-lt"/>
                  <a:cs typeface="+mn-lt"/>
                </a:rPr>
                <a:t>Component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87FF9E-0D0D-A44E-8197-479C1A736FD0}"/>
                </a:ext>
              </a:extLst>
            </p:cNvPr>
            <p:cNvSpPr/>
            <p:nvPr/>
          </p:nvSpPr>
          <p:spPr>
            <a:xfrm>
              <a:off x="8842968" y="6257002"/>
              <a:ext cx="372512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C678DD"/>
                  </a:solidFill>
                  <a:latin typeface="Menlo" panose="020B0609030804020204" pitchFamily="49" charset="0"/>
                </a:rPr>
                <a:t>constructor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b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sz="1200">
                  <a:solidFill>
                    <a:srgbClr val="C678DD"/>
                  </a:solidFill>
                  <a:latin typeface="Menlo" panose="020B0609030804020204" pitchFamily="49" charset="0"/>
                </a:rPr>
                <a:t>private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 </a:t>
              </a:r>
              <a:r>
                <a:rPr lang="en-US" sz="1200" i="1">
                  <a:solidFill>
                    <a:srgbClr val="E06C75"/>
                  </a:solidFill>
                  <a:latin typeface="Menlo" panose="020B0609030804020204" pitchFamily="49" charset="0"/>
                </a:rPr>
                <a:t>_</a:t>
              </a:r>
              <a:r>
                <a:rPr lang="en-US" sz="1200" i="1" err="1">
                  <a:solidFill>
                    <a:srgbClr val="E06C75"/>
                  </a:solidFill>
                  <a:latin typeface="Menlo" panose="020B0609030804020204" pitchFamily="49" charset="0"/>
                </a:rPr>
                <a:t>scoreService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: </a:t>
              </a:r>
              <a:r>
                <a:rPr lang="en-US" sz="1200" err="1">
                  <a:solidFill>
                    <a:srgbClr val="E5C07B"/>
                  </a:solidFill>
                  <a:latin typeface="Menlo" panose="020B0609030804020204" pitchFamily="49" charset="0"/>
                </a:rPr>
                <a:t>ScoreService</a:t>
              </a:r>
              <a:r>
                <a:rPr lang="en-US" sz="1200">
                  <a:solidFill>
                    <a:srgbClr val="ABB2BF"/>
                  </a:solidFill>
                  <a:latin typeface="Menlo" panose="020B0609030804020204" pitchFamily="49" charset="0"/>
                </a:rPr>
                <a:t>,..</a:t>
              </a:r>
              <a:endParaRPr lang="en-US" sz="1200" b="0">
                <a:solidFill>
                  <a:srgbClr val="ABB2BF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6A01697F-685B-1E47-924D-666D62FCE8CB}"/>
              </a:ext>
            </a:extLst>
          </p:cNvPr>
          <p:cNvSpPr/>
          <p:nvPr/>
        </p:nvSpPr>
        <p:spPr>
          <a:xfrm>
            <a:off x="8632417" y="5688600"/>
            <a:ext cx="1337807" cy="36785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inject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D2F59A12-8A1F-314A-ABC1-9452F6E570C2}"/>
              </a:ext>
            </a:extLst>
          </p:cNvPr>
          <p:cNvSpPr/>
          <p:nvPr/>
        </p:nvSpPr>
        <p:spPr>
          <a:xfrm flipH="1">
            <a:off x="5900609" y="5716266"/>
            <a:ext cx="1337807" cy="36785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5875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405312" y="230856"/>
            <a:ext cx="45973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latin typeface="Segoe UI Historic"/>
                <a:ea typeface="Segoe UI Historic"/>
                <a:cs typeface="Segoe UI Historic"/>
              </a:rPr>
              <a:t>Player Ranking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3" y="232443"/>
            <a:ext cx="3582164" cy="6359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30818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Component Method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2EE2D-40A6-4A4C-8B63-A54C2386A29E}"/>
              </a:ext>
            </a:extLst>
          </p:cNvPr>
          <p:cNvSpPr txBox="1"/>
          <p:nvPr/>
        </p:nvSpPr>
        <p:spPr>
          <a:xfrm>
            <a:off x="4672361" y="1408771"/>
            <a:ext cx="6471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7030A0"/>
                </a:solidFill>
              </a:rPr>
              <a:t>OnInit</a:t>
            </a:r>
            <a:r>
              <a:rPr lang="en-US"/>
              <a:t>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A21E6-8D8B-8846-AC04-CF91F71BBDD1}"/>
              </a:ext>
            </a:extLst>
          </p:cNvPr>
          <p:cNvSpPr/>
          <p:nvPr/>
        </p:nvSpPr>
        <p:spPr>
          <a:xfrm>
            <a:off x="4405312" y="2348311"/>
            <a:ext cx="76556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61AFEF"/>
                </a:solidFill>
                <a:latin typeface="Menlo" panose="020B0609030804020204" pitchFamily="49" charset="0"/>
              </a:rPr>
              <a:t>ngOnInit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E5C07B"/>
                </a:solidFill>
                <a:latin typeface="Menlo" panose="020B0609030804020204" pitchFamily="49" charset="0"/>
              </a:rPr>
              <a:t>this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>
                <a:solidFill>
                  <a:srgbClr val="E06C75"/>
                </a:solidFill>
                <a:latin typeface="Menlo" panose="020B0609030804020204" pitchFamily="49" charset="0"/>
              </a:rPr>
              <a:t>_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scoreService</a:t>
            </a:r>
            <a:r>
              <a:rPr lang="en-US" sz="1600" dirty="0" err="1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get</a:t>
            </a:r>
            <a:r>
              <a:rPr lang="en-US" sz="1600" dirty="0" err="1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score</a:t>
            </a:r>
            <a:r>
              <a:rPr lang="en-US" sz="1600" dirty="0" err="1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" panose="020B0609030804020204" pitchFamily="49" charset="0"/>
              </a:rPr>
              <a:t>list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().</a:t>
            </a:r>
            <a:r>
              <a:rPr lang="en-US" sz="1600" dirty="0">
                <a:solidFill>
                  <a:srgbClr val="61AFEF"/>
                </a:solidFill>
                <a:latin typeface="Menlo" panose="020B0609030804020204" pitchFamily="49" charset="0"/>
              </a:rPr>
              <a:t>subscribe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-US" sz="1600" i="1" dirty="0">
                <a:solidFill>
                  <a:srgbClr val="E06C75"/>
                </a:solidFill>
                <a:latin typeface="Menlo" panose="020B0609030804020204" pitchFamily="49" charset="0"/>
              </a:rPr>
              <a:t>scores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</a:t>
            </a:r>
            <a:r>
              <a:rPr lang="en-US" sz="1600" dirty="0">
                <a:solidFill>
                  <a:srgbClr val="C678DD"/>
                </a:solidFill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     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scores</a:t>
            </a:r>
            <a:r>
              <a:rPr lang="en-US" sz="1600" dirty="0" err="1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" panose="020B0609030804020204" pitchFamily="49" charset="0"/>
              </a:rPr>
              <a:t>forEach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(</a:t>
            </a:r>
            <a:r>
              <a:rPr lang="en-US" sz="1600" i="1" dirty="0">
                <a:solidFill>
                  <a:srgbClr val="E06C75"/>
                </a:solidFill>
                <a:latin typeface="Menlo" panose="020B0609030804020204" pitchFamily="49" charset="0"/>
              </a:rPr>
              <a:t>score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</a:t>
            </a:r>
            <a:r>
              <a:rPr lang="en-US" sz="1600" dirty="0">
                <a:solidFill>
                  <a:srgbClr val="C678DD"/>
                </a:solidFill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       </a:t>
            </a:r>
            <a:r>
              <a:rPr lang="en-US" sz="1600" dirty="0" err="1">
                <a:solidFill>
                  <a:srgbClr val="E5C07B"/>
                </a:solidFill>
                <a:latin typeface="Menlo" panose="020B0609030804020204" pitchFamily="49" charset="0"/>
              </a:rPr>
              <a:t>this</a:t>
            </a:r>
            <a:r>
              <a:rPr lang="en-US" sz="1600" dirty="0" err="1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_scores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score</a:t>
            </a:r>
            <a:r>
              <a:rPr lang="en-US" sz="1600" dirty="0" err="1">
                <a:solidFill>
                  <a:srgbClr val="ABB2B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" panose="020B0609030804020204" pitchFamily="49" charset="0"/>
              </a:rPr>
              <a:t>player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] </a:t>
            </a:r>
            <a:r>
              <a:rPr lang="en-US" sz="1600" dirty="0">
                <a:solidFill>
                  <a:srgbClr val="56B6C2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</a:t>
            </a:r>
            <a:r>
              <a:rPr lang="en-US" sz="1600" dirty="0">
                <a:solidFill>
                  <a:srgbClr val="E06C75"/>
                </a:solidFill>
                <a:latin typeface="Menlo" panose="020B0609030804020204" pitchFamily="49" charset="0"/>
              </a:rPr>
              <a:t>score</a:t>
            </a:r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     });</a:t>
            </a:r>
          </a:p>
          <a:p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   });</a:t>
            </a:r>
          </a:p>
          <a:p>
            <a:r>
              <a:rPr lang="en-US" sz="1600" dirty="0">
                <a:solidFill>
                  <a:srgbClr val="ABB2BF"/>
                </a:solidFill>
                <a:latin typeface="Menlo" panose="020B0609030804020204" pitchFamily="49" charset="0"/>
              </a:rPr>
              <a:t>  }</a:t>
            </a:r>
            <a:endParaRPr lang="en-US" sz="16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C2A3B9-8A8C-B84D-8D09-F214E82F2FA2}"/>
              </a:ext>
            </a:extLst>
          </p:cNvPr>
          <p:cNvSpPr/>
          <p:nvPr/>
        </p:nvSpPr>
        <p:spPr>
          <a:xfrm>
            <a:off x="4405312" y="4259978"/>
            <a:ext cx="1813928" cy="181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Ranking</a:t>
            </a: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Component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27131E-A34C-B846-AB7A-AE370BEEF643}"/>
              </a:ext>
            </a:extLst>
          </p:cNvPr>
          <p:cNvSpPr/>
          <p:nvPr/>
        </p:nvSpPr>
        <p:spPr>
          <a:xfrm>
            <a:off x="7669695" y="4603524"/>
            <a:ext cx="1126836" cy="11268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Score</a:t>
            </a:r>
          </a:p>
          <a:p>
            <a:pPr algn="ctr"/>
            <a:r>
              <a:rPr lang="en-US" sz="1600"/>
              <a:t>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2286F9-9CA4-C64F-BC52-C0DEA66E7B5D}"/>
              </a:ext>
            </a:extLst>
          </p:cNvPr>
          <p:cNvSpPr/>
          <p:nvPr/>
        </p:nvSpPr>
        <p:spPr>
          <a:xfrm>
            <a:off x="10246986" y="4603524"/>
            <a:ext cx="1126835" cy="1126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153453-EADF-8C42-8182-B67583152D89}"/>
              </a:ext>
            </a:extLst>
          </p:cNvPr>
          <p:cNvGrpSpPr/>
          <p:nvPr/>
        </p:nvGrpSpPr>
        <p:grpSpPr>
          <a:xfrm>
            <a:off x="6358857" y="4145351"/>
            <a:ext cx="1242300" cy="797538"/>
            <a:chOff x="6358857" y="4145351"/>
            <a:chExt cx="1242300" cy="797538"/>
          </a:xfrm>
        </p:grpSpPr>
        <p:sp>
          <p:nvSpPr>
            <p:cNvPr id="29" name="Striped Right Arrow 28">
              <a:extLst>
                <a:ext uri="{FF2B5EF4-FFF2-40B4-BE49-F238E27FC236}">
                  <a16:creationId xmlns:a16="http://schemas.microsoft.com/office/drawing/2014/main" id="{1C4DEBC3-62F8-4440-980F-1E8901273EA8}"/>
                </a:ext>
              </a:extLst>
            </p:cNvPr>
            <p:cNvSpPr/>
            <p:nvPr/>
          </p:nvSpPr>
          <p:spPr>
            <a:xfrm>
              <a:off x="6358857" y="4603524"/>
              <a:ext cx="1171220" cy="339365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FA1DD6-5968-F04F-8FE5-E2F36654CCD0}"/>
                </a:ext>
              </a:extLst>
            </p:cNvPr>
            <p:cNvSpPr txBox="1"/>
            <p:nvPr/>
          </p:nvSpPr>
          <p:spPr>
            <a:xfrm>
              <a:off x="6363254" y="4145351"/>
              <a:ext cx="12379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Method</a:t>
              </a:r>
            </a:p>
            <a:p>
              <a:pPr algn="ctr"/>
              <a:r>
                <a:rPr lang="en-US" sz="1600" err="1"/>
                <a:t>get.score.list</a:t>
              </a:r>
              <a:endParaRPr lang="en-US" sz="16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160D26-F58D-AD4A-A46A-7A6CA78117EE}"/>
              </a:ext>
            </a:extLst>
          </p:cNvPr>
          <p:cNvGrpSpPr/>
          <p:nvPr/>
        </p:nvGrpSpPr>
        <p:grpSpPr>
          <a:xfrm>
            <a:off x="8781689" y="4141859"/>
            <a:ext cx="1476430" cy="801030"/>
            <a:chOff x="8781689" y="4141859"/>
            <a:chExt cx="1476430" cy="801030"/>
          </a:xfrm>
        </p:grpSpPr>
        <p:sp>
          <p:nvSpPr>
            <p:cNvPr id="30" name="Striped Right Arrow 29">
              <a:extLst>
                <a:ext uri="{FF2B5EF4-FFF2-40B4-BE49-F238E27FC236}">
                  <a16:creationId xmlns:a16="http://schemas.microsoft.com/office/drawing/2014/main" id="{E9E4C7FB-AFE6-8848-991E-3AB8853E94F7}"/>
                </a:ext>
              </a:extLst>
            </p:cNvPr>
            <p:cNvSpPr/>
            <p:nvPr/>
          </p:nvSpPr>
          <p:spPr>
            <a:xfrm>
              <a:off x="8936148" y="4603524"/>
              <a:ext cx="1171220" cy="339365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20FDAF-E764-7543-9A60-3D9775C91293}"/>
                </a:ext>
              </a:extLst>
            </p:cNvPr>
            <p:cNvSpPr txBox="1"/>
            <p:nvPr/>
          </p:nvSpPr>
          <p:spPr>
            <a:xfrm>
              <a:off x="8781689" y="4141859"/>
              <a:ext cx="1476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HTTP GET </a:t>
              </a:r>
            </a:p>
            <a:p>
              <a:r>
                <a:rPr lang="en-US" sz="1600"/>
                <a:t>/</a:t>
              </a:r>
              <a:r>
                <a:rPr lang="en-US" sz="1600" err="1"/>
                <a:t>api</a:t>
              </a:r>
              <a:r>
                <a:rPr lang="en-US" sz="1600"/>
                <a:t>/score/rank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16F12A-3705-AC4C-B0D0-591FA4391774}"/>
              </a:ext>
            </a:extLst>
          </p:cNvPr>
          <p:cNvGrpSpPr/>
          <p:nvPr/>
        </p:nvGrpSpPr>
        <p:grpSpPr>
          <a:xfrm>
            <a:off x="8883306" y="5347549"/>
            <a:ext cx="1279709" cy="877510"/>
            <a:chOff x="8883306" y="5347549"/>
            <a:chExt cx="1279709" cy="877510"/>
          </a:xfrm>
        </p:grpSpPr>
        <p:sp>
          <p:nvSpPr>
            <p:cNvPr id="33" name="Striped Right Arrow 32">
              <a:extLst>
                <a:ext uri="{FF2B5EF4-FFF2-40B4-BE49-F238E27FC236}">
                  <a16:creationId xmlns:a16="http://schemas.microsoft.com/office/drawing/2014/main" id="{2A1FFE6E-5396-0C4D-9E41-ECF0813A3826}"/>
                </a:ext>
              </a:extLst>
            </p:cNvPr>
            <p:cNvSpPr/>
            <p:nvPr/>
          </p:nvSpPr>
          <p:spPr>
            <a:xfrm flipH="1">
              <a:off x="8934294" y="5347549"/>
              <a:ext cx="1171220" cy="339365"/>
            </a:xfrm>
            <a:prstGeom prst="striped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330F81-1DEF-5D46-B030-CA3A7436C52E}"/>
                </a:ext>
              </a:extLst>
            </p:cNvPr>
            <p:cNvSpPr txBox="1"/>
            <p:nvPr/>
          </p:nvSpPr>
          <p:spPr>
            <a:xfrm>
              <a:off x="8883306" y="5640284"/>
              <a:ext cx="12797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JSON</a:t>
              </a:r>
            </a:p>
            <a:p>
              <a:pPr algn="ctr"/>
              <a:r>
                <a:rPr lang="en-US" sz="1600"/>
                <a:t>Players Score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E557CD-ABFA-F948-B809-6A0E2E281AFB}"/>
              </a:ext>
            </a:extLst>
          </p:cNvPr>
          <p:cNvGrpSpPr/>
          <p:nvPr/>
        </p:nvGrpSpPr>
        <p:grpSpPr>
          <a:xfrm>
            <a:off x="6302758" y="5347548"/>
            <a:ext cx="1279709" cy="877511"/>
            <a:chOff x="6302758" y="5347548"/>
            <a:chExt cx="1279709" cy="877511"/>
          </a:xfrm>
        </p:grpSpPr>
        <p:sp>
          <p:nvSpPr>
            <p:cNvPr id="34" name="Striped Right Arrow 33">
              <a:extLst>
                <a:ext uri="{FF2B5EF4-FFF2-40B4-BE49-F238E27FC236}">
                  <a16:creationId xmlns:a16="http://schemas.microsoft.com/office/drawing/2014/main" id="{B78E5FE3-2DC4-9D4A-BF13-062152EDEDE4}"/>
                </a:ext>
              </a:extLst>
            </p:cNvPr>
            <p:cNvSpPr/>
            <p:nvPr/>
          </p:nvSpPr>
          <p:spPr>
            <a:xfrm flipH="1">
              <a:off x="6357003" y="5347548"/>
              <a:ext cx="1171220" cy="339365"/>
            </a:xfrm>
            <a:prstGeom prst="striped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17AEF-04AC-F14C-831B-DC3F601ACC27}"/>
                </a:ext>
              </a:extLst>
            </p:cNvPr>
            <p:cNvSpPr txBox="1"/>
            <p:nvPr/>
          </p:nvSpPr>
          <p:spPr>
            <a:xfrm>
              <a:off x="6302758" y="5640284"/>
              <a:ext cx="12797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Players Score</a:t>
              </a:r>
            </a:p>
            <a:p>
              <a:pPr algn="ctr"/>
              <a:r>
                <a:rPr lang="en-US" sz="1600"/>
                <a:t>Model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C784BB-112B-1047-93BA-EF801E096CC9}"/>
              </a:ext>
            </a:extLst>
          </p:cNvPr>
          <p:cNvSpPr txBox="1"/>
          <p:nvPr/>
        </p:nvSpPr>
        <p:spPr>
          <a:xfrm>
            <a:off x="4405312" y="1872624"/>
            <a:ext cx="614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Look at 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app/ranking/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ranking.component.ts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86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4">
            <a:extLst>
              <a:ext uri="{FF2B5EF4-FFF2-40B4-BE49-F238E27FC236}">
                <a16:creationId xmlns:a16="http://schemas.microsoft.com/office/drawing/2014/main" id="{5E01261B-EF76-40C3-A977-F536F68C8A46}"/>
              </a:ext>
            </a:extLst>
          </p:cNvPr>
          <p:cNvSpPr/>
          <p:nvPr/>
        </p:nvSpPr>
        <p:spPr>
          <a:xfrm>
            <a:off x="2509953" y="5334101"/>
            <a:ext cx="7721104" cy="9161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latin typeface="Segoe UI Historic"/>
                <a:ea typeface="Segoe UI Historic"/>
                <a:cs typeface="Segoe UI Historic"/>
              </a:rPr>
              <a:t>The Enigma Game</a:t>
            </a:r>
            <a:endParaRPr lang="en-US" sz="40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B8C2E-E1B9-48DD-8634-295185336B5A}"/>
              </a:ext>
            </a:extLst>
          </p:cNvPr>
          <p:cNvSpPr txBox="1"/>
          <p:nvPr/>
        </p:nvSpPr>
        <p:spPr>
          <a:xfrm>
            <a:off x="2363460" y="1283932"/>
            <a:ext cx="569247" cy="493106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61FA6-51F1-47C4-9754-E5DF3FF8508D}"/>
              </a:ext>
            </a:extLst>
          </p:cNvPr>
          <p:cNvSpPr txBox="1"/>
          <p:nvPr/>
        </p:nvSpPr>
        <p:spPr>
          <a:xfrm rot="10800000">
            <a:off x="9804209" y="5571657"/>
            <a:ext cx="569247" cy="493106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15" descr="A person standing in front of a keyboard&#10;&#10;Description generated with high confidence">
            <a:extLst>
              <a:ext uri="{FF2B5EF4-FFF2-40B4-BE49-F238E27FC236}">
                <a16:creationId xmlns:a16="http://schemas.microsoft.com/office/drawing/2014/main" id="{6926BB6A-EB81-4EAC-88F4-CC4DA343A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370" y="1991081"/>
            <a:ext cx="6869150" cy="3344189"/>
          </a:xfrm>
          <a:prstGeom prst="rect">
            <a:avLst/>
          </a:prstGeom>
        </p:spPr>
      </p:pic>
      <p:sp>
        <p:nvSpPr>
          <p:cNvPr id="17" name="สี่เหลี่ยมผืนผ้า 4">
            <a:extLst>
              <a:ext uri="{FF2B5EF4-FFF2-40B4-BE49-F238E27FC236}">
                <a16:creationId xmlns:a16="http://schemas.microsoft.com/office/drawing/2014/main" id="{C5BDBAB8-288C-4A2D-A135-767B94E207C9}"/>
              </a:ext>
            </a:extLst>
          </p:cNvPr>
          <p:cNvSpPr/>
          <p:nvPr/>
        </p:nvSpPr>
        <p:spPr>
          <a:xfrm>
            <a:off x="2233727" y="862114"/>
            <a:ext cx="7721104" cy="9161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latin typeface="Segoe UI Historic"/>
                <a:ea typeface="Segoe UI Historic"/>
                <a:cs typeface="Segoe UI Historic"/>
              </a:rPr>
              <a:t>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319702" y="-242786"/>
            <a:ext cx="7366588" cy="9161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latin typeface="Segoe UI Historic"/>
                <a:ea typeface="Segoe UI Historic"/>
                <a:cs typeface="Segoe UI Historic"/>
              </a:rPr>
              <a:t>Splash Screen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1" y="214313"/>
            <a:ext cx="3624649" cy="6396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Built-in directives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67A9-44CA-4130-986D-F27CF26DA870}"/>
              </a:ext>
            </a:extLst>
          </p:cNvPr>
          <p:cNvSpPr txBox="1"/>
          <p:nvPr/>
        </p:nvSpPr>
        <p:spPr>
          <a:xfrm>
            <a:off x="4709532" y="1743307"/>
            <a:ext cx="6891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The CSS classes are updated as follows, depending on the type of the expression evaluation: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string - the CSS classes listed in the string (space delimited) are added,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Array - the CSS classes declared as Array elements are added,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Object - keys are CSS classes that get added when the expression given in the value evaluates to a truthy value, otherwise they are removed.</a:t>
            </a:r>
            <a:endParaRPr lang="en-US" sz="16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65B34-9D2B-4CF5-B21C-65EA47629A75}"/>
              </a:ext>
            </a:extLst>
          </p:cNvPr>
          <p:cNvSpPr txBox="1"/>
          <p:nvPr/>
        </p:nvSpPr>
        <p:spPr>
          <a:xfrm>
            <a:off x="4711158" y="1310036"/>
            <a:ext cx="106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7030A0"/>
                </a:solidFill>
              </a:rPr>
              <a:t>NgClass</a:t>
            </a:r>
            <a:endParaRPr lang="en-US">
              <a:solidFill>
                <a:srgbClr val="7030A0"/>
              </a:solidFill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16A1D-635F-4EE7-AC88-BCFA401B72C3}"/>
              </a:ext>
            </a:extLst>
          </p:cNvPr>
          <p:cNvSpPr txBox="1"/>
          <p:nvPr/>
        </p:nvSpPr>
        <p:spPr>
          <a:xfrm>
            <a:off x="4709067" y="3601380"/>
            <a:ext cx="697322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7030A0"/>
                </a:solidFill>
                <a:ea typeface="+mn-lt"/>
                <a:cs typeface="+mn-lt"/>
              </a:rPr>
              <a:t>ngClass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"'first second'"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1600" dirty="0">
              <a:solidFill>
                <a:srgbClr val="0070C0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7030A0"/>
                </a:solidFill>
                <a:ea typeface="+mn-lt"/>
                <a:cs typeface="+mn-lt"/>
              </a:rPr>
              <a:t>ngClass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"['first', 'second']"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1600" dirty="0">
              <a:solidFill>
                <a:srgbClr val="0070C0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7030A0"/>
                </a:solidFill>
                <a:ea typeface="+mn-lt"/>
                <a:cs typeface="+mn-lt"/>
              </a:rPr>
              <a:t>ngClass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"{'first': true, 'second': true}"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1600" dirty="0">
              <a:solidFill>
                <a:srgbClr val="0070C0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7030A0"/>
                </a:solidFill>
                <a:ea typeface="+mn-lt"/>
                <a:cs typeface="+mn-lt"/>
              </a:rPr>
              <a:t>ngClass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"</a:t>
            </a:r>
            <a:r>
              <a:rPr lang="en-US" sz="1600" dirty="0" err="1">
                <a:solidFill>
                  <a:srgbClr val="C00000"/>
                </a:solidFill>
                <a:ea typeface="+mn-lt"/>
                <a:cs typeface="+mn-lt"/>
              </a:rPr>
              <a:t>stringExp|arrayExp|objExp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1600" dirty="0">
              <a:solidFill>
                <a:srgbClr val="0070C0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7030A0"/>
                </a:solidFill>
                <a:ea typeface="+mn-lt"/>
                <a:cs typeface="+mn-lt"/>
              </a:rPr>
              <a:t>ngClass</a:t>
            </a:r>
            <a:r>
              <a:rPr lang="en-US" sz="1600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r>
              <a:rPr lang="en-US" sz="1600" dirty="0"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"{'class1 class2 class3' : true}"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1600" dirty="0">
                <a:ea typeface="+mn-lt"/>
                <a:cs typeface="+mn-lt"/>
              </a:rPr>
              <a:t>...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1600" dirty="0">
              <a:solidFill>
                <a:srgbClr val="0070C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170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321423" y="214313"/>
            <a:ext cx="354915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latin typeface="Segoe UI Historic"/>
                <a:ea typeface="Segoe UI Historic"/>
                <a:cs typeface="Segoe UI Historic"/>
              </a:rPr>
              <a:t>Method 1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1" y="214313"/>
            <a:ext cx="3624649" cy="6396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4732" y="1494906"/>
            <a:ext cx="7274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en-US" sz="2000" err="1">
                <a:solidFill>
                  <a:srgbClr val="7030A0"/>
                </a:solidFill>
                <a:ea typeface="+mn-lt"/>
                <a:cs typeface="+mn-lt"/>
              </a:rPr>
              <a:t>ngClass</a:t>
            </a:r>
            <a:r>
              <a:rPr lang="en-US" sz="2000">
                <a:solidFill>
                  <a:srgbClr val="7030A0"/>
                </a:solidFill>
                <a:ea typeface="+mn-lt"/>
                <a:cs typeface="+mn-lt"/>
              </a:rPr>
              <a:t>]</a:t>
            </a:r>
            <a:r>
              <a:rPr lang="en-US" sz="2000">
                <a:ea typeface="+mn-lt"/>
                <a:cs typeface="+mn-lt"/>
              </a:rPr>
              <a:t>=</a:t>
            </a:r>
            <a:r>
              <a:rPr lang="en-US" sz="2000">
                <a:solidFill>
                  <a:srgbClr val="C00000"/>
                </a:solidFill>
                <a:ea typeface="+mn-lt"/>
                <a:cs typeface="+mn-lt"/>
              </a:rPr>
              <a:t>"'first second'"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2000">
                <a:ea typeface="+mn-lt"/>
                <a:cs typeface="+mn-lt"/>
              </a:rPr>
              <a:t>...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89253-710B-4F85-8154-80CCA4599505}"/>
              </a:ext>
            </a:extLst>
          </p:cNvPr>
          <p:cNvSpPr txBox="1"/>
          <p:nvPr/>
        </p:nvSpPr>
        <p:spPr>
          <a:xfrm>
            <a:off x="4404732" y="1988262"/>
            <a:ext cx="7344936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600">
                <a:solidFill>
                  <a:srgbClr val="D19A66"/>
                </a:solidFill>
                <a:latin typeface="Menlo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"/>
              </a:rPr>
              <a:t>"splash-wrapper"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600">
                <a:solidFill>
                  <a:srgbClr val="D19A66"/>
                </a:solidFill>
                <a:latin typeface="Menlo"/>
              </a:rPr>
              <a:t>[</a:t>
            </a:r>
            <a:r>
              <a:rPr lang="en-US" sz="1600" err="1">
                <a:solidFill>
                  <a:srgbClr val="D19A66"/>
                </a:solidFill>
                <a:latin typeface="Menlo"/>
              </a:rPr>
              <a:t>ngClass</a:t>
            </a:r>
            <a:r>
              <a:rPr lang="en-US" sz="1600">
                <a:solidFill>
                  <a:srgbClr val="D19A66"/>
                </a:solidFill>
                <a:latin typeface="Menlo"/>
              </a:rPr>
              <a:t>]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"/>
              </a:rPr>
              <a:t>"'invisible'"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631BF-0E8B-4083-B442-86F9FC070482}"/>
              </a:ext>
            </a:extLst>
          </p:cNvPr>
          <p:cNvSpPr txBox="1"/>
          <p:nvPr/>
        </p:nvSpPr>
        <p:spPr>
          <a:xfrm>
            <a:off x="4404732" y="2420062"/>
            <a:ext cx="7344936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600">
                <a:solidFill>
                  <a:srgbClr val="E06C75"/>
                </a:solidFill>
                <a:latin typeface="Menlo"/>
              </a:rPr>
              <a:t>div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600">
                <a:solidFill>
                  <a:srgbClr val="D19A66"/>
                </a:solidFill>
                <a:latin typeface="Menlo"/>
              </a:rPr>
              <a:t>class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"/>
              </a:rPr>
              <a:t>"splash-wrapper"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600">
                <a:solidFill>
                  <a:srgbClr val="D19A66"/>
                </a:solidFill>
                <a:latin typeface="Menlo"/>
              </a:rPr>
              <a:t>[</a:t>
            </a:r>
            <a:r>
              <a:rPr lang="en-US" sz="1600" err="1">
                <a:solidFill>
                  <a:srgbClr val="D19A66"/>
                </a:solidFill>
                <a:latin typeface="Menlo"/>
              </a:rPr>
              <a:t>ngClass</a:t>
            </a:r>
            <a:r>
              <a:rPr lang="en-US" sz="1600">
                <a:solidFill>
                  <a:srgbClr val="D19A66"/>
                </a:solidFill>
                <a:latin typeface="Menlo"/>
              </a:rPr>
              <a:t>]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600">
                <a:solidFill>
                  <a:srgbClr val="98C379"/>
                </a:solidFill>
                <a:latin typeface="Menlo"/>
              </a:rPr>
              <a:t>"'visible'"</a:t>
            </a:r>
            <a:r>
              <a:rPr lang="en-US" sz="1600">
                <a:solidFill>
                  <a:srgbClr val="ABB2BF"/>
                </a:solidFill>
                <a:latin typeface="Menlo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7FFB7-6AF6-E44B-8CB1-A2EAA13E5F1C}"/>
              </a:ext>
            </a:extLst>
          </p:cNvPr>
          <p:cNvSpPr txBox="1"/>
          <p:nvPr/>
        </p:nvSpPr>
        <p:spPr>
          <a:xfrm>
            <a:off x="4404732" y="1032328"/>
            <a:ext cx="7344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Look at :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app/shared/splash/</a:t>
            </a:r>
            <a:r>
              <a:rPr lang="en-US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splash.component.html</a:t>
            </a:r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2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404732" y="214313"/>
            <a:ext cx="354915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latin typeface="Segoe UI Historic"/>
                <a:ea typeface="Segoe UI Historic"/>
                <a:cs typeface="Segoe UI Historic"/>
              </a:rPr>
              <a:t>Method 2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1" y="214313"/>
            <a:ext cx="3624649" cy="6396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72743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&lt;some-element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7030A0"/>
                </a:solidFill>
                <a:ea typeface="+mn-lt"/>
                <a:cs typeface="+mn-lt"/>
              </a:rPr>
              <a:t>[ngClass]</a:t>
            </a:r>
            <a:r>
              <a:rPr lang="en-US" sz="2000">
                <a:ea typeface="+mn-lt"/>
                <a:cs typeface="+mn-lt"/>
              </a:rPr>
              <a:t>=</a:t>
            </a:r>
            <a:r>
              <a:rPr lang="en-US" sz="2000">
                <a:solidFill>
                  <a:srgbClr val="C00000"/>
                </a:solidFill>
                <a:ea typeface="+mn-lt"/>
                <a:cs typeface="+mn-lt"/>
              </a:rPr>
              <a:t>"expression"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&gt;</a:t>
            </a:r>
            <a:r>
              <a:rPr lang="en-US" sz="2000">
                <a:ea typeface="+mn-lt"/>
                <a:cs typeface="+mn-lt"/>
              </a:rPr>
              <a:t>...</a:t>
            </a:r>
            <a:r>
              <a:rPr lang="en-US" sz="2000">
                <a:solidFill>
                  <a:srgbClr val="0070C0"/>
                </a:solidFill>
                <a:ea typeface="+mn-lt"/>
                <a:cs typeface="+mn-lt"/>
              </a:rPr>
              <a:t>&lt;/some-element&gt;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0070C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89253-710B-4F85-8154-80CCA4599505}"/>
              </a:ext>
            </a:extLst>
          </p:cNvPr>
          <p:cNvSpPr txBox="1"/>
          <p:nvPr/>
        </p:nvSpPr>
        <p:spPr>
          <a:xfrm>
            <a:off x="4404732" y="1393902"/>
            <a:ext cx="7344936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/>
                <a:ea typeface="+mn-lt"/>
                <a:cs typeface="+mn-lt"/>
              </a:rPr>
              <a:t>div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D19A66"/>
                </a:solidFill>
                <a:latin typeface="Menlo"/>
                <a:ea typeface="+mn-lt"/>
                <a:cs typeface="+mn-lt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98C379"/>
                </a:solidFill>
                <a:latin typeface="Menlo"/>
                <a:ea typeface="+mn-lt"/>
                <a:cs typeface="+mn-lt"/>
              </a:rPr>
              <a:t>"splash-wrapper"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D19A66"/>
                </a:solidFill>
                <a:latin typeface="Menlo"/>
                <a:ea typeface="+mn-lt"/>
                <a:cs typeface="+mn-lt"/>
              </a:rPr>
              <a:t>[</a:t>
            </a:r>
            <a:r>
              <a:rPr lang="en-US" dirty="0" err="1">
                <a:solidFill>
                  <a:srgbClr val="D19A66"/>
                </a:solidFill>
                <a:latin typeface="Menlo"/>
                <a:ea typeface="+mn-lt"/>
                <a:cs typeface="+mn-lt"/>
              </a:rPr>
              <a:t>ngClass</a:t>
            </a:r>
            <a:r>
              <a:rPr lang="en-US" dirty="0">
                <a:solidFill>
                  <a:srgbClr val="D19A66"/>
                </a:solidFill>
                <a:latin typeface="Menlo"/>
                <a:ea typeface="+mn-lt"/>
                <a:cs typeface="+mn-lt"/>
              </a:rPr>
              <a:t>]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98C379"/>
                </a:solidFill>
                <a:latin typeface="Menlo"/>
                <a:ea typeface="+mn-lt"/>
                <a:cs typeface="+mn-lt"/>
              </a:rPr>
              <a:t>"visibility"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0C8C3-8CEC-407B-AF13-5DF3113FBE42}"/>
              </a:ext>
            </a:extLst>
          </p:cNvPr>
          <p:cNvSpPr txBox="1"/>
          <p:nvPr/>
        </p:nvSpPr>
        <p:spPr>
          <a:xfrm>
            <a:off x="4404733" y="2758616"/>
            <a:ext cx="7344935" cy="92333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678DD"/>
                </a:solidFill>
                <a:latin typeface="Menlo"/>
              </a:rPr>
              <a:t>get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>
                <a:solidFill>
                  <a:srgbClr val="61AFEF"/>
                </a:solidFill>
                <a:latin typeface="Menlo"/>
              </a:rPr>
              <a:t>visibility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() {</a:t>
            </a:r>
          </a:p>
          <a:p>
            <a:r>
              <a:rPr lang="en-US" dirty="0">
                <a:solidFill>
                  <a:srgbClr val="C678DD"/>
                </a:solidFill>
                <a:latin typeface="Menlo"/>
              </a:rPr>
              <a:t>  return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E5C07B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"/>
              </a:rPr>
              <a:t>_visible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>
                <a:solidFill>
                  <a:srgbClr val="C678DD"/>
                </a:solidFill>
                <a:latin typeface="Menlo"/>
              </a:rPr>
              <a:t>?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>
                <a:solidFill>
                  <a:srgbClr val="98C379"/>
                </a:solidFill>
                <a:latin typeface="Menlo"/>
              </a:rPr>
              <a:t>"visible"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>
                <a:solidFill>
                  <a:srgbClr val="C678DD"/>
                </a:solidFill>
                <a:latin typeface="Menlo"/>
              </a:rPr>
              <a:t>: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 </a:t>
            </a:r>
            <a:r>
              <a:rPr lang="en-US" dirty="0">
                <a:solidFill>
                  <a:srgbClr val="98C379"/>
                </a:solidFill>
                <a:latin typeface="Menlo"/>
              </a:rPr>
              <a:t>"invisible"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ABB2BF"/>
                </a:solidFill>
                <a:latin typeface="Menlo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AC3BF-2FCE-C049-A2A2-02646A581C9F}"/>
              </a:ext>
            </a:extLst>
          </p:cNvPr>
          <p:cNvSpPr txBox="1"/>
          <p:nvPr/>
        </p:nvSpPr>
        <p:spPr>
          <a:xfrm>
            <a:off x="4319702" y="2276151"/>
            <a:ext cx="7344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app/shared/splash/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splash.component.ts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603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3435039" y="-220484"/>
            <a:ext cx="5318481" cy="9161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latin typeface="Segoe UI Historic"/>
                <a:ea typeface="Segoe UI Historic"/>
                <a:cs typeface="Segoe UI Historic"/>
              </a:rPr>
              <a:t>Control Splash Screen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74" y="924275"/>
            <a:ext cx="3252941" cy="5741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62265A-BD2D-4D67-8C27-A432423403F2}"/>
              </a:ext>
            </a:extLst>
          </p:cNvPr>
          <p:cNvSpPr txBox="1"/>
          <p:nvPr/>
        </p:nvSpPr>
        <p:spPr>
          <a:xfrm>
            <a:off x="200722" y="1379034"/>
            <a:ext cx="32450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200" dirty="0">
                <a:solidFill>
                  <a:srgbClr val="E06C75"/>
                </a:solidFill>
                <a:latin typeface="Menlo"/>
              </a:rPr>
              <a:t>app-splash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endParaRPr lang="en-US" dirty="0"/>
          </a:p>
          <a:p>
            <a:r>
              <a:rPr lang="en-US" sz="1200" dirty="0">
                <a:solidFill>
                  <a:srgbClr val="D19A66"/>
                </a:solidFill>
                <a:latin typeface="Menlo"/>
              </a:rPr>
              <a:t>  [title]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"cover"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D19A66"/>
                </a:solidFill>
                <a:latin typeface="Menlo"/>
              </a:rPr>
              <a:t>  [symbol]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"symbol"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200" dirty="0">
                <a:solidFill>
                  <a:srgbClr val="D19A66"/>
                </a:solidFill>
                <a:latin typeface="Menlo"/>
              </a:rPr>
              <a:t>  [visible]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98C379"/>
                </a:solidFill>
                <a:latin typeface="Menlo"/>
              </a:rPr>
              <a:t>steps.length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 === 0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200" dirty="0">
                <a:solidFill>
                  <a:srgbClr val="98C379"/>
                </a:solidFill>
                <a:latin typeface="Menlo"/>
              </a:rPr>
              <a:t>    &amp;&amp; cover != ''"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&gt;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200" dirty="0">
                <a:solidFill>
                  <a:srgbClr val="ABB2BF"/>
                </a:solidFill>
                <a:latin typeface="Menlo"/>
              </a:rPr>
              <a:t>&lt;/</a:t>
            </a:r>
            <a:r>
              <a:rPr lang="en-US" sz="1200" dirty="0">
                <a:solidFill>
                  <a:srgbClr val="E06C75"/>
                </a:solidFill>
                <a:latin typeface="Menlo"/>
              </a:rPr>
              <a:t>app-splash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&gt;</a:t>
            </a:r>
            <a:endParaRPr lang="en-US" dirty="0">
              <a:cs typeface="Calibri"/>
            </a:endParaRPr>
          </a:p>
        </p:txBody>
      </p:sp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BEC0BE48-9ABE-460B-A19F-2EBABAC47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063" y="925551"/>
            <a:ext cx="3201876" cy="5739160"/>
          </a:xfrm>
          <a:prstGeom prst="rect">
            <a:avLst/>
          </a:prstGeom>
        </p:spPr>
      </p:pic>
      <p:pic>
        <p:nvPicPr>
          <p:cNvPr id="14" name="Picture 14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39A86428-C7D2-48B4-9AAD-AEE9BEF79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574" y="921834"/>
            <a:ext cx="3231292" cy="57354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BCE9EC-A3F9-4013-8294-B899528CC1E6}"/>
              </a:ext>
            </a:extLst>
          </p:cNvPr>
          <p:cNvSpPr txBox="1"/>
          <p:nvPr/>
        </p:nvSpPr>
        <p:spPr>
          <a:xfrm>
            <a:off x="4493941" y="1379034"/>
            <a:ext cx="32078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200" dirty="0">
                <a:solidFill>
                  <a:srgbClr val="E06C75"/>
                </a:solidFill>
                <a:latin typeface="Menlo"/>
              </a:rPr>
              <a:t>app-splash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D19A66"/>
                </a:solidFill>
                <a:latin typeface="Menlo"/>
              </a:rPr>
              <a:t>  [title]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"'Nice'"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D19A66"/>
                </a:solidFill>
                <a:latin typeface="Menlo"/>
              </a:rPr>
              <a:t>  [symbol]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"1"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D19A66"/>
                </a:solidFill>
                <a:latin typeface="Menlo"/>
              </a:rPr>
              <a:t>  [visible]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"unlocked &amp;&amp; </a:t>
            </a:r>
            <a:br>
              <a:rPr lang="en-US" sz="1200" dirty="0">
                <a:solidFill>
                  <a:srgbClr val="98C379"/>
                </a:solidFill>
                <a:latin typeface="Menlo"/>
              </a:rPr>
            </a:br>
            <a:r>
              <a:rPr lang="en-US" sz="1200" dirty="0">
                <a:solidFill>
                  <a:srgbClr val="98C379"/>
                </a:solidFill>
                <a:latin typeface="Menlo"/>
              </a:rPr>
              <a:t>            </a:t>
            </a:r>
            <a:r>
              <a:rPr lang="en-US" sz="1200" dirty="0" err="1">
                <a:solidFill>
                  <a:srgbClr val="98C379"/>
                </a:solidFill>
                <a:latin typeface="Menlo"/>
              </a:rPr>
              <a:t>steps.length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 &gt; </a:t>
            </a:r>
            <a:endParaRPr lang="en-US" dirty="0"/>
          </a:p>
          <a:p>
            <a:r>
              <a:rPr lang="en-US" sz="1200" dirty="0">
                <a:solidFill>
                  <a:srgbClr val="98C379"/>
                </a:solidFill>
                <a:latin typeface="Menlo"/>
              </a:rPr>
              <a:t>            </a:t>
            </a:r>
            <a:r>
              <a:rPr lang="en-US" sz="1200" dirty="0" err="1">
                <a:solidFill>
                  <a:srgbClr val="98C379"/>
                </a:solidFill>
                <a:latin typeface="Menlo"/>
              </a:rPr>
              <a:t>mission.answer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&gt;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ABB2BF"/>
                </a:solidFill>
                <a:latin typeface="Menlo"/>
              </a:rPr>
              <a:t>&lt;/</a:t>
            </a:r>
            <a:r>
              <a:rPr lang="en-US" sz="1200" dirty="0">
                <a:solidFill>
                  <a:srgbClr val="E06C75"/>
                </a:solidFill>
                <a:latin typeface="Menlo"/>
              </a:rPr>
              <a:t>app-splash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&gt;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A3DAB-333B-469B-A33B-CB74B1A4EB49}"/>
              </a:ext>
            </a:extLst>
          </p:cNvPr>
          <p:cNvSpPr txBox="1"/>
          <p:nvPr/>
        </p:nvSpPr>
        <p:spPr>
          <a:xfrm>
            <a:off x="8772294" y="1371600"/>
            <a:ext cx="32375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200" dirty="0">
                <a:solidFill>
                  <a:srgbClr val="E06C75"/>
                </a:solidFill>
                <a:latin typeface="Menlo"/>
              </a:rPr>
              <a:t>app-splash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D19A66"/>
                </a:solidFill>
                <a:latin typeface="Menlo"/>
              </a:rPr>
              <a:t>  [title]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"'Excellent!'"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D19A66"/>
                </a:solidFill>
                <a:latin typeface="Menlo"/>
              </a:rPr>
              <a:t>  [symbol]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"2"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D19A66"/>
                </a:solidFill>
                <a:latin typeface="Menlo"/>
              </a:rPr>
              <a:t>  [visible]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"unlocked &amp;&amp; </a:t>
            </a:r>
            <a:br>
              <a:rPr lang="en-US" sz="1200" dirty="0">
                <a:solidFill>
                  <a:srgbClr val="98C379"/>
                </a:solidFill>
                <a:latin typeface="Menlo"/>
              </a:rPr>
            </a:br>
            <a:r>
              <a:rPr lang="en-US" sz="1200" dirty="0">
                <a:solidFill>
                  <a:srgbClr val="98C379"/>
                </a:solidFill>
                <a:latin typeface="Menlo"/>
              </a:rPr>
              <a:t>             </a:t>
            </a:r>
            <a:r>
              <a:rPr lang="en-US" sz="1200" dirty="0" err="1">
                <a:solidFill>
                  <a:srgbClr val="98C379"/>
                </a:solidFill>
                <a:latin typeface="Menlo"/>
              </a:rPr>
              <a:t>steps.length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 </a:t>
            </a:r>
            <a:r>
              <a:rPr lang="en-US" sz="1200" dirty="0">
                <a:solidFill>
                  <a:srgbClr val="FFFFFF"/>
                </a:solidFill>
                <a:latin typeface="Menlo"/>
              </a:rPr>
              <a:t>&lt;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= </a:t>
            </a:r>
            <a:endParaRPr lang="en-US" dirty="0"/>
          </a:p>
          <a:p>
            <a:r>
              <a:rPr lang="en-US" sz="1200" dirty="0">
                <a:solidFill>
                  <a:srgbClr val="98C379"/>
                </a:solidFill>
                <a:latin typeface="Menlo"/>
              </a:rPr>
              <a:t>             </a:t>
            </a:r>
            <a:r>
              <a:rPr lang="en-US" sz="1200" dirty="0" err="1">
                <a:solidFill>
                  <a:srgbClr val="98C379"/>
                </a:solidFill>
                <a:latin typeface="Menlo"/>
              </a:rPr>
              <a:t>mission.answer</a:t>
            </a:r>
            <a:r>
              <a:rPr lang="en-US" sz="12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&gt;</a:t>
            </a:r>
            <a:br>
              <a:rPr lang="en-US" sz="1200" dirty="0">
                <a:solidFill>
                  <a:srgbClr val="ABB2BF"/>
                </a:solidFill>
                <a:latin typeface="Menlo"/>
              </a:rPr>
            </a:br>
            <a:r>
              <a:rPr lang="en-US" sz="1200" dirty="0">
                <a:solidFill>
                  <a:srgbClr val="ABB2BF"/>
                </a:solidFill>
                <a:latin typeface="Menlo"/>
              </a:rPr>
              <a:t>&lt;/</a:t>
            </a:r>
            <a:r>
              <a:rPr lang="en-US" sz="1200" dirty="0">
                <a:solidFill>
                  <a:srgbClr val="E06C75"/>
                </a:solidFill>
                <a:latin typeface="Menlo"/>
              </a:rPr>
              <a:t>app-splash</a:t>
            </a:r>
            <a:r>
              <a:rPr lang="en-US" sz="1200" dirty="0">
                <a:solidFill>
                  <a:srgbClr val="ABB2BF"/>
                </a:solidFill>
                <a:latin typeface="Menlo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319702" y="-242786"/>
            <a:ext cx="7481816" cy="9161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latin typeface="Segoe UI Historic"/>
                <a:ea typeface="Segoe UI Historic"/>
                <a:cs typeface="Segoe UI Historic"/>
              </a:rPr>
              <a:t>The Board &amp; Rotor</a:t>
            </a:r>
            <a:endParaRPr lang="en-US"/>
          </a:p>
        </p:txBody>
      </p:sp>
      <p:pic>
        <p:nvPicPr>
          <p:cNvPr id="3" name="Picture 10" descr="A picture containing device, computer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4" y="214313"/>
            <a:ext cx="3612843" cy="6396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30818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Component Interaction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02989-6C23-4314-A6C9-E7CB0B999CDB}"/>
              </a:ext>
            </a:extLst>
          </p:cNvPr>
          <p:cNvSpPr txBox="1"/>
          <p:nvPr/>
        </p:nvSpPr>
        <p:spPr>
          <a:xfrm>
            <a:off x="8576942" y="2673195"/>
            <a:ext cx="2564161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BB2BF"/>
                </a:solidFill>
                <a:latin typeface="Menlo"/>
              </a:rPr>
              <a:t>@</a:t>
            </a:r>
            <a:r>
              <a:rPr lang="en-US" sz="1400">
                <a:solidFill>
                  <a:srgbClr val="61AFEF"/>
                </a:solidFill>
                <a:latin typeface="Menlo"/>
              </a:rPr>
              <a:t>Input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() </a:t>
            </a:r>
            <a:r>
              <a:rPr lang="en-US" sz="1400">
                <a:solidFill>
                  <a:srgbClr val="E06C75"/>
                </a:solidFill>
                <a:latin typeface="Menlo"/>
              </a:rPr>
              <a:t>rotor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: </a:t>
            </a:r>
            <a:r>
              <a:rPr lang="en-US" sz="1400">
                <a:solidFill>
                  <a:srgbClr val="E5C07B"/>
                </a:solidFill>
                <a:latin typeface="Menlo"/>
              </a:rPr>
              <a:t>Rotor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;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460AF-E0AB-4D28-85EC-915A41B32E12}"/>
              </a:ext>
            </a:extLst>
          </p:cNvPr>
          <p:cNvSpPr txBox="1"/>
          <p:nvPr/>
        </p:nvSpPr>
        <p:spPr>
          <a:xfrm>
            <a:off x="7823458" y="5249358"/>
            <a:ext cx="4389748" cy="5232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BB2BF"/>
                </a:solidFill>
                <a:latin typeface="Menlo"/>
              </a:rPr>
              <a:t>@</a:t>
            </a:r>
            <a:r>
              <a:rPr lang="en-US" sz="1400">
                <a:solidFill>
                  <a:srgbClr val="61AFEF"/>
                </a:solidFill>
                <a:latin typeface="Menlo"/>
              </a:rPr>
              <a:t>Output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() </a:t>
            </a:r>
            <a:r>
              <a:rPr lang="en-US" sz="1400" err="1">
                <a:solidFill>
                  <a:srgbClr val="E06C75"/>
                </a:solidFill>
                <a:latin typeface="Menlo"/>
              </a:rPr>
              <a:t>outDial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</a:p>
          <a:p>
            <a:r>
              <a:rPr lang="en-US" sz="1400">
                <a:solidFill>
                  <a:srgbClr val="ABB2BF"/>
                </a:solidFill>
                <a:latin typeface="Menlo"/>
              </a:rPr>
              <a:t>          </a:t>
            </a:r>
            <a:r>
              <a:rPr lang="en-US" sz="1400">
                <a:solidFill>
                  <a:srgbClr val="56B6C2"/>
                </a:solidFill>
                <a:latin typeface="Menlo"/>
              </a:rPr>
              <a:t>=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400">
                <a:solidFill>
                  <a:srgbClr val="C678DD"/>
                </a:solidFill>
                <a:latin typeface="Menlo"/>
              </a:rPr>
              <a:t>new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400" err="1">
                <a:solidFill>
                  <a:srgbClr val="E5C07B"/>
                </a:solidFill>
                <a:latin typeface="Menlo"/>
              </a:rPr>
              <a:t>EventEmitter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400">
                <a:solidFill>
                  <a:srgbClr val="E5C07B"/>
                </a:solidFill>
                <a:latin typeface="Menlo"/>
              </a:rPr>
              <a:t>string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&gt;();</a:t>
            </a:r>
            <a:endParaRPr lang="en-US"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B35D0E-1222-45DF-B73B-8342B03326EB}"/>
              </a:ext>
            </a:extLst>
          </p:cNvPr>
          <p:cNvSpPr/>
          <p:nvPr/>
        </p:nvSpPr>
        <p:spPr>
          <a:xfrm>
            <a:off x="5040351" y="3205975"/>
            <a:ext cx="1813928" cy="181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Board</a:t>
            </a: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Component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6C1183-E533-4C86-9DE4-182C7B8FFB7F}"/>
              </a:ext>
            </a:extLst>
          </p:cNvPr>
          <p:cNvSpPr/>
          <p:nvPr/>
        </p:nvSpPr>
        <p:spPr>
          <a:xfrm>
            <a:off x="8950711" y="3205974"/>
            <a:ext cx="1813928" cy="181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Rotor</a:t>
            </a: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41BA8-37DD-4D16-8AC2-88BA4310A1EE}"/>
              </a:ext>
            </a:extLst>
          </p:cNvPr>
          <p:cNvSpPr txBox="1"/>
          <p:nvPr/>
        </p:nvSpPr>
        <p:spPr>
          <a:xfrm>
            <a:off x="4404732" y="2672576"/>
            <a:ext cx="2973658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400">
                <a:solidFill>
                  <a:srgbClr val="E06C75"/>
                </a:solidFill>
                <a:latin typeface="Menlo"/>
              </a:rPr>
              <a:t>app-rotor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400">
                <a:solidFill>
                  <a:srgbClr val="D19A66"/>
                </a:solidFill>
                <a:latin typeface="Menlo"/>
              </a:rPr>
              <a:t>[rotor]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400">
                <a:solidFill>
                  <a:srgbClr val="98C379"/>
                </a:solidFill>
                <a:latin typeface="Menlo"/>
              </a:rPr>
              <a:t>"rotor"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B8259-7D15-4FCB-B19F-EB36B803DBF4}"/>
              </a:ext>
            </a:extLst>
          </p:cNvPr>
          <p:cNvSpPr txBox="1"/>
          <p:nvPr/>
        </p:nvSpPr>
        <p:spPr>
          <a:xfrm>
            <a:off x="4244899" y="5255942"/>
            <a:ext cx="3404840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D19A66"/>
                </a:solidFill>
                <a:latin typeface="Menlo"/>
              </a:rPr>
              <a:t>(</a:t>
            </a:r>
            <a:r>
              <a:rPr lang="en-US" sz="1400" err="1">
                <a:solidFill>
                  <a:srgbClr val="D19A66"/>
                </a:solidFill>
                <a:latin typeface="Menlo"/>
              </a:rPr>
              <a:t>outDial</a:t>
            </a:r>
            <a:r>
              <a:rPr lang="en-US" sz="1400">
                <a:solidFill>
                  <a:srgbClr val="D19A66"/>
                </a:solidFill>
                <a:latin typeface="Menlo"/>
              </a:rPr>
              <a:t>)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400">
                <a:solidFill>
                  <a:srgbClr val="98C379"/>
                </a:solidFill>
                <a:latin typeface="Menlo"/>
              </a:rPr>
              <a:t>"</a:t>
            </a:r>
            <a:r>
              <a:rPr lang="en-US" sz="1400" err="1">
                <a:solidFill>
                  <a:srgbClr val="98C379"/>
                </a:solidFill>
                <a:latin typeface="Menlo"/>
              </a:rPr>
              <a:t>onDial</a:t>
            </a:r>
            <a:r>
              <a:rPr lang="en-US" sz="1400">
                <a:solidFill>
                  <a:srgbClr val="98C379"/>
                </a:solidFill>
                <a:latin typeface="Menlo"/>
              </a:rPr>
              <a:t>($event)"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&gt;...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9C186E1-495B-459D-90DE-6B26A3CC04C4}"/>
              </a:ext>
            </a:extLst>
          </p:cNvPr>
          <p:cNvSpPr/>
          <p:nvPr/>
        </p:nvSpPr>
        <p:spPr>
          <a:xfrm>
            <a:off x="5963007" y="1866257"/>
            <a:ext cx="4055325" cy="73226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C7B08C9-9E31-470E-AD99-EC6987D2D2C7}"/>
              </a:ext>
            </a:extLst>
          </p:cNvPr>
          <p:cNvSpPr/>
          <p:nvPr/>
        </p:nvSpPr>
        <p:spPr>
          <a:xfrm rot="10800000">
            <a:off x="4694094" y="5541347"/>
            <a:ext cx="4710799" cy="73226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319702" y="-242786"/>
            <a:ext cx="7608197" cy="9161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latin typeface="Segoe UI Historic"/>
                <a:ea typeface="Segoe UI Historic"/>
                <a:cs typeface="Segoe UI Historic"/>
              </a:rPr>
              <a:t>The Board &amp; Rotor</a:t>
            </a:r>
            <a:endParaRPr lang="en-US"/>
          </a:p>
        </p:txBody>
      </p:sp>
      <p:pic>
        <p:nvPicPr>
          <p:cNvPr id="3" name="Picture 10" descr="A picture containing device, computer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4" y="214313"/>
            <a:ext cx="3612843" cy="6396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2944F-4BC9-4BF6-B06B-65E312BFFDB7}"/>
              </a:ext>
            </a:extLst>
          </p:cNvPr>
          <p:cNvSpPr txBox="1"/>
          <p:nvPr/>
        </p:nvSpPr>
        <p:spPr>
          <a:xfrm>
            <a:off x="4405312" y="8477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Events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67A9-44CA-4130-986D-F27CF26DA870}"/>
              </a:ext>
            </a:extLst>
          </p:cNvPr>
          <p:cNvSpPr txBox="1"/>
          <p:nvPr/>
        </p:nvSpPr>
        <p:spPr>
          <a:xfrm>
            <a:off x="4709532" y="1743307"/>
            <a:ext cx="68914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In Angular, we can register and capture an event from an element by wrapping the event in a () parenthesis.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65B34-9D2B-4CF5-B21C-65EA47629A75}"/>
              </a:ext>
            </a:extLst>
          </p:cNvPr>
          <p:cNvSpPr txBox="1"/>
          <p:nvPr/>
        </p:nvSpPr>
        <p:spPr>
          <a:xfrm>
            <a:off x="4711158" y="1310036"/>
            <a:ext cx="921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(event)</a:t>
            </a:r>
            <a:endParaRPr lang="en-US">
              <a:solidFill>
                <a:srgbClr val="7030A0"/>
              </a:solidFill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16A1D-635F-4EE7-AC88-BCFA401B72C3}"/>
              </a:ext>
            </a:extLst>
          </p:cNvPr>
          <p:cNvSpPr txBox="1"/>
          <p:nvPr/>
        </p:nvSpPr>
        <p:spPr>
          <a:xfrm>
            <a:off x="4709067" y="2389614"/>
            <a:ext cx="69732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7030A0"/>
                </a:solidFill>
                <a:latin typeface="Menlo"/>
                <a:ea typeface="+mn-lt"/>
                <a:cs typeface="+mn-lt"/>
              </a:rPr>
              <a:t>(click)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sz="1600">
                <a:solidFill>
                  <a:srgbClr val="C00000"/>
                </a:solidFill>
                <a:latin typeface="Menlo"/>
                <a:ea typeface="+mn-lt"/>
                <a:cs typeface="+mn-lt"/>
              </a:rPr>
              <a:t>"clickCallBack()"</a:t>
            </a:r>
            <a:endParaRPr lang="en-US" sz="1600">
              <a:solidFill>
                <a:srgbClr val="C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C00000"/>
              </a:solidFill>
              <a:latin typeface="Menl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7030A0"/>
                </a:solidFill>
                <a:latin typeface="Menlo"/>
                <a:ea typeface="+mn-lt"/>
                <a:cs typeface="+mn-lt"/>
              </a:rPr>
              <a:t>(submit)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sz="1600">
                <a:solidFill>
                  <a:srgbClr val="C00000"/>
                </a:solidFill>
                <a:latin typeface="Menlo"/>
                <a:ea typeface="+mn-lt"/>
                <a:cs typeface="+mn-lt"/>
              </a:rPr>
              <a:t>"submitCallBack()"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C00000"/>
              </a:solidFill>
              <a:latin typeface="Menl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7030A0"/>
                </a:solidFill>
                <a:latin typeface="Menlo"/>
                <a:ea typeface="+mn-lt"/>
                <a:cs typeface="+mn-lt"/>
              </a:rPr>
              <a:t>(focus)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sz="1600">
                <a:solidFill>
                  <a:srgbClr val="C00000"/>
                </a:solidFill>
                <a:latin typeface="Menlo"/>
                <a:ea typeface="+mn-lt"/>
                <a:cs typeface="+mn-lt"/>
              </a:rPr>
              <a:t>"focusCallBack()"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C00000"/>
              </a:solidFill>
              <a:latin typeface="Menl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7030A0"/>
                </a:solidFill>
                <a:latin typeface="Menlo"/>
                <a:ea typeface="+mn-lt"/>
                <a:cs typeface="+mn-lt"/>
              </a:rPr>
              <a:t>(blur)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sz="1600">
                <a:solidFill>
                  <a:srgbClr val="C00000"/>
                </a:solidFill>
                <a:latin typeface="Menlo"/>
                <a:ea typeface="+mn-lt"/>
                <a:cs typeface="+mn-lt"/>
              </a:rPr>
              <a:t>"blurCallBack()"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C00000"/>
              </a:solidFill>
              <a:latin typeface="Menlo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7030A0"/>
                </a:solidFill>
                <a:latin typeface="Menlo"/>
                <a:cs typeface="Calibri" panose="020F0502020204030204"/>
              </a:rPr>
              <a:t>(…)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Menlo"/>
                <a:cs typeface="Calibri" panose="020F0502020204030204"/>
              </a:rPr>
              <a:t>=</a:t>
            </a:r>
            <a:r>
              <a:rPr lang="en-US" sz="1600">
                <a:solidFill>
                  <a:srgbClr val="C00000"/>
                </a:solidFill>
                <a:latin typeface="Menlo"/>
                <a:cs typeface="Calibri" panose="020F0502020204030204"/>
              </a:rPr>
              <a:t>"...()"</a:t>
            </a:r>
            <a:endParaRPr lang="en-US" sz="1600">
              <a:solidFill>
                <a:srgbClr val="7030A0"/>
              </a:solidFill>
              <a:latin typeface="Menlo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368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2">
            <a:extLst>
              <a:ext uri="{FF2B5EF4-FFF2-40B4-BE49-F238E27FC236}">
                <a16:creationId xmlns:a16="http://schemas.microsoft.com/office/drawing/2014/main" id="{966987B6-B4FC-4523-90E4-A02A55B9C183}"/>
              </a:ext>
            </a:extLst>
          </p:cNvPr>
          <p:cNvSpPr/>
          <p:nvPr/>
        </p:nvSpPr>
        <p:spPr>
          <a:xfrm rot="10800000">
            <a:off x="-668740" y="0"/>
            <a:ext cx="2808312" cy="5517232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2">
            <a:extLst>
              <a:ext uri="{FF2B5EF4-FFF2-40B4-BE49-F238E27FC236}">
                <a16:creationId xmlns:a16="http://schemas.microsoft.com/office/drawing/2014/main" id="{20DB4297-4CF0-440B-A000-AEC812359117}"/>
              </a:ext>
            </a:extLst>
          </p:cNvPr>
          <p:cNvSpPr/>
          <p:nvPr/>
        </p:nvSpPr>
        <p:spPr>
          <a:xfrm>
            <a:off x="10787843" y="-1"/>
            <a:ext cx="2808313" cy="6858001"/>
          </a:xfrm>
          <a:prstGeom prst="triangle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ามเหลี่ยมหน้าจั่ว 1">
            <a:extLst>
              <a:ext uri="{FF2B5EF4-FFF2-40B4-BE49-F238E27FC236}">
                <a16:creationId xmlns:a16="http://schemas.microsoft.com/office/drawing/2014/main" id="{614AE398-20C6-4A29-B436-110BDE49A1E0}"/>
              </a:ext>
            </a:extLst>
          </p:cNvPr>
          <p:cNvSpPr/>
          <p:nvPr/>
        </p:nvSpPr>
        <p:spPr>
          <a:xfrm>
            <a:off x="-1752956" y="0"/>
            <a:ext cx="3505911" cy="685800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4">
            <a:extLst>
              <a:ext uri="{FF2B5EF4-FFF2-40B4-BE49-F238E27FC236}">
                <a16:creationId xmlns:a16="http://schemas.microsoft.com/office/drawing/2014/main" id="{95A561D6-0164-4BF9-B0C3-293DEAF72FC2}"/>
              </a:ext>
            </a:extLst>
          </p:cNvPr>
          <p:cNvSpPr/>
          <p:nvPr/>
        </p:nvSpPr>
        <p:spPr>
          <a:xfrm>
            <a:off x="4319702" y="211323"/>
            <a:ext cx="45973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latin typeface="Segoe UI Historic"/>
                <a:ea typeface="Segoe UI Historic"/>
                <a:cs typeface="Segoe UI Historic"/>
              </a:rPr>
              <a:t>Dial() Rotor</a:t>
            </a:r>
            <a:endParaRPr lang="en-US"/>
          </a:p>
        </p:txBody>
      </p:sp>
      <p:pic>
        <p:nvPicPr>
          <p:cNvPr id="3" name="Picture 10" descr="A picture containing device, computer&#10;&#10;Description generated with very high confidence">
            <a:extLst>
              <a:ext uri="{FF2B5EF4-FFF2-40B4-BE49-F238E27FC236}">
                <a16:creationId xmlns:a16="http://schemas.microsoft.com/office/drawing/2014/main" id="{C159718A-AF46-4CA0-A2A2-FCA4168E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4" y="214313"/>
            <a:ext cx="3612843" cy="6396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365D5-B209-4792-A515-90C3DDE5399C}"/>
              </a:ext>
            </a:extLst>
          </p:cNvPr>
          <p:cNvSpPr txBox="1"/>
          <p:nvPr/>
        </p:nvSpPr>
        <p:spPr>
          <a:xfrm>
            <a:off x="4319702" y="1742826"/>
            <a:ext cx="7344936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/>
                <a:ea typeface="+mn-lt"/>
                <a:cs typeface="+mn-lt"/>
              </a:rPr>
              <a:t>div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D19A66"/>
                </a:solidFill>
                <a:latin typeface="Menlo"/>
                <a:ea typeface="+mn-lt"/>
                <a:cs typeface="+mn-lt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98C379"/>
                </a:solidFill>
                <a:latin typeface="Menlo"/>
                <a:ea typeface="+mn-lt"/>
                <a:cs typeface="+mn-lt"/>
              </a:rPr>
              <a:t>"knop"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D19A66"/>
                </a:solidFill>
                <a:latin typeface="Menlo"/>
                <a:ea typeface="+mn-lt"/>
                <a:cs typeface="+mn-lt"/>
              </a:rPr>
              <a:t>(click)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98C379"/>
                </a:solidFill>
                <a:latin typeface="Menlo"/>
                <a:ea typeface="+mn-lt"/>
                <a:cs typeface="+mn-lt"/>
              </a:rPr>
              <a:t>"dial()"</a:t>
            </a:r>
            <a:r>
              <a:rPr lang="en-US" dirty="0">
                <a:solidFill>
                  <a:srgbClr val="ABB2BF"/>
                </a:solidFill>
                <a:latin typeface="Menlo"/>
                <a:ea typeface="+mn-lt"/>
                <a:cs typeface="+mn-lt"/>
              </a:rPr>
              <a:t>&gt;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E5419-7835-4134-9E38-37F2B409D59C}"/>
              </a:ext>
            </a:extLst>
          </p:cNvPr>
          <p:cNvSpPr txBox="1"/>
          <p:nvPr/>
        </p:nvSpPr>
        <p:spPr>
          <a:xfrm>
            <a:off x="4319702" y="2179952"/>
            <a:ext cx="7343775" cy="92333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1AFEF"/>
                </a:solidFill>
                <a:latin typeface="Menlo"/>
              </a:rPr>
              <a:t>dial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() {</a:t>
            </a:r>
          </a:p>
          <a:p>
            <a:r>
              <a:rPr lang="en-US" dirty="0">
                <a:solidFill>
                  <a:srgbClr val="E5C07B"/>
                </a:solidFill>
                <a:latin typeface="Menlo"/>
              </a:rPr>
              <a:t>    </a:t>
            </a:r>
            <a:r>
              <a:rPr lang="en-US" dirty="0" err="1">
                <a:solidFill>
                  <a:srgbClr val="E5C07B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"/>
              </a:rPr>
              <a:t>outDial</a:t>
            </a:r>
            <a:r>
              <a:rPr lang="en-US" dirty="0" err="1">
                <a:solidFill>
                  <a:srgbClr val="ABB2BF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"/>
              </a:rPr>
              <a:t>emit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E5C07B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BB2BF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"/>
              </a:rPr>
              <a:t>rotor</a:t>
            </a:r>
            <a:r>
              <a:rPr lang="en-US" dirty="0" err="1">
                <a:solidFill>
                  <a:srgbClr val="ABB2BF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Menlo"/>
              </a:rPr>
              <a:t>id</a:t>
            </a:r>
            <a:r>
              <a:rPr lang="en-US" dirty="0">
                <a:solidFill>
                  <a:srgbClr val="ABB2BF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ABB2BF"/>
                </a:solidFill>
                <a:latin typeface="Menl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7D114-2570-4F42-ACD0-1FA567133257}"/>
              </a:ext>
            </a:extLst>
          </p:cNvPr>
          <p:cNvSpPr txBox="1"/>
          <p:nvPr/>
        </p:nvSpPr>
        <p:spPr>
          <a:xfrm>
            <a:off x="7450336" y="5597569"/>
            <a:ext cx="4357707" cy="5232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BB2BF"/>
                </a:solidFill>
                <a:latin typeface="Menlo"/>
              </a:rPr>
              <a:t>@</a:t>
            </a:r>
            <a:r>
              <a:rPr lang="en-US" sz="1400">
                <a:solidFill>
                  <a:srgbClr val="61AFEF"/>
                </a:solidFill>
                <a:latin typeface="Menlo"/>
              </a:rPr>
              <a:t>Output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() </a:t>
            </a:r>
            <a:r>
              <a:rPr lang="en-US" sz="1400" err="1">
                <a:solidFill>
                  <a:srgbClr val="E06C75"/>
                </a:solidFill>
                <a:latin typeface="Menlo"/>
              </a:rPr>
              <a:t>outDial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  <a:br>
              <a:rPr lang="en-US" sz="1400">
                <a:solidFill>
                  <a:srgbClr val="ABB2BF"/>
                </a:solidFill>
                <a:latin typeface="Menlo"/>
              </a:rPr>
            </a:br>
            <a:r>
              <a:rPr lang="en-US" sz="1400">
                <a:solidFill>
                  <a:srgbClr val="ABB2BF"/>
                </a:solidFill>
                <a:latin typeface="Menlo"/>
              </a:rPr>
              <a:t>          </a:t>
            </a:r>
            <a:r>
              <a:rPr lang="en-US" sz="1400">
                <a:solidFill>
                  <a:srgbClr val="56B6C2"/>
                </a:solidFill>
                <a:latin typeface="Menlo"/>
              </a:rPr>
              <a:t>=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400">
                <a:solidFill>
                  <a:srgbClr val="C678DD"/>
                </a:solidFill>
                <a:latin typeface="Menlo"/>
              </a:rPr>
              <a:t>new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 </a:t>
            </a:r>
            <a:r>
              <a:rPr lang="en-US" sz="1400" err="1">
                <a:solidFill>
                  <a:srgbClr val="E5C07B"/>
                </a:solidFill>
                <a:latin typeface="Menlo"/>
              </a:rPr>
              <a:t>EventEmitter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&lt;</a:t>
            </a:r>
            <a:r>
              <a:rPr lang="en-US" sz="1400">
                <a:solidFill>
                  <a:srgbClr val="E5C07B"/>
                </a:solidFill>
                <a:latin typeface="Menlo"/>
              </a:rPr>
              <a:t>string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&gt;();</a:t>
            </a:r>
            <a:endParaRPr lang="en-US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EFC6A0-D3BE-4359-ACDF-9CB92C9F67DB}"/>
              </a:ext>
            </a:extLst>
          </p:cNvPr>
          <p:cNvSpPr/>
          <p:nvPr/>
        </p:nvSpPr>
        <p:spPr>
          <a:xfrm>
            <a:off x="4811866" y="3547602"/>
            <a:ext cx="1813928" cy="181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Board</a:t>
            </a: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Component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962646-DA39-4874-8A47-A2E8D471D927}"/>
              </a:ext>
            </a:extLst>
          </p:cNvPr>
          <p:cNvSpPr/>
          <p:nvPr/>
        </p:nvSpPr>
        <p:spPr>
          <a:xfrm>
            <a:off x="8722226" y="3547601"/>
            <a:ext cx="1813928" cy="181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Rotor</a:t>
            </a: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3F521-329F-4F66-9617-E5C2CB58F986}"/>
              </a:ext>
            </a:extLst>
          </p:cNvPr>
          <p:cNvSpPr txBox="1"/>
          <p:nvPr/>
        </p:nvSpPr>
        <p:spPr>
          <a:xfrm>
            <a:off x="4016414" y="5597569"/>
            <a:ext cx="3404840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D19A66"/>
                </a:solidFill>
                <a:latin typeface="Menlo"/>
              </a:rPr>
              <a:t>(</a:t>
            </a:r>
            <a:r>
              <a:rPr lang="en-US" sz="1400" err="1">
                <a:solidFill>
                  <a:srgbClr val="D19A66"/>
                </a:solidFill>
                <a:latin typeface="Menlo"/>
              </a:rPr>
              <a:t>outDial</a:t>
            </a:r>
            <a:r>
              <a:rPr lang="en-US" sz="1400">
                <a:solidFill>
                  <a:srgbClr val="D19A66"/>
                </a:solidFill>
                <a:latin typeface="Menlo"/>
              </a:rPr>
              <a:t>)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=</a:t>
            </a:r>
            <a:r>
              <a:rPr lang="en-US" sz="1400">
                <a:solidFill>
                  <a:srgbClr val="98C379"/>
                </a:solidFill>
                <a:latin typeface="Menlo"/>
              </a:rPr>
              <a:t>"</a:t>
            </a:r>
            <a:r>
              <a:rPr lang="en-US" sz="1400" err="1">
                <a:solidFill>
                  <a:srgbClr val="98C379"/>
                </a:solidFill>
                <a:latin typeface="Menlo"/>
              </a:rPr>
              <a:t>onDial</a:t>
            </a:r>
            <a:r>
              <a:rPr lang="en-US" sz="1400">
                <a:solidFill>
                  <a:srgbClr val="98C379"/>
                </a:solidFill>
                <a:latin typeface="Menlo"/>
              </a:rPr>
              <a:t>($event)"</a:t>
            </a:r>
            <a:r>
              <a:rPr lang="en-US" sz="1400">
                <a:solidFill>
                  <a:srgbClr val="ABB2BF"/>
                </a:solidFill>
                <a:latin typeface="Menlo"/>
              </a:rPr>
              <a:t>&gt;...</a:t>
            </a: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C6A5D53A-6E4B-4265-954A-6E03AC8984C4}"/>
              </a:ext>
            </a:extLst>
          </p:cNvPr>
          <p:cNvSpPr/>
          <p:nvPr/>
        </p:nvSpPr>
        <p:spPr>
          <a:xfrm rot="10800000">
            <a:off x="4396623" y="5878087"/>
            <a:ext cx="4634119" cy="73226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817FB879-4D73-4748-9711-635A9EF32619}"/>
              </a:ext>
            </a:extLst>
          </p:cNvPr>
          <p:cNvSpPr/>
          <p:nvPr/>
        </p:nvSpPr>
        <p:spPr>
          <a:xfrm rot="5400000">
            <a:off x="4791284" y="3967280"/>
            <a:ext cx="2733674" cy="48577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918A-5F9C-CC40-90ED-13269715D29D}"/>
              </a:ext>
            </a:extLst>
          </p:cNvPr>
          <p:cNvSpPr txBox="1"/>
          <p:nvPr/>
        </p:nvSpPr>
        <p:spPr>
          <a:xfrm>
            <a:off x="4218727" y="883932"/>
            <a:ext cx="7344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app/board/shared/rotor/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rotor.component.html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9C609-74AF-534D-95AB-CCA65D22F4DD}"/>
              </a:ext>
            </a:extLst>
          </p:cNvPr>
          <p:cNvSpPr txBox="1"/>
          <p:nvPr/>
        </p:nvSpPr>
        <p:spPr>
          <a:xfrm>
            <a:off x="4218727" y="1250898"/>
            <a:ext cx="7344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app/board/shared/rotor/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ea typeface="+mn-lt"/>
                <a:cs typeface="+mn-lt"/>
              </a:rPr>
              <a:t>rotor.component.ts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96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Macintosh PowerPoint</Application>
  <PresentationFormat>Widescreen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Segoe UI</vt:lpstr>
      <vt:lpstr>Segoe UI Black</vt:lpstr>
      <vt:lpstr>Segoe UI Historic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Ammie</dc:creator>
  <cp:lastModifiedBy>Vee Jirapongcharoenlarb</cp:lastModifiedBy>
  <cp:revision>1</cp:revision>
  <cp:lastPrinted>2019-08-20T08:30:13Z</cp:lastPrinted>
  <dcterms:created xsi:type="dcterms:W3CDTF">2018-10-05T03:58:38Z</dcterms:created>
  <dcterms:modified xsi:type="dcterms:W3CDTF">2019-10-21T05:14:16Z</dcterms:modified>
</cp:coreProperties>
</file>