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0B626-ADA4-4458-9B6A-08C38A0B9933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8D06E87-1C6F-4627-86CD-AB93DA602818}">
      <dgm:prSet/>
      <dgm:spPr/>
      <dgm:t>
        <a:bodyPr/>
        <a:lstStyle/>
        <a:p>
          <a:r>
            <a:rPr lang="en-US" dirty="0"/>
            <a:t>Feature Engineering Techniques</a:t>
          </a:r>
          <a:endParaRPr lang="en-IN" dirty="0"/>
        </a:p>
      </dgm:t>
    </dgm:pt>
    <dgm:pt modelId="{B14E0A7D-BE61-4DC4-9A03-E86A218DCB3B}" type="parTrans" cxnId="{59A27B68-5BBB-4C96-8914-CE30003B1E63}">
      <dgm:prSet/>
      <dgm:spPr/>
      <dgm:t>
        <a:bodyPr/>
        <a:lstStyle/>
        <a:p>
          <a:endParaRPr lang="en-IN"/>
        </a:p>
      </dgm:t>
    </dgm:pt>
    <dgm:pt modelId="{5090DB76-5A9F-4016-BAC9-82759C68A0FC}" type="sibTrans" cxnId="{59A27B68-5BBB-4C96-8914-CE30003B1E63}">
      <dgm:prSet/>
      <dgm:spPr/>
      <dgm:t>
        <a:bodyPr/>
        <a:lstStyle/>
        <a:p>
          <a:endParaRPr lang="en-IN"/>
        </a:p>
      </dgm:t>
    </dgm:pt>
    <dgm:pt modelId="{9B05C538-CCE2-4773-B244-A2A2FC9F75E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Handling the Missing values.</a:t>
          </a: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F6C2C-5DAC-41F2-A92E-7374E54980B5}" type="parTrans" cxnId="{70F58E6D-C5F5-4428-9754-2F48477AEEFE}">
      <dgm:prSet/>
      <dgm:spPr/>
      <dgm:t>
        <a:bodyPr/>
        <a:lstStyle/>
        <a:p>
          <a:endParaRPr lang="en-IN"/>
        </a:p>
      </dgm:t>
    </dgm:pt>
    <dgm:pt modelId="{6826833E-DC35-4B09-BDFE-E1B4259B1C9D}" type="sibTrans" cxnId="{70F58E6D-C5F5-4428-9754-2F48477AEEFE}">
      <dgm:prSet/>
      <dgm:spPr/>
      <dgm:t>
        <a:bodyPr/>
        <a:lstStyle/>
        <a:p>
          <a:endParaRPr lang="en-IN"/>
        </a:p>
      </dgm:t>
    </dgm:pt>
    <dgm:pt modelId="{E2370519-7F82-4C91-BC22-C22F784A937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Converting the date  object to datetime format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D4B477-7C02-4EFA-943C-581B551788D1}" type="parTrans" cxnId="{DD29622F-13F7-4DE2-BA9B-5C357A0C4A6F}">
      <dgm:prSet/>
      <dgm:spPr/>
      <dgm:t>
        <a:bodyPr/>
        <a:lstStyle/>
        <a:p>
          <a:endParaRPr lang="en-IN"/>
        </a:p>
      </dgm:t>
    </dgm:pt>
    <dgm:pt modelId="{BB2BF06C-CBDD-4379-ACA9-7CA5B640C1AD}" type="sibTrans" cxnId="{DD29622F-13F7-4DE2-BA9B-5C357A0C4A6F}">
      <dgm:prSet/>
      <dgm:spPr/>
      <dgm:t>
        <a:bodyPr/>
        <a:lstStyle/>
        <a:p>
          <a:endParaRPr lang="en-IN"/>
        </a:p>
      </dgm:t>
    </dgm:pt>
    <dgm:pt modelId="{B36927C2-460B-49E2-B5B5-A4194A1FB37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Set the date as index 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D1F532-7913-4BBA-A34D-7A7DBC77F7B7}" type="parTrans" cxnId="{6F6BB521-330F-48EE-810B-34E455D3CB0F}">
      <dgm:prSet/>
      <dgm:spPr/>
      <dgm:t>
        <a:bodyPr/>
        <a:lstStyle/>
        <a:p>
          <a:endParaRPr lang="en-IN"/>
        </a:p>
      </dgm:t>
    </dgm:pt>
    <dgm:pt modelId="{169B35E1-1A2E-4D46-A454-60A89F1F6339}" type="sibTrans" cxnId="{6F6BB521-330F-48EE-810B-34E455D3CB0F}">
      <dgm:prSet/>
      <dgm:spPr/>
      <dgm:t>
        <a:bodyPr/>
        <a:lstStyle/>
        <a:p>
          <a:endParaRPr lang="en-IN"/>
        </a:p>
      </dgm:t>
    </dgm:pt>
    <dgm:pt modelId="{27AED464-4336-4900-8696-3BDE90BBA0B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 the date in ascending order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E01119-9895-471E-8C5C-F2F5D7B751F0}" type="sibTrans" cxnId="{42CD4E9A-671B-46B8-AC82-16261C14C7EA}">
      <dgm:prSet/>
      <dgm:spPr/>
      <dgm:t>
        <a:bodyPr/>
        <a:lstStyle/>
        <a:p>
          <a:endParaRPr lang="en-IN"/>
        </a:p>
      </dgm:t>
    </dgm:pt>
    <dgm:pt modelId="{E47AB777-C8FB-4A8A-9C35-FDF2CE1DED3C}" type="parTrans" cxnId="{42CD4E9A-671B-46B8-AC82-16261C14C7EA}">
      <dgm:prSet/>
      <dgm:spPr/>
      <dgm:t>
        <a:bodyPr/>
        <a:lstStyle/>
        <a:p>
          <a:endParaRPr lang="en-IN"/>
        </a:p>
      </dgm:t>
    </dgm:pt>
    <dgm:pt modelId="{90EBCF62-49EB-4A41-8C4C-DAA1252F2C4B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Resampling the data weakly for further process </a:t>
          </a:r>
        </a:p>
      </dgm:t>
    </dgm:pt>
    <dgm:pt modelId="{0F08BFD6-3E52-4EE8-95AB-3218E74BF5F2}" type="parTrans" cxnId="{FD26F8F9-9B68-47EB-B2DD-0832FA5A739B}">
      <dgm:prSet/>
      <dgm:spPr/>
      <dgm:t>
        <a:bodyPr/>
        <a:lstStyle/>
        <a:p>
          <a:endParaRPr lang="en-IN"/>
        </a:p>
      </dgm:t>
    </dgm:pt>
    <dgm:pt modelId="{58E33C9A-B23E-4F9A-9661-08E4CD3768F3}" type="sibTrans" cxnId="{FD26F8F9-9B68-47EB-B2DD-0832FA5A739B}">
      <dgm:prSet/>
      <dgm:spPr/>
      <dgm:t>
        <a:bodyPr/>
        <a:lstStyle/>
        <a:p>
          <a:endParaRPr lang="en-IN"/>
        </a:p>
      </dgm:t>
    </dgm:pt>
    <dgm:pt modelId="{44A4E80A-305F-4C79-8BD5-B25D652E21F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Using hold out method the data is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splitted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into train test data set </a:t>
          </a:r>
        </a:p>
      </dgm:t>
    </dgm:pt>
    <dgm:pt modelId="{8B2AFA22-D347-454D-942C-4B7B8AF8DB79}" type="parTrans" cxnId="{EA3B6931-D217-4088-800B-0B151BFB32F9}">
      <dgm:prSet/>
      <dgm:spPr/>
      <dgm:t>
        <a:bodyPr/>
        <a:lstStyle/>
        <a:p>
          <a:endParaRPr lang="en-IN"/>
        </a:p>
      </dgm:t>
    </dgm:pt>
    <dgm:pt modelId="{488B8090-7741-4848-8253-6DC360F49673}" type="sibTrans" cxnId="{EA3B6931-D217-4088-800B-0B151BFB32F9}">
      <dgm:prSet/>
      <dgm:spPr/>
      <dgm:t>
        <a:bodyPr/>
        <a:lstStyle/>
        <a:p>
          <a:endParaRPr lang="en-IN"/>
        </a:p>
      </dgm:t>
    </dgm:pt>
    <dgm:pt modelId="{AE9FCAFC-D2B5-420E-91D5-838390924DA3}" type="pres">
      <dgm:prSet presAssocID="{9CF0B626-ADA4-4458-9B6A-08C38A0B9933}" presName="Name0" presStyleCnt="0">
        <dgm:presLayoutVars>
          <dgm:dir/>
          <dgm:animLvl val="lvl"/>
          <dgm:resizeHandles val="exact"/>
        </dgm:presLayoutVars>
      </dgm:prSet>
      <dgm:spPr/>
    </dgm:pt>
    <dgm:pt modelId="{7ECE8C2A-42EA-4F13-A993-4A5566FFDDE0}" type="pres">
      <dgm:prSet presAssocID="{78D06E87-1C6F-4627-86CD-AB93DA602818}" presName="composite" presStyleCnt="0"/>
      <dgm:spPr/>
    </dgm:pt>
    <dgm:pt modelId="{8AEC67EE-DD5B-41CD-BA3F-2B259D989340}" type="pres">
      <dgm:prSet presAssocID="{78D06E87-1C6F-4627-86CD-AB93DA60281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E770678-8FDB-4EEE-92EA-2CCA2D8F672F}" type="pres">
      <dgm:prSet presAssocID="{78D06E87-1C6F-4627-86CD-AB93DA60281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1E51001-A590-4169-BE82-50ABB2C91A77}" type="presOf" srcId="{44A4E80A-305F-4C79-8BD5-B25D652E21FF}" destId="{AE770678-8FDB-4EEE-92EA-2CCA2D8F672F}" srcOrd="0" destOrd="5" presId="urn:microsoft.com/office/officeart/2005/8/layout/hList1"/>
    <dgm:cxn modelId="{4E0F150C-D4BC-4BFF-9733-386351669913}" type="presOf" srcId="{90EBCF62-49EB-4A41-8C4C-DAA1252F2C4B}" destId="{AE770678-8FDB-4EEE-92EA-2CCA2D8F672F}" srcOrd="0" destOrd="4" presId="urn:microsoft.com/office/officeart/2005/8/layout/hList1"/>
    <dgm:cxn modelId="{6F6BB521-330F-48EE-810B-34E455D3CB0F}" srcId="{78D06E87-1C6F-4627-86CD-AB93DA602818}" destId="{B36927C2-460B-49E2-B5B5-A4194A1FB371}" srcOrd="3" destOrd="0" parTransId="{71D1F532-7913-4BBA-A34D-7A7DBC77F7B7}" sibTransId="{169B35E1-1A2E-4D46-A454-60A89F1F6339}"/>
    <dgm:cxn modelId="{DD29622F-13F7-4DE2-BA9B-5C357A0C4A6F}" srcId="{78D06E87-1C6F-4627-86CD-AB93DA602818}" destId="{E2370519-7F82-4C91-BC22-C22F784A937A}" srcOrd="1" destOrd="0" parTransId="{5CD4B477-7C02-4EFA-943C-581B551788D1}" sibTransId="{BB2BF06C-CBDD-4379-ACA9-7CA5B640C1AD}"/>
    <dgm:cxn modelId="{EA3B6931-D217-4088-800B-0B151BFB32F9}" srcId="{78D06E87-1C6F-4627-86CD-AB93DA602818}" destId="{44A4E80A-305F-4C79-8BD5-B25D652E21FF}" srcOrd="5" destOrd="0" parTransId="{8B2AFA22-D347-454D-942C-4B7B8AF8DB79}" sibTransId="{488B8090-7741-4848-8253-6DC360F49673}"/>
    <dgm:cxn modelId="{80BDD942-2B3B-4FD5-9C17-E51C7873164E}" type="presOf" srcId="{E2370519-7F82-4C91-BC22-C22F784A937A}" destId="{AE770678-8FDB-4EEE-92EA-2CCA2D8F672F}" srcOrd="0" destOrd="1" presId="urn:microsoft.com/office/officeart/2005/8/layout/hList1"/>
    <dgm:cxn modelId="{59A27B68-5BBB-4C96-8914-CE30003B1E63}" srcId="{9CF0B626-ADA4-4458-9B6A-08C38A0B9933}" destId="{78D06E87-1C6F-4627-86CD-AB93DA602818}" srcOrd="0" destOrd="0" parTransId="{B14E0A7D-BE61-4DC4-9A03-E86A218DCB3B}" sibTransId="{5090DB76-5A9F-4016-BAC9-82759C68A0FC}"/>
    <dgm:cxn modelId="{CFAE9E69-C8C9-4FBA-9FB8-3DD8B3110816}" type="presOf" srcId="{27AED464-4336-4900-8696-3BDE90BBA0BA}" destId="{AE770678-8FDB-4EEE-92EA-2CCA2D8F672F}" srcOrd="0" destOrd="2" presId="urn:microsoft.com/office/officeart/2005/8/layout/hList1"/>
    <dgm:cxn modelId="{70F58E6D-C5F5-4428-9754-2F48477AEEFE}" srcId="{78D06E87-1C6F-4627-86CD-AB93DA602818}" destId="{9B05C538-CCE2-4773-B244-A2A2FC9F75EB}" srcOrd="0" destOrd="0" parTransId="{53BF6C2C-5DAC-41F2-A92E-7374E54980B5}" sibTransId="{6826833E-DC35-4B09-BDFE-E1B4259B1C9D}"/>
    <dgm:cxn modelId="{E9F4DE7A-2012-4667-B76E-6A4B0F3DA25C}" type="presOf" srcId="{B36927C2-460B-49E2-B5B5-A4194A1FB371}" destId="{AE770678-8FDB-4EEE-92EA-2CCA2D8F672F}" srcOrd="0" destOrd="3" presId="urn:microsoft.com/office/officeart/2005/8/layout/hList1"/>
    <dgm:cxn modelId="{8DFB027E-AF54-43A9-84ED-02803EF0BCD4}" type="presOf" srcId="{9CF0B626-ADA4-4458-9B6A-08C38A0B9933}" destId="{AE9FCAFC-D2B5-420E-91D5-838390924DA3}" srcOrd="0" destOrd="0" presId="urn:microsoft.com/office/officeart/2005/8/layout/hList1"/>
    <dgm:cxn modelId="{F9EA1785-430B-4EC8-9E37-D11761BD516A}" type="presOf" srcId="{78D06E87-1C6F-4627-86CD-AB93DA602818}" destId="{8AEC67EE-DD5B-41CD-BA3F-2B259D989340}" srcOrd="0" destOrd="0" presId="urn:microsoft.com/office/officeart/2005/8/layout/hList1"/>
    <dgm:cxn modelId="{966CD495-246A-4526-B9B2-51EEB6879A04}" type="presOf" srcId="{9B05C538-CCE2-4773-B244-A2A2FC9F75EB}" destId="{AE770678-8FDB-4EEE-92EA-2CCA2D8F672F}" srcOrd="0" destOrd="0" presId="urn:microsoft.com/office/officeart/2005/8/layout/hList1"/>
    <dgm:cxn modelId="{42CD4E9A-671B-46B8-AC82-16261C14C7EA}" srcId="{78D06E87-1C6F-4627-86CD-AB93DA602818}" destId="{27AED464-4336-4900-8696-3BDE90BBA0BA}" srcOrd="2" destOrd="0" parTransId="{E47AB777-C8FB-4A8A-9C35-FDF2CE1DED3C}" sibTransId="{37E01119-9895-471E-8C5C-F2F5D7B751F0}"/>
    <dgm:cxn modelId="{FD26F8F9-9B68-47EB-B2DD-0832FA5A739B}" srcId="{78D06E87-1C6F-4627-86CD-AB93DA602818}" destId="{90EBCF62-49EB-4A41-8C4C-DAA1252F2C4B}" srcOrd="4" destOrd="0" parTransId="{0F08BFD6-3E52-4EE8-95AB-3218E74BF5F2}" sibTransId="{58E33C9A-B23E-4F9A-9661-08E4CD3768F3}"/>
    <dgm:cxn modelId="{D907B77B-0DFC-4FA6-B098-09BDCE89AAEA}" type="presParOf" srcId="{AE9FCAFC-D2B5-420E-91D5-838390924DA3}" destId="{7ECE8C2A-42EA-4F13-A993-4A5566FFDDE0}" srcOrd="0" destOrd="0" presId="urn:microsoft.com/office/officeart/2005/8/layout/hList1"/>
    <dgm:cxn modelId="{3073BB3A-26A3-4406-AE37-9356828C9E31}" type="presParOf" srcId="{7ECE8C2A-42EA-4F13-A993-4A5566FFDDE0}" destId="{8AEC67EE-DD5B-41CD-BA3F-2B259D989340}" srcOrd="0" destOrd="0" presId="urn:microsoft.com/office/officeart/2005/8/layout/hList1"/>
    <dgm:cxn modelId="{06C45836-6A3E-49A4-B140-52FF46A459AF}" type="presParOf" srcId="{7ECE8C2A-42EA-4F13-A993-4A5566FFDDE0}" destId="{AE770678-8FDB-4EEE-92EA-2CCA2D8F67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663014-87F8-49DA-BDE0-E65704C3FF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FDD245-A804-4A8E-9F09-F97F9A3415CC}">
      <dgm:prSet/>
      <dgm:spPr/>
      <dgm:t>
        <a:bodyPr/>
        <a:lstStyle/>
        <a:p>
          <a:r>
            <a:rPr lang="en-GB"/>
            <a:t>1. in ship mode the second class has the maximum profit and followed by first class</a:t>
          </a:r>
          <a:endParaRPr lang="en-US"/>
        </a:p>
      </dgm:t>
    </dgm:pt>
    <dgm:pt modelId="{08895608-7F58-48C6-A834-927765FEEEE4}" type="parTrans" cxnId="{7341CA67-608C-4CFA-985D-AE20CA077ED0}">
      <dgm:prSet/>
      <dgm:spPr/>
      <dgm:t>
        <a:bodyPr/>
        <a:lstStyle/>
        <a:p>
          <a:endParaRPr lang="en-US"/>
        </a:p>
      </dgm:t>
    </dgm:pt>
    <dgm:pt modelId="{21940CFC-80EE-41D3-8326-E0D64089E2EB}" type="sibTrans" cxnId="{7341CA67-608C-4CFA-985D-AE20CA077ED0}">
      <dgm:prSet/>
      <dgm:spPr/>
      <dgm:t>
        <a:bodyPr/>
        <a:lstStyle/>
        <a:p>
          <a:endParaRPr lang="en-US"/>
        </a:p>
      </dgm:t>
    </dgm:pt>
    <dgm:pt modelId="{557A89B5-B97D-4CB6-A77E-CD1B977414F1}">
      <dgm:prSet/>
      <dgm:spPr/>
      <dgm:t>
        <a:bodyPr/>
        <a:lstStyle/>
        <a:p>
          <a:r>
            <a:rPr lang="en-GB"/>
            <a:t>the least profit in same day </a:t>
          </a:r>
          <a:endParaRPr lang="en-US"/>
        </a:p>
      </dgm:t>
    </dgm:pt>
    <dgm:pt modelId="{1E1D2A28-B516-4DC1-9634-B96E8940B92F}" type="parTrans" cxnId="{87B904CE-F644-4C18-B5A0-C22704ED2EFB}">
      <dgm:prSet/>
      <dgm:spPr/>
      <dgm:t>
        <a:bodyPr/>
        <a:lstStyle/>
        <a:p>
          <a:endParaRPr lang="en-US"/>
        </a:p>
      </dgm:t>
    </dgm:pt>
    <dgm:pt modelId="{4C6CBABB-1556-4EAB-A1D5-DA863B86DFA6}" type="sibTrans" cxnId="{87B904CE-F644-4C18-B5A0-C22704ED2EFB}">
      <dgm:prSet/>
      <dgm:spPr/>
      <dgm:t>
        <a:bodyPr/>
        <a:lstStyle/>
        <a:p>
          <a:endParaRPr lang="en-US"/>
        </a:p>
      </dgm:t>
    </dgm:pt>
    <dgm:pt modelId="{8C4A24FC-4817-4B95-AC72-767B50370138}">
      <dgm:prSet/>
      <dgm:spPr/>
      <dgm:t>
        <a:bodyPr/>
        <a:lstStyle/>
        <a:p>
          <a:r>
            <a:rPr lang="en-GB"/>
            <a:t>in tables subcategory there is a loss of profit with 55.56 and in bookcase with 15.23</a:t>
          </a:r>
          <a:endParaRPr lang="en-US"/>
        </a:p>
      </dgm:t>
    </dgm:pt>
    <dgm:pt modelId="{B68ACE32-A4F9-462E-AE3B-D2EA7FF395ED}" type="parTrans" cxnId="{1C7D5827-9949-4AC2-A7D8-B01736B6E4D7}">
      <dgm:prSet/>
      <dgm:spPr/>
      <dgm:t>
        <a:bodyPr/>
        <a:lstStyle/>
        <a:p>
          <a:endParaRPr lang="en-US"/>
        </a:p>
      </dgm:t>
    </dgm:pt>
    <dgm:pt modelId="{D16CBB72-79C6-4541-8E50-1494F8C81253}" type="sibTrans" cxnId="{1C7D5827-9949-4AC2-A7D8-B01736B6E4D7}">
      <dgm:prSet/>
      <dgm:spPr/>
      <dgm:t>
        <a:bodyPr/>
        <a:lstStyle/>
        <a:p>
          <a:endParaRPr lang="en-US"/>
        </a:p>
      </dgm:t>
    </dgm:pt>
    <dgm:pt modelId="{CBC3FF7D-5A4C-463F-83D6-5632BFD5A8F6}">
      <dgm:prSet/>
      <dgm:spPr/>
      <dgm:t>
        <a:bodyPr/>
        <a:lstStyle/>
        <a:p>
          <a:r>
            <a:rPr lang="en-GB"/>
            <a:t>the profit in chairs and furnishings</a:t>
          </a:r>
          <a:endParaRPr lang="en-US"/>
        </a:p>
      </dgm:t>
    </dgm:pt>
    <dgm:pt modelId="{22C16318-0003-4D3E-B1C5-159FE539E6B2}" type="parTrans" cxnId="{DFAEAB09-7D69-4227-98D2-3F1A9A72F5AC}">
      <dgm:prSet/>
      <dgm:spPr/>
      <dgm:t>
        <a:bodyPr/>
        <a:lstStyle/>
        <a:p>
          <a:endParaRPr lang="en-US"/>
        </a:p>
      </dgm:t>
    </dgm:pt>
    <dgm:pt modelId="{C120C01A-FFF8-4819-A77A-FEE49992F94F}" type="sibTrans" cxnId="{DFAEAB09-7D69-4227-98D2-3F1A9A72F5AC}">
      <dgm:prSet/>
      <dgm:spPr/>
      <dgm:t>
        <a:bodyPr/>
        <a:lstStyle/>
        <a:p>
          <a:endParaRPr lang="en-US"/>
        </a:p>
      </dgm:t>
    </dgm:pt>
    <dgm:pt modelId="{AFC19DD8-2D4A-40F0-87B0-CDE40C6CF422}">
      <dgm:prSet/>
      <dgm:spPr/>
      <dgm:t>
        <a:bodyPr/>
        <a:lstStyle/>
        <a:p>
          <a:r>
            <a:rPr lang="en-GB"/>
            <a:t>in the region the maximum profit in south region and loss of profit in central region</a:t>
          </a:r>
          <a:endParaRPr lang="en-US"/>
        </a:p>
      </dgm:t>
    </dgm:pt>
    <dgm:pt modelId="{8C397293-9BCD-44D4-9C1E-8D034CE0F0DC}" type="parTrans" cxnId="{18890238-9EEA-4079-B048-572E6D272921}">
      <dgm:prSet/>
      <dgm:spPr/>
      <dgm:t>
        <a:bodyPr/>
        <a:lstStyle/>
        <a:p>
          <a:endParaRPr lang="en-US"/>
        </a:p>
      </dgm:t>
    </dgm:pt>
    <dgm:pt modelId="{C49AC2DA-FB73-4668-B5CD-6CFAC2EE5A27}" type="sibTrans" cxnId="{18890238-9EEA-4079-B048-572E6D272921}">
      <dgm:prSet/>
      <dgm:spPr/>
      <dgm:t>
        <a:bodyPr/>
        <a:lstStyle/>
        <a:p>
          <a:endParaRPr lang="en-US"/>
        </a:p>
      </dgm:t>
    </dgm:pt>
    <dgm:pt modelId="{30C37D27-4B4F-453E-BB45-AB0ECAE78D98}">
      <dgm:prSet/>
      <dgm:spPr/>
      <dgm:t>
        <a:bodyPr/>
        <a:lstStyle/>
        <a:p>
          <a:r>
            <a:rPr lang="en-GB"/>
            <a:t>in the segment there is no loss but maximum profit is in corporate office </a:t>
          </a:r>
          <a:endParaRPr lang="en-US"/>
        </a:p>
      </dgm:t>
    </dgm:pt>
    <dgm:pt modelId="{FEAD3121-7957-4868-8D98-C365DA3A198D}" type="parTrans" cxnId="{4955465A-6FE8-4FBE-ABEE-3DCEEC758980}">
      <dgm:prSet/>
      <dgm:spPr/>
      <dgm:t>
        <a:bodyPr/>
        <a:lstStyle/>
        <a:p>
          <a:endParaRPr lang="en-US"/>
        </a:p>
      </dgm:t>
    </dgm:pt>
    <dgm:pt modelId="{55211291-FFE2-4DB5-B211-3E61C7B28A99}" type="sibTrans" cxnId="{4955465A-6FE8-4FBE-ABEE-3DCEEC758980}">
      <dgm:prSet/>
      <dgm:spPr/>
      <dgm:t>
        <a:bodyPr/>
        <a:lstStyle/>
        <a:p>
          <a:endParaRPr lang="en-US"/>
        </a:p>
      </dgm:t>
    </dgm:pt>
    <dgm:pt modelId="{A41BFB07-D211-44B5-80FA-EBE7A43123C0}" type="pres">
      <dgm:prSet presAssocID="{F8663014-87F8-49DA-BDE0-E65704C3FF0D}" presName="linear" presStyleCnt="0">
        <dgm:presLayoutVars>
          <dgm:animLvl val="lvl"/>
          <dgm:resizeHandles val="exact"/>
        </dgm:presLayoutVars>
      </dgm:prSet>
      <dgm:spPr/>
    </dgm:pt>
    <dgm:pt modelId="{58869F1C-3CDB-483D-B0E6-6E1EDD9FEB56}" type="pres">
      <dgm:prSet presAssocID="{83FDD245-A804-4A8E-9F09-F97F9A3415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C72ADE-5CD8-4960-AE25-B719E32A5696}" type="pres">
      <dgm:prSet presAssocID="{21940CFC-80EE-41D3-8326-E0D64089E2EB}" presName="spacer" presStyleCnt="0"/>
      <dgm:spPr/>
    </dgm:pt>
    <dgm:pt modelId="{4C108225-E864-46D8-87DC-6500300AC646}" type="pres">
      <dgm:prSet presAssocID="{557A89B5-B97D-4CB6-A77E-CD1B977414F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B1218F-D2F0-4410-81B2-82E84E5A25D2}" type="pres">
      <dgm:prSet presAssocID="{4C6CBABB-1556-4EAB-A1D5-DA863B86DFA6}" presName="spacer" presStyleCnt="0"/>
      <dgm:spPr/>
    </dgm:pt>
    <dgm:pt modelId="{C272C2D7-5960-470E-AFF8-4269217DD798}" type="pres">
      <dgm:prSet presAssocID="{8C4A24FC-4817-4B95-AC72-767B5037013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71548BA-C32C-4043-8D90-2002B2DC09BB}" type="pres">
      <dgm:prSet presAssocID="{D16CBB72-79C6-4541-8E50-1494F8C81253}" presName="spacer" presStyleCnt="0"/>
      <dgm:spPr/>
    </dgm:pt>
    <dgm:pt modelId="{C58DE413-7904-4EDE-8C5E-629A27DD7F35}" type="pres">
      <dgm:prSet presAssocID="{CBC3FF7D-5A4C-463F-83D6-5632BFD5A8F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594D8E4-00C4-4713-A93A-5EE5176BD305}" type="pres">
      <dgm:prSet presAssocID="{C120C01A-FFF8-4819-A77A-FEE49992F94F}" presName="spacer" presStyleCnt="0"/>
      <dgm:spPr/>
    </dgm:pt>
    <dgm:pt modelId="{B4878FB7-F54D-489D-B66B-4DCBCC2C40C7}" type="pres">
      <dgm:prSet presAssocID="{AFC19DD8-2D4A-40F0-87B0-CDE40C6CF4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62F76D4-BAF5-418D-85E9-9133356207DF}" type="pres">
      <dgm:prSet presAssocID="{C49AC2DA-FB73-4668-B5CD-6CFAC2EE5A27}" presName="spacer" presStyleCnt="0"/>
      <dgm:spPr/>
    </dgm:pt>
    <dgm:pt modelId="{3FDC2E15-22C3-49B2-B7E8-1232EF7A1C9C}" type="pres">
      <dgm:prSet presAssocID="{30C37D27-4B4F-453E-BB45-AB0ECAE78D9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FAEAB09-7D69-4227-98D2-3F1A9A72F5AC}" srcId="{F8663014-87F8-49DA-BDE0-E65704C3FF0D}" destId="{CBC3FF7D-5A4C-463F-83D6-5632BFD5A8F6}" srcOrd="3" destOrd="0" parTransId="{22C16318-0003-4D3E-B1C5-159FE539E6B2}" sibTransId="{C120C01A-FFF8-4819-A77A-FEE49992F94F}"/>
    <dgm:cxn modelId="{1C7D5827-9949-4AC2-A7D8-B01736B6E4D7}" srcId="{F8663014-87F8-49DA-BDE0-E65704C3FF0D}" destId="{8C4A24FC-4817-4B95-AC72-767B50370138}" srcOrd="2" destOrd="0" parTransId="{B68ACE32-A4F9-462E-AE3B-D2EA7FF395ED}" sibTransId="{D16CBB72-79C6-4541-8E50-1494F8C81253}"/>
    <dgm:cxn modelId="{D5B6D32C-6618-4F73-AA0F-49221CB71A5D}" type="presOf" srcId="{557A89B5-B97D-4CB6-A77E-CD1B977414F1}" destId="{4C108225-E864-46D8-87DC-6500300AC646}" srcOrd="0" destOrd="0" presId="urn:microsoft.com/office/officeart/2005/8/layout/vList2"/>
    <dgm:cxn modelId="{18890238-9EEA-4079-B048-572E6D272921}" srcId="{F8663014-87F8-49DA-BDE0-E65704C3FF0D}" destId="{AFC19DD8-2D4A-40F0-87B0-CDE40C6CF422}" srcOrd="4" destOrd="0" parTransId="{8C397293-9BCD-44D4-9C1E-8D034CE0F0DC}" sibTransId="{C49AC2DA-FB73-4668-B5CD-6CFAC2EE5A27}"/>
    <dgm:cxn modelId="{E2E47F41-9587-499E-AA1D-409772046434}" type="presOf" srcId="{8C4A24FC-4817-4B95-AC72-767B50370138}" destId="{C272C2D7-5960-470E-AFF8-4269217DD798}" srcOrd="0" destOrd="0" presId="urn:microsoft.com/office/officeart/2005/8/layout/vList2"/>
    <dgm:cxn modelId="{7341CA67-608C-4CFA-985D-AE20CA077ED0}" srcId="{F8663014-87F8-49DA-BDE0-E65704C3FF0D}" destId="{83FDD245-A804-4A8E-9F09-F97F9A3415CC}" srcOrd="0" destOrd="0" parTransId="{08895608-7F58-48C6-A834-927765FEEEE4}" sibTransId="{21940CFC-80EE-41D3-8326-E0D64089E2EB}"/>
    <dgm:cxn modelId="{6CFF9474-2F1A-418D-85AC-FB1FC67342C1}" type="presOf" srcId="{AFC19DD8-2D4A-40F0-87B0-CDE40C6CF422}" destId="{B4878FB7-F54D-489D-B66B-4DCBCC2C40C7}" srcOrd="0" destOrd="0" presId="urn:microsoft.com/office/officeart/2005/8/layout/vList2"/>
    <dgm:cxn modelId="{4955465A-6FE8-4FBE-ABEE-3DCEEC758980}" srcId="{F8663014-87F8-49DA-BDE0-E65704C3FF0D}" destId="{30C37D27-4B4F-453E-BB45-AB0ECAE78D98}" srcOrd="5" destOrd="0" parTransId="{FEAD3121-7957-4868-8D98-C365DA3A198D}" sibTransId="{55211291-FFE2-4DB5-B211-3E61C7B28A99}"/>
    <dgm:cxn modelId="{87B904CE-F644-4C18-B5A0-C22704ED2EFB}" srcId="{F8663014-87F8-49DA-BDE0-E65704C3FF0D}" destId="{557A89B5-B97D-4CB6-A77E-CD1B977414F1}" srcOrd="1" destOrd="0" parTransId="{1E1D2A28-B516-4DC1-9634-B96E8940B92F}" sibTransId="{4C6CBABB-1556-4EAB-A1D5-DA863B86DFA6}"/>
    <dgm:cxn modelId="{53EB5CDD-E217-419F-BBA1-3093D9FB32F3}" type="presOf" srcId="{30C37D27-4B4F-453E-BB45-AB0ECAE78D98}" destId="{3FDC2E15-22C3-49B2-B7E8-1232EF7A1C9C}" srcOrd="0" destOrd="0" presId="urn:microsoft.com/office/officeart/2005/8/layout/vList2"/>
    <dgm:cxn modelId="{AE4CF9EB-412E-45F1-B9D4-9EC6AF468DD6}" type="presOf" srcId="{83FDD245-A804-4A8E-9F09-F97F9A3415CC}" destId="{58869F1C-3CDB-483D-B0E6-6E1EDD9FEB56}" srcOrd="0" destOrd="0" presId="urn:microsoft.com/office/officeart/2005/8/layout/vList2"/>
    <dgm:cxn modelId="{3DDB58F2-8DAF-4CA6-827C-A062EB4CE473}" type="presOf" srcId="{F8663014-87F8-49DA-BDE0-E65704C3FF0D}" destId="{A41BFB07-D211-44B5-80FA-EBE7A43123C0}" srcOrd="0" destOrd="0" presId="urn:microsoft.com/office/officeart/2005/8/layout/vList2"/>
    <dgm:cxn modelId="{8A1537F5-15E7-4A21-A6CF-D4E4B38E8DB9}" type="presOf" srcId="{CBC3FF7D-5A4C-463F-83D6-5632BFD5A8F6}" destId="{C58DE413-7904-4EDE-8C5E-629A27DD7F35}" srcOrd="0" destOrd="0" presId="urn:microsoft.com/office/officeart/2005/8/layout/vList2"/>
    <dgm:cxn modelId="{EBE489AE-21D3-48D4-8542-90A15B72F4F2}" type="presParOf" srcId="{A41BFB07-D211-44B5-80FA-EBE7A43123C0}" destId="{58869F1C-3CDB-483D-B0E6-6E1EDD9FEB56}" srcOrd="0" destOrd="0" presId="urn:microsoft.com/office/officeart/2005/8/layout/vList2"/>
    <dgm:cxn modelId="{CB065CF5-9DA7-457A-8A88-FF4454FBA551}" type="presParOf" srcId="{A41BFB07-D211-44B5-80FA-EBE7A43123C0}" destId="{8EC72ADE-5CD8-4960-AE25-B719E32A5696}" srcOrd="1" destOrd="0" presId="urn:microsoft.com/office/officeart/2005/8/layout/vList2"/>
    <dgm:cxn modelId="{529D2C6C-D2D5-4C46-B78E-BD810954BE9A}" type="presParOf" srcId="{A41BFB07-D211-44B5-80FA-EBE7A43123C0}" destId="{4C108225-E864-46D8-87DC-6500300AC646}" srcOrd="2" destOrd="0" presId="urn:microsoft.com/office/officeart/2005/8/layout/vList2"/>
    <dgm:cxn modelId="{C68887E3-F6B5-42AF-ADE6-0FCE1ACC9671}" type="presParOf" srcId="{A41BFB07-D211-44B5-80FA-EBE7A43123C0}" destId="{03B1218F-D2F0-4410-81B2-82E84E5A25D2}" srcOrd="3" destOrd="0" presId="urn:microsoft.com/office/officeart/2005/8/layout/vList2"/>
    <dgm:cxn modelId="{B7ED5D64-0047-431B-8AF2-7CB33BD25122}" type="presParOf" srcId="{A41BFB07-D211-44B5-80FA-EBE7A43123C0}" destId="{C272C2D7-5960-470E-AFF8-4269217DD798}" srcOrd="4" destOrd="0" presId="urn:microsoft.com/office/officeart/2005/8/layout/vList2"/>
    <dgm:cxn modelId="{3EEF7C42-0D88-41D6-9C84-7C81B3831EE1}" type="presParOf" srcId="{A41BFB07-D211-44B5-80FA-EBE7A43123C0}" destId="{371548BA-C32C-4043-8D90-2002B2DC09BB}" srcOrd="5" destOrd="0" presId="urn:microsoft.com/office/officeart/2005/8/layout/vList2"/>
    <dgm:cxn modelId="{451F54E0-E446-46D8-9328-504F3E1B3C48}" type="presParOf" srcId="{A41BFB07-D211-44B5-80FA-EBE7A43123C0}" destId="{C58DE413-7904-4EDE-8C5E-629A27DD7F35}" srcOrd="6" destOrd="0" presId="urn:microsoft.com/office/officeart/2005/8/layout/vList2"/>
    <dgm:cxn modelId="{F25F53A4-4BD6-4ECF-A817-6AC06C0F8E28}" type="presParOf" srcId="{A41BFB07-D211-44B5-80FA-EBE7A43123C0}" destId="{6594D8E4-00C4-4713-A93A-5EE5176BD305}" srcOrd="7" destOrd="0" presId="urn:microsoft.com/office/officeart/2005/8/layout/vList2"/>
    <dgm:cxn modelId="{6146DF81-A41C-4224-82B6-4DB524F60F48}" type="presParOf" srcId="{A41BFB07-D211-44B5-80FA-EBE7A43123C0}" destId="{B4878FB7-F54D-489D-B66B-4DCBCC2C40C7}" srcOrd="8" destOrd="0" presId="urn:microsoft.com/office/officeart/2005/8/layout/vList2"/>
    <dgm:cxn modelId="{631C7D6D-9899-41FD-A450-AAE372343CEB}" type="presParOf" srcId="{A41BFB07-D211-44B5-80FA-EBE7A43123C0}" destId="{C62F76D4-BAF5-418D-85E9-9133356207DF}" srcOrd="9" destOrd="0" presId="urn:microsoft.com/office/officeart/2005/8/layout/vList2"/>
    <dgm:cxn modelId="{11326B0D-91DA-41DB-8288-906363090B62}" type="presParOf" srcId="{A41BFB07-D211-44B5-80FA-EBE7A43123C0}" destId="{3FDC2E15-22C3-49B2-B7E8-1232EF7A1C9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A6974-47F9-4A3D-9AAE-1E518B3E0331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DD2C768-D484-4BC2-8166-1C2584A29394}">
      <dgm:prSet/>
      <dgm:spPr/>
      <dgm:t>
        <a:bodyPr/>
        <a:lstStyle/>
        <a:p>
          <a:r>
            <a:rPr lang="en-IN" b="1">
              <a:highlight>
                <a:srgbClr val="FFFF00"/>
              </a:highlight>
            </a:rPr>
            <a:t>Algorithms Used </a:t>
          </a:r>
          <a:endParaRPr lang="en-IN">
            <a:highlight>
              <a:srgbClr val="FFFF00"/>
            </a:highlight>
          </a:endParaRPr>
        </a:p>
      </dgm:t>
    </dgm:pt>
    <dgm:pt modelId="{AFA09855-A6A1-4729-AB87-AE9266850322}" type="parTrans" cxnId="{E1F9EDB0-1DB0-4162-A543-90AB7C4C80C5}">
      <dgm:prSet/>
      <dgm:spPr/>
      <dgm:t>
        <a:bodyPr/>
        <a:lstStyle/>
        <a:p>
          <a:endParaRPr lang="en-IN"/>
        </a:p>
      </dgm:t>
    </dgm:pt>
    <dgm:pt modelId="{A6C1039B-D324-48D2-B105-C12B6405F77E}" type="sibTrans" cxnId="{E1F9EDB0-1DB0-4162-A543-90AB7C4C80C5}">
      <dgm:prSet/>
      <dgm:spPr/>
      <dgm:t>
        <a:bodyPr/>
        <a:lstStyle/>
        <a:p>
          <a:endParaRPr lang="en-IN"/>
        </a:p>
      </dgm:t>
    </dgm:pt>
    <dgm:pt modelId="{6A166054-C46A-4FB9-9BC1-9AA695AC5B2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Arma</a:t>
          </a:r>
        </a:p>
      </dgm:t>
    </dgm:pt>
    <dgm:pt modelId="{8458554E-3ECF-4649-8906-7FCB49A4D34B}" type="parTrans" cxnId="{1EE49AA2-A7ED-45F5-8260-E93EBD87E331}">
      <dgm:prSet/>
      <dgm:spPr/>
      <dgm:t>
        <a:bodyPr/>
        <a:lstStyle/>
        <a:p>
          <a:endParaRPr lang="en-IN"/>
        </a:p>
      </dgm:t>
    </dgm:pt>
    <dgm:pt modelId="{EA1B36EC-8ED7-44FC-85D7-FFEDEFB5BBED}" type="sibTrans" cxnId="{1EE49AA2-A7ED-45F5-8260-E93EBD87E331}">
      <dgm:prSet/>
      <dgm:spPr/>
      <dgm:t>
        <a:bodyPr/>
        <a:lstStyle/>
        <a:p>
          <a:endParaRPr lang="en-IN"/>
        </a:p>
      </dgm:t>
    </dgm:pt>
    <dgm:pt modelId="{1B2EB66F-39EA-48E6-B7F5-72B6440BA73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u="sng" dirty="0">
              <a:latin typeface="Times New Roman" panose="02020603050405020304" pitchFamily="18" charset="0"/>
              <a:cs typeface="Times New Roman" panose="02020603050405020304" pitchFamily="18" charset="0"/>
            </a:rPr>
            <a:t>ARIMA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95C65-5C54-4156-86B6-3F853654616E}" type="sibTrans" cxnId="{33873013-EE29-4CC0-8B01-61164A913187}">
      <dgm:prSet/>
      <dgm:spPr/>
      <dgm:t>
        <a:bodyPr/>
        <a:lstStyle/>
        <a:p>
          <a:endParaRPr lang="en-IN"/>
        </a:p>
      </dgm:t>
    </dgm:pt>
    <dgm:pt modelId="{91540816-84C0-4488-8601-CEA28B8E5937}" type="parTrans" cxnId="{33873013-EE29-4CC0-8B01-61164A913187}">
      <dgm:prSet/>
      <dgm:spPr/>
      <dgm:t>
        <a:bodyPr/>
        <a:lstStyle/>
        <a:p>
          <a:endParaRPr lang="en-IN"/>
        </a:p>
      </dgm:t>
    </dgm:pt>
    <dgm:pt modelId="{A27B501B-CE66-45BC-8BEC-669D572227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SARIMA</a:t>
          </a:r>
        </a:p>
      </dgm:t>
    </dgm:pt>
    <dgm:pt modelId="{0C9A0AC5-AEF1-41E2-AAB4-2965CA5E1E63}" type="sibTrans" cxnId="{E4C7C0DD-143F-433D-B84E-91E524E7E17D}">
      <dgm:prSet/>
      <dgm:spPr/>
      <dgm:t>
        <a:bodyPr/>
        <a:lstStyle/>
        <a:p>
          <a:endParaRPr lang="en-IN"/>
        </a:p>
      </dgm:t>
    </dgm:pt>
    <dgm:pt modelId="{59C65A4D-E447-4803-9480-24F0969EEDEF}" type="parTrans" cxnId="{E4C7C0DD-143F-433D-B84E-91E524E7E17D}">
      <dgm:prSet/>
      <dgm:spPr/>
      <dgm:t>
        <a:bodyPr/>
        <a:lstStyle/>
        <a:p>
          <a:endParaRPr lang="en-IN"/>
        </a:p>
      </dgm:t>
    </dgm:pt>
    <dgm:pt modelId="{F1842E81-EB5C-430F-B22A-94212A2C1DC9}" type="pres">
      <dgm:prSet presAssocID="{E14A6974-47F9-4A3D-9AAE-1E518B3E0331}" presName="Name0" presStyleCnt="0">
        <dgm:presLayoutVars>
          <dgm:dir/>
          <dgm:animLvl val="lvl"/>
          <dgm:resizeHandles val="exact"/>
        </dgm:presLayoutVars>
      </dgm:prSet>
      <dgm:spPr/>
    </dgm:pt>
    <dgm:pt modelId="{070E1472-92FB-4B42-8C97-CAF5650A9AE5}" type="pres">
      <dgm:prSet presAssocID="{2DD2C768-D484-4BC2-8166-1C2584A29394}" presName="linNode" presStyleCnt="0"/>
      <dgm:spPr/>
    </dgm:pt>
    <dgm:pt modelId="{95D22D61-12BB-431E-9801-23540D3206E8}" type="pres">
      <dgm:prSet presAssocID="{2DD2C768-D484-4BC2-8166-1C2584A2939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4CC6775-164E-42F7-BD33-F8304B178577}" type="pres">
      <dgm:prSet presAssocID="{2DD2C768-D484-4BC2-8166-1C2584A2939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BDE820B-0074-4D2C-9BC1-D0A7E5A5B78A}" type="presOf" srcId="{A27B501B-CE66-45BC-8BEC-669D572227B2}" destId="{74CC6775-164E-42F7-BD33-F8304B178577}" srcOrd="0" destOrd="2" presId="urn:microsoft.com/office/officeart/2005/8/layout/vList5"/>
    <dgm:cxn modelId="{33873013-EE29-4CC0-8B01-61164A913187}" srcId="{2DD2C768-D484-4BC2-8166-1C2584A29394}" destId="{1B2EB66F-39EA-48E6-B7F5-72B6440BA738}" srcOrd="1" destOrd="0" parTransId="{91540816-84C0-4488-8601-CEA28B8E5937}" sibTransId="{FDD95C65-5C54-4156-86B6-3F853654616E}"/>
    <dgm:cxn modelId="{C8112D3D-328B-424E-9D44-BE9F1C8CEFA8}" type="presOf" srcId="{6A166054-C46A-4FB9-9BC1-9AA695AC5B2A}" destId="{74CC6775-164E-42F7-BD33-F8304B178577}" srcOrd="0" destOrd="0" presId="urn:microsoft.com/office/officeart/2005/8/layout/vList5"/>
    <dgm:cxn modelId="{1AF32D64-7E6A-446F-91EB-7020E00A9408}" type="presOf" srcId="{1B2EB66F-39EA-48E6-B7F5-72B6440BA738}" destId="{74CC6775-164E-42F7-BD33-F8304B178577}" srcOrd="0" destOrd="1" presId="urn:microsoft.com/office/officeart/2005/8/layout/vList5"/>
    <dgm:cxn modelId="{7CC5166D-66E5-4118-9C5C-9B8F97DB99CB}" type="presOf" srcId="{2DD2C768-D484-4BC2-8166-1C2584A29394}" destId="{95D22D61-12BB-431E-9801-23540D3206E8}" srcOrd="0" destOrd="0" presId="urn:microsoft.com/office/officeart/2005/8/layout/vList5"/>
    <dgm:cxn modelId="{76D76959-A0CC-4A43-A3E9-70B9825F363F}" type="presOf" srcId="{E14A6974-47F9-4A3D-9AAE-1E518B3E0331}" destId="{F1842E81-EB5C-430F-B22A-94212A2C1DC9}" srcOrd="0" destOrd="0" presId="urn:microsoft.com/office/officeart/2005/8/layout/vList5"/>
    <dgm:cxn modelId="{1EE49AA2-A7ED-45F5-8260-E93EBD87E331}" srcId="{2DD2C768-D484-4BC2-8166-1C2584A29394}" destId="{6A166054-C46A-4FB9-9BC1-9AA695AC5B2A}" srcOrd="0" destOrd="0" parTransId="{8458554E-3ECF-4649-8906-7FCB49A4D34B}" sibTransId="{EA1B36EC-8ED7-44FC-85D7-FFEDEFB5BBED}"/>
    <dgm:cxn modelId="{E1F9EDB0-1DB0-4162-A543-90AB7C4C80C5}" srcId="{E14A6974-47F9-4A3D-9AAE-1E518B3E0331}" destId="{2DD2C768-D484-4BC2-8166-1C2584A29394}" srcOrd="0" destOrd="0" parTransId="{AFA09855-A6A1-4729-AB87-AE9266850322}" sibTransId="{A6C1039B-D324-48D2-B105-C12B6405F77E}"/>
    <dgm:cxn modelId="{E4C7C0DD-143F-433D-B84E-91E524E7E17D}" srcId="{2DD2C768-D484-4BC2-8166-1C2584A29394}" destId="{A27B501B-CE66-45BC-8BEC-669D572227B2}" srcOrd="2" destOrd="0" parTransId="{59C65A4D-E447-4803-9480-24F0969EEDEF}" sibTransId="{0C9A0AC5-AEF1-41E2-AAB4-2965CA5E1E63}"/>
    <dgm:cxn modelId="{EED9090B-4CD7-49EF-B16E-2C4D00A84698}" type="presParOf" srcId="{F1842E81-EB5C-430F-B22A-94212A2C1DC9}" destId="{070E1472-92FB-4B42-8C97-CAF5650A9AE5}" srcOrd="0" destOrd="0" presId="urn:microsoft.com/office/officeart/2005/8/layout/vList5"/>
    <dgm:cxn modelId="{4B12BE82-D477-4418-8E02-A151DE47B4E7}" type="presParOf" srcId="{070E1472-92FB-4B42-8C97-CAF5650A9AE5}" destId="{95D22D61-12BB-431E-9801-23540D3206E8}" srcOrd="0" destOrd="0" presId="urn:microsoft.com/office/officeart/2005/8/layout/vList5"/>
    <dgm:cxn modelId="{EF4EDD75-9180-40F5-88B2-043ECD399FB4}" type="presParOf" srcId="{070E1472-92FB-4B42-8C97-CAF5650A9AE5}" destId="{74CC6775-164E-42F7-BD33-F8304B1785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C67EE-DD5B-41CD-BA3F-2B259D989340}">
      <dsp:nvSpPr>
        <dsp:cNvPr id="0" name=""/>
        <dsp:cNvSpPr/>
      </dsp:nvSpPr>
      <dsp:spPr>
        <a:xfrm>
          <a:off x="0" y="42050"/>
          <a:ext cx="8946541" cy="80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Engineering Techniques</a:t>
          </a:r>
          <a:endParaRPr lang="en-IN" sz="2800" kern="1200" dirty="0"/>
        </a:p>
      </dsp:txBody>
      <dsp:txXfrm>
        <a:off x="0" y="42050"/>
        <a:ext cx="8946541" cy="806400"/>
      </dsp:txXfrm>
    </dsp:sp>
    <dsp:sp modelId="{AE770678-8FDB-4EEE-92EA-2CCA2D8F672F}">
      <dsp:nvSpPr>
        <dsp:cNvPr id="0" name=""/>
        <dsp:cNvSpPr/>
      </dsp:nvSpPr>
      <dsp:spPr>
        <a:xfrm>
          <a:off x="0" y="848450"/>
          <a:ext cx="8946541" cy="33049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Handling the Missing values.</a:t>
          </a:r>
          <a:endParaRPr lang="en-IN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Converting the date  object to datetime format 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 the date in ascending order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 the date as index .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Resampling the data weakly for further process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hold out method the data is </a:t>
          </a:r>
          <a:r>
            <a:rPr lang="en-IN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splitted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into train test data set </a:t>
          </a:r>
        </a:p>
      </dsp:txBody>
      <dsp:txXfrm>
        <a:off x="0" y="848450"/>
        <a:ext cx="8946541" cy="3304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9F1C-3CDB-483D-B0E6-6E1EDD9FEB56}">
      <dsp:nvSpPr>
        <dsp:cNvPr id="0" name=""/>
        <dsp:cNvSpPr/>
      </dsp:nvSpPr>
      <dsp:spPr>
        <a:xfrm>
          <a:off x="0" y="263646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1. in ship mode the second class has the maximum profit and followed by first class</a:t>
          </a:r>
          <a:endParaRPr lang="en-US" sz="1300" kern="1200"/>
        </a:p>
      </dsp:txBody>
      <dsp:txXfrm>
        <a:off x="15221" y="278867"/>
        <a:ext cx="7206113" cy="281363"/>
      </dsp:txXfrm>
    </dsp:sp>
    <dsp:sp modelId="{4C108225-E864-46D8-87DC-6500300AC646}">
      <dsp:nvSpPr>
        <dsp:cNvPr id="0" name=""/>
        <dsp:cNvSpPr/>
      </dsp:nvSpPr>
      <dsp:spPr>
        <a:xfrm>
          <a:off x="0" y="612891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the least profit in same day </a:t>
          </a:r>
          <a:endParaRPr lang="en-US" sz="1300" kern="1200"/>
        </a:p>
      </dsp:txBody>
      <dsp:txXfrm>
        <a:off x="15221" y="628112"/>
        <a:ext cx="7206113" cy="281363"/>
      </dsp:txXfrm>
    </dsp:sp>
    <dsp:sp modelId="{C272C2D7-5960-470E-AFF8-4269217DD798}">
      <dsp:nvSpPr>
        <dsp:cNvPr id="0" name=""/>
        <dsp:cNvSpPr/>
      </dsp:nvSpPr>
      <dsp:spPr>
        <a:xfrm>
          <a:off x="0" y="962136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 tables subcategory there is a loss of profit with 55.56 and in bookcase with 15.23</a:t>
          </a:r>
          <a:endParaRPr lang="en-US" sz="1300" kern="1200"/>
        </a:p>
      </dsp:txBody>
      <dsp:txXfrm>
        <a:off x="15221" y="977357"/>
        <a:ext cx="7206113" cy="281363"/>
      </dsp:txXfrm>
    </dsp:sp>
    <dsp:sp modelId="{C58DE413-7904-4EDE-8C5E-629A27DD7F35}">
      <dsp:nvSpPr>
        <dsp:cNvPr id="0" name=""/>
        <dsp:cNvSpPr/>
      </dsp:nvSpPr>
      <dsp:spPr>
        <a:xfrm>
          <a:off x="0" y="1311381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the profit in chairs and furnishings</a:t>
          </a:r>
          <a:endParaRPr lang="en-US" sz="1300" kern="1200"/>
        </a:p>
      </dsp:txBody>
      <dsp:txXfrm>
        <a:off x="15221" y="1326602"/>
        <a:ext cx="7206113" cy="281363"/>
      </dsp:txXfrm>
    </dsp:sp>
    <dsp:sp modelId="{B4878FB7-F54D-489D-B66B-4DCBCC2C40C7}">
      <dsp:nvSpPr>
        <dsp:cNvPr id="0" name=""/>
        <dsp:cNvSpPr/>
      </dsp:nvSpPr>
      <dsp:spPr>
        <a:xfrm>
          <a:off x="0" y="1660626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 the region the maximum profit in south region and loss of profit in central region</a:t>
          </a:r>
          <a:endParaRPr lang="en-US" sz="1300" kern="1200"/>
        </a:p>
      </dsp:txBody>
      <dsp:txXfrm>
        <a:off x="15221" y="1675847"/>
        <a:ext cx="7206113" cy="281363"/>
      </dsp:txXfrm>
    </dsp:sp>
    <dsp:sp modelId="{3FDC2E15-22C3-49B2-B7E8-1232EF7A1C9C}">
      <dsp:nvSpPr>
        <dsp:cNvPr id="0" name=""/>
        <dsp:cNvSpPr/>
      </dsp:nvSpPr>
      <dsp:spPr>
        <a:xfrm>
          <a:off x="0" y="2009871"/>
          <a:ext cx="723655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 the segment there is no loss but maximum profit is in corporate office </a:t>
          </a:r>
          <a:endParaRPr lang="en-US" sz="1300" kern="1200"/>
        </a:p>
      </dsp:txBody>
      <dsp:txXfrm>
        <a:off x="15221" y="2025092"/>
        <a:ext cx="7206113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C6775-164E-42F7-BD33-F8304B178577}">
      <dsp:nvSpPr>
        <dsp:cNvPr id="0" name=""/>
        <dsp:cNvSpPr/>
      </dsp:nvSpPr>
      <dsp:spPr>
        <a:xfrm rot="5400000">
          <a:off x="1343832" y="614569"/>
          <a:ext cx="3199748" cy="277054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Arma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39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ARIMA</a:t>
          </a:r>
          <a:endParaRPr lang="en-IN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SARIMA</a:t>
          </a:r>
        </a:p>
      </dsp:txBody>
      <dsp:txXfrm rot="-5400000">
        <a:off x="1558433" y="535216"/>
        <a:ext cx="2635300" cy="2929254"/>
      </dsp:txXfrm>
    </dsp:sp>
    <dsp:sp modelId="{95D22D61-12BB-431E-9801-23540D3206E8}">
      <dsp:nvSpPr>
        <dsp:cNvPr id="0" name=""/>
        <dsp:cNvSpPr/>
      </dsp:nvSpPr>
      <dsp:spPr>
        <a:xfrm>
          <a:off x="0" y="0"/>
          <a:ext cx="1558433" cy="39996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>
              <a:highlight>
                <a:srgbClr val="FFFF00"/>
              </a:highlight>
            </a:rPr>
            <a:t>Algorithms Used </a:t>
          </a:r>
          <a:endParaRPr lang="en-IN" sz="1900" kern="1200">
            <a:highlight>
              <a:srgbClr val="FFFF00"/>
            </a:highlight>
          </a:endParaRPr>
        </a:p>
      </dsp:txBody>
      <dsp:txXfrm>
        <a:off x="76076" y="76076"/>
        <a:ext cx="1406281" cy="3847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E45E-CB24-476B-A4D1-D033B6245A2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AEBD-CBF5-4EAA-A95C-FD7D7F84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2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6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0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5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9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7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3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1B46-ADEB-4456-A472-F349B5F3024D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821D-2AE2-4E92-999F-A50092E4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1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1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6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917244-3926-4FFE-A0DE-2C3D0200044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tm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tmp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CC13D-5A4A-9844-0ABC-DE0550AFE511}"/>
              </a:ext>
            </a:extLst>
          </p:cNvPr>
          <p:cNvSpPr txBox="1"/>
          <p:nvPr/>
        </p:nvSpPr>
        <p:spPr>
          <a:xfrm>
            <a:off x="4851768" y="2031539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Sales prediction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4BD11-AB4D-7F21-1F4C-7CD7561582E7}"/>
              </a:ext>
            </a:extLst>
          </p:cNvPr>
          <p:cNvSpPr txBox="1"/>
          <p:nvPr/>
        </p:nvSpPr>
        <p:spPr>
          <a:xfrm>
            <a:off x="4401878" y="1067344"/>
            <a:ext cx="6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23338-19C6-4D51-AA60-58E0F6FBEC20}"/>
              </a:ext>
            </a:extLst>
          </p:cNvPr>
          <p:cNvSpPr txBox="1"/>
          <p:nvPr/>
        </p:nvSpPr>
        <p:spPr>
          <a:xfrm>
            <a:off x="5709684" y="1523024"/>
            <a:ext cx="125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DD44C-441A-2E92-BD19-45BCE3AAC950}"/>
              </a:ext>
            </a:extLst>
          </p:cNvPr>
          <p:cNvSpPr txBox="1"/>
          <p:nvPr/>
        </p:nvSpPr>
        <p:spPr>
          <a:xfrm>
            <a:off x="2440174" y="3605050"/>
            <a:ext cx="696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Channappa Momdi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Dsft-8</a:t>
            </a:r>
          </a:p>
        </p:txBody>
      </p:sp>
    </p:spTree>
    <p:extLst>
      <p:ext uri="{BB962C8B-B14F-4D97-AF65-F5344CB8AC3E}">
        <p14:creationId xmlns:p14="http://schemas.microsoft.com/office/powerpoint/2010/main" val="183081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3CE8-8AC1-5160-4BDC-ECD13D3CDE2E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model 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FE96C-4041-C6FF-1384-4CEE6AF6426B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From the above table we can see the performance of all the models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effectLst/>
                <a:latin typeface="+mj-lt"/>
                <a:ea typeface="+mj-ea"/>
                <a:cs typeface="+mj-cs"/>
              </a:rPr>
              <a:t>SARIMA </a:t>
            </a:r>
            <a:r>
              <a:rPr lang="en-US" sz="1500" dirty="0">
                <a:latin typeface="+mj-lt"/>
                <a:ea typeface="+mj-ea"/>
                <a:cs typeface="+mj-cs"/>
              </a:rPr>
              <a:t>is the best model to the Grades of housing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Based on model performances I have selected </a:t>
            </a:r>
            <a:r>
              <a:rPr lang="en-US" sz="1500" dirty="0">
                <a:effectLst/>
                <a:latin typeface="+mj-lt"/>
                <a:ea typeface="+mj-ea"/>
                <a:cs typeface="+mj-cs"/>
              </a:rPr>
              <a:t>SARIMA </a:t>
            </a:r>
            <a:r>
              <a:rPr lang="en-US" sz="1500" dirty="0">
                <a:latin typeface="+mj-lt"/>
                <a:ea typeface="+mj-ea"/>
                <a:cs typeface="+mj-cs"/>
              </a:rPr>
              <a:t>is the best model and I have selected that  algorithm to predict the Sales of Furniture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After I have builded the model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Then I have trained the model using train data set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Then I have checked the performance of model id 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The </a:t>
            </a:r>
            <a:r>
              <a:rPr lang="en-US" sz="15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minimum Aic valus is  1898.91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098B5F-2ADF-8ACF-D51C-54678E6C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54427"/>
              </p:ext>
            </p:extLst>
          </p:nvPr>
        </p:nvGraphicFramePr>
        <p:xfrm>
          <a:off x="6091916" y="3458118"/>
          <a:ext cx="5451631" cy="184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82">
                  <a:extLst>
                    <a:ext uri="{9D8B030D-6E8A-4147-A177-3AD203B41FA5}">
                      <a16:colId xmlns:a16="http://schemas.microsoft.com/office/drawing/2014/main" val="2034144539"/>
                    </a:ext>
                  </a:extLst>
                </a:gridCol>
                <a:gridCol w="1350736">
                  <a:extLst>
                    <a:ext uri="{9D8B030D-6E8A-4147-A177-3AD203B41FA5}">
                      <a16:colId xmlns:a16="http://schemas.microsoft.com/office/drawing/2014/main" val="586482272"/>
                    </a:ext>
                  </a:extLst>
                </a:gridCol>
                <a:gridCol w="1011071">
                  <a:extLst>
                    <a:ext uri="{9D8B030D-6E8A-4147-A177-3AD203B41FA5}">
                      <a16:colId xmlns:a16="http://schemas.microsoft.com/office/drawing/2014/main" val="2637436693"/>
                    </a:ext>
                  </a:extLst>
                </a:gridCol>
                <a:gridCol w="1011071">
                  <a:extLst>
                    <a:ext uri="{9D8B030D-6E8A-4147-A177-3AD203B41FA5}">
                      <a16:colId xmlns:a16="http://schemas.microsoft.com/office/drawing/2014/main" val="3764242935"/>
                    </a:ext>
                  </a:extLst>
                </a:gridCol>
                <a:gridCol w="1011071">
                  <a:extLst>
                    <a:ext uri="{9D8B030D-6E8A-4147-A177-3AD203B41FA5}">
                      <a16:colId xmlns:a16="http://schemas.microsoft.com/office/drawing/2014/main" val="898263397"/>
                    </a:ext>
                  </a:extLst>
                </a:gridCol>
              </a:tblGrid>
              <a:tr h="358687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BIC</a:t>
                      </a:r>
                    </a:p>
                  </a:txBody>
                  <a:tcPr marL="81520" marR="81520" marT="40760" marB="40760"/>
                </a:tc>
                <a:extLst>
                  <a:ext uri="{0D108BD9-81ED-4DB2-BD59-A6C34878D82A}">
                    <a16:rowId xmlns:a16="http://schemas.microsoft.com/office/drawing/2014/main" val="505180928"/>
                  </a:ext>
                </a:extLst>
              </a:tr>
              <a:tr h="358687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1950437.84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1396.58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2782.26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2807.21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extLst>
                  <a:ext uri="{0D108BD9-81ED-4DB2-BD59-A6C34878D82A}">
                    <a16:rowId xmlns:a16="http://schemas.microsoft.com/office/drawing/2014/main" val="1591738445"/>
                  </a:ext>
                </a:extLst>
              </a:tr>
              <a:tr h="358687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1599287.05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1264.63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2769.12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2790.9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extLst>
                  <a:ext uri="{0D108BD9-81ED-4DB2-BD59-A6C34878D82A}">
                    <a16:rowId xmlns:a16="http://schemas.microsoft.com/office/drawing/2014/main" val="3099909537"/>
                  </a:ext>
                </a:extLst>
              </a:tr>
              <a:tr h="358687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SARIMA</a:t>
                      </a: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1599287.05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1264.63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1898.91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1907.12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extLst>
                  <a:ext uri="{0D108BD9-81ED-4DB2-BD59-A6C34878D82A}">
                    <a16:rowId xmlns:a16="http://schemas.microsoft.com/office/drawing/2014/main" val="2428654959"/>
                  </a:ext>
                </a:extLst>
              </a:tr>
              <a:tr h="407599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20" marR="81520" marT="40760" marB="40760"/>
                </a:tc>
                <a:extLst>
                  <a:ext uri="{0D108BD9-81ED-4DB2-BD59-A6C34878D82A}">
                    <a16:rowId xmlns:a16="http://schemas.microsoft.com/office/drawing/2014/main" val="366723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92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6CA39-8FCF-49E0-BE5E-7BE313A18E5B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Prediction and Conclusion </a:t>
            </a: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2698-892B-64EA-2579-8380D2F0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961867"/>
            <a:ext cx="5451627" cy="2834845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25A60-EBCF-B824-F866-5B8DDC891B85}"/>
              </a:ext>
            </a:extLst>
          </p:cNvPr>
          <p:cNvSpPr txBox="1"/>
          <p:nvPr/>
        </p:nvSpPr>
        <p:spPr>
          <a:xfrm>
            <a:off x="6421089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Using  Sarima  have predicted the Sales of Furniture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Conclusion</a:t>
            </a:r>
          </a:p>
          <a:p>
            <a:pPr marL="1485900" lvl="2" indent="-5715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marL="1485900" lvl="2" indent="-5715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From the graph we can observe that the red colour trend shows the original data</a:t>
            </a:r>
          </a:p>
          <a:p>
            <a:pPr marL="1485900" lvl="2" indent="-5715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The blue colour trend line is the predicted sales of the test data </a:t>
            </a:r>
            <a:br>
              <a:rPr lang="en-US" sz="1500" dirty="0">
                <a:latin typeface="+mj-lt"/>
                <a:ea typeface="+mj-ea"/>
                <a:cs typeface="+mj-cs"/>
              </a:rPr>
            </a:br>
            <a:endParaRPr lang="en-US" sz="1500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48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12E1E-D386-0FA7-E3AF-30FA8DF2FFC2}"/>
              </a:ext>
            </a:extLst>
          </p:cNvPr>
          <p:cNvSpPr txBox="1"/>
          <p:nvPr/>
        </p:nvSpPr>
        <p:spPr>
          <a:xfrm>
            <a:off x="2246051" y="1757779"/>
            <a:ext cx="5255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latin typeface="Algerian" panose="04020705040A02060702" pitchFamily="82" charset="0"/>
              </a:rPr>
              <a:t>Thank </a:t>
            </a:r>
            <a:endParaRPr lang="en-IN" sz="115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001DC-7219-BF0D-E5E7-5B18D60CEEA8}"/>
              </a:ext>
            </a:extLst>
          </p:cNvPr>
          <p:cNvSpPr txBox="1"/>
          <p:nvPr/>
        </p:nvSpPr>
        <p:spPr>
          <a:xfrm>
            <a:off x="4873841" y="3861786"/>
            <a:ext cx="43589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latin typeface="Algerian" panose="04020705040A02060702" pitchFamily="82" charset="0"/>
              </a:rPr>
              <a:t>You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F27E9-65F6-3F19-AEB0-297EB7EEFDBD}"/>
              </a:ext>
            </a:extLst>
          </p:cNvPr>
          <p:cNvSpPr txBox="1"/>
          <p:nvPr/>
        </p:nvSpPr>
        <p:spPr>
          <a:xfrm>
            <a:off x="5411931" y="452718"/>
            <a:ext cx="463890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  goal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 descr="Cardboard boxes on conveyor belt">
            <a:extLst>
              <a:ext uri="{FF2B5EF4-FFF2-40B4-BE49-F238E27FC236}">
                <a16:creationId xmlns:a16="http://schemas.microsoft.com/office/drawing/2014/main" id="{77F7C0F4-1466-17CD-DE31-B86479041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2" r="2072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F314F-F121-7D11-F96A-892621C7865B}"/>
              </a:ext>
            </a:extLst>
          </p:cNvPr>
          <p:cNvSpPr txBox="1"/>
          <p:nvPr/>
        </p:nvSpPr>
        <p:spPr>
          <a:xfrm>
            <a:off x="5410950" y="2052918"/>
            <a:ext cx="463890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 have  to built the time series model to predict and forecast the next one  year furniture sales of different stores using past values 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13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5F748-32FA-8296-4E1F-E7006E77D775}"/>
              </a:ext>
            </a:extLst>
          </p:cNvPr>
          <p:cNvSpPr txBox="1"/>
          <p:nvPr/>
        </p:nvSpPr>
        <p:spPr>
          <a:xfrm>
            <a:off x="847725" y="333375"/>
            <a:ext cx="7052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 the data and  dtypes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77649-C880-8DE3-E5E0-F7BFB8EBE253}"/>
              </a:ext>
            </a:extLst>
          </p:cNvPr>
          <p:cNvSpPr txBox="1"/>
          <p:nvPr/>
        </p:nvSpPr>
        <p:spPr>
          <a:xfrm>
            <a:off x="1262395" y="1414796"/>
            <a:ext cx="7581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of 9994 rows and  21    attributes out of which we have to take the  furniture category separately to predict the sales of furniture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data is divided into train and test data sets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F243F-958E-E8C1-6E56-2CEFE05590E9}"/>
              </a:ext>
            </a:extLst>
          </p:cNvPr>
          <p:cNvSpPr txBox="1"/>
          <p:nvPr/>
        </p:nvSpPr>
        <p:spPr>
          <a:xfrm>
            <a:off x="847724" y="2299508"/>
            <a:ext cx="616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DS3_C6_S4_TimeSeries_Sales_Data_Project.xls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9C45C-038E-F2A9-6C89-1C4CEEA401F8}"/>
              </a:ext>
            </a:extLst>
          </p:cNvPr>
          <p:cNvSpPr txBox="1"/>
          <p:nvPr/>
        </p:nvSpPr>
        <p:spPr>
          <a:xfrm>
            <a:off x="847724" y="4242876"/>
            <a:ext cx="686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the certain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683BA-16AA-1D80-5202-302B9F85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85" y="1494513"/>
            <a:ext cx="2438611" cy="3635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9094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E05E29-A482-6C56-FF0A-FF83992C38BC}"/>
              </a:ext>
            </a:extLst>
          </p:cNvPr>
          <p:cNvSpPr txBox="1"/>
          <p:nvPr/>
        </p:nvSpPr>
        <p:spPr>
          <a:xfrm>
            <a:off x="901107" y="735051"/>
            <a:ext cx="70201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Imputation of missing values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 found in the data set </a:t>
            </a:r>
          </a:p>
          <a:p>
            <a:pPr lvl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Checking for special character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special characters present in the data set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Treating outlier 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outliers are observed in the data for predicting the sale at a particular time we have to ignore the outliers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DA3A8-3175-FAD9-B767-DC4F79C2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03" y="281058"/>
            <a:ext cx="2392327" cy="3025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6355C-FCD1-7CB8-7A0B-7041BBDC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217" y="3717651"/>
            <a:ext cx="3383573" cy="2469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31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E7DD56-E00F-E324-D9D9-796236BEB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9479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4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24F1F-14EA-6450-B8F1-5076EC9F84A2}"/>
              </a:ext>
            </a:extLst>
          </p:cNvPr>
          <p:cNvSpPr txBox="1"/>
          <p:nvPr/>
        </p:nvSpPr>
        <p:spPr>
          <a:xfrm>
            <a:off x="646112" y="452718"/>
            <a:ext cx="41655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EDA [Exploratory Data Analysis]</a:t>
            </a:r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EC241-1499-D823-3053-71612C95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899620"/>
            <a:ext cx="5449471" cy="2738359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ED8D-4656-9A78-38F8-4031C7B2BA48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the west region is having highest furniture  sales of 32.05%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 the south region has least sales of 16.21%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 the more no of sales are in furnishings subcategory of 45.12%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 the least sales are in bookcases with 10.75%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the more no of order placed through standard ship mode with 58.84%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 and very least no of orders are placed in same day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the better ship modes are second class and standard class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8B552-E8D9-1DCC-6BDD-4FBDC996F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35" y="4085841"/>
            <a:ext cx="2257498" cy="2162557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E42EC-8449-A876-6111-1AA65D4A5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9" y="4171949"/>
            <a:ext cx="2627752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4485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2E6ED7-E22D-072F-3D27-FAD631DCA478}"/>
              </a:ext>
            </a:extLst>
          </p:cNvPr>
          <p:cNvSpPr txBox="1"/>
          <p:nvPr/>
        </p:nvSpPr>
        <p:spPr>
          <a:xfrm>
            <a:off x="2208873" y="95054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9CFAF-0697-1203-D458-6CC35C94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93" y="254140"/>
            <a:ext cx="4169926" cy="3174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8848-42A9-53F0-851A-C05B514E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30" y="3599219"/>
            <a:ext cx="4169926" cy="3185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8A17A4-122F-2A27-CBBC-C3960B5C2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1" y="821816"/>
            <a:ext cx="5643481" cy="2777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A12645FA-8D1D-4940-913E-CFDEA09AB9E8}"/>
              </a:ext>
            </a:extLst>
          </p:cNvPr>
          <p:cNvGraphicFramePr/>
          <p:nvPr/>
        </p:nvGraphicFramePr>
        <p:xfrm>
          <a:off x="234781" y="3899275"/>
          <a:ext cx="7236555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7698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DD00D-A19F-47D5-20D2-732DE2E35185}"/>
              </a:ext>
            </a:extLst>
          </p:cNvPr>
          <p:cNvSpPr txBox="1"/>
          <p:nvPr/>
        </p:nvSpPr>
        <p:spPr>
          <a:xfrm>
            <a:off x="548640" y="538480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Multivariate Analysis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GB" sz="1600" b="0" i="0" dirty="0">
                <a:effectLst/>
                <a:latin typeface="urw-din"/>
              </a:rPr>
              <a:t>When the data involves three or more variables, it is categorized under multivariate.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2A510-A879-265A-1688-A8CA96E79368}"/>
              </a:ext>
            </a:extLst>
          </p:cNvPr>
          <p:cNvSpPr txBox="1"/>
          <p:nvPr/>
        </p:nvSpPr>
        <p:spPr>
          <a:xfrm>
            <a:off x="291794" y="1834644"/>
            <a:ext cx="75720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Interpretation from visuals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/>
              <a:t> in technology all the ship mode is giving the profit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/>
              <a:t>in furniture we are getting less profit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/>
              <a:t>in technology the first class giving more profit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/>
              <a:t>In all the region consumer segment has the highest sale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/>
              <a:t>In in central region corporate has the highest sales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51B4-1FC9-35E3-9AEB-8C52ABCF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74076"/>
            <a:ext cx="4244708" cy="3482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704CA-DBA2-1661-DA34-3673849ED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28" y="4021122"/>
            <a:ext cx="5249727" cy="2666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85473B-ADAD-DB9A-BB1C-1FE1596D3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4" y="4021122"/>
            <a:ext cx="5954232" cy="2666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873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850C-6477-D248-CC14-7E40B1CD35DD}"/>
              </a:ext>
            </a:extLst>
          </p:cNvPr>
          <p:cNvSpPr txBox="1"/>
          <p:nvPr/>
        </p:nvSpPr>
        <p:spPr>
          <a:xfrm>
            <a:off x="5495696" y="486998"/>
            <a:ext cx="463890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Selecting the best model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BB161-A24C-C822-978E-9E651311CCCC}"/>
              </a:ext>
            </a:extLst>
          </p:cNvPr>
          <p:cNvSpPr txBox="1"/>
          <p:nvPr/>
        </p:nvSpPr>
        <p:spPr>
          <a:xfrm>
            <a:off x="5079156" y="2084591"/>
            <a:ext cx="65735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more than one algorithm ?</a:t>
            </a:r>
          </a:p>
          <a:p>
            <a:pPr>
              <a:spcAft>
                <a:spcPts val="600"/>
              </a:spcAft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used more than one algorithm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checked the error values of all three model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checking the performance of each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selected the best one to predict the Sales of Furniture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the sales I have used </a:t>
            </a:r>
            <a:r>
              <a:rPr lang="en-IN" dirty="0"/>
              <a:t>Sarima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MSE,RMSE,AIC values of SARIMA model is less compare to other models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F3A935-CD82-EC00-59BF-F3B90F8A4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271474"/>
              </p:ext>
            </p:extLst>
          </p:nvPr>
        </p:nvGraphicFramePr>
        <p:xfrm>
          <a:off x="210851" y="1708226"/>
          <a:ext cx="4328981" cy="399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84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414</TotalTime>
  <Words>667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Century Gothic</vt:lpstr>
      <vt:lpstr>Times New Roman</vt:lpstr>
      <vt:lpstr>urw-din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channappa momdi</dc:creator>
  <cp:lastModifiedBy>channappa momdi</cp:lastModifiedBy>
  <cp:revision>5</cp:revision>
  <dcterms:created xsi:type="dcterms:W3CDTF">2022-11-10T06:05:42Z</dcterms:created>
  <dcterms:modified xsi:type="dcterms:W3CDTF">2022-11-14T12:43:43Z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2022-11-10T06:05:42Z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71788190-ec02-4cce-9f4a-d6f42d4b0207</vt:lpwstr>
  </property>
  <property fmtid="{D5CDD505-2E9C-101B-9397-08002B2CF9AE}" pid="7" name="MSIP_Label_defa4170-0d19-0005-0004-bc88714345d2_ActionId">
    <vt:lpwstr>7d9717e3-6700-489f-8830-1a690da7f4ac</vt:lpwstr>
  </property>
  <property fmtid="{D5CDD505-2E9C-101B-9397-08002B2CF9AE}" pid="8" name="MSIP_Label_defa4170-0d19-0005-0004-bc88714345d2_ContentBits">
    <vt:lpwstr>0</vt:lpwstr>
  </property>
</Properties>
</file>