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79" r:id="rId2"/>
    <p:sldMasterId id="2147483685" r:id="rId3"/>
    <p:sldMasterId id="2147483691" r:id="rId4"/>
    <p:sldMasterId id="2147483697" r:id="rId5"/>
    <p:sldMasterId id="2147483703" r:id="rId6"/>
    <p:sldMasterId id="2147483709" r:id="rId7"/>
  </p:sldMasterIdLst>
  <p:notesMasterIdLst>
    <p:notesMasterId r:id="rId23"/>
  </p:notesMasterIdLst>
  <p:sldIdLst>
    <p:sldId id="256" r:id="rId8"/>
    <p:sldId id="257" r:id="rId9"/>
    <p:sldId id="272" r:id="rId10"/>
    <p:sldId id="271" r:id="rId11"/>
    <p:sldId id="278" r:id="rId12"/>
    <p:sldId id="279" r:id="rId13"/>
    <p:sldId id="280" r:id="rId14"/>
    <p:sldId id="281" r:id="rId15"/>
    <p:sldId id="282" r:id="rId16"/>
    <p:sldId id="283" r:id="rId17"/>
    <p:sldId id="284" r:id="rId18"/>
    <p:sldId id="285" r:id="rId19"/>
    <p:sldId id="286" r:id="rId20"/>
    <p:sldId id="287" r:id="rId21"/>
    <p:sldId id="288" r:id="rId22"/>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7" autoAdjust="0"/>
    <p:restoredTop sz="94660"/>
  </p:normalViewPr>
  <p:slideViewPr>
    <p:cSldViewPr>
      <p:cViewPr varScale="1">
        <p:scale>
          <a:sx n="101" d="100"/>
          <a:sy n="101" d="100"/>
        </p:scale>
        <p:origin x="42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17731C-E28D-45C7-BECF-CCB42401BFC9}" type="datetimeFigureOut">
              <a:rPr lang="en-GB" smtClean="0"/>
              <a:pPr/>
              <a:t>04/10/2016</a:t>
            </a:fld>
            <a:endParaRPr lang="en-GB"/>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38079-B648-4AEB-BA01-D49A8E6549A3}" type="slidenum">
              <a:rPr lang="en-GB" smtClean="0"/>
              <a:pPr/>
              <a:t>‹nr.›</a:t>
            </a:fld>
            <a:endParaRPr lang="en-GB"/>
          </a:p>
        </p:txBody>
      </p:sp>
    </p:spTree>
    <p:extLst>
      <p:ext uri="{BB962C8B-B14F-4D97-AF65-F5344CB8AC3E}">
        <p14:creationId xmlns:p14="http://schemas.microsoft.com/office/powerpoint/2010/main" val="291555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9049249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4/10/2016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9541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5F17BE6E-A6F8-3442-9DA5-5593485BE98C}"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54484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391352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6086CE3-90FF-5744-87D8-5D36EE4D91CC}" type="datetime1">
              <a:t>4/10/2016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07505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E5FDB7F4-B6ED-1748-9D00-406FDAEF6503}"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847097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4/10/2016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534597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138FFCED-4308-CA4D-ACC4-3948E9F11CDF}"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4236018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341041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6086CE3-90FF-5744-87D8-5D36EE4D91CC}" type="datetime1">
              <a:t>4/10/2016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6632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E5FDB7F4-B6ED-1748-9D00-406FDAEF6503}"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93784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E0536405-9B9C-4698-B6B1-4B39E7C3F593}" type="datetime1">
              <a:rPr lang="nl-NL" smtClean="0"/>
              <a:pPr/>
              <a:t>4-10-2016</a:t>
            </a:fld>
            <a:endParaRPr lang="nl-NL"/>
          </a:p>
        </p:txBody>
      </p:sp>
      <p:sp>
        <p:nvSpPr>
          <p:cNvPr id="5" name="Footer Placeholder 4"/>
          <p:cNvSpPr>
            <a:spLocks noGrp="1"/>
          </p:cNvSpPr>
          <p:nvPr>
            <p:ph type="ftr" sz="quarter" idx="11"/>
          </p:nvPr>
        </p:nvSpPr>
        <p:spPr/>
        <p:txBody>
          <a:bodyPr/>
          <a:lstStyle/>
          <a:p>
            <a:r>
              <a:rPr lang="nl-NL"/>
              <a:t>Steven Ophalvens - HUB</a:t>
            </a:r>
          </a:p>
        </p:txBody>
      </p:sp>
      <p:sp>
        <p:nvSpPr>
          <p:cNvPr id="6" name="Slide Number Placeholder 5"/>
          <p:cNvSpPr>
            <a:spLocks noGrp="1"/>
          </p:cNvSpPr>
          <p:nvPr>
            <p:ph type="sldNum" sz="quarter" idx="12"/>
          </p:nvPr>
        </p:nvSpPr>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1934521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4/10/2016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892574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138FFCED-4308-CA4D-ACC4-3948E9F11CDF}"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262955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029174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E056D7AB-E25E-FB4B-969B-4A4EA7ABA0AD}" type="datetime1">
              <a:t>4/10/2016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121197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347F30DE-79EA-A349-BE9F-7981F0F2DC46}"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925836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4/10/2016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21742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0149C62E-9B80-144E-9FFF-A108B648E2E0}"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7793630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389519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5F856C8F-3F9B-6D44-8056-EDB07DB254DC}" type="datetime1">
              <a:t>4/10/2016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677359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1CE7233C-6A1A-B347-86E1-38E7A4477365}"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4894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581712E6-4BA2-47AD-AD7E-EB764065231D}" type="datetime1">
              <a:rPr lang="nl-NL" smtClean="0"/>
              <a:pPr/>
              <a:t>4-10-2016</a:t>
            </a:fld>
            <a:endParaRPr lang="nl-NL"/>
          </a:p>
        </p:txBody>
      </p:sp>
      <p:sp>
        <p:nvSpPr>
          <p:cNvPr id="6" name="Footer Placeholder 5"/>
          <p:cNvSpPr>
            <a:spLocks noGrp="1"/>
          </p:cNvSpPr>
          <p:nvPr>
            <p:ph type="ftr" sz="quarter" idx="11"/>
          </p:nvPr>
        </p:nvSpPr>
        <p:spPr/>
        <p:txBody>
          <a:bodyPr/>
          <a:lstStyle/>
          <a:p>
            <a:r>
              <a:rPr lang="nl-NL"/>
              <a:t>Steven Ophalvens - HUB</a:t>
            </a:r>
          </a:p>
        </p:txBody>
      </p:sp>
      <p:sp>
        <p:nvSpPr>
          <p:cNvPr id="7" name="Slide Number Placeholder 6"/>
          <p:cNvSpPr>
            <a:spLocks noGrp="1"/>
          </p:cNvSpPr>
          <p:nvPr>
            <p:ph type="sldNum" sz="quarter" idx="12"/>
          </p:nvPr>
        </p:nvSpPr>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269710690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4/10/2016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8752549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A316EF45-E80A-A14C-9D81-938871F147C8}"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006247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893422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0C0CCFA7-D12C-7141-8399-7EC2FD74B1F4}" type="datetime1">
              <a:t>4/10/2016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1883720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5D13D340-8AB4-384E-BF13-A0690AD7A543}"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3313293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4/10/2016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6698790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3F0D68B8-9D46-6848-AE7E-75CFB53DB47C}"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4985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17FA0-018E-436A-9257-F803E1B5EFF7}" type="datetime1">
              <a:rPr lang="nl-NL" smtClean="0"/>
              <a:pPr/>
              <a:t>4-10-2016</a:t>
            </a:fld>
            <a:endParaRPr lang="nl-NL"/>
          </a:p>
        </p:txBody>
      </p:sp>
      <p:sp>
        <p:nvSpPr>
          <p:cNvPr id="3" name="Footer Placeholder 2"/>
          <p:cNvSpPr>
            <a:spLocks noGrp="1"/>
          </p:cNvSpPr>
          <p:nvPr>
            <p:ph type="ftr" sz="quarter" idx="11"/>
          </p:nvPr>
        </p:nvSpPr>
        <p:spPr/>
        <p:txBody>
          <a:bodyPr/>
          <a:lstStyle/>
          <a:p>
            <a:r>
              <a:rPr lang="nl-NL"/>
              <a:t>Steven Ophalvens - HUB</a:t>
            </a:r>
          </a:p>
        </p:txBody>
      </p:sp>
      <p:sp>
        <p:nvSpPr>
          <p:cNvPr id="4" name="Slide Number Placeholder 3"/>
          <p:cNvSpPr>
            <a:spLocks noGrp="1"/>
          </p:cNvSpPr>
          <p:nvPr>
            <p:ph type="sldNum" sz="quarter" idx="12"/>
          </p:nvPr>
        </p:nvSpPr>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285051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2B30579C-5B1F-4489-B8A8-D1E102D8D8DE}" type="datetime1">
              <a:rPr lang="nl-NL" smtClean="0"/>
              <a:pPr/>
              <a:t>4-10-2016</a:t>
            </a:fld>
            <a:endParaRPr lang="nl-NL"/>
          </a:p>
        </p:txBody>
      </p:sp>
      <p:sp>
        <p:nvSpPr>
          <p:cNvPr id="6" name="Footer Placeholder 5"/>
          <p:cNvSpPr>
            <a:spLocks noGrp="1"/>
          </p:cNvSpPr>
          <p:nvPr>
            <p:ph type="ftr" sz="quarter" idx="11"/>
          </p:nvPr>
        </p:nvSpPr>
        <p:spPr/>
        <p:txBody>
          <a:bodyPr/>
          <a:lstStyle/>
          <a:p>
            <a:r>
              <a:rPr lang="nl-NL"/>
              <a:t>Steven Ophalvens - HUB</a:t>
            </a:r>
          </a:p>
        </p:txBody>
      </p:sp>
      <p:sp>
        <p:nvSpPr>
          <p:cNvPr id="7" name="Slide Number Placeholder 6"/>
          <p:cNvSpPr>
            <a:spLocks noGrp="1"/>
          </p:cNvSpPr>
          <p:nvPr>
            <p:ph type="sldNum" sz="quarter" idx="12"/>
          </p:nvPr>
        </p:nvSpPr>
        <p:spPr>
          <a:xfrm>
            <a:off x="8159360" y="6343522"/>
            <a:ext cx="527440" cy="365125"/>
          </a:xfrm>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198958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a:t>Klik om het opmaakprofiel van de modelondertitel te bewerken</a:t>
            </a:r>
            <a:endParaRPr kumimoji="0" lang="en-US"/>
          </a:p>
        </p:txBody>
      </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9D4B2A90-8E69-4533-9632-F020C9BB1F3B}" type="datetime1">
              <a:rPr lang="nl-NL" smtClean="0"/>
              <a:pPr/>
              <a:t>4-10-2016</a:t>
            </a:fld>
            <a:endParaRPr lang="nl-NL"/>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r>
              <a:rPr lang="nl-NL"/>
              <a:t>Steven Ophalvens - HUB</a:t>
            </a:r>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C3EE7185-A582-4542-8FF0-969B3F80C0A5}" type="slidenum">
              <a:rPr lang="nl-NL" smtClean="0"/>
              <a:pPr/>
              <a:t>‹nr.›</a:t>
            </a:fld>
            <a:endParaRPr lang="nl-NL"/>
          </a:p>
        </p:txBody>
      </p:sp>
    </p:spTree>
    <p:extLst>
      <p:ext uri="{BB962C8B-B14F-4D97-AF65-F5344CB8AC3E}">
        <p14:creationId xmlns:p14="http://schemas.microsoft.com/office/powerpoint/2010/main" val="421460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32020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8CCD183A-059B-2542-813C-5A08B6D37968}" type="datetime1">
              <a:t>4/10/2016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29045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A18FAD7D-2159-674C-BC18-A050D77CC070}" type="datetime1">
              <a:t>4/10/2016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787990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6.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581712E6-4BA2-47AD-AD7E-EB764065231D}" type="datetime1">
              <a:rPr lang="nl-NL" smtClean="0"/>
              <a:pPr/>
              <a:t>4-10-2016</a:t>
            </a:fld>
            <a:endParaRPr lang="nl-NL"/>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nl-NL"/>
              <a:t>Steven Ophalvens - HUB</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C3EE7185-A582-4542-8FF0-969B3F80C0A5}" type="slidenum">
              <a:rPr lang="nl-NL" smtClean="0"/>
              <a:pPr/>
              <a:t>‹nr.›</a:t>
            </a:fld>
            <a:endParaRPr lang="nl-NL"/>
          </a:p>
        </p:txBody>
      </p:sp>
    </p:spTree>
    <p:extLst>
      <p:ext uri="{BB962C8B-B14F-4D97-AF65-F5344CB8AC3E}">
        <p14:creationId xmlns:p14="http://schemas.microsoft.com/office/powerpoint/2010/main" val="2151127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NL"/>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4/10/2016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23976089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4/10/2016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48221044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4/10/2016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81612827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4/10/2016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6181602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4/10/2016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401745249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4/10/2016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54859438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jigsaw.w3.org/css-validat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solidFill>
                  <a:schemeClr val="accent1"/>
                </a:solidFill>
              </a:rPr>
              <a:t>Mobiel en internet 1</a:t>
            </a:r>
            <a:endParaRPr lang="en-GB" dirty="0">
              <a:solidFill>
                <a:schemeClr val="accent1"/>
              </a:solidFill>
            </a:endParaRPr>
          </a:p>
        </p:txBody>
      </p:sp>
      <p:sp>
        <p:nvSpPr>
          <p:cNvPr id="3" name="Ondertitel 2"/>
          <p:cNvSpPr>
            <a:spLocks noGrp="1"/>
          </p:cNvSpPr>
          <p:nvPr>
            <p:ph type="subTitle" idx="1"/>
          </p:nvPr>
        </p:nvSpPr>
        <p:spPr/>
        <p:txBody>
          <a:bodyPr>
            <a:normAutofit lnSpcReduction="10000"/>
          </a:bodyPr>
          <a:lstStyle/>
          <a:p>
            <a:r>
              <a:rPr lang="en-GB" dirty="0">
                <a:solidFill>
                  <a:schemeClr val="accent2"/>
                </a:solidFill>
              </a:rPr>
              <a:t>HTML5 &amp; CSS3</a:t>
            </a:r>
          </a:p>
          <a:p>
            <a:r>
              <a:rPr lang="en-GB" dirty="0">
                <a:solidFill>
                  <a:schemeClr val="accent2"/>
                </a:solidFill>
              </a:rPr>
              <a:t>Les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normAutofit fontScale="85000" lnSpcReduction="20000"/>
          </a:bodyPr>
          <a:lstStyle/>
          <a:p>
            <a:r>
              <a:rPr lang="nl-BE" dirty="0" err="1">
                <a:solidFill>
                  <a:schemeClr val="accent2"/>
                </a:solidFill>
                <a:latin typeface="Courier New" panose="02070309020205020404" pitchFamily="49" charset="0"/>
                <a:cs typeface="Courier New" panose="02070309020205020404" pitchFamily="49" charset="0"/>
              </a:rPr>
              <a:t>font-size</a:t>
            </a:r>
            <a:endParaRPr lang="nl-BE" dirty="0">
              <a:solidFill>
                <a:schemeClr val="accent2"/>
              </a:solidFill>
              <a:latin typeface="Courier New" panose="02070309020205020404" pitchFamily="49" charset="0"/>
              <a:cs typeface="Courier New" panose="02070309020205020404" pitchFamily="49" charset="0"/>
            </a:endParaRPr>
          </a:p>
          <a:p>
            <a:pPr lvl="1"/>
            <a:r>
              <a:rPr lang="nl-BE" dirty="0" err="1">
                <a:latin typeface="Courier New" panose="02070309020205020404" pitchFamily="49" charset="0"/>
                <a:cs typeface="Courier New" panose="02070309020205020404" pitchFamily="49" charset="0"/>
              </a:rPr>
              <a:t>xx-small</a:t>
            </a:r>
            <a:r>
              <a:rPr lang="nl-BE" dirty="0"/>
              <a:t>, </a:t>
            </a:r>
            <a:r>
              <a:rPr lang="nl-BE" dirty="0" err="1">
                <a:latin typeface="Courier New" panose="02070309020205020404" pitchFamily="49" charset="0"/>
                <a:cs typeface="Courier New" panose="02070309020205020404" pitchFamily="49" charset="0"/>
              </a:rPr>
              <a:t>x-small</a:t>
            </a:r>
            <a:r>
              <a:rPr lang="nl-BE" dirty="0"/>
              <a:t>, </a:t>
            </a:r>
            <a:r>
              <a:rPr lang="nl-BE" dirty="0" err="1">
                <a:latin typeface="Courier New" panose="02070309020205020404" pitchFamily="49" charset="0"/>
                <a:cs typeface="Courier New" panose="02070309020205020404" pitchFamily="49" charset="0"/>
              </a:rPr>
              <a:t>small</a:t>
            </a:r>
            <a:r>
              <a:rPr lang="nl-BE" dirty="0"/>
              <a:t>, </a:t>
            </a:r>
            <a:r>
              <a:rPr lang="nl-BE" dirty="0">
                <a:latin typeface="Courier New" panose="02070309020205020404" pitchFamily="49" charset="0"/>
                <a:cs typeface="Courier New" panose="02070309020205020404" pitchFamily="49" charset="0"/>
              </a:rPr>
              <a:t>medium</a:t>
            </a:r>
            <a:r>
              <a:rPr lang="nl-BE" dirty="0"/>
              <a:t>, </a:t>
            </a:r>
            <a:r>
              <a:rPr lang="nl-BE" dirty="0" err="1">
                <a:latin typeface="Courier New" panose="02070309020205020404" pitchFamily="49" charset="0"/>
                <a:cs typeface="Courier New" panose="02070309020205020404" pitchFamily="49" charset="0"/>
              </a:rPr>
              <a:t>large</a:t>
            </a:r>
            <a:r>
              <a:rPr lang="nl-BE" dirty="0"/>
              <a:t>, </a:t>
            </a:r>
            <a:r>
              <a:rPr lang="nl-BE" dirty="0" err="1">
                <a:latin typeface="Courier New" panose="02070309020205020404" pitchFamily="49" charset="0"/>
                <a:cs typeface="Courier New" panose="02070309020205020404" pitchFamily="49" charset="0"/>
              </a:rPr>
              <a:t>x-large</a:t>
            </a:r>
            <a:r>
              <a:rPr lang="nl-BE" dirty="0"/>
              <a:t>, </a:t>
            </a:r>
            <a:r>
              <a:rPr lang="nl-BE" dirty="0" err="1">
                <a:latin typeface="Courier New" panose="02070309020205020404" pitchFamily="49" charset="0"/>
                <a:cs typeface="Courier New" panose="02070309020205020404" pitchFamily="49" charset="0"/>
              </a:rPr>
              <a:t>xx-large</a:t>
            </a:r>
            <a:r>
              <a:rPr lang="nl-BE" dirty="0"/>
              <a:t>, </a:t>
            </a:r>
            <a:r>
              <a:rPr lang="nl-BE" dirty="0" err="1">
                <a:latin typeface="Courier New" panose="02070309020205020404" pitchFamily="49" charset="0"/>
                <a:cs typeface="Courier New" panose="02070309020205020404" pitchFamily="49" charset="0"/>
              </a:rPr>
              <a:t>larger</a:t>
            </a:r>
            <a:r>
              <a:rPr lang="nl-BE" dirty="0"/>
              <a:t>, </a:t>
            </a:r>
            <a:r>
              <a:rPr lang="nl-BE" dirty="0">
                <a:latin typeface="Courier New" panose="02070309020205020404" pitchFamily="49" charset="0"/>
                <a:cs typeface="Courier New" panose="02070309020205020404" pitchFamily="49" charset="0"/>
              </a:rPr>
              <a:t>smaller</a:t>
            </a:r>
            <a:r>
              <a:rPr lang="nl-BE" dirty="0"/>
              <a:t>, lengte, percentage</a:t>
            </a:r>
          </a:p>
          <a:p>
            <a:pPr lvl="1"/>
            <a:r>
              <a:rPr lang="nl-BE" dirty="0"/>
              <a:t>Uitgaan van 100% grootte voor de body tekst. De andere elementen daarop aanpassen. </a:t>
            </a:r>
          </a:p>
          <a:p>
            <a:pPr lvl="1"/>
            <a:r>
              <a:rPr lang="nl-BE" dirty="0"/>
              <a:t>Font </a:t>
            </a:r>
            <a:r>
              <a:rPr lang="nl-BE" dirty="0" err="1"/>
              <a:t>size</a:t>
            </a:r>
            <a:r>
              <a:rPr lang="nl-BE" dirty="0"/>
              <a:t> nooit met lengte ( </a:t>
            </a:r>
            <a:r>
              <a:rPr lang="nl-BE" dirty="0" err="1"/>
              <a:t>px</a:t>
            </a:r>
            <a:r>
              <a:rPr lang="nl-BE"/>
              <a:t> ).</a:t>
            </a:r>
            <a:endParaRPr lang="nl-BE" dirty="0"/>
          </a:p>
          <a:p>
            <a:r>
              <a:rPr lang="nl-BE" dirty="0" err="1">
                <a:solidFill>
                  <a:schemeClr val="accent2"/>
                </a:solidFill>
                <a:latin typeface="Courier New" panose="02070309020205020404" pitchFamily="49" charset="0"/>
                <a:cs typeface="Courier New" panose="02070309020205020404" pitchFamily="49" charset="0"/>
              </a:rPr>
              <a:t>font-style</a:t>
            </a:r>
            <a:endParaRPr lang="nl-BE" dirty="0">
              <a:solidFill>
                <a:schemeClr val="accent2"/>
              </a:solidFill>
              <a:latin typeface="Courier New" panose="02070309020205020404" pitchFamily="49" charset="0"/>
              <a:cs typeface="Courier New" panose="02070309020205020404" pitchFamily="49" charset="0"/>
            </a:endParaRPr>
          </a:p>
          <a:p>
            <a:pPr lvl="1"/>
            <a:r>
              <a:rPr lang="nl-BE" dirty="0" err="1">
                <a:latin typeface="Courier New" panose="02070309020205020404" pitchFamily="49" charset="0"/>
                <a:cs typeface="Courier New" panose="02070309020205020404" pitchFamily="49" charset="0"/>
              </a:rPr>
              <a:t>normal</a:t>
            </a:r>
            <a:r>
              <a:rPr lang="nl-BE" dirty="0"/>
              <a:t>, </a:t>
            </a:r>
            <a:r>
              <a:rPr lang="nl-BE" dirty="0" err="1">
                <a:latin typeface="Courier New" panose="02070309020205020404" pitchFamily="49" charset="0"/>
                <a:cs typeface="Courier New" panose="02070309020205020404" pitchFamily="49" charset="0"/>
              </a:rPr>
              <a:t>italic</a:t>
            </a:r>
            <a:r>
              <a:rPr lang="nl-BE" dirty="0"/>
              <a:t>, </a:t>
            </a:r>
            <a:r>
              <a:rPr lang="nl-BE" dirty="0" err="1">
                <a:latin typeface="Courier New" panose="02070309020205020404" pitchFamily="49" charset="0"/>
                <a:cs typeface="Courier New" panose="02070309020205020404" pitchFamily="49" charset="0"/>
              </a:rPr>
              <a:t>oblique</a:t>
            </a:r>
            <a:endParaRPr lang="nl-BE" dirty="0">
              <a:latin typeface="Courier New" panose="02070309020205020404" pitchFamily="49" charset="0"/>
              <a:cs typeface="Courier New" panose="02070309020205020404" pitchFamily="49" charset="0"/>
            </a:endParaRPr>
          </a:p>
          <a:p>
            <a:r>
              <a:rPr lang="nl-BE" dirty="0" err="1">
                <a:solidFill>
                  <a:schemeClr val="accent2"/>
                </a:solidFill>
                <a:latin typeface="Courier New" panose="02070309020205020404" pitchFamily="49" charset="0"/>
                <a:cs typeface="Courier New" panose="02070309020205020404" pitchFamily="49" charset="0"/>
              </a:rPr>
              <a:t>font-variant</a:t>
            </a:r>
            <a:endParaRPr lang="nl-BE" dirty="0">
              <a:solidFill>
                <a:schemeClr val="accent2"/>
              </a:solidFill>
              <a:latin typeface="Courier New" panose="02070309020205020404" pitchFamily="49" charset="0"/>
              <a:cs typeface="Courier New" panose="02070309020205020404" pitchFamily="49" charset="0"/>
            </a:endParaRPr>
          </a:p>
          <a:p>
            <a:pPr lvl="1"/>
            <a:r>
              <a:rPr lang="nl-BE" dirty="0" err="1">
                <a:latin typeface="Courier New" panose="02070309020205020404" pitchFamily="49" charset="0"/>
                <a:cs typeface="Courier New" panose="02070309020205020404" pitchFamily="49" charset="0"/>
              </a:rPr>
              <a:t>normal</a:t>
            </a:r>
            <a:r>
              <a:rPr lang="nl-BE" dirty="0"/>
              <a:t>, </a:t>
            </a:r>
            <a:r>
              <a:rPr lang="nl-BE" dirty="0" err="1">
                <a:latin typeface="Courier New" panose="02070309020205020404" pitchFamily="49" charset="0"/>
                <a:cs typeface="Courier New" panose="02070309020205020404" pitchFamily="49" charset="0"/>
              </a:rPr>
              <a:t>small-caps</a:t>
            </a:r>
            <a:endParaRPr lang="nl-BE" dirty="0">
              <a:latin typeface="Courier New" panose="02070309020205020404" pitchFamily="49" charset="0"/>
              <a:cs typeface="Courier New" panose="02070309020205020404" pitchFamily="49" charset="0"/>
            </a:endParaRPr>
          </a:p>
          <a:p>
            <a:r>
              <a:rPr lang="nl-BE" dirty="0" err="1">
                <a:solidFill>
                  <a:schemeClr val="accent2"/>
                </a:solidFill>
                <a:latin typeface="Courier New" panose="02070309020205020404" pitchFamily="49" charset="0"/>
                <a:cs typeface="Courier New" panose="02070309020205020404" pitchFamily="49" charset="0"/>
              </a:rPr>
              <a:t>font-weight</a:t>
            </a:r>
            <a:endParaRPr lang="nl-BE" dirty="0">
              <a:solidFill>
                <a:schemeClr val="accent2"/>
              </a:solidFill>
              <a:latin typeface="Courier New" panose="02070309020205020404" pitchFamily="49" charset="0"/>
              <a:cs typeface="Courier New" panose="02070309020205020404" pitchFamily="49" charset="0"/>
            </a:endParaRPr>
          </a:p>
          <a:p>
            <a:pPr lvl="1"/>
            <a:r>
              <a:rPr lang="nl-BE" dirty="0" err="1">
                <a:latin typeface="Courier New" panose="02070309020205020404" pitchFamily="49" charset="0"/>
                <a:cs typeface="Courier New" panose="02070309020205020404" pitchFamily="49" charset="0"/>
              </a:rPr>
              <a:t>normal</a:t>
            </a:r>
            <a:r>
              <a:rPr lang="nl-BE" dirty="0"/>
              <a:t>, </a:t>
            </a:r>
            <a:r>
              <a:rPr lang="nl-BE" dirty="0" err="1">
                <a:latin typeface="Courier New" panose="02070309020205020404" pitchFamily="49" charset="0"/>
                <a:cs typeface="Courier New" panose="02070309020205020404" pitchFamily="49" charset="0"/>
              </a:rPr>
              <a:t>bold</a:t>
            </a:r>
            <a:endParaRPr lang="nl-BE" dirty="0">
              <a:latin typeface="Courier New" panose="02070309020205020404" pitchFamily="49" charset="0"/>
              <a:cs typeface="Courier New" panose="02070309020205020404" pitchFamily="49" charset="0"/>
            </a:endParaRPr>
          </a:p>
          <a:p>
            <a:pPr lvl="1"/>
            <a:endParaRPr lang="nl-BE" dirty="0"/>
          </a:p>
          <a:p>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4-10-2016</a:t>
            </a:fld>
            <a:endParaRPr lang="nl-NL"/>
          </a:p>
        </p:txBody>
      </p:sp>
      <p:sp>
        <p:nvSpPr>
          <p:cNvPr id="4" name="Tijdelijke aanduiding voor voettekst 3"/>
          <p:cNvSpPr>
            <a:spLocks noGrp="1"/>
          </p:cNvSpPr>
          <p:nvPr>
            <p:ph type="ftr" sz="quarter" idx="11"/>
          </p:nvPr>
        </p:nvSpPr>
        <p:spPr/>
        <p:txBody>
          <a:bodyPr/>
          <a:lstStyle/>
          <a:p>
            <a:r>
              <a:rPr lang="nl-NL"/>
              <a:t>Steven Ophalvens - HUB</a:t>
            </a:r>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10</a:t>
            </a:fld>
            <a:endParaRPr lang="nl-N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en-GB" dirty="0" err="1"/>
              <a:t>Overerving</a:t>
            </a:r>
            <a:r>
              <a:rPr lang="en-GB" dirty="0"/>
              <a:t> &amp; ‘</a:t>
            </a:r>
            <a:r>
              <a:rPr lang="en-GB" dirty="0" err="1"/>
              <a:t>andere</a:t>
            </a:r>
            <a:r>
              <a:rPr lang="en-GB" dirty="0"/>
              <a:t>’ </a:t>
            </a:r>
            <a:r>
              <a:rPr lang="en-GB" dirty="0" err="1"/>
              <a:t>teksteigenschappen</a:t>
            </a:r>
            <a:endParaRPr lang="en-GB" dirty="0"/>
          </a:p>
        </p:txBody>
      </p:sp>
      <p:sp>
        <p:nvSpPr>
          <p:cNvPr id="2" name="Tijdelijke aanduiding voor inhoud 1"/>
          <p:cNvSpPr>
            <a:spLocks noGrp="1"/>
          </p:cNvSpPr>
          <p:nvPr>
            <p:ph idx="1"/>
          </p:nvPr>
        </p:nvSpPr>
        <p:spPr/>
        <p:txBody>
          <a:bodyPr>
            <a:normAutofit fontScale="85000" lnSpcReduction="20000"/>
          </a:bodyPr>
          <a:lstStyle/>
          <a:p>
            <a:r>
              <a:rPr lang="nl-BE" dirty="0"/>
              <a:t>Overerving !</a:t>
            </a:r>
          </a:p>
          <a:p>
            <a:pPr lvl="1"/>
            <a:r>
              <a:rPr lang="nl-BE" dirty="0" err="1"/>
              <a:t>Vb</a:t>
            </a:r>
            <a:r>
              <a:rPr lang="nl-BE" dirty="0"/>
              <a:t> : </a:t>
            </a:r>
            <a:r>
              <a:rPr lang="nl-BE" dirty="0">
                <a:latin typeface="Courier New" panose="02070309020205020404" pitchFamily="49" charset="0"/>
                <a:cs typeface="Courier New" panose="02070309020205020404" pitchFamily="49" charset="0"/>
              </a:rPr>
              <a:t>body {</a:t>
            </a:r>
            <a:r>
              <a:rPr lang="nl-BE" dirty="0" err="1">
                <a:latin typeface="Courier New" panose="02070309020205020404" pitchFamily="49" charset="0"/>
                <a:cs typeface="Courier New" panose="02070309020205020404" pitchFamily="49" charset="0"/>
              </a:rPr>
              <a:t>font-family</a:t>
            </a:r>
            <a:r>
              <a:rPr lang="nl-BE" dirty="0">
                <a:latin typeface="Courier New" panose="02070309020205020404" pitchFamily="49" charset="0"/>
                <a:cs typeface="Courier New" panose="02070309020205020404" pitchFamily="49" charset="0"/>
              </a:rPr>
              <a:t> : </a:t>
            </a:r>
            <a:r>
              <a:rPr lang="nl-BE" dirty="0" err="1">
                <a:latin typeface="Courier New" panose="02070309020205020404" pitchFamily="49" charset="0"/>
                <a:cs typeface="Courier New" panose="02070309020205020404" pitchFamily="49" charset="0"/>
              </a:rPr>
              <a:t>Verdana</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Helvetica</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Arial</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Sans-serif</a:t>
            </a:r>
            <a:r>
              <a:rPr lang="nl-BE" dirty="0">
                <a:latin typeface="Courier New" panose="02070309020205020404" pitchFamily="49" charset="0"/>
                <a:cs typeface="Courier New" panose="02070309020205020404" pitchFamily="49" charset="0"/>
              </a:rPr>
              <a:t>;}</a:t>
            </a:r>
          </a:p>
          <a:p>
            <a:pPr lvl="2"/>
            <a:r>
              <a:rPr lang="nl-BE" dirty="0"/>
              <a:t>Ook &lt;p&gt; zal die font-family overerven, tenzij specifiek anders opgeschreven  (een &lt;p&gt; element zal immers altijd voorkomen binnen het &lt;body&gt; element)</a:t>
            </a:r>
          </a:p>
          <a:p>
            <a:pPr lvl="2"/>
            <a:endParaRPr lang="nl-BE" dirty="0"/>
          </a:p>
          <a:p>
            <a:r>
              <a:rPr lang="nl-BE" dirty="0" err="1">
                <a:solidFill>
                  <a:schemeClr val="accent2"/>
                </a:solidFill>
                <a:latin typeface="Courier New" panose="02070309020205020404" pitchFamily="49" charset="0"/>
                <a:cs typeface="Courier New" panose="02070309020205020404" pitchFamily="49" charset="0"/>
              </a:rPr>
              <a:t>line-height</a:t>
            </a:r>
            <a:endParaRPr lang="nl-BE" dirty="0">
              <a:solidFill>
                <a:schemeClr val="accent2"/>
              </a:solidFill>
              <a:latin typeface="Courier New" panose="02070309020205020404" pitchFamily="49" charset="0"/>
              <a:cs typeface="Courier New" panose="02070309020205020404" pitchFamily="49" charset="0"/>
            </a:endParaRPr>
          </a:p>
          <a:p>
            <a:pPr lvl="2"/>
            <a:r>
              <a:rPr lang="nl-BE" dirty="0" err="1">
                <a:latin typeface="Courier New" panose="02070309020205020404" pitchFamily="49" charset="0"/>
                <a:cs typeface="Courier New" panose="02070309020205020404" pitchFamily="49" charset="0"/>
              </a:rPr>
              <a:t>normal</a:t>
            </a:r>
            <a:r>
              <a:rPr lang="nl-BE" dirty="0"/>
              <a:t>, </a:t>
            </a:r>
            <a:r>
              <a:rPr lang="nl-BE" i="1" dirty="0"/>
              <a:t>getal</a:t>
            </a:r>
            <a:r>
              <a:rPr lang="nl-BE" dirty="0"/>
              <a:t>, lengte, </a:t>
            </a:r>
            <a:r>
              <a:rPr lang="nl-BE" i="1" dirty="0"/>
              <a:t>percentage</a:t>
            </a:r>
          </a:p>
          <a:p>
            <a:r>
              <a:rPr lang="nl-BE" dirty="0">
                <a:solidFill>
                  <a:schemeClr val="accent2"/>
                </a:solidFill>
                <a:latin typeface="Courier New" panose="02070309020205020404" pitchFamily="49" charset="0"/>
                <a:cs typeface="Courier New" panose="02070309020205020404" pitchFamily="49" charset="0"/>
              </a:rPr>
              <a:t>letter-</a:t>
            </a:r>
            <a:r>
              <a:rPr lang="nl-BE" dirty="0" err="1">
                <a:solidFill>
                  <a:schemeClr val="accent2"/>
                </a:solidFill>
                <a:latin typeface="Courier New" panose="02070309020205020404" pitchFamily="49" charset="0"/>
                <a:cs typeface="Courier New" panose="02070309020205020404" pitchFamily="49" charset="0"/>
              </a:rPr>
              <a:t>spacing</a:t>
            </a:r>
            <a:r>
              <a:rPr lang="nl-BE" dirty="0"/>
              <a:t> &amp; </a:t>
            </a:r>
            <a:br>
              <a:rPr lang="nl-BE" dirty="0"/>
            </a:br>
            <a:r>
              <a:rPr lang="nl-BE" dirty="0">
                <a:solidFill>
                  <a:schemeClr val="accent2"/>
                </a:solidFill>
                <a:latin typeface="Courier New" panose="02070309020205020404" pitchFamily="49" charset="0"/>
                <a:cs typeface="Courier New" panose="02070309020205020404" pitchFamily="49" charset="0"/>
              </a:rPr>
              <a:t>word-</a:t>
            </a:r>
            <a:r>
              <a:rPr lang="nl-BE" dirty="0" err="1">
                <a:solidFill>
                  <a:schemeClr val="accent2"/>
                </a:solidFill>
                <a:latin typeface="Courier New" panose="02070309020205020404" pitchFamily="49" charset="0"/>
                <a:cs typeface="Courier New" panose="02070309020205020404" pitchFamily="49" charset="0"/>
              </a:rPr>
              <a:t>spacing</a:t>
            </a:r>
            <a:endParaRPr lang="nl-BE" dirty="0">
              <a:solidFill>
                <a:schemeClr val="accent2"/>
              </a:solidFill>
              <a:latin typeface="Courier New" panose="02070309020205020404" pitchFamily="49" charset="0"/>
              <a:cs typeface="Courier New" panose="02070309020205020404" pitchFamily="49" charset="0"/>
            </a:endParaRPr>
          </a:p>
          <a:p>
            <a:pPr lvl="2"/>
            <a:r>
              <a:rPr lang="nl-BE" dirty="0" err="1">
                <a:latin typeface="Courier New" panose="02070309020205020404" pitchFamily="49" charset="0"/>
                <a:cs typeface="Courier New" panose="02070309020205020404" pitchFamily="49" charset="0"/>
              </a:rPr>
              <a:t>normal</a:t>
            </a:r>
            <a:r>
              <a:rPr lang="nl-BE" dirty="0"/>
              <a:t>, </a:t>
            </a:r>
            <a:r>
              <a:rPr lang="nl-BE" i="1" dirty="0"/>
              <a:t>lengte</a:t>
            </a:r>
            <a:endParaRPr lang="en-GB" i="1"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4-10-2016</a:t>
            </a:fld>
            <a:endParaRPr lang="nl-NL"/>
          </a:p>
        </p:txBody>
      </p:sp>
      <p:sp>
        <p:nvSpPr>
          <p:cNvPr id="4" name="Tijdelijke aanduiding voor voettekst 3"/>
          <p:cNvSpPr>
            <a:spLocks noGrp="1"/>
          </p:cNvSpPr>
          <p:nvPr>
            <p:ph type="ftr" sz="quarter" idx="11"/>
          </p:nvPr>
        </p:nvSpPr>
        <p:spPr/>
        <p:txBody>
          <a:bodyPr/>
          <a:lstStyle/>
          <a:p>
            <a:r>
              <a:rPr lang="nl-NL"/>
              <a:t>Steven Ophalvens - HUB</a:t>
            </a:r>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11</a:t>
            </a:fld>
            <a:endParaRPr lang="nl-NL"/>
          </a:p>
        </p:txBody>
      </p:sp>
      <p:sp>
        <p:nvSpPr>
          <p:cNvPr id="7" name="TextBox 6"/>
          <p:cNvSpPr txBox="1"/>
          <p:nvPr/>
        </p:nvSpPr>
        <p:spPr>
          <a:xfrm rot="20499936">
            <a:off x="5555528" y="3790757"/>
            <a:ext cx="3328460" cy="1754326"/>
          </a:xfrm>
          <a:prstGeom prst="rect">
            <a:avLst/>
          </a:prstGeom>
          <a:noFill/>
          <a:ln>
            <a:solidFill>
              <a:schemeClr val="accent1"/>
            </a:solidFill>
          </a:ln>
        </p:spPr>
        <p:txBody>
          <a:bodyPr wrap="square" rtlCol="0">
            <a:spAutoFit/>
          </a:bodyPr>
          <a:lstStyle/>
          <a:p>
            <a:r>
              <a:rPr lang="nl-BE" dirty="0" err="1"/>
              <a:t>Normal</a:t>
            </a:r>
            <a:r>
              <a:rPr lang="nl-BE" dirty="0"/>
              <a:t> ligt </a:t>
            </a:r>
            <a:r>
              <a:rPr lang="nl-BE" dirty="0" err="1">
                <a:solidFill>
                  <a:schemeClr val="accent2"/>
                </a:solidFill>
              </a:rPr>
              <a:t>normal</a:t>
            </a:r>
            <a:r>
              <a:rPr lang="nl-BE" dirty="0"/>
              <a:t> ergens tussen 100% en 120%. 120% Geeft standaard goede leesbaarheid. Meer kan voor betere leesbaarheid zorgen. </a:t>
            </a:r>
            <a:br>
              <a:rPr lang="nl-BE" dirty="0"/>
            </a:br>
            <a:r>
              <a:rPr lang="nl-BE" dirty="0"/>
              <a:t>Zeker voor langere regels tekst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lstStyle/>
          <a:p>
            <a:r>
              <a:rPr lang="nl-BE" dirty="0" err="1">
                <a:solidFill>
                  <a:schemeClr val="accent2"/>
                </a:solidFill>
                <a:latin typeface="Courier New" panose="02070309020205020404" pitchFamily="49" charset="0"/>
                <a:cs typeface="Courier New" panose="02070309020205020404" pitchFamily="49" charset="0"/>
              </a:rPr>
              <a:t>text-indent</a:t>
            </a:r>
            <a:r>
              <a:rPr lang="nl-BE" dirty="0">
                <a:solidFill>
                  <a:schemeClr val="accent2"/>
                </a:solidFill>
              </a:rPr>
              <a:t> </a:t>
            </a:r>
            <a:r>
              <a:rPr lang="nl-BE" dirty="0"/>
              <a:t>(insprong 1</a:t>
            </a:r>
            <a:r>
              <a:rPr lang="nl-BE" baseline="30000" dirty="0"/>
              <a:t>e</a:t>
            </a:r>
            <a:r>
              <a:rPr lang="nl-BE" dirty="0"/>
              <a:t> regel tekstblok)</a:t>
            </a:r>
          </a:p>
          <a:p>
            <a:pPr lvl="1"/>
            <a:r>
              <a:rPr lang="nl-BE" dirty="0"/>
              <a:t>Lengte, percentage</a:t>
            </a:r>
          </a:p>
          <a:p>
            <a:r>
              <a:rPr lang="nl-BE" dirty="0" err="1">
                <a:solidFill>
                  <a:schemeClr val="accent2"/>
                </a:solidFill>
                <a:latin typeface="Courier New" panose="02070309020205020404" pitchFamily="49" charset="0"/>
                <a:cs typeface="Courier New" panose="02070309020205020404" pitchFamily="49" charset="0"/>
              </a:rPr>
              <a:t>text-transform</a:t>
            </a:r>
            <a:endParaRPr lang="nl-BE" dirty="0">
              <a:solidFill>
                <a:schemeClr val="accent2"/>
              </a:solidFill>
              <a:latin typeface="Courier New" panose="02070309020205020404" pitchFamily="49" charset="0"/>
              <a:cs typeface="Courier New" panose="02070309020205020404" pitchFamily="49" charset="0"/>
            </a:endParaRPr>
          </a:p>
          <a:p>
            <a:pPr lvl="1"/>
            <a:r>
              <a:rPr lang="nl-BE" dirty="0" err="1">
                <a:latin typeface="Courier New" panose="02070309020205020404" pitchFamily="49" charset="0"/>
                <a:cs typeface="Courier New" panose="02070309020205020404" pitchFamily="49" charset="0"/>
              </a:rPr>
              <a:t>uppercase</a:t>
            </a:r>
            <a:r>
              <a:rPr lang="nl-BE" dirty="0"/>
              <a:t>, </a:t>
            </a:r>
            <a:r>
              <a:rPr lang="nl-BE" dirty="0" err="1">
                <a:latin typeface="Courier New" panose="02070309020205020404" pitchFamily="49" charset="0"/>
                <a:cs typeface="Courier New" panose="02070309020205020404" pitchFamily="49" charset="0"/>
              </a:rPr>
              <a:t>lowercase</a:t>
            </a:r>
            <a:r>
              <a:rPr lang="nl-BE" dirty="0"/>
              <a:t>, </a:t>
            </a:r>
            <a:r>
              <a:rPr lang="nl-BE" dirty="0" err="1">
                <a:latin typeface="Courier New" panose="02070309020205020404" pitchFamily="49" charset="0"/>
                <a:cs typeface="Courier New" panose="02070309020205020404" pitchFamily="49" charset="0"/>
              </a:rPr>
              <a:t>capitalize</a:t>
            </a:r>
            <a:r>
              <a:rPr lang="nl-BE" dirty="0"/>
              <a:t>, </a:t>
            </a:r>
            <a:r>
              <a:rPr lang="nl-BE" dirty="0">
                <a:latin typeface="Courier New" panose="02070309020205020404" pitchFamily="49" charset="0"/>
                <a:cs typeface="Courier New" panose="02070309020205020404" pitchFamily="49" charset="0"/>
              </a:rPr>
              <a:t>none</a:t>
            </a:r>
          </a:p>
          <a:p>
            <a:pPr lvl="1"/>
            <a:r>
              <a:rPr lang="nl-BE" dirty="0">
                <a:latin typeface="Courier New" panose="02070309020205020404" pitchFamily="49" charset="0"/>
                <a:cs typeface="Courier New" panose="02070309020205020404" pitchFamily="49" charset="0"/>
              </a:rPr>
              <a:t>None </a:t>
            </a:r>
            <a:r>
              <a:rPr lang="nl-BE" dirty="0">
                <a:latin typeface="Corbel" panose="020B0503020204020204" pitchFamily="34" charset="0"/>
                <a:cs typeface="Courier New" panose="02070309020205020404" pitchFamily="49" charset="0"/>
              </a:rPr>
              <a:t>kan niet met de andere gecombineerd worden. De andere kan je onderling combineren.</a:t>
            </a:r>
          </a:p>
          <a:p>
            <a:endParaRPr lang="nl-BE" dirty="0"/>
          </a:p>
          <a:p>
            <a:pPr lvl="1"/>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4-10-2016</a:t>
            </a:fld>
            <a:endParaRPr lang="nl-NL"/>
          </a:p>
        </p:txBody>
      </p:sp>
      <p:sp>
        <p:nvSpPr>
          <p:cNvPr id="4" name="Tijdelijke aanduiding voor voettekst 3"/>
          <p:cNvSpPr>
            <a:spLocks noGrp="1"/>
          </p:cNvSpPr>
          <p:nvPr>
            <p:ph type="ftr" sz="quarter" idx="11"/>
          </p:nvPr>
        </p:nvSpPr>
        <p:spPr/>
        <p:txBody>
          <a:bodyPr/>
          <a:lstStyle/>
          <a:p>
            <a:r>
              <a:rPr lang="nl-NL"/>
              <a:t>Steven Ophalvens - HUB</a:t>
            </a:r>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12</a:t>
            </a:fld>
            <a:endParaRPr lang="nl-N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dirty="0"/>
              <a:t>Opdracht les 3</a:t>
            </a:r>
          </a:p>
        </p:txBody>
      </p:sp>
      <p:sp>
        <p:nvSpPr>
          <p:cNvPr id="2" name="Content Placeholder 1"/>
          <p:cNvSpPr>
            <a:spLocks noGrp="1"/>
          </p:cNvSpPr>
          <p:nvPr>
            <p:ph idx="1"/>
          </p:nvPr>
        </p:nvSpPr>
        <p:spPr>
          <a:xfrm>
            <a:off x="457200" y="1481328"/>
            <a:ext cx="8229600" cy="4755984"/>
          </a:xfrm>
        </p:spPr>
        <p:txBody>
          <a:bodyPr>
            <a:normAutofit/>
          </a:bodyPr>
          <a:lstStyle/>
          <a:p>
            <a:r>
              <a:rPr lang="nl-BE" sz="2000" dirty="0"/>
              <a:t>Kopieer je voorstelling van jezelf van </a:t>
            </a:r>
            <a:r>
              <a:rPr lang="nl-BE" sz="2000" dirty="0">
                <a:solidFill>
                  <a:schemeClr val="accent2"/>
                </a:solidFill>
              </a:rPr>
              <a:t>/les2</a:t>
            </a:r>
            <a:r>
              <a:rPr lang="nl-BE" sz="2000" dirty="0"/>
              <a:t>, naar </a:t>
            </a:r>
            <a:r>
              <a:rPr lang="nl-BE" sz="2000" dirty="0">
                <a:solidFill>
                  <a:schemeClr val="accent2"/>
                </a:solidFill>
              </a:rPr>
              <a:t>/les3</a:t>
            </a:r>
            <a:r>
              <a:rPr lang="nl-BE" sz="2000" dirty="0"/>
              <a:t>. Werk met de bestanden in </a:t>
            </a:r>
            <a:r>
              <a:rPr lang="nl-BE" sz="2000" dirty="0">
                <a:solidFill>
                  <a:schemeClr val="accent2"/>
                </a:solidFill>
              </a:rPr>
              <a:t>/les3</a:t>
            </a:r>
            <a:r>
              <a:rPr lang="nl-BE" sz="2000" dirty="0"/>
              <a:t>. Koppel een nieuw stijlblad aan de voorstelling van jezelf en breidt dit uit. Experimenteer met de verschillende mogelijkheden. Probeer daarna tot een coherent geheel te komen.</a:t>
            </a:r>
          </a:p>
          <a:p>
            <a:r>
              <a:rPr lang="nl-BE" sz="2400" dirty="0"/>
              <a:t>&lt;link rel="</a:t>
            </a:r>
            <a:r>
              <a:rPr lang="nl-BE" sz="2400" dirty="0" err="1"/>
              <a:t>stylesheet</a:t>
            </a:r>
            <a:r>
              <a:rPr lang="nl-BE" sz="2400" dirty="0"/>
              <a:t>" </a:t>
            </a:r>
            <a:r>
              <a:rPr lang="nl-BE" sz="2400" dirty="0" err="1"/>
              <a:t>href</a:t>
            </a:r>
            <a:r>
              <a:rPr lang="nl-BE" sz="2400" dirty="0"/>
              <a:t>="mijnstijlblad.css" &gt;</a:t>
            </a:r>
          </a:p>
          <a:p>
            <a:r>
              <a:rPr lang="nl-BE" sz="2400" dirty="0" err="1"/>
              <a:t>text-align</a:t>
            </a:r>
            <a:r>
              <a:rPr lang="nl-BE" sz="2400" dirty="0"/>
              <a:t>, /*  */, </a:t>
            </a:r>
            <a:r>
              <a:rPr lang="nl-BE" sz="2400" dirty="0" err="1"/>
              <a:t>font-family</a:t>
            </a:r>
            <a:r>
              <a:rPr lang="nl-BE" sz="2400" dirty="0"/>
              <a:t>, </a:t>
            </a:r>
            <a:r>
              <a:rPr lang="nl-BE" sz="2400" dirty="0" err="1"/>
              <a:t>font-size</a:t>
            </a:r>
            <a:r>
              <a:rPr lang="nl-BE" sz="2400" dirty="0"/>
              <a:t>, </a:t>
            </a:r>
            <a:r>
              <a:rPr lang="nl-BE" sz="2400" dirty="0" err="1"/>
              <a:t>font-style</a:t>
            </a:r>
            <a:r>
              <a:rPr lang="nl-BE" sz="2400" dirty="0"/>
              <a:t>, </a:t>
            </a:r>
            <a:r>
              <a:rPr lang="nl-BE" sz="2400" dirty="0" err="1"/>
              <a:t>font-variant</a:t>
            </a:r>
            <a:r>
              <a:rPr lang="nl-BE" sz="2400" dirty="0"/>
              <a:t>, </a:t>
            </a:r>
            <a:r>
              <a:rPr lang="nl-BE" sz="2400" dirty="0" err="1"/>
              <a:t>font-weight</a:t>
            </a:r>
            <a:r>
              <a:rPr lang="nl-BE" sz="2400" dirty="0"/>
              <a:t>, </a:t>
            </a:r>
            <a:r>
              <a:rPr lang="nl-BE" sz="2400" dirty="0" err="1"/>
              <a:t>line-height</a:t>
            </a:r>
            <a:r>
              <a:rPr lang="nl-BE" sz="2400" dirty="0"/>
              <a:t>, </a:t>
            </a:r>
            <a:r>
              <a:rPr lang="nl-BE" sz="2400" dirty="0" err="1"/>
              <a:t>letter-spacing</a:t>
            </a:r>
            <a:r>
              <a:rPr lang="nl-BE" sz="2400" dirty="0"/>
              <a:t>, </a:t>
            </a:r>
            <a:r>
              <a:rPr lang="nl-BE" sz="2400" dirty="0" err="1"/>
              <a:t>word-spacing</a:t>
            </a:r>
            <a:r>
              <a:rPr lang="nl-BE" sz="2400" dirty="0"/>
              <a:t>, </a:t>
            </a:r>
            <a:r>
              <a:rPr lang="nl-BE" sz="2400" dirty="0" err="1"/>
              <a:t>text-indent</a:t>
            </a:r>
            <a:r>
              <a:rPr lang="nl-BE" sz="2400" dirty="0"/>
              <a:t>, </a:t>
            </a:r>
            <a:r>
              <a:rPr lang="nl-BE" sz="2400" dirty="0" err="1"/>
              <a:t>text-transform</a:t>
            </a:r>
            <a:endParaRPr lang="nl-BE" sz="2400" dirty="0"/>
          </a:p>
          <a:p>
            <a:r>
              <a:rPr lang="nl-BE" sz="2400" dirty="0" err="1"/>
              <a:t>Intellisense</a:t>
            </a:r>
            <a:r>
              <a:rPr lang="nl-BE" sz="2400" dirty="0"/>
              <a:t> in </a:t>
            </a:r>
            <a:r>
              <a:rPr lang="nl-BE" sz="2400" dirty="0" err="1"/>
              <a:t>Brackets</a:t>
            </a:r>
            <a:r>
              <a:rPr lang="nl-BE" sz="2400" dirty="0"/>
              <a:t> … ctrl-spatiebalk …</a:t>
            </a:r>
            <a:endParaRPr lang="nl-BE" dirty="0"/>
          </a:p>
        </p:txBody>
      </p:sp>
      <p:sp>
        <p:nvSpPr>
          <p:cNvPr id="3" name="Date Placeholder 2"/>
          <p:cNvSpPr>
            <a:spLocks noGrp="1"/>
          </p:cNvSpPr>
          <p:nvPr>
            <p:ph type="dt" sz="half" idx="10"/>
          </p:nvPr>
        </p:nvSpPr>
        <p:spPr/>
        <p:txBody>
          <a:bodyPr/>
          <a:lstStyle/>
          <a:p>
            <a:fld id="{E0536405-9B9C-4698-B6B1-4B39E7C3F593}" type="datetime1">
              <a:rPr lang="nl-NL" smtClean="0"/>
              <a:pPr/>
              <a:t>4-10-2016</a:t>
            </a:fld>
            <a:endParaRPr lang="nl-NL"/>
          </a:p>
        </p:txBody>
      </p:sp>
      <p:sp>
        <p:nvSpPr>
          <p:cNvPr id="4" name="Footer Placeholder 3"/>
          <p:cNvSpPr>
            <a:spLocks noGrp="1"/>
          </p:cNvSpPr>
          <p:nvPr>
            <p:ph type="ftr" sz="quarter" idx="11"/>
          </p:nvPr>
        </p:nvSpPr>
        <p:spPr/>
        <p:txBody>
          <a:bodyPr/>
          <a:lstStyle/>
          <a:p>
            <a:r>
              <a:rPr lang="nl-NL"/>
              <a:t>Steven Ophalvens - HUB</a:t>
            </a:r>
          </a:p>
        </p:txBody>
      </p:sp>
      <p:sp>
        <p:nvSpPr>
          <p:cNvPr id="5" name="Slide Number Placeholder 4"/>
          <p:cNvSpPr>
            <a:spLocks noGrp="1"/>
          </p:cNvSpPr>
          <p:nvPr>
            <p:ph type="sldNum" sz="quarter" idx="12"/>
          </p:nvPr>
        </p:nvSpPr>
        <p:spPr/>
        <p:txBody>
          <a:bodyPr/>
          <a:lstStyle/>
          <a:p>
            <a:fld id="{C3EE7185-A582-4542-8FF0-969B3F80C0A5}" type="slidenum">
              <a:rPr lang="nl-NL" smtClean="0"/>
              <a:pPr/>
              <a:t>13</a:t>
            </a:fld>
            <a:endParaRPr lang="nl-NL"/>
          </a:p>
        </p:txBody>
      </p:sp>
    </p:spTree>
    <p:extLst>
      <p:ext uri="{BB962C8B-B14F-4D97-AF65-F5344CB8AC3E}">
        <p14:creationId xmlns:p14="http://schemas.microsoft.com/office/powerpoint/2010/main" val="184390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dirty="0"/>
              <a:t>Validatie </a:t>
            </a:r>
            <a:r>
              <a:rPr lang="nl-BE" dirty="0" err="1"/>
              <a:t>css</a:t>
            </a:r>
            <a:endParaRPr lang="nl-NL" dirty="0"/>
          </a:p>
        </p:txBody>
      </p:sp>
      <p:sp>
        <p:nvSpPr>
          <p:cNvPr id="2" name="Content Placeholder 1"/>
          <p:cNvSpPr>
            <a:spLocks noGrp="1"/>
          </p:cNvSpPr>
          <p:nvPr>
            <p:ph idx="1"/>
          </p:nvPr>
        </p:nvSpPr>
        <p:spPr/>
        <p:txBody>
          <a:bodyPr>
            <a:normAutofit/>
          </a:bodyPr>
          <a:lstStyle/>
          <a:p>
            <a:r>
              <a:rPr lang="nl-BE" dirty="0">
                <a:hlinkClick r:id="rId2"/>
              </a:rPr>
              <a:t>http://jigsaw.w3.org/</a:t>
            </a:r>
            <a:r>
              <a:rPr lang="nl-BE" dirty="0" err="1">
                <a:hlinkClick r:id="rId2"/>
              </a:rPr>
              <a:t>css-validator</a:t>
            </a:r>
            <a:endParaRPr lang="nl-BE" dirty="0"/>
          </a:p>
          <a:p>
            <a:pPr lvl="1"/>
            <a:r>
              <a:rPr lang="nl-BE" dirty="0"/>
              <a:t>Validatie </a:t>
            </a:r>
            <a:r>
              <a:rPr lang="nl-BE" dirty="0" err="1"/>
              <a:t>css</a:t>
            </a:r>
            <a:r>
              <a:rPr lang="nl-BE" dirty="0"/>
              <a:t>!</a:t>
            </a:r>
          </a:p>
          <a:p>
            <a:pPr lvl="1"/>
            <a:endParaRPr lang="nl-BE" dirty="0"/>
          </a:p>
          <a:p>
            <a:pPr lvl="1"/>
            <a:endParaRPr lang="nl-BE" dirty="0"/>
          </a:p>
          <a:p>
            <a:pPr lvl="1"/>
            <a:endParaRPr lang="nl-BE" dirty="0"/>
          </a:p>
          <a:p>
            <a:pPr lvl="1"/>
            <a:endParaRPr lang="nl-BE" dirty="0"/>
          </a:p>
          <a:p>
            <a:r>
              <a:rPr lang="nl-BE" dirty="0"/>
              <a:t>Valideer de </a:t>
            </a:r>
            <a:r>
              <a:rPr lang="nl-BE" dirty="0" err="1"/>
              <a:t>css</a:t>
            </a:r>
            <a:r>
              <a:rPr lang="nl-BE" dirty="0"/>
              <a:t> file die je net hebt geschreven.</a:t>
            </a:r>
          </a:p>
          <a:p>
            <a:endParaRPr lang="nl-BE" dirty="0"/>
          </a:p>
          <a:p>
            <a:endParaRPr lang="nl-NL" dirty="0"/>
          </a:p>
        </p:txBody>
      </p:sp>
      <p:sp>
        <p:nvSpPr>
          <p:cNvPr id="3" name="Date Placeholder 2"/>
          <p:cNvSpPr>
            <a:spLocks noGrp="1"/>
          </p:cNvSpPr>
          <p:nvPr>
            <p:ph type="dt" sz="half" idx="10"/>
          </p:nvPr>
        </p:nvSpPr>
        <p:spPr/>
        <p:txBody>
          <a:bodyPr/>
          <a:lstStyle/>
          <a:p>
            <a:fld id="{E0536405-9B9C-4698-B6B1-4B39E7C3F593}" type="datetime1">
              <a:rPr lang="nl-NL" smtClean="0"/>
              <a:pPr/>
              <a:t>4-10-2016</a:t>
            </a:fld>
            <a:endParaRPr lang="nl-NL"/>
          </a:p>
        </p:txBody>
      </p:sp>
      <p:sp>
        <p:nvSpPr>
          <p:cNvPr id="4" name="Footer Placeholder 3"/>
          <p:cNvSpPr>
            <a:spLocks noGrp="1"/>
          </p:cNvSpPr>
          <p:nvPr>
            <p:ph type="ftr" sz="quarter" idx="11"/>
          </p:nvPr>
        </p:nvSpPr>
        <p:spPr/>
        <p:txBody>
          <a:bodyPr/>
          <a:lstStyle/>
          <a:p>
            <a:r>
              <a:rPr lang="nl-NL"/>
              <a:t>Steven Ophalvens - HUB</a:t>
            </a:r>
          </a:p>
        </p:txBody>
      </p:sp>
      <p:sp>
        <p:nvSpPr>
          <p:cNvPr id="5" name="Slide Number Placeholder 4"/>
          <p:cNvSpPr>
            <a:spLocks noGrp="1"/>
          </p:cNvSpPr>
          <p:nvPr>
            <p:ph type="sldNum" sz="quarter" idx="12"/>
          </p:nvPr>
        </p:nvSpPr>
        <p:spPr/>
        <p:txBody>
          <a:bodyPr/>
          <a:lstStyle/>
          <a:p>
            <a:fld id="{C3EE7185-A582-4542-8FF0-969B3F80C0A5}" type="slidenum">
              <a:rPr lang="nl-NL" smtClean="0"/>
              <a:pPr/>
              <a:t>14</a:t>
            </a:fld>
            <a:endParaRPr lang="nl-N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nl-NL"/>
          </a:p>
        </p:txBody>
      </p:sp>
      <p:sp>
        <p:nvSpPr>
          <p:cNvPr id="2" name="Content Placeholder 1"/>
          <p:cNvSpPr>
            <a:spLocks noGrp="1"/>
          </p:cNvSpPr>
          <p:nvPr>
            <p:ph idx="1"/>
          </p:nvPr>
        </p:nvSpPr>
        <p:spPr/>
        <p:txBody>
          <a:bodyPr>
            <a:normAutofit lnSpcReduction="10000"/>
          </a:bodyPr>
          <a:lstStyle/>
          <a:p>
            <a:r>
              <a:rPr lang="nl-BE" dirty="0"/>
              <a:t>Indien klaar met de opdrachten en validatie: </a:t>
            </a:r>
          </a:p>
          <a:p>
            <a:pPr lvl="1"/>
            <a:r>
              <a:rPr lang="nl-BE" dirty="0"/>
              <a:t>Maak een aparte pagina voor iedere hobby die je hebt besproken. Link in de voorstelling van jezelf naar die pagina’s. Bekijk en vergelijk dit resultaat</a:t>
            </a:r>
          </a:p>
          <a:p>
            <a:pPr lvl="1"/>
            <a:r>
              <a:rPr lang="nl-BE" dirty="0"/>
              <a:t>Link nu ook die pagina’s met hetzelfde stijlblad dat je aanmaakte om jezelf voor te stellen. Wat merk je?</a:t>
            </a:r>
          </a:p>
          <a:p>
            <a:pPr lvl="1"/>
            <a:r>
              <a:rPr lang="nl-BE" dirty="0"/>
              <a:t>Breng nu een wijziging in dit externe stijlblad aan en bekijk terug de voorstelling van jezelf en de verschillende pagina’s met hobby's die je maakte. Merk op dat je wijzigingen onmiddellijk in alle pagina’s te zien zijn.</a:t>
            </a:r>
            <a:endParaRPr lang="nl-NL" dirty="0"/>
          </a:p>
        </p:txBody>
      </p:sp>
      <p:sp>
        <p:nvSpPr>
          <p:cNvPr id="3" name="Date Placeholder 2"/>
          <p:cNvSpPr>
            <a:spLocks noGrp="1"/>
          </p:cNvSpPr>
          <p:nvPr>
            <p:ph type="dt" sz="half" idx="10"/>
          </p:nvPr>
        </p:nvSpPr>
        <p:spPr/>
        <p:txBody>
          <a:bodyPr/>
          <a:lstStyle/>
          <a:p>
            <a:fld id="{E0536405-9B9C-4698-B6B1-4B39E7C3F593}" type="datetime1">
              <a:rPr lang="nl-NL" smtClean="0"/>
              <a:pPr/>
              <a:t>4-10-2016</a:t>
            </a:fld>
            <a:endParaRPr lang="nl-NL"/>
          </a:p>
        </p:txBody>
      </p:sp>
      <p:sp>
        <p:nvSpPr>
          <p:cNvPr id="4" name="Footer Placeholder 3"/>
          <p:cNvSpPr>
            <a:spLocks noGrp="1"/>
          </p:cNvSpPr>
          <p:nvPr>
            <p:ph type="ftr" sz="quarter" idx="11"/>
          </p:nvPr>
        </p:nvSpPr>
        <p:spPr/>
        <p:txBody>
          <a:bodyPr/>
          <a:lstStyle/>
          <a:p>
            <a:r>
              <a:rPr lang="nl-NL"/>
              <a:t>Steven Ophalvens - HUB</a:t>
            </a:r>
          </a:p>
        </p:txBody>
      </p:sp>
      <p:sp>
        <p:nvSpPr>
          <p:cNvPr id="5" name="Slide Number Placeholder 4"/>
          <p:cNvSpPr>
            <a:spLocks noGrp="1"/>
          </p:cNvSpPr>
          <p:nvPr>
            <p:ph type="sldNum" sz="quarter" idx="12"/>
          </p:nvPr>
        </p:nvSpPr>
        <p:spPr/>
        <p:txBody>
          <a:bodyPr/>
          <a:lstStyle/>
          <a:p>
            <a:fld id="{C3EE7185-A582-4542-8FF0-969B3F80C0A5}" type="slidenum">
              <a:rPr lang="nl-NL" smtClean="0"/>
              <a:pPr/>
              <a:t>15</a:t>
            </a:fld>
            <a:endParaRPr lang="nl-N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a:t>Les week 3</a:t>
            </a:r>
            <a:endParaRPr lang="en-GB" dirty="0"/>
          </a:p>
        </p:txBody>
      </p:sp>
      <p:sp>
        <p:nvSpPr>
          <p:cNvPr id="2" name="Tijdelijke aanduiding voor inhoud 1"/>
          <p:cNvSpPr>
            <a:spLocks noGrp="1"/>
          </p:cNvSpPr>
          <p:nvPr>
            <p:ph idx="1"/>
          </p:nvPr>
        </p:nvSpPr>
        <p:spPr/>
        <p:txBody>
          <a:bodyPr>
            <a:normAutofit fontScale="92500" lnSpcReduction="20000"/>
          </a:bodyPr>
          <a:lstStyle/>
          <a:p>
            <a:r>
              <a:rPr lang="nl-BE" dirty="0"/>
              <a:t>CSS : stijlen voor tekst</a:t>
            </a:r>
          </a:p>
          <a:p>
            <a:pPr lvl="1"/>
            <a:r>
              <a:rPr lang="nl-BE" dirty="0"/>
              <a:t>Stijl en stijlblad</a:t>
            </a:r>
          </a:p>
          <a:p>
            <a:pPr lvl="1"/>
            <a:r>
              <a:rPr lang="nl-BE" dirty="0"/>
              <a:t>Link</a:t>
            </a:r>
          </a:p>
          <a:p>
            <a:pPr lvl="1"/>
            <a:r>
              <a:rPr lang="nl-BE" dirty="0"/>
              <a:t>Het stijlblad</a:t>
            </a:r>
          </a:p>
          <a:p>
            <a:pPr lvl="1"/>
            <a:r>
              <a:rPr lang="nl-BE" dirty="0"/>
              <a:t>Embedded style sheet</a:t>
            </a:r>
          </a:p>
          <a:p>
            <a:pPr lvl="1"/>
            <a:r>
              <a:rPr lang="nl-BE" dirty="0"/>
              <a:t>Inline stijlen</a:t>
            </a:r>
          </a:p>
          <a:p>
            <a:pPr lvl="1"/>
            <a:r>
              <a:rPr lang="nl-BE" dirty="0"/>
              <a:t>Waarden en eenheden</a:t>
            </a:r>
          </a:p>
          <a:p>
            <a:pPr lvl="1"/>
            <a:r>
              <a:rPr lang="nl-BE" dirty="0"/>
              <a:t>Stijlen voor lettertypen</a:t>
            </a:r>
          </a:p>
          <a:p>
            <a:pPr lvl="1"/>
            <a:r>
              <a:rPr lang="nl-BE" dirty="0"/>
              <a:t>Overerving (inline &lt; embedded &lt; linked)</a:t>
            </a:r>
          </a:p>
          <a:p>
            <a:pPr lvl="1"/>
            <a:r>
              <a:rPr lang="nl-BE" dirty="0"/>
              <a:t>Andere teksteigenschappen</a:t>
            </a:r>
          </a:p>
          <a:p>
            <a:pPr lvl="1"/>
            <a:r>
              <a:rPr lang="nl-BE" dirty="0"/>
              <a:t>Validatie </a:t>
            </a:r>
            <a:r>
              <a:rPr lang="nl-BE" dirty="0" err="1"/>
              <a:t>css</a:t>
            </a:r>
            <a:endParaRPr lang="nl-BE" dirty="0"/>
          </a:p>
        </p:txBody>
      </p:sp>
      <p:sp>
        <p:nvSpPr>
          <p:cNvPr id="7" name="Tijdelijke aanduiding voor datum 6"/>
          <p:cNvSpPr>
            <a:spLocks noGrp="1"/>
          </p:cNvSpPr>
          <p:nvPr>
            <p:ph type="dt" sz="half" idx="10"/>
          </p:nvPr>
        </p:nvSpPr>
        <p:spPr/>
        <p:txBody>
          <a:bodyPr/>
          <a:lstStyle/>
          <a:p>
            <a:fld id="{C2F91135-254D-4ABE-AFD5-CD88C3A0C5A2}" type="datetime1">
              <a:rPr lang="nl-NL" smtClean="0"/>
              <a:pPr/>
              <a:t>4-10-2016</a:t>
            </a:fld>
            <a:endParaRPr lang="nl-NL"/>
          </a:p>
        </p:txBody>
      </p:sp>
      <p:sp>
        <p:nvSpPr>
          <p:cNvPr id="6" name="Tijdelijke aanduiding voor voettekst 5"/>
          <p:cNvSpPr>
            <a:spLocks noGrp="1"/>
          </p:cNvSpPr>
          <p:nvPr>
            <p:ph type="ftr" sz="quarter" idx="11"/>
          </p:nvPr>
        </p:nvSpPr>
        <p:spPr/>
        <p:txBody>
          <a:bodyPr/>
          <a:lstStyle/>
          <a:p>
            <a:r>
              <a:rPr lang="nl-NL"/>
              <a:t>Steven Ophalvens - HUB</a:t>
            </a:r>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2</a:t>
            </a:fld>
            <a:endParaRPr lang="nl-N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nl-BE" dirty="0"/>
              <a:t>Overzicht structuur </a:t>
            </a:r>
            <a:r>
              <a:rPr lang="nl-BE" dirty="0" err="1"/>
              <a:t>repository</a:t>
            </a:r>
            <a:endParaRPr lang="en-GB" dirty="0"/>
          </a:p>
        </p:txBody>
      </p:sp>
      <p:sp>
        <p:nvSpPr>
          <p:cNvPr id="2" name="Tijdelijke aanduiding voor inhoud 1"/>
          <p:cNvSpPr>
            <a:spLocks noGrp="1"/>
          </p:cNvSpPr>
          <p:nvPr>
            <p:ph idx="1"/>
          </p:nvPr>
        </p:nvSpPr>
        <p:spPr/>
        <p:txBody>
          <a:bodyPr>
            <a:normAutofit fontScale="85000" lnSpcReduction="20000"/>
          </a:bodyPr>
          <a:lstStyle/>
          <a:p>
            <a:r>
              <a:rPr lang="nl-BE" dirty="0"/>
              <a:t>/Portfolio-naamstudent</a:t>
            </a:r>
          </a:p>
          <a:p>
            <a:pPr lvl="1"/>
            <a:r>
              <a:rPr lang="nl-BE" dirty="0"/>
              <a:t>/les1</a:t>
            </a:r>
          </a:p>
          <a:p>
            <a:pPr lvl="2"/>
            <a:r>
              <a:rPr lang="nl-BE" dirty="0"/>
              <a:t>voorstelling_van_jezelf.html</a:t>
            </a:r>
          </a:p>
          <a:p>
            <a:pPr lvl="2"/>
            <a:r>
              <a:rPr lang="nl-BE" dirty="0"/>
              <a:t>boek_film_gamebespreking.html</a:t>
            </a:r>
          </a:p>
          <a:p>
            <a:pPr lvl="1"/>
            <a:r>
              <a:rPr lang="nl-BE" dirty="0"/>
              <a:t>/les2</a:t>
            </a:r>
          </a:p>
          <a:p>
            <a:pPr lvl="2"/>
            <a:r>
              <a:rPr lang="nl-BE" dirty="0"/>
              <a:t>voorstelling_van_jezelf.html</a:t>
            </a:r>
          </a:p>
          <a:p>
            <a:pPr lvl="1"/>
            <a:r>
              <a:rPr lang="nl-BE" dirty="0"/>
              <a:t>/les3</a:t>
            </a:r>
          </a:p>
          <a:p>
            <a:pPr lvl="2"/>
            <a:r>
              <a:rPr lang="nl-BE" dirty="0"/>
              <a:t>voorstelling_van_jezelf.html</a:t>
            </a:r>
          </a:p>
          <a:p>
            <a:pPr lvl="2"/>
            <a:r>
              <a:rPr lang="nl-BE" dirty="0"/>
              <a:t>stijlblad.css</a:t>
            </a:r>
          </a:p>
          <a:p>
            <a:pPr lvl="1"/>
            <a:r>
              <a:rPr lang="nl-BE" dirty="0"/>
              <a:t>/verslag</a:t>
            </a:r>
          </a:p>
          <a:p>
            <a:pPr lvl="2"/>
            <a:r>
              <a:rPr lang="nl-BE" dirty="0"/>
              <a:t>logboek.html</a:t>
            </a:r>
          </a:p>
          <a:p>
            <a:pPr lvl="1"/>
            <a:r>
              <a:rPr lang="nl-BE" dirty="0"/>
              <a:t>/</a:t>
            </a:r>
            <a:r>
              <a:rPr lang="nl-BE" dirty="0" err="1"/>
              <a:t>img</a:t>
            </a:r>
            <a:endParaRPr lang="nl-BE" dirty="0"/>
          </a:p>
          <a:p>
            <a:pPr lvl="1"/>
            <a:r>
              <a:rPr lang="nl-BE" dirty="0"/>
              <a:t>index.html</a:t>
            </a:r>
          </a:p>
          <a:p>
            <a:endParaRPr lang="nl-BE" dirty="0"/>
          </a:p>
          <a:p>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4-10-2016</a:t>
            </a:fld>
            <a:endParaRPr lang="nl-NL"/>
          </a:p>
        </p:txBody>
      </p:sp>
      <p:sp>
        <p:nvSpPr>
          <p:cNvPr id="4" name="Tijdelijke aanduiding voor voettekst 3"/>
          <p:cNvSpPr>
            <a:spLocks noGrp="1"/>
          </p:cNvSpPr>
          <p:nvPr>
            <p:ph type="ftr" sz="quarter" idx="11"/>
          </p:nvPr>
        </p:nvSpPr>
        <p:spPr/>
        <p:txBody>
          <a:bodyPr/>
          <a:lstStyle/>
          <a:p>
            <a:r>
              <a:rPr lang="nl-NL"/>
              <a:t>Steven Ophalvens - HUB</a:t>
            </a:r>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3</a:t>
            </a:fld>
            <a:endParaRPr lang="nl-N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BE" dirty="0"/>
              <a:t>Les 3</a:t>
            </a:r>
            <a:endParaRPr lang="en-GB" dirty="0"/>
          </a:p>
        </p:txBody>
      </p:sp>
      <p:sp>
        <p:nvSpPr>
          <p:cNvPr id="2" name="Tijdelijke aanduiding voor inhoud 1"/>
          <p:cNvSpPr>
            <a:spLocks noGrp="1"/>
          </p:cNvSpPr>
          <p:nvPr>
            <p:ph idx="1"/>
          </p:nvPr>
        </p:nvSpPr>
        <p:spPr/>
        <p:txBody>
          <a:bodyPr/>
          <a:lstStyle/>
          <a:p>
            <a:r>
              <a:rPr lang="nl-BE" dirty="0"/>
              <a:t>Hoe loopt interview klant?</a:t>
            </a:r>
          </a:p>
          <a:p>
            <a:endParaRPr lang="nl-BE" dirty="0"/>
          </a:p>
          <a:p>
            <a:r>
              <a:rPr lang="nl-BE" dirty="0"/>
              <a:t>Interview </a:t>
            </a:r>
            <a:r>
              <a:rPr lang="nl-BE" b="1" dirty="0"/>
              <a:t>in html </a:t>
            </a:r>
            <a:r>
              <a:rPr lang="nl-BE" dirty="0"/>
              <a:t>tegen </a:t>
            </a:r>
            <a:r>
              <a:rPr lang="nl-BE" dirty="0">
                <a:solidFill>
                  <a:schemeClr val="accent2"/>
                </a:solidFill>
              </a:rPr>
              <a:t>week 4</a:t>
            </a:r>
            <a:r>
              <a:rPr lang="nl-BE" dirty="0"/>
              <a:t>! (volgende week)</a:t>
            </a:r>
          </a:p>
          <a:p>
            <a:endParaRPr lang="nl-BE" dirty="0">
              <a:sym typeface="Wingdings" panose="05000000000000000000" pitchFamily="2" charset="2"/>
            </a:endParaRPr>
          </a:p>
          <a:p>
            <a:endParaRPr lang="nl-BE" dirty="0">
              <a:sym typeface="Wingdings" panose="05000000000000000000" pitchFamily="2" charset="2"/>
            </a:endParaRPr>
          </a:p>
          <a:p>
            <a:r>
              <a:rPr lang="nl-BE" sz="2800" dirty="0">
                <a:sym typeface="Wingdings" panose="05000000000000000000" pitchFamily="2" charset="2"/>
              </a:rPr>
              <a:t>(geschiedenis </a:t>
            </a:r>
            <a:r>
              <a:rPr lang="nl-BE" sz="2800" dirty="0" err="1">
                <a:sym typeface="Wingdings" panose="05000000000000000000" pitchFamily="2" charset="2"/>
              </a:rPr>
              <a:t>commits</a:t>
            </a:r>
            <a:r>
              <a:rPr lang="nl-BE" sz="2800" dirty="0">
                <a:sym typeface="Wingdings" panose="05000000000000000000" pitchFamily="2" charset="2"/>
              </a:rPr>
              <a:t> is zichtbaar op </a:t>
            </a:r>
            <a:r>
              <a:rPr lang="nl-BE" sz="2800" dirty="0" err="1">
                <a:sym typeface="Wingdings" panose="05000000000000000000" pitchFamily="2" charset="2"/>
              </a:rPr>
              <a:t>github</a:t>
            </a:r>
            <a:r>
              <a:rPr lang="nl-BE" sz="2800" dirty="0">
                <a:sym typeface="Wingdings" panose="05000000000000000000" pitchFamily="2" charset="2"/>
              </a:rPr>
              <a:t>)</a:t>
            </a:r>
            <a:endParaRPr lang="nl-BE" sz="2800" dirty="0"/>
          </a:p>
          <a:p>
            <a:pPr>
              <a:buNone/>
            </a:pPr>
            <a:endParaRPr lang="nl-BE"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4-10-2016</a:t>
            </a:fld>
            <a:endParaRPr lang="nl-NL"/>
          </a:p>
        </p:txBody>
      </p:sp>
      <p:sp>
        <p:nvSpPr>
          <p:cNvPr id="4" name="Tijdelijke aanduiding voor voettekst 3"/>
          <p:cNvSpPr>
            <a:spLocks noGrp="1"/>
          </p:cNvSpPr>
          <p:nvPr>
            <p:ph type="ftr" sz="quarter" idx="11"/>
          </p:nvPr>
        </p:nvSpPr>
        <p:spPr/>
        <p:txBody>
          <a:bodyPr/>
          <a:lstStyle/>
          <a:p>
            <a:r>
              <a:rPr lang="nl-NL"/>
              <a:t>Steven Ophalvens - HUB</a:t>
            </a:r>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4</a:t>
            </a:fld>
            <a:endParaRPr lang="nl-N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nl-BE" dirty="0"/>
              <a:t>Css : stijlen voor tekst (p79-101)</a:t>
            </a:r>
            <a:endParaRPr lang="en-GB" dirty="0"/>
          </a:p>
        </p:txBody>
      </p:sp>
      <p:sp>
        <p:nvSpPr>
          <p:cNvPr id="2" name="Tijdelijke aanduiding voor inhoud 1"/>
          <p:cNvSpPr>
            <a:spLocks noGrp="1"/>
          </p:cNvSpPr>
          <p:nvPr>
            <p:ph idx="1"/>
          </p:nvPr>
        </p:nvSpPr>
        <p:spPr>
          <a:xfrm>
            <a:off x="457200" y="1481328"/>
            <a:ext cx="8229600" cy="4900000"/>
          </a:xfrm>
        </p:spPr>
        <p:txBody>
          <a:bodyPr>
            <a:normAutofit fontScale="77500" lnSpcReduction="20000"/>
          </a:bodyPr>
          <a:lstStyle/>
          <a:p>
            <a:r>
              <a:rPr lang="nl-BE" dirty="0"/>
              <a:t>Stijl &amp; stijlblad</a:t>
            </a:r>
          </a:p>
          <a:p>
            <a:r>
              <a:rPr lang="nl-BE" dirty="0">
                <a:latin typeface="Courier New" panose="02070309020205020404" pitchFamily="49" charset="0"/>
                <a:cs typeface="Courier New" panose="02070309020205020404" pitchFamily="49" charset="0"/>
              </a:rPr>
              <a:t>&lt;</a:t>
            </a:r>
            <a:r>
              <a:rPr lang="nl-BE" dirty="0">
                <a:solidFill>
                  <a:schemeClr val="accent2"/>
                </a:solidFill>
                <a:latin typeface="Courier New" panose="02070309020205020404" pitchFamily="49" charset="0"/>
                <a:cs typeface="Courier New" panose="02070309020205020404" pitchFamily="49" charset="0"/>
              </a:rPr>
              <a:t>link </a:t>
            </a:r>
            <a:br>
              <a:rPr lang="nl-BE" dirty="0">
                <a:solidFill>
                  <a:schemeClr val="accent2"/>
                </a:solidFill>
                <a:latin typeface="Courier New" panose="02070309020205020404" pitchFamily="49" charset="0"/>
                <a:cs typeface="Courier New" panose="02070309020205020404" pitchFamily="49" charset="0"/>
              </a:rPr>
            </a:br>
            <a:r>
              <a:rPr lang="nl-BE" dirty="0">
                <a:solidFill>
                  <a:schemeClr val="accent2"/>
                </a:solidFill>
                <a:latin typeface="Courier New" panose="02070309020205020404" pitchFamily="49" charset="0"/>
                <a:cs typeface="Courier New" panose="02070309020205020404" pitchFamily="49" charset="0"/>
              </a:rPr>
              <a:t>	rel</a:t>
            </a:r>
            <a:r>
              <a:rPr lang="nl-BE" dirty="0">
                <a:latin typeface="Courier New" panose="02070309020205020404" pitchFamily="49" charset="0"/>
                <a:cs typeface="Courier New" panose="02070309020205020404" pitchFamily="49" charset="0"/>
              </a:rPr>
              <a:t>="</a:t>
            </a:r>
            <a:r>
              <a:rPr lang="nl-BE" i="1" dirty="0" err="1">
                <a:solidFill>
                  <a:schemeClr val="accent2"/>
                </a:solidFill>
                <a:latin typeface="Courier New" panose="02070309020205020404" pitchFamily="49" charset="0"/>
                <a:cs typeface="Courier New" panose="02070309020205020404" pitchFamily="49" charset="0"/>
              </a:rPr>
              <a:t>stylesheet</a:t>
            </a:r>
            <a:r>
              <a:rPr lang="nl-BE" dirty="0">
                <a:latin typeface="Courier New" panose="02070309020205020404" pitchFamily="49" charset="0"/>
                <a:cs typeface="Courier New" panose="02070309020205020404" pitchFamily="49" charset="0"/>
              </a:rPr>
              <a:t>" </a:t>
            </a:r>
            <a:br>
              <a:rPr lang="nl-BE" dirty="0">
                <a:latin typeface="Courier New" panose="02070309020205020404" pitchFamily="49" charset="0"/>
                <a:cs typeface="Courier New" panose="02070309020205020404" pitchFamily="49" charset="0"/>
              </a:rPr>
            </a:br>
            <a:r>
              <a:rPr lang="nl-BE" dirty="0">
                <a:latin typeface="Courier New" panose="02070309020205020404" pitchFamily="49" charset="0"/>
                <a:cs typeface="Courier New" panose="02070309020205020404" pitchFamily="49" charset="0"/>
              </a:rPr>
              <a:t>	</a:t>
            </a:r>
            <a:r>
              <a:rPr lang="nl-BE" dirty="0" err="1">
                <a:solidFill>
                  <a:schemeClr val="accent2"/>
                </a:solidFill>
                <a:latin typeface="Courier New" panose="02070309020205020404" pitchFamily="49" charset="0"/>
                <a:cs typeface="Courier New" panose="02070309020205020404" pitchFamily="49" charset="0"/>
              </a:rPr>
              <a:t>href</a:t>
            </a:r>
            <a:r>
              <a:rPr lang="nl-BE" dirty="0">
                <a:latin typeface="Courier New" panose="02070309020205020404" pitchFamily="49" charset="0"/>
                <a:cs typeface="Courier New" panose="02070309020205020404" pitchFamily="49" charset="0"/>
              </a:rPr>
              <a:t>="</a:t>
            </a:r>
            <a:r>
              <a:rPr lang="nl-BE" i="1" dirty="0">
                <a:latin typeface="Courier New" panose="02070309020205020404" pitchFamily="49" charset="0"/>
                <a:cs typeface="Courier New" panose="02070309020205020404" pitchFamily="49" charset="0"/>
              </a:rPr>
              <a:t>mijnstijlblad.css</a:t>
            </a:r>
            <a:r>
              <a:rPr lang="nl-BE" dirty="0">
                <a:latin typeface="Courier New" panose="02070309020205020404" pitchFamily="49" charset="0"/>
                <a:cs typeface="Courier New" panose="02070309020205020404" pitchFamily="49" charset="0"/>
              </a:rPr>
              <a:t>"&gt;</a:t>
            </a:r>
          </a:p>
          <a:p>
            <a:endParaRPr lang="nl-BE" dirty="0"/>
          </a:p>
          <a:p>
            <a:r>
              <a:rPr lang="nl-BE" dirty="0"/>
              <a:t>Stijlblad zelf :</a:t>
            </a:r>
          </a:p>
          <a:p>
            <a:pPr lvl="1"/>
            <a:r>
              <a:rPr lang="nl-BE" dirty="0">
                <a:latin typeface="Courier New" panose="02070309020205020404" pitchFamily="49" charset="0"/>
                <a:cs typeface="Courier New" panose="02070309020205020404" pitchFamily="49" charset="0"/>
              </a:rPr>
              <a:t>h2 </a:t>
            </a:r>
            <a:r>
              <a:rPr lang="nl-BE" b="1" dirty="0">
                <a:solidFill>
                  <a:schemeClr val="accent2"/>
                </a:solidFill>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text</a:t>
            </a:r>
            <a:r>
              <a:rPr lang="nl-BE" dirty="0" err="1">
                <a:solidFill>
                  <a:schemeClr val="accent2"/>
                </a:solidFill>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align</a:t>
            </a:r>
            <a:r>
              <a:rPr lang="nl-BE" dirty="0">
                <a:latin typeface="Courier New" panose="02070309020205020404" pitchFamily="49" charset="0"/>
                <a:cs typeface="Courier New" panose="02070309020205020404" pitchFamily="49" charset="0"/>
              </a:rPr>
              <a:t> </a:t>
            </a:r>
            <a:r>
              <a:rPr lang="nl-BE" b="1" dirty="0">
                <a:solidFill>
                  <a:schemeClr val="accent2"/>
                </a:solidFill>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 center</a:t>
            </a:r>
            <a:r>
              <a:rPr lang="nl-BE" dirty="0">
                <a:solidFill>
                  <a:schemeClr val="accent2"/>
                </a:solidFill>
                <a:latin typeface="Courier New" panose="02070309020205020404" pitchFamily="49" charset="0"/>
                <a:cs typeface="Courier New" panose="02070309020205020404" pitchFamily="49" charset="0"/>
              </a:rPr>
              <a:t>; </a:t>
            </a:r>
            <a:r>
              <a:rPr lang="nl-BE" b="1" dirty="0">
                <a:solidFill>
                  <a:schemeClr val="accent2"/>
                </a:solidFill>
                <a:latin typeface="Courier New" panose="02070309020205020404" pitchFamily="49" charset="0"/>
                <a:cs typeface="Courier New" panose="02070309020205020404" pitchFamily="49" charset="0"/>
              </a:rPr>
              <a:t>}</a:t>
            </a:r>
          </a:p>
          <a:p>
            <a:pPr lvl="2"/>
            <a:r>
              <a:rPr lang="nl-BE" dirty="0"/>
              <a:t>Of</a:t>
            </a:r>
          </a:p>
          <a:p>
            <a:pPr lvl="1"/>
            <a:r>
              <a:rPr lang="nl-BE" dirty="0">
                <a:latin typeface="Courier New" panose="02070309020205020404" pitchFamily="49" charset="0"/>
                <a:cs typeface="Courier New" panose="02070309020205020404" pitchFamily="49" charset="0"/>
              </a:rPr>
              <a:t>h2</a:t>
            </a:r>
            <a:r>
              <a:rPr lang="nl-BE" b="1" dirty="0">
                <a:solidFill>
                  <a:schemeClr val="accent2"/>
                </a:solidFill>
                <a:latin typeface="Courier New" panose="02070309020205020404" pitchFamily="49" charset="0"/>
                <a:cs typeface="Courier New" panose="02070309020205020404" pitchFamily="49" charset="0"/>
              </a:rPr>
              <a:t>{</a:t>
            </a:r>
            <a:r>
              <a:rPr lang="nl-BE" dirty="0">
                <a:solidFill>
                  <a:schemeClr val="accent2"/>
                </a:solidFill>
                <a:latin typeface="Courier New" panose="02070309020205020404" pitchFamily="49" charset="0"/>
                <a:cs typeface="Courier New" panose="02070309020205020404" pitchFamily="49" charset="0"/>
              </a:rPr>
              <a:t> </a:t>
            </a:r>
          </a:p>
          <a:p>
            <a:pPr lvl="3">
              <a:buNone/>
            </a:pPr>
            <a:r>
              <a:rPr lang="nl-BE" dirty="0" err="1">
                <a:latin typeface="Courier New" panose="02070309020205020404" pitchFamily="49" charset="0"/>
                <a:cs typeface="Courier New" panose="02070309020205020404" pitchFamily="49" charset="0"/>
              </a:rPr>
              <a:t>text</a:t>
            </a:r>
            <a:r>
              <a:rPr lang="nl-BE" dirty="0" err="1">
                <a:solidFill>
                  <a:schemeClr val="accent2"/>
                </a:solidFill>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align</a:t>
            </a:r>
            <a:r>
              <a:rPr lang="nl-BE" dirty="0">
                <a:solidFill>
                  <a:schemeClr val="accent2"/>
                </a:solidFill>
                <a:latin typeface="Courier New" panose="02070309020205020404" pitchFamily="49" charset="0"/>
                <a:cs typeface="Courier New" panose="02070309020205020404" pitchFamily="49" charset="0"/>
              </a:rPr>
              <a:t> </a:t>
            </a:r>
            <a:r>
              <a:rPr lang="nl-BE" b="1" dirty="0">
                <a:solidFill>
                  <a:schemeClr val="accent2"/>
                </a:solidFill>
                <a:latin typeface="Courier New" panose="02070309020205020404" pitchFamily="49" charset="0"/>
                <a:cs typeface="Courier New" panose="02070309020205020404" pitchFamily="49" charset="0"/>
              </a:rPr>
              <a:t>:</a:t>
            </a:r>
            <a:r>
              <a:rPr lang="nl-BE" dirty="0">
                <a:solidFill>
                  <a:schemeClr val="accent2"/>
                </a:solidFill>
                <a:latin typeface="Courier New" panose="02070309020205020404" pitchFamily="49" charset="0"/>
                <a:cs typeface="Courier New" panose="02070309020205020404" pitchFamily="49" charset="0"/>
              </a:rPr>
              <a:t> </a:t>
            </a:r>
            <a:r>
              <a:rPr lang="nl-BE" dirty="0">
                <a:latin typeface="Courier New" panose="02070309020205020404" pitchFamily="49" charset="0"/>
                <a:cs typeface="Courier New" panose="02070309020205020404" pitchFamily="49" charset="0"/>
              </a:rPr>
              <a:t>center</a:t>
            </a:r>
            <a:r>
              <a:rPr lang="nl-BE" b="1" dirty="0">
                <a:solidFill>
                  <a:schemeClr val="accent2"/>
                </a:solidFill>
                <a:latin typeface="Courier New" panose="02070309020205020404" pitchFamily="49" charset="0"/>
                <a:cs typeface="Courier New" panose="02070309020205020404" pitchFamily="49" charset="0"/>
              </a:rPr>
              <a:t>;</a:t>
            </a:r>
            <a:r>
              <a:rPr lang="nl-BE" dirty="0">
                <a:solidFill>
                  <a:schemeClr val="accent2"/>
                </a:solidFill>
                <a:latin typeface="Courier New" panose="02070309020205020404" pitchFamily="49" charset="0"/>
                <a:cs typeface="Courier New" panose="02070309020205020404" pitchFamily="49" charset="0"/>
              </a:rPr>
              <a:t> </a:t>
            </a:r>
          </a:p>
          <a:p>
            <a:pPr marL="0" lvl="1" indent="0">
              <a:buNone/>
            </a:pPr>
            <a:r>
              <a:rPr lang="nl-BE" dirty="0">
                <a:solidFill>
                  <a:schemeClr val="accent2"/>
                </a:solidFill>
                <a:latin typeface="Courier New" panose="02070309020205020404" pitchFamily="49" charset="0"/>
                <a:cs typeface="Courier New" panose="02070309020205020404" pitchFamily="49" charset="0"/>
              </a:rPr>
              <a:t>  </a:t>
            </a:r>
            <a:r>
              <a:rPr lang="nl-BE" b="1" dirty="0">
                <a:solidFill>
                  <a:schemeClr val="accent2"/>
                </a:solidFill>
                <a:latin typeface="Courier New" panose="02070309020205020404" pitchFamily="49" charset="0"/>
                <a:cs typeface="Courier New" panose="02070309020205020404" pitchFamily="49" charset="0"/>
              </a:rPr>
              <a:t>}</a:t>
            </a:r>
          </a:p>
          <a:p>
            <a:pPr lvl="1"/>
            <a:r>
              <a:rPr lang="nl-BE" dirty="0"/>
              <a:t>= herdefiniëring bestaande </a:t>
            </a:r>
            <a:r>
              <a:rPr lang="nl-BE" dirty="0" err="1"/>
              <a:t>tag</a:t>
            </a:r>
            <a:endParaRPr lang="nl-BE" dirty="0"/>
          </a:p>
          <a:p>
            <a:pPr lvl="1"/>
            <a:r>
              <a:rPr lang="nl-BE" dirty="0"/>
              <a:t>       selector </a:t>
            </a:r>
            <a:r>
              <a:rPr lang="nl-BE" b="1" dirty="0">
                <a:solidFill>
                  <a:schemeClr val="accent2"/>
                </a:solidFill>
              </a:rPr>
              <a:t>{</a:t>
            </a:r>
            <a:r>
              <a:rPr lang="nl-BE" b="1" dirty="0"/>
              <a:t> </a:t>
            </a:r>
            <a:r>
              <a:rPr lang="nl-BE" dirty="0"/>
              <a:t>eigenschap </a:t>
            </a:r>
            <a:r>
              <a:rPr lang="nl-BE" b="1" dirty="0">
                <a:solidFill>
                  <a:schemeClr val="accent2"/>
                </a:solidFill>
              </a:rPr>
              <a:t>:</a:t>
            </a:r>
            <a:r>
              <a:rPr lang="nl-BE" dirty="0">
                <a:solidFill>
                  <a:schemeClr val="accent2"/>
                </a:solidFill>
              </a:rPr>
              <a:t> </a:t>
            </a:r>
            <a:r>
              <a:rPr lang="nl-BE" dirty="0"/>
              <a:t>waarde </a:t>
            </a:r>
            <a:r>
              <a:rPr lang="nl-BE" b="1" dirty="0">
                <a:solidFill>
                  <a:schemeClr val="accent2"/>
                </a:solidFill>
              </a:rPr>
              <a:t>; }</a:t>
            </a:r>
          </a:p>
          <a:p>
            <a:pPr lvl="1"/>
            <a:endParaRPr lang="nl-BE" dirty="0"/>
          </a:p>
          <a:p>
            <a:pPr lvl="1"/>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4-10-2016</a:t>
            </a:fld>
            <a:endParaRPr lang="nl-NL"/>
          </a:p>
        </p:txBody>
      </p:sp>
      <p:sp>
        <p:nvSpPr>
          <p:cNvPr id="4" name="Tijdelijke aanduiding voor voettekst 3"/>
          <p:cNvSpPr>
            <a:spLocks noGrp="1"/>
          </p:cNvSpPr>
          <p:nvPr>
            <p:ph type="ftr" sz="quarter" idx="11"/>
          </p:nvPr>
        </p:nvSpPr>
        <p:spPr/>
        <p:txBody>
          <a:bodyPr/>
          <a:lstStyle/>
          <a:p>
            <a:r>
              <a:rPr lang="nl-NL"/>
              <a:t>Steven Ophalvens - HUB</a:t>
            </a:r>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5</a:t>
            </a:fld>
            <a:endParaRPr lang="nl-NL"/>
          </a:p>
        </p:txBody>
      </p:sp>
      <p:sp>
        <p:nvSpPr>
          <p:cNvPr id="7" name="TextBox 6"/>
          <p:cNvSpPr txBox="1"/>
          <p:nvPr/>
        </p:nvSpPr>
        <p:spPr>
          <a:xfrm rot="20499936">
            <a:off x="6198743" y="3479974"/>
            <a:ext cx="2332175" cy="1477328"/>
          </a:xfrm>
          <a:prstGeom prst="rect">
            <a:avLst/>
          </a:prstGeom>
          <a:noFill/>
          <a:ln>
            <a:solidFill>
              <a:schemeClr val="accent1"/>
            </a:solidFill>
          </a:ln>
        </p:spPr>
        <p:txBody>
          <a:bodyPr wrap="square" rtlCol="0">
            <a:spAutoFit/>
          </a:bodyPr>
          <a:lstStyle/>
          <a:p>
            <a:r>
              <a:rPr lang="nl-BE" dirty="0"/>
              <a:t>Tip : door gebruik te maken van een extern stijlblad kan je browser dit stijlblad cachen</a:t>
            </a:r>
          </a:p>
        </p:txBody>
      </p:sp>
      <p:sp>
        <p:nvSpPr>
          <p:cNvPr id="8" name="TextBox 7"/>
          <p:cNvSpPr txBox="1"/>
          <p:nvPr/>
        </p:nvSpPr>
        <p:spPr>
          <a:xfrm rot="20499936">
            <a:off x="6256314" y="1344024"/>
            <a:ext cx="2332175" cy="1477328"/>
          </a:xfrm>
          <a:prstGeom prst="rect">
            <a:avLst/>
          </a:prstGeom>
          <a:noFill/>
          <a:ln>
            <a:solidFill>
              <a:schemeClr val="accent1"/>
            </a:solidFill>
          </a:ln>
        </p:spPr>
        <p:txBody>
          <a:bodyPr wrap="square" rtlCol="0">
            <a:spAutoFit/>
          </a:bodyPr>
          <a:lstStyle/>
          <a:p>
            <a:r>
              <a:rPr lang="nl-BE" dirty="0"/>
              <a:t>Deze link moet in het head element staan (tussen de head en /head tags dus)</a:t>
            </a:r>
          </a:p>
        </p:txBody>
      </p:sp>
      <p:sp>
        <p:nvSpPr>
          <p:cNvPr id="9" name="Oval 8"/>
          <p:cNvSpPr/>
          <p:nvPr/>
        </p:nvSpPr>
        <p:spPr>
          <a:xfrm>
            <a:off x="4351848" y="5589240"/>
            <a:ext cx="289048" cy="36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1" name="Straight Arrow Connector 10"/>
          <p:cNvCxnSpPr>
            <a:stCxn id="12" idx="1"/>
            <a:endCxn id="9" idx="7"/>
          </p:cNvCxnSpPr>
          <p:nvPr/>
        </p:nvCxnSpPr>
        <p:spPr>
          <a:xfrm flipH="1" flipV="1">
            <a:off x="4598566" y="5641967"/>
            <a:ext cx="2559241" cy="58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20499936">
            <a:off x="7116475" y="5259921"/>
            <a:ext cx="1628418" cy="369332"/>
          </a:xfrm>
          <a:prstGeom prst="rect">
            <a:avLst/>
          </a:prstGeom>
          <a:noFill/>
          <a:ln>
            <a:solidFill>
              <a:schemeClr val="accent1"/>
            </a:solidFill>
          </a:ln>
        </p:spPr>
        <p:txBody>
          <a:bodyPr wrap="square" rtlCol="0">
            <a:spAutoFit/>
          </a:bodyPr>
          <a:lstStyle/>
          <a:p>
            <a:r>
              <a:rPr lang="nl-BE" dirty="0"/>
              <a:t>Let op die “</a:t>
            </a:r>
            <a:r>
              <a:rPr lang="nl-BE" dirty="0">
                <a:solidFill>
                  <a:schemeClr val="accent2"/>
                </a:solidFill>
              </a:rPr>
              <a:t>;</a:t>
            </a:r>
            <a:r>
              <a:rPr lang="nl-BE"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normAutofit fontScale="85000" lnSpcReduction="10000"/>
          </a:bodyPr>
          <a:lstStyle/>
          <a:p>
            <a:r>
              <a:rPr lang="nl-BE" dirty="0" err="1">
                <a:solidFill>
                  <a:schemeClr val="accent2"/>
                </a:solidFill>
                <a:latin typeface="Courier New" panose="02070309020205020404" pitchFamily="49" charset="0"/>
                <a:cs typeface="Courier New" panose="02070309020205020404" pitchFamily="49" charset="0"/>
              </a:rPr>
              <a:t>text-align</a:t>
            </a:r>
            <a:r>
              <a:rPr lang="nl-BE" dirty="0">
                <a:latin typeface="Courier New" panose="02070309020205020404" pitchFamily="49" charset="0"/>
                <a:cs typeface="Courier New" panose="02070309020205020404" pitchFamily="49" charset="0"/>
              </a:rPr>
              <a:t> : </a:t>
            </a:r>
            <a:r>
              <a:rPr lang="nl-BE" dirty="0" err="1">
                <a:latin typeface="Courier New" panose="02070309020205020404" pitchFamily="49" charset="0"/>
                <a:cs typeface="Courier New" panose="02070309020205020404" pitchFamily="49" charset="0"/>
              </a:rPr>
              <a:t>left</a:t>
            </a:r>
            <a:r>
              <a:rPr lang="nl-BE" dirty="0"/>
              <a:t> | </a:t>
            </a:r>
            <a:r>
              <a:rPr lang="nl-BE" dirty="0">
                <a:latin typeface="Courier New" panose="02070309020205020404" pitchFamily="49" charset="0"/>
                <a:cs typeface="Courier New" panose="02070309020205020404" pitchFamily="49" charset="0"/>
              </a:rPr>
              <a:t>center</a:t>
            </a:r>
            <a:r>
              <a:rPr lang="nl-BE" dirty="0"/>
              <a:t> | </a:t>
            </a:r>
            <a:r>
              <a:rPr lang="nl-BE" dirty="0">
                <a:latin typeface="Courier New" panose="02070309020205020404" pitchFamily="49" charset="0"/>
                <a:cs typeface="Courier New" panose="02070309020205020404" pitchFamily="49" charset="0"/>
              </a:rPr>
              <a:t>right</a:t>
            </a:r>
            <a:r>
              <a:rPr lang="nl-BE" dirty="0"/>
              <a:t> | </a:t>
            </a:r>
            <a:r>
              <a:rPr lang="nl-BE" dirty="0" err="1">
                <a:latin typeface="Courier New" panose="02070309020205020404" pitchFamily="49" charset="0"/>
                <a:cs typeface="Courier New" panose="02070309020205020404" pitchFamily="49" charset="0"/>
              </a:rPr>
              <a:t>justify</a:t>
            </a:r>
            <a:endParaRPr lang="nl-BE" dirty="0">
              <a:latin typeface="Courier New" panose="02070309020205020404" pitchFamily="49" charset="0"/>
              <a:cs typeface="Courier New" panose="02070309020205020404" pitchFamily="49" charset="0"/>
            </a:endParaRPr>
          </a:p>
          <a:p>
            <a:r>
              <a:rPr lang="nl-BE" dirty="0"/>
              <a:t>Meerdere elementen zelfde stijl, </a:t>
            </a:r>
            <a:r>
              <a:rPr lang="nl-BE" dirty="0" err="1"/>
              <a:t>vb</a:t>
            </a:r>
            <a:r>
              <a:rPr lang="nl-BE" dirty="0"/>
              <a:t> :</a:t>
            </a:r>
          </a:p>
          <a:p>
            <a:pPr lvl="1"/>
            <a:r>
              <a:rPr lang="nl-BE" dirty="0">
                <a:latin typeface="Courier New" panose="02070309020205020404" pitchFamily="49" charset="0"/>
                <a:cs typeface="Courier New" panose="02070309020205020404" pitchFamily="49" charset="0"/>
              </a:rPr>
              <a:t>h1</a:t>
            </a:r>
            <a:r>
              <a:rPr lang="nl-BE" dirty="0">
                <a:solidFill>
                  <a:schemeClr val="accent2"/>
                </a:solidFill>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 h2</a:t>
            </a:r>
            <a:r>
              <a:rPr lang="nl-BE" dirty="0">
                <a:solidFill>
                  <a:schemeClr val="accent2"/>
                </a:solidFill>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 h3 {</a:t>
            </a:r>
            <a:r>
              <a:rPr lang="nl-BE" dirty="0" err="1">
                <a:latin typeface="Courier New" panose="02070309020205020404" pitchFamily="49" charset="0"/>
                <a:cs typeface="Courier New" panose="02070309020205020404" pitchFamily="49" charset="0"/>
              </a:rPr>
              <a:t>text-align</a:t>
            </a:r>
            <a:r>
              <a:rPr lang="nl-BE" dirty="0">
                <a:latin typeface="Courier New" panose="02070309020205020404" pitchFamily="49" charset="0"/>
                <a:cs typeface="Courier New" panose="02070309020205020404" pitchFamily="49" charset="0"/>
              </a:rPr>
              <a:t> : right;}</a:t>
            </a:r>
          </a:p>
          <a:p>
            <a:r>
              <a:rPr lang="nl-BE" dirty="0"/>
              <a:t>Commentaar :</a:t>
            </a:r>
            <a:r>
              <a:rPr lang="nl-BE" dirty="0">
                <a:solidFill>
                  <a:schemeClr val="accent2"/>
                </a:solidFill>
              </a:rPr>
              <a:t> </a:t>
            </a:r>
            <a:r>
              <a:rPr lang="nl-BE" dirty="0">
                <a:solidFill>
                  <a:schemeClr val="accent2"/>
                </a:solidFill>
                <a:latin typeface="Courier New" panose="02070309020205020404" pitchFamily="49" charset="0"/>
                <a:cs typeface="Courier New" panose="02070309020205020404" pitchFamily="49" charset="0"/>
              </a:rPr>
              <a:t>/*  */</a:t>
            </a:r>
          </a:p>
          <a:p>
            <a:endParaRPr lang="nl-BE" dirty="0"/>
          </a:p>
          <a:p>
            <a:r>
              <a:rPr lang="nl-BE" dirty="0"/>
              <a:t>Mogelijk als </a:t>
            </a:r>
            <a:r>
              <a:rPr lang="nl-BE" dirty="0" err="1"/>
              <a:t>embedded</a:t>
            </a:r>
            <a:r>
              <a:rPr lang="nl-BE" dirty="0"/>
              <a:t> </a:t>
            </a:r>
            <a:r>
              <a:rPr lang="nl-BE" dirty="0" err="1"/>
              <a:t>style</a:t>
            </a:r>
            <a:r>
              <a:rPr lang="nl-BE" dirty="0"/>
              <a:t> in je </a:t>
            </a:r>
            <a:r>
              <a:rPr lang="nl-BE" dirty="0" err="1"/>
              <a:t>html</a:t>
            </a:r>
            <a:r>
              <a:rPr lang="nl-BE" dirty="0"/>
              <a:t>:</a:t>
            </a:r>
          </a:p>
          <a:p>
            <a:pPr lvl="1"/>
            <a:r>
              <a:rPr lang="nl-BE" dirty="0">
                <a:latin typeface="Courier New" panose="02070309020205020404" pitchFamily="49" charset="0"/>
                <a:cs typeface="Courier New" panose="02070309020205020404" pitchFamily="49" charset="0"/>
              </a:rPr>
              <a:t>&lt;style&gt; /* start stijl definities */</a:t>
            </a:r>
            <a:br>
              <a:rPr lang="nl-BE" dirty="0">
                <a:latin typeface="Courier New" panose="02070309020205020404" pitchFamily="49" charset="0"/>
                <a:cs typeface="Courier New" panose="02070309020205020404" pitchFamily="49" charset="0"/>
              </a:rPr>
            </a:br>
            <a:r>
              <a:rPr lang="nl-BE" dirty="0">
                <a:latin typeface="Courier New" panose="02070309020205020404" pitchFamily="49" charset="0"/>
                <a:cs typeface="Courier New" panose="02070309020205020404" pitchFamily="49" charset="0"/>
              </a:rPr>
              <a:t>	h1, h2, h3 {text-align : right;}</a:t>
            </a:r>
            <a:br>
              <a:rPr lang="nl-BE" dirty="0">
                <a:latin typeface="Courier New" panose="02070309020205020404" pitchFamily="49" charset="0"/>
                <a:cs typeface="Courier New" panose="02070309020205020404" pitchFamily="49" charset="0"/>
              </a:rPr>
            </a:br>
            <a:r>
              <a:rPr lang="nl-BE" dirty="0">
                <a:latin typeface="Courier New" panose="02070309020205020404" pitchFamily="49" charset="0"/>
                <a:cs typeface="Courier New" panose="02070309020205020404" pitchFamily="49" charset="0"/>
              </a:rPr>
              <a:t>&lt;/style&gt;</a:t>
            </a:r>
          </a:p>
          <a:p>
            <a:pPr lvl="1"/>
            <a:r>
              <a:rPr lang="nl-BE" dirty="0"/>
              <a:t>MAAR extern stijlblad biedt meer voordelen!</a:t>
            </a:r>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4-10-2016</a:t>
            </a:fld>
            <a:endParaRPr lang="nl-NL"/>
          </a:p>
        </p:txBody>
      </p:sp>
      <p:sp>
        <p:nvSpPr>
          <p:cNvPr id="4" name="Tijdelijke aanduiding voor voettekst 3"/>
          <p:cNvSpPr>
            <a:spLocks noGrp="1"/>
          </p:cNvSpPr>
          <p:nvPr>
            <p:ph type="ftr" sz="quarter" idx="11"/>
          </p:nvPr>
        </p:nvSpPr>
        <p:spPr/>
        <p:txBody>
          <a:bodyPr/>
          <a:lstStyle/>
          <a:p>
            <a:r>
              <a:rPr lang="nl-NL"/>
              <a:t>Steven Ophalvens - HUB</a:t>
            </a:r>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6</a:t>
            </a:fld>
            <a:endParaRPr lang="nl-NL"/>
          </a:p>
        </p:txBody>
      </p:sp>
      <p:sp>
        <p:nvSpPr>
          <p:cNvPr id="7" name="Oval 6"/>
          <p:cNvSpPr/>
          <p:nvPr/>
        </p:nvSpPr>
        <p:spPr>
          <a:xfrm>
            <a:off x="1979712" y="2573305"/>
            <a:ext cx="289048" cy="36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8" name="Straight Arrow Connector 7"/>
          <p:cNvCxnSpPr>
            <a:stCxn id="9" idx="1"/>
            <a:endCxn id="7" idx="6"/>
          </p:cNvCxnSpPr>
          <p:nvPr/>
        </p:nvCxnSpPr>
        <p:spPr>
          <a:xfrm flipH="1" flipV="1">
            <a:off x="2268760" y="2753325"/>
            <a:ext cx="3525334" cy="7261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20499936">
            <a:off x="5713386" y="2656169"/>
            <a:ext cx="3179775" cy="646331"/>
          </a:xfrm>
          <a:prstGeom prst="rect">
            <a:avLst/>
          </a:prstGeom>
          <a:noFill/>
          <a:ln>
            <a:solidFill>
              <a:schemeClr val="accent1"/>
            </a:solidFill>
          </a:ln>
        </p:spPr>
        <p:txBody>
          <a:bodyPr wrap="square" rtlCol="0">
            <a:spAutoFit/>
          </a:bodyPr>
          <a:lstStyle/>
          <a:p>
            <a:r>
              <a:rPr lang="nl-BE" dirty="0"/>
              <a:t>Let op die “</a:t>
            </a:r>
            <a:r>
              <a:rPr lang="nl-BE" dirty="0">
                <a:solidFill>
                  <a:schemeClr val="accent2"/>
                </a:solidFill>
              </a:rPr>
              <a:t>,</a:t>
            </a:r>
            <a:r>
              <a:rPr lang="nl-BE" dirty="0"/>
              <a:t>” Zonder heb je een heel andere betekenis!</a:t>
            </a:r>
          </a:p>
        </p:txBody>
      </p:sp>
      <p:sp>
        <p:nvSpPr>
          <p:cNvPr id="10" name="Oval 9"/>
          <p:cNvSpPr/>
          <p:nvPr/>
        </p:nvSpPr>
        <p:spPr>
          <a:xfrm>
            <a:off x="1318830" y="2619294"/>
            <a:ext cx="289048" cy="36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6" name="Straight Arrow Connector 15"/>
          <p:cNvCxnSpPr>
            <a:stCxn id="9" idx="1"/>
            <a:endCxn id="10" idx="6"/>
          </p:cNvCxnSpPr>
          <p:nvPr/>
        </p:nvCxnSpPr>
        <p:spPr>
          <a:xfrm flipH="1" flipV="1">
            <a:off x="1607878" y="2799314"/>
            <a:ext cx="4186216" cy="680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endParaRPr lang="en-GB" dirty="0"/>
          </a:p>
        </p:txBody>
      </p:sp>
      <p:sp>
        <p:nvSpPr>
          <p:cNvPr id="2" name="Tijdelijke aanduiding voor inhoud 1"/>
          <p:cNvSpPr>
            <a:spLocks noGrp="1"/>
          </p:cNvSpPr>
          <p:nvPr>
            <p:ph idx="1"/>
          </p:nvPr>
        </p:nvSpPr>
        <p:spPr/>
        <p:txBody>
          <a:bodyPr/>
          <a:lstStyle/>
          <a:p>
            <a:r>
              <a:rPr lang="nl-BE" dirty="0" err="1"/>
              <a:t>Inline</a:t>
            </a:r>
            <a:r>
              <a:rPr lang="nl-BE" dirty="0"/>
              <a:t> :</a:t>
            </a:r>
          </a:p>
          <a:p>
            <a:pPr lvl="1"/>
            <a:r>
              <a:rPr lang="nl-BE" dirty="0">
                <a:latin typeface="Courier New" panose="02070309020205020404" pitchFamily="49" charset="0"/>
                <a:cs typeface="Courier New" panose="02070309020205020404" pitchFamily="49" charset="0"/>
              </a:rPr>
              <a:t>&lt;p </a:t>
            </a:r>
            <a:r>
              <a:rPr lang="nl-BE" b="1" dirty="0" err="1">
                <a:latin typeface="Courier New" panose="02070309020205020404" pitchFamily="49" charset="0"/>
                <a:cs typeface="Courier New" panose="02070309020205020404" pitchFamily="49" charset="0"/>
              </a:rPr>
              <a:t>style</a:t>
            </a:r>
            <a:r>
              <a:rPr lang="nl-BE" b="1" dirty="0">
                <a:latin typeface="Courier New" panose="02070309020205020404" pitchFamily="49" charset="0"/>
                <a:cs typeface="Courier New" panose="02070309020205020404" pitchFamily="49" charset="0"/>
              </a:rPr>
              <a:t>="</a:t>
            </a:r>
            <a:r>
              <a:rPr lang="nl-BE" b="1" dirty="0" err="1">
                <a:latin typeface="Courier New" panose="02070309020205020404" pitchFamily="49" charset="0"/>
                <a:cs typeface="Courier New" panose="02070309020205020404" pitchFamily="49" charset="0"/>
              </a:rPr>
              <a:t>text-align</a:t>
            </a:r>
            <a:r>
              <a:rPr lang="nl-BE" b="1" dirty="0">
                <a:latin typeface="Courier New" panose="02070309020205020404" pitchFamily="49" charset="0"/>
                <a:cs typeface="Courier New" panose="02070309020205020404" pitchFamily="49" charset="0"/>
              </a:rPr>
              <a:t>: center;" </a:t>
            </a:r>
            <a:r>
              <a:rPr lang="nl-BE" dirty="0">
                <a:latin typeface="Courier New" panose="02070309020205020404" pitchFamily="49" charset="0"/>
                <a:cs typeface="Courier New" panose="02070309020205020404" pitchFamily="49" charset="0"/>
              </a:rPr>
              <a:t>&gt; Dit is gecentreerd&lt;/p&gt;</a:t>
            </a:r>
          </a:p>
          <a:p>
            <a:pPr lvl="1"/>
            <a:r>
              <a:rPr lang="nl-BE" dirty="0"/>
              <a:t>Geen selector, geen accolades</a:t>
            </a:r>
          </a:p>
          <a:p>
            <a:pPr lvl="1"/>
            <a:r>
              <a:rPr lang="nl-BE" dirty="0"/>
              <a:t>Af te raden gebruik (maar heeft soms zijn voordelen)</a:t>
            </a:r>
          </a:p>
          <a:p>
            <a:pPr lvl="1"/>
            <a:r>
              <a:rPr lang="nl-BE" dirty="0"/>
              <a:t>Slechts voor eenmalig gebruik</a:t>
            </a:r>
          </a:p>
          <a:p>
            <a:r>
              <a:rPr lang="nl-BE" dirty="0" err="1"/>
              <a:t>Cascading</a:t>
            </a:r>
            <a:r>
              <a:rPr lang="nl-BE" dirty="0"/>
              <a:t> voorrang:</a:t>
            </a:r>
          </a:p>
          <a:p>
            <a:pPr lvl="1"/>
            <a:r>
              <a:rPr lang="nl-BE" dirty="0"/>
              <a:t>Extern &lt; intern &lt; </a:t>
            </a:r>
            <a:r>
              <a:rPr lang="nl-BE" dirty="0" err="1"/>
              <a:t>inline</a:t>
            </a:r>
            <a:endParaRPr lang="nl-BE" dirty="0"/>
          </a:p>
          <a:p>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4-10-2016</a:t>
            </a:fld>
            <a:endParaRPr lang="nl-NL"/>
          </a:p>
        </p:txBody>
      </p:sp>
      <p:sp>
        <p:nvSpPr>
          <p:cNvPr id="4" name="Tijdelijke aanduiding voor voettekst 3"/>
          <p:cNvSpPr>
            <a:spLocks noGrp="1"/>
          </p:cNvSpPr>
          <p:nvPr>
            <p:ph type="ftr" sz="quarter" idx="11"/>
          </p:nvPr>
        </p:nvSpPr>
        <p:spPr/>
        <p:txBody>
          <a:bodyPr/>
          <a:lstStyle/>
          <a:p>
            <a:r>
              <a:rPr lang="nl-NL"/>
              <a:t>Steven Ophalvens - HUB</a:t>
            </a:r>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7</a:t>
            </a:fld>
            <a:endParaRPr lang="nl-N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nl-BE" dirty="0"/>
              <a:t>Waarden &amp; eenheden in CSS:</a:t>
            </a:r>
            <a:endParaRPr lang="en-GB" dirty="0"/>
          </a:p>
        </p:txBody>
      </p:sp>
      <p:sp>
        <p:nvSpPr>
          <p:cNvPr id="2" name="Tijdelijke aanduiding voor inhoud 1"/>
          <p:cNvSpPr>
            <a:spLocks noGrp="1"/>
          </p:cNvSpPr>
          <p:nvPr>
            <p:ph idx="1"/>
          </p:nvPr>
        </p:nvSpPr>
        <p:spPr/>
        <p:txBody>
          <a:bodyPr>
            <a:normAutofit fontScale="92500" lnSpcReduction="20000"/>
          </a:bodyPr>
          <a:lstStyle/>
          <a:p>
            <a:r>
              <a:rPr lang="nl-BE" dirty="0"/>
              <a:t>Getal (met of zonder decimaal : 10 of 12</a:t>
            </a:r>
            <a:r>
              <a:rPr lang="nl-BE" dirty="0">
                <a:solidFill>
                  <a:schemeClr val="accent2"/>
                </a:solidFill>
              </a:rPr>
              <a:t>.</a:t>
            </a:r>
            <a:r>
              <a:rPr lang="nl-BE" dirty="0"/>
              <a:t>5)</a:t>
            </a:r>
          </a:p>
          <a:p>
            <a:r>
              <a:rPr lang="nl-BE" dirty="0"/>
              <a:t>Percentage (50</a:t>
            </a:r>
            <a:r>
              <a:rPr lang="nl-BE" dirty="0">
                <a:solidFill>
                  <a:schemeClr val="accent2"/>
                </a:solidFill>
              </a:rPr>
              <a:t>%</a:t>
            </a:r>
            <a:r>
              <a:rPr lang="nl-BE" dirty="0"/>
              <a:t>)</a:t>
            </a:r>
          </a:p>
          <a:p>
            <a:r>
              <a:rPr lang="nl-BE" dirty="0"/>
              <a:t>Lengte</a:t>
            </a:r>
          </a:p>
          <a:p>
            <a:pPr lvl="1"/>
            <a:r>
              <a:rPr lang="nl-BE" dirty="0"/>
              <a:t>Pixel (100</a:t>
            </a:r>
            <a:r>
              <a:rPr lang="nl-BE" dirty="0">
                <a:solidFill>
                  <a:schemeClr val="accent2"/>
                </a:solidFill>
              </a:rPr>
              <a:t>px</a:t>
            </a:r>
            <a:r>
              <a:rPr lang="nl-BE" dirty="0"/>
              <a:t>)</a:t>
            </a:r>
          </a:p>
          <a:p>
            <a:pPr lvl="1"/>
            <a:r>
              <a:rPr lang="nl-BE" dirty="0" err="1"/>
              <a:t>Em</a:t>
            </a:r>
            <a:r>
              <a:rPr lang="nl-BE" dirty="0"/>
              <a:t> (</a:t>
            </a:r>
            <a:r>
              <a:rPr lang="nl-BE" dirty="0" err="1"/>
              <a:t>em-hoogte</a:t>
            </a:r>
            <a:r>
              <a:rPr lang="nl-BE" dirty="0"/>
              <a:t> : 1</a:t>
            </a:r>
            <a:r>
              <a:rPr lang="nl-BE" dirty="0">
                <a:solidFill>
                  <a:schemeClr val="accent2"/>
                </a:solidFill>
              </a:rPr>
              <a:t>em</a:t>
            </a:r>
            <a:r>
              <a:rPr lang="nl-BE" dirty="0"/>
              <a:t>)</a:t>
            </a:r>
          </a:p>
          <a:p>
            <a:pPr lvl="2"/>
            <a:r>
              <a:rPr lang="nl-BE" dirty="0"/>
              <a:t>Relatief </a:t>
            </a:r>
            <a:r>
              <a:rPr lang="nl-BE" dirty="0" err="1"/>
              <a:t>tov</a:t>
            </a:r>
            <a:r>
              <a:rPr lang="nl-BE" dirty="0"/>
              <a:t> gebruikte lettertype</a:t>
            </a:r>
          </a:p>
          <a:p>
            <a:pPr lvl="2"/>
            <a:r>
              <a:rPr lang="nl-BE" dirty="0"/>
              <a:t>1em = grootte gebruikte lettertype, </a:t>
            </a:r>
            <a:r>
              <a:rPr lang="nl-BE" dirty="0" err="1"/>
              <a:t>vb</a:t>
            </a:r>
            <a:r>
              <a:rPr lang="nl-BE" dirty="0"/>
              <a:t> 12 punten</a:t>
            </a:r>
          </a:p>
          <a:p>
            <a:pPr lvl="1"/>
            <a:r>
              <a:rPr lang="nl-BE" dirty="0" err="1"/>
              <a:t>vw</a:t>
            </a:r>
            <a:r>
              <a:rPr lang="nl-BE" dirty="0"/>
              <a:t> / </a:t>
            </a:r>
            <a:r>
              <a:rPr lang="nl-BE" dirty="0" err="1"/>
              <a:t>vh</a:t>
            </a:r>
            <a:r>
              <a:rPr lang="nl-BE" dirty="0"/>
              <a:t> : View </a:t>
            </a:r>
            <a:r>
              <a:rPr lang="nl-BE" dirty="0" err="1"/>
              <a:t>Width</a:t>
            </a:r>
            <a:r>
              <a:rPr lang="nl-BE" dirty="0"/>
              <a:t> / View </a:t>
            </a:r>
            <a:r>
              <a:rPr lang="nl-BE" dirty="0" err="1"/>
              <a:t>Height</a:t>
            </a:r>
            <a:endParaRPr lang="nl-BE" dirty="0"/>
          </a:p>
          <a:p>
            <a:pPr lvl="2"/>
            <a:r>
              <a:rPr lang="nl-BE" dirty="0">
                <a:sym typeface="Wingdings" panose="05000000000000000000" pitchFamily="2" charset="2"/>
              </a:rPr>
              <a:t>100vw = de breedte van je view (zichtbare deel browser venster)</a:t>
            </a:r>
          </a:p>
          <a:p>
            <a:pPr lvl="2"/>
            <a:r>
              <a:rPr lang="nl-BE" dirty="0">
                <a:sym typeface="Wingdings" panose="05000000000000000000" pitchFamily="2" charset="2"/>
              </a:rPr>
              <a:t>100vh = de hoogte van je view</a:t>
            </a:r>
            <a:endParaRPr lang="nl-BE" dirty="0"/>
          </a:p>
          <a:p>
            <a:pPr indent="-179388"/>
            <a:r>
              <a:rPr lang="nl-BE" dirty="0"/>
              <a:t>Eenheid onmiddellijk na de waarde (zonder spatie)</a:t>
            </a:r>
          </a:p>
          <a:p>
            <a:pPr lvl="3"/>
            <a:endParaRPr lang="nl-BE" dirty="0"/>
          </a:p>
          <a:p>
            <a:pPr lvl="1"/>
            <a:endParaRPr lang="nl-BE" dirty="0"/>
          </a:p>
          <a:p>
            <a:pPr lvl="1"/>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4-10-2016</a:t>
            </a:fld>
            <a:endParaRPr lang="nl-NL"/>
          </a:p>
        </p:txBody>
      </p:sp>
      <p:sp>
        <p:nvSpPr>
          <p:cNvPr id="4" name="Tijdelijke aanduiding voor voettekst 3"/>
          <p:cNvSpPr>
            <a:spLocks noGrp="1"/>
          </p:cNvSpPr>
          <p:nvPr>
            <p:ph type="ftr" sz="quarter" idx="11"/>
          </p:nvPr>
        </p:nvSpPr>
        <p:spPr/>
        <p:txBody>
          <a:bodyPr/>
          <a:lstStyle/>
          <a:p>
            <a:r>
              <a:rPr lang="nl-NL"/>
              <a:t>Steven Ophalvens - HUB</a:t>
            </a:r>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8</a:t>
            </a:fld>
            <a:endParaRPr lang="nl-NL"/>
          </a:p>
        </p:txBody>
      </p:sp>
      <p:sp>
        <p:nvSpPr>
          <p:cNvPr id="7" name="TextBox 6"/>
          <p:cNvSpPr txBox="1"/>
          <p:nvPr/>
        </p:nvSpPr>
        <p:spPr>
          <a:xfrm rot="20499936">
            <a:off x="5681411" y="2349409"/>
            <a:ext cx="3179775" cy="646331"/>
          </a:xfrm>
          <a:prstGeom prst="rect">
            <a:avLst/>
          </a:prstGeom>
          <a:noFill/>
          <a:ln>
            <a:solidFill>
              <a:schemeClr val="accent1"/>
            </a:solidFill>
          </a:ln>
        </p:spPr>
        <p:txBody>
          <a:bodyPr wrap="square" rtlCol="0">
            <a:spAutoFit/>
          </a:bodyPr>
          <a:lstStyle/>
          <a:p>
            <a:r>
              <a:rPr lang="nl-BE" dirty="0"/>
              <a:t>Let op die “</a:t>
            </a:r>
            <a:r>
              <a:rPr lang="nl-BE" dirty="0">
                <a:solidFill>
                  <a:schemeClr val="accent2"/>
                </a:solidFill>
              </a:rPr>
              <a:t>.</a:t>
            </a:r>
            <a:r>
              <a:rPr lang="nl-BE" dirty="0"/>
              <a:t>” het is </a:t>
            </a:r>
            <a:r>
              <a:rPr lang="nl-BE" b="1" dirty="0"/>
              <a:t>geen</a:t>
            </a:r>
            <a:r>
              <a:rPr lang="nl-BE" dirty="0"/>
              <a:t> komma ...</a:t>
            </a:r>
          </a:p>
        </p:txBody>
      </p:sp>
      <p:sp>
        <p:nvSpPr>
          <p:cNvPr id="8" name="Oval 7"/>
          <p:cNvSpPr/>
          <p:nvPr/>
        </p:nvSpPr>
        <p:spPr>
          <a:xfrm>
            <a:off x="6732240" y="1685675"/>
            <a:ext cx="289048" cy="36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9" name="Straight Arrow Connector 8"/>
          <p:cNvCxnSpPr>
            <a:stCxn id="7" idx="0"/>
            <a:endCxn id="8" idx="3"/>
          </p:cNvCxnSpPr>
          <p:nvPr/>
        </p:nvCxnSpPr>
        <p:spPr>
          <a:xfrm flipH="1" flipV="1">
            <a:off x="6774570" y="1992988"/>
            <a:ext cx="395073" cy="372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rot="20499936">
            <a:off x="5681410" y="3258893"/>
            <a:ext cx="3179775" cy="369332"/>
          </a:xfrm>
          <a:prstGeom prst="rect">
            <a:avLst/>
          </a:prstGeom>
          <a:noFill/>
          <a:ln>
            <a:solidFill>
              <a:schemeClr val="accent1"/>
            </a:solidFill>
          </a:ln>
        </p:spPr>
        <p:txBody>
          <a:bodyPr wrap="square" rtlCol="0">
            <a:spAutoFit/>
          </a:bodyPr>
          <a:lstStyle/>
          <a:p>
            <a:r>
              <a:rPr lang="nl-BE" dirty="0"/>
              <a:t>Let op : staat niet in het boek</a:t>
            </a:r>
          </a:p>
        </p:txBody>
      </p:sp>
      <p:cxnSp>
        <p:nvCxnSpPr>
          <p:cNvPr id="13" name="Straight Arrow Connector 8"/>
          <p:cNvCxnSpPr>
            <a:stCxn id="12" idx="1"/>
          </p:cNvCxnSpPr>
          <p:nvPr/>
        </p:nvCxnSpPr>
        <p:spPr>
          <a:xfrm flipH="1">
            <a:off x="1979712" y="3943678"/>
            <a:ext cx="3782406" cy="603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GB" dirty="0" err="1"/>
              <a:t>Stijlen</a:t>
            </a:r>
            <a:r>
              <a:rPr lang="en-GB" dirty="0"/>
              <a:t> </a:t>
            </a:r>
            <a:r>
              <a:rPr lang="en-GB" dirty="0" err="1"/>
              <a:t>voor</a:t>
            </a:r>
            <a:r>
              <a:rPr lang="en-GB" dirty="0"/>
              <a:t> </a:t>
            </a:r>
            <a:r>
              <a:rPr lang="en-GB" dirty="0" err="1"/>
              <a:t>lettertypen</a:t>
            </a:r>
            <a:endParaRPr lang="en-GB" dirty="0"/>
          </a:p>
        </p:txBody>
      </p:sp>
      <p:sp>
        <p:nvSpPr>
          <p:cNvPr id="2" name="Tijdelijke aanduiding voor inhoud 1"/>
          <p:cNvSpPr>
            <a:spLocks noGrp="1"/>
          </p:cNvSpPr>
          <p:nvPr>
            <p:ph idx="1"/>
          </p:nvPr>
        </p:nvSpPr>
        <p:spPr/>
        <p:txBody>
          <a:bodyPr>
            <a:normAutofit fontScale="92500" lnSpcReduction="20000"/>
          </a:bodyPr>
          <a:lstStyle/>
          <a:p>
            <a:r>
              <a:rPr lang="nl-BE" dirty="0" err="1">
                <a:solidFill>
                  <a:schemeClr val="accent2"/>
                </a:solidFill>
                <a:latin typeface="Courier New" panose="02070309020205020404" pitchFamily="49" charset="0"/>
                <a:cs typeface="Courier New" panose="02070309020205020404" pitchFamily="49" charset="0"/>
              </a:rPr>
              <a:t>font-family</a:t>
            </a:r>
            <a:r>
              <a:rPr lang="nl-BE" dirty="0"/>
              <a:t> : </a:t>
            </a:r>
            <a:r>
              <a:rPr lang="nl-BE" u="sng" dirty="0"/>
              <a:t>lijst</a:t>
            </a:r>
            <a:r>
              <a:rPr lang="nl-BE" dirty="0"/>
              <a:t> van lettertypen, met als laatste een ‘algemeen’ lettertype</a:t>
            </a:r>
          </a:p>
          <a:p>
            <a:pPr lvl="1"/>
            <a:r>
              <a:rPr lang="nl-BE" dirty="0" err="1"/>
              <a:t>vb</a:t>
            </a:r>
            <a:r>
              <a:rPr lang="nl-BE" dirty="0"/>
              <a:t>:</a:t>
            </a:r>
            <a:br>
              <a:rPr lang="nl-BE" dirty="0"/>
            </a:br>
            <a:r>
              <a:rPr lang="nl-BE" dirty="0">
                <a:latin typeface="Courier New" panose="02070309020205020404" pitchFamily="49" charset="0"/>
                <a:cs typeface="Courier New" panose="02070309020205020404" pitchFamily="49" charset="0"/>
              </a:rPr>
              <a:t>body {</a:t>
            </a:r>
            <a:r>
              <a:rPr lang="nl-BE" b="1" dirty="0">
                <a:latin typeface="Courier New" panose="02070309020205020404" pitchFamily="49" charset="0"/>
                <a:cs typeface="Courier New" panose="02070309020205020404" pitchFamily="49" charset="0"/>
              </a:rPr>
              <a:t>font-family</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Verdana</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Arial</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Helvetica</a:t>
            </a:r>
            <a:r>
              <a:rPr lang="nl-BE" dirty="0">
                <a:latin typeface="Courier New" panose="02070309020205020404" pitchFamily="49" charset="0"/>
                <a:cs typeface="Courier New" panose="02070309020205020404" pitchFamily="49" charset="0"/>
              </a:rPr>
              <a:t>, sans-</a:t>
            </a:r>
            <a:r>
              <a:rPr lang="nl-BE" dirty="0" err="1">
                <a:latin typeface="Courier New" panose="02070309020205020404" pitchFamily="49" charset="0"/>
                <a:cs typeface="Courier New" panose="02070309020205020404" pitchFamily="49" charset="0"/>
              </a:rPr>
              <a:t>serif</a:t>
            </a:r>
            <a:r>
              <a:rPr lang="nl-BE" dirty="0">
                <a:latin typeface="Courier New" panose="02070309020205020404" pitchFamily="49" charset="0"/>
                <a:cs typeface="Courier New" panose="02070309020205020404" pitchFamily="49" charset="0"/>
              </a:rPr>
              <a:t>;}</a:t>
            </a:r>
          </a:p>
          <a:p>
            <a:r>
              <a:rPr lang="nl-BE" dirty="0"/>
              <a:t>Mogelijke ‘algemene’ lettertypen :</a:t>
            </a:r>
          </a:p>
          <a:p>
            <a:pPr lvl="1"/>
            <a:r>
              <a:rPr lang="nl-BE" dirty="0" err="1">
                <a:latin typeface="Times New Roman" pitchFamily="18" charset="0"/>
                <a:cs typeface="Times New Roman" pitchFamily="18" charset="0"/>
              </a:rPr>
              <a:t>Serif</a:t>
            </a:r>
            <a:endParaRPr lang="nl-BE" dirty="0">
              <a:latin typeface="Times New Roman" pitchFamily="18" charset="0"/>
              <a:cs typeface="Times New Roman" pitchFamily="18" charset="0"/>
            </a:endParaRPr>
          </a:p>
          <a:p>
            <a:pPr lvl="1"/>
            <a:r>
              <a:rPr lang="nl-BE" dirty="0">
                <a:latin typeface="Helvetica" pitchFamily="34" charset="0"/>
              </a:rPr>
              <a:t>Sans-</a:t>
            </a:r>
            <a:r>
              <a:rPr lang="nl-BE" dirty="0" err="1">
                <a:latin typeface="Helvetica" pitchFamily="34" charset="0"/>
              </a:rPr>
              <a:t>serif</a:t>
            </a:r>
            <a:endParaRPr lang="nl-BE" dirty="0">
              <a:latin typeface="Helvetica" pitchFamily="34" charset="0"/>
            </a:endParaRPr>
          </a:p>
          <a:p>
            <a:pPr lvl="1"/>
            <a:r>
              <a:rPr lang="nl-BE" dirty="0" err="1">
                <a:latin typeface="Script MT Bold" pitchFamily="66" charset="0"/>
              </a:rPr>
              <a:t>Cursive</a:t>
            </a:r>
            <a:endParaRPr lang="nl-BE" dirty="0">
              <a:latin typeface="Script MT Bold" pitchFamily="66" charset="0"/>
            </a:endParaRPr>
          </a:p>
          <a:p>
            <a:pPr lvl="1"/>
            <a:r>
              <a:rPr lang="nl-BE" dirty="0">
                <a:latin typeface="Comic Sans MS" pitchFamily="66" charset="0"/>
              </a:rPr>
              <a:t>Fantasy</a:t>
            </a:r>
          </a:p>
          <a:p>
            <a:pPr lvl="1"/>
            <a:r>
              <a:rPr lang="nl-BE" dirty="0" err="1">
                <a:latin typeface="Courier" pitchFamily="49" charset="0"/>
              </a:rPr>
              <a:t>monospace</a:t>
            </a:r>
            <a:endParaRPr lang="en-GB" dirty="0">
              <a:latin typeface="Courier" pitchFamily="49" charset="0"/>
            </a:endParaRPr>
          </a:p>
        </p:txBody>
      </p:sp>
      <p:sp>
        <p:nvSpPr>
          <p:cNvPr id="3" name="Tijdelijke aanduiding voor datum 2"/>
          <p:cNvSpPr>
            <a:spLocks noGrp="1"/>
          </p:cNvSpPr>
          <p:nvPr>
            <p:ph type="dt" sz="half" idx="10"/>
          </p:nvPr>
        </p:nvSpPr>
        <p:spPr/>
        <p:txBody>
          <a:bodyPr/>
          <a:lstStyle/>
          <a:p>
            <a:fld id="{E0536405-9B9C-4698-B6B1-4B39E7C3F593}" type="datetime1">
              <a:rPr lang="nl-NL" smtClean="0"/>
              <a:pPr/>
              <a:t>4-10-2016</a:t>
            </a:fld>
            <a:endParaRPr lang="nl-NL"/>
          </a:p>
        </p:txBody>
      </p:sp>
      <p:sp>
        <p:nvSpPr>
          <p:cNvPr id="4" name="Tijdelijke aanduiding voor voettekst 3"/>
          <p:cNvSpPr>
            <a:spLocks noGrp="1"/>
          </p:cNvSpPr>
          <p:nvPr>
            <p:ph type="ftr" sz="quarter" idx="11"/>
          </p:nvPr>
        </p:nvSpPr>
        <p:spPr/>
        <p:txBody>
          <a:bodyPr/>
          <a:lstStyle/>
          <a:p>
            <a:r>
              <a:rPr lang="nl-NL"/>
              <a:t>Steven Ophalvens - HUB</a:t>
            </a:r>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9</a:t>
            </a:fld>
            <a:endParaRPr lang="nl-NL"/>
          </a:p>
        </p:txBody>
      </p:sp>
    </p:spTree>
  </p:cSld>
  <p:clrMapOvr>
    <a:masterClrMapping/>
  </p:clrMapOvr>
</p:sld>
</file>

<file path=ppt/theme/theme1.xml><?xml version="1.0" encoding="utf-8"?>
<a:theme xmlns:a="http://schemas.openxmlformats.org/drawingml/2006/main" name="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disee" id="{AEB4D86C-A4C5-4820-ABD1-11A79AE49391}" vid="{AB0DCB06-50D4-4DE4-A2CC-6BA398E406AE}"/>
    </a:ext>
  </a:ext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1921</TotalTime>
  <Words>837</Words>
  <Application>Microsoft Office PowerPoint</Application>
  <PresentationFormat>Diavoorstelling (4:3)</PresentationFormat>
  <Paragraphs>175</Paragraphs>
  <Slides>15</Slides>
  <Notes>0</Notes>
  <HiddenSlides>0</HiddenSlides>
  <MMClips>0</MMClips>
  <ScaleCrop>false</ScaleCrop>
  <HeadingPairs>
    <vt:vector size="6" baseType="variant">
      <vt:variant>
        <vt:lpstr>Gebruikte lettertypen</vt:lpstr>
      </vt:variant>
      <vt:variant>
        <vt:i4>10</vt:i4>
      </vt:variant>
      <vt:variant>
        <vt:lpstr>Thema</vt:lpstr>
      </vt:variant>
      <vt:variant>
        <vt:i4>7</vt:i4>
      </vt:variant>
      <vt:variant>
        <vt:lpstr>Diatitels</vt:lpstr>
      </vt:variant>
      <vt:variant>
        <vt:i4>15</vt:i4>
      </vt:variant>
    </vt:vector>
  </HeadingPairs>
  <TitlesOfParts>
    <vt:vector size="32" baseType="lpstr">
      <vt:lpstr>Arial</vt:lpstr>
      <vt:lpstr>Calibri</vt:lpstr>
      <vt:lpstr>Comic Sans MS</vt:lpstr>
      <vt:lpstr>Corbel</vt:lpstr>
      <vt:lpstr>Courier</vt:lpstr>
      <vt:lpstr>Courier New</vt:lpstr>
      <vt:lpstr>Helvetica</vt:lpstr>
      <vt:lpstr>Script MT Bold</vt:lpstr>
      <vt:lpstr>Times New Roman</vt:lpstr>
      <vt:lpstr>Wingdings</vt:lpstr>
      <vt:lpstr>Odisee</vt:lpstr>
      <vt:lpstr>2_Odisee</vt:lpstr>
      <vt:lpstr>3_Odisee</vt:lpstr>
      <vt:lpstr>7_Odisee</vt:lpstr>
      <vt:lpstr>4_Odisee</vt:lpstr>
      <vt:lpstr>5_Odisee</vt:lpstr>
      <vt:lpstr>6_Odisee</vt:lpstr>
      <vt:lpstr>Mobiel en internet 1</vt:lpstr>
      <vt:lpstr>Les week 3</vt:lpstr>
      <vt:lpstr>Overzicht structuur repository</vt:lpstr>
      <vt:lpstr>Les 3</vt:lpstr>
      <vt:lpstr>Css : stijlen voor tekst (p79-101)</vt:lpstr>
      <vt:lpstr>PowerPoint-presentatie</vt:lpstr>
      <vt:lpstr>PowerPoint-presentatie</vt:lpstr>
      <vt:lpstr>Waarden &amp; eenheden in CSS:</vt:lpstr>
      <vt:lpstr>Stijlen voor lettertypen</vt:lpstr>
      <vt:lpstr>PowerPoint-presentatie</vt:lpstr>
      <vt:lpstr>Overerving &amp; ‘andere’ teksteigenschappen</vt:lpstr>
      <vt:lpstr>PowerPoint-presentatie</vt:lpstr>
      <vt:lpstr>Opdracht les 3</vt:lpstr>
      <vt:lpstr>Validatie css</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Webontwikkeling 1</dc:title>
  <dc:creator>Steven</dc:creator>
  <cp:lastModifiedBy>Channy Niyonkuru</cp:lastModifiedBy>
  <cp:revision>97</cp:revision>
  <dcterms:created xsi:type="dcterms:W3CDTF">2010-09-19T20:56:50Z</dcterms:created>
  <dcterms:modified xsi:type="dcterms:W3CDTF">2016-10-04T13:06:24Z</dcterms:modified>
</cp:coreProperties>
</file>