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79" r:id="rId2"/>
    <p:sldMasterId id="2147483685" r:id="rId3"/>
    <p:sldMasterId id="2147483691" r:id="rId4"/>
    <p:sldMasterId id="2147483697" r:id="rId5"/>
    <p:sldMasterId id="2147483703" r:id="rId6"/>
    <p:sldMasterId id="2147483709" r:id="rId7"/>
  </p:sldMasterIdLst>
  <p:notesMasterIdLst>
    <p:notesMasterId r:id="rId27"/>
  </p:notesMasterIdLst>
  <p:sldIdLst>
    <p:sldId id="256" r:id="rId8"/>
    <p:sldId id="257" r:id="rId9"/>
    <p:sldId id="267" r:id="rId10"/>
    <p:sldId id="268" r:id="rId11"/>
    <p:sldId id="272" r:id="rId12"/>
    <p:sldId id="270" r:id="rId13"/>
    <p:sldId id="271" r:id="rId14"/>
    <p:sldId id="273" r:id="rId15"/>
    <p:sldId id="278" r:id="rId16"/>
    <p:sldId id="274" r:id="rId17"/>
    <p:sldId id="275" r:id="rId18"/>
    <p:sldId id="277" r:id="rId19"/>
    <p:sldId id="276" r:id="rId20"/>
    <p:sldId id="279" r:id="rId21"/>
    <p:sldId id="287" r:id="rId22"/>
    <p:sldId id="288" r:id="rId23"/>
    <p:sldId id="283" r:id="rId24"/>
    <p:sldId id="284" r:id="rId25"/>
    <p:sldId id="286" r:id="rId26"/>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8" y="13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17731C-E28D-45C7-BECF-CCB42401BFC9}" type="datetimeFigureOut">
              <a:rPr lang="en-GB" smtClean="0"/>
              <a:pPr/>
              <a:t>26/09/2016</a:t>
            </a:fld>
            <a:endParaRPr lang="en-GB"/>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38079-B648-4AEB-BA01-D49A8E6549A3}" type="slidenum">
              <a:rPr lang="en-GB" smtClean="0"/>
              <a:pPr/>
              <a:t>‹nr.›</a:t>
            </a:fld>
            <a:endParaRPr lang="en-GB"/>
          </a:p>
        </p:txBody>
      </p:sp>
    </p:spTree>
    <p:extLst>
      <p:ext uri="{BB962C8B-B14F-4D97-AF65-F5344CB8AC3E}">
        <p14:creationId xmlns:p14="http://schemas.microsoft.com/office/powerpoint/2010/main" val="291555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738211762"/>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26/09/2016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48957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5F17BE6E-A6F8-3442-9DA5-5593485BE98C}" type="datetime1">
              <a:t>26/09/2016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373399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937308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36086CE3-90FF-5744-87D8-5D36EE4D91CC}" type="datetime1">
              <a:t>26/09/2016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3345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E5FDB7F4-B6ED-1748-9D00-406FDAEF6503}" type="datetime1">
              <a:t>26/09/2016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061408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26/09/2016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041355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38FFCED-4308-CA4D-ACC4-3948E9F11CDF}" type="datetime1">
              <a:t>26/09/2016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14227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903702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36086CE3-90FF-5744-87D8-5D36EE4D91CC}" type="datetime1">
              <a:t>26/09/2016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189024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E5FDB7F4-B6ED-1748-9D00-406FDAEF6503}" type="datetime1">
              <a:t>26/09/2016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89674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0536405-9B9C-4698-B6B1-4B39E7C3F593}" type="datetime1">
              <a:rPr lang="nl-NL" smtClean="0"/>
              <a:pPr/>
              <a:t>26-9-2016</a:t>
            </a:fld>
            <a:endParaRPr lang="nl-NL"/>
          </a:p>
        </p:txBody>
      </p:sp>
      <p:sp>
        <p:nvSpPr>
          <p:cNvPr id="5" name="Footer Placeholder 4"/>
          <p:cNvSpPr>
            <a:spLocks noGrp="1"/>
          </p:cNvSpPr>
          <p:nvPr>
            <p:ph type="ftr" sz="quarter" idx="11"/>
          </p:nvPr>
        </p:nvSpPr>
        <p:spPr/>
        <p:txBody>
          <a:bodyPr/>
          <a:lstStyle/>
          <a:p>
            <a:r>
              <a:rPr lang="nl-NL" smtClean="0"/>
              <a:t>Steven Ophalvens - HUB</a:t>
            </a:r>
            <a:endParaRPr lang="nl-NL"/>
          </a:p>
        </p:txBody>
      </p:sp>
      <p:sp>
        <p:nvSpPr>
          <p:cNvPr id="6" name="Slide Number Placeholder 5"/>
          <p:cNvSpPr>
            <a:spLocks noGrp="1"/>
          </p:cNvSpPr>
          <p:nvPr>
            <p:ph type="sldNum" sz="quarter" idx="12"/>
          </p:nvPr>
        </p:nvSpPr>
        <p:spPr/>
        <p:txBody>
          <a:bodyPr/>
          <a:lstStyle/>
          <a:p>
            <a:fld id="{C3EE7185-A582-4542-8FF0-969B3F80C0A5}" type="slidenum">
              <a:rPr lang="nl-NL" smtClean="0"/>
              <a:pPr/>
              <a:t>‹nr.›</a:t>
            </a:fld>
            <a:endParaRPr lang="nl-NL"/>
          </a:p>
        </p:txBody>
      </p:sp>
    </p:spTree>
    <p:extLst>
      <p:ext uri="{BB962C8B-B14F-4D97-AF65-F5344CB8AC3E}">
        <p14:creationId xmlns:p14="http://schemas.microsoft.com/office/powerpoint/2010/main" val="313313315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26/09/2016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978462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38FFCED-4308-CA4D-ACC4-3948E9F11CDF}" type="datetime1">
              <a:t>26/09/2016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517228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6268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056D7AB-E25E-FB4B-969B-4A4EA7ABA0AD}" type="datetime1">
              <a:t>26/09/2016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697267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347F30DE-79EA-A349-BE9F-7981F0F2DC46}" type="datetime1">
              <a:t>26/09/2016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430233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26/09/2016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7285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0149C62E-9B80-144E-9FFF-A108B648E2E0}" type="datetime1">
              <a:t>26/09/2016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40855837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40769632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5F856C8F-3F9B-6D44-8056-EDB07DB254DC}" type="datetime1">
              <a:t>26/09/2016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258823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1CE7233C-6A1A-B347-86E1-38E7A4477365}" type="datetime1">
              <a:t>26/09/2016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28108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581712E6-4BA2-47AD-AD7E-EB764065231D}" type="datetime1">
              <a:rPr lang="nl-NL" smtClean="0"/>
              <a:pPr/>
              <a:t>26-9-2016</a:t>
            </a:fld>
            <a:endParaRPr lang="nl-NL"/>
          </a:p>
        </p:txBody>
      </p:sp>
      <p:sp>
        <p:nvSpPr>
          <p:cNvPr id="6" name="Footer Placeholder 5"/>
          <p:cNvSpPr>
            <a:spLocks noGrp="1"/>
          </p:cNvSpPr>
          <p:nvPr>
            <p:ph type="ftr" sz="quarter" idx="11"/>
          </p:nvPr>
        </p:nvSpPr>
        <p:spPr/>
        <p:txBody>
          <a:bodyPr/>
          <a:lstStyle/>
          <a:p>
            <a:r>
              <a:rPr lang="nl-NL" smtClean="0"/>
              <a:t>Steven Ophalvens - HUB</a:t>
            </a:r>
            <a:endParaRPr lang="nl-NL"/>
          </a:p>
        </p:txBody>
      </p:sp>
      <p:sp>
        <p:nvSpPr>
          <p:cNvPr id="7" name="Slide Number Placeholder 6"/>
          <p:cNvSpPr>
            <a:spLocks noGrp="1"/>
          </p:cNvSpPr>
          <p:nvPr>
            <p:ph type="sldNum" sz="quarter" idx="12"/>
          </p:nvPr>
        </p:nvSpPr>
        <p:spPr/>
        <p:txBody>
          <a:bodyPr/>
          <a:lstStyle/>
          <a:p>
            <a:fld id="{C3EE7185-A582-4542-8FF0-969B3F80C0A5}" type="slidenum">
              <a:rPr lang="nl-NL" smtClean="0"/>
              <a:pPr/>
              <a:t>‹nr.›</a:t>
            </a:fld>
            <a:endParaRPr lang="nl-NL"/>
          </a:p>
        </p:txBody>
      </p:sp>
    </p:spTree>
    <p:extLst>
      <p:ext uri="{BB962C8B-B14F-4D97-AF65-F5344CB8AC3E}">
        <p14:creationId xmlns:p14="http://schemas.microsoft.com/office/powerpoint/2010/main" val="832620237"/>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26/09/2016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560314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A316EF45-E80A-A14C-9D81-938871F147C8}" type="datetime1">
              <a:t>26/09/2016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262165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996676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0C0CCFA7-D12C-7141-8399-7EC2FD74B1F4}" type="datetime1">
              <a:t>26/09/2016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118150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5D13D340-8AB4-384E-BF13-A0690AD7A543}" type="datetime1">
              <a:t>26/09/2016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139962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26/09/2016</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131345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3F0D68B8-9D46-6848-AE7E-75CFB53DB47C}" type="datetime1">
              <a:t>26/09/2016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79881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17FA0-018E-436A-9257-F803E1B5EFF7}" type="datetime1">
              <a:rPr lang="nl-NL" smtClean="0"/>
              <a:pPr/>
              <a:t>26-9-2016</a:t>
            </a:fld>
            <a:endParaRPr lang="nl-NL"/>
          </a:p>
        </p:txBody>
      </p:sp>
      <p:sp>
        <p:nvSpPr>
          <p:cNvPr id="3" name="Footer Placeholder 2"/>
          <p:cNvSpPr>
            <a:spLocks noGrp="1"/>
          </p:cNvSpPr>
          <p:nvPr>
            <p:ph type="ftr" sz="quarter" idx="11"/>
          </p:nvPr>
        </p:nvSpPr>
        <p:spPr/>
        <p:txBody>
          <a:bodyPr/>
          <a:lstStyle/>
          <a:p>
            <a:r>
              <a:rPr lang="nl-NL" smtClean="0"/>
              <a:t>Steven Ophalvens - HUB</a:t>
            </a:r>
            <a:endParaRPr lang="nl-NL"/>
          </a:p>
        </p:txBody>
      </p:sp>
      <p:sp>
        <p:nvSpPr>
          <p:cNvPr id="4" name="Slide Number Placeholder 3"/>
          <p:cNvSpPr>
            <a:spLocks noGrp="1"/>
          </p:cNvSpPr>
          <p:nvPr>
            <p:ph type="sldNum" sz="quarter" idx="12"/>
          </p:nvPr>
        </p:nvSpPr>
        <p:spPr/>
        <p:txBody>
          <a:bodyPr/>
          <a:lstStyle/>
          <a:p>
            <a:fld id="{C3EE7185-A582-4542-8FF0-969B3F80C0A5}" type="slidenum">
              <a:rPr lang="nl-NL" smtClean="0"/>
              <a:pPr/>
              <a:t>‹nr.›</a:t>
            </a:fld>
            <a:endParaRPr lang="nl-NL"/>
          </a:p>
        </p:txBody>
      </p:sp>
    </p:spTree>
    <p:extLst>
      <p:ext uri="{BB962C8B-B14F-4D97-AF65-F5344CB8AC3E}">
        <p14:creationId xmlns:p14="http://schemas.microsoft.com/office/powerpoint/2010/main" val="32809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2B30579C-5B1F-4489-B8A8-D1E102D8D8DE}" type="datetime1">
              <a:rPr lang="nl-NL" smtClean="0"/>
              <a:pPr/>
              <a:t>26-9-2016</a:t>
            </a:fld>
            <a:endParaRPr lang="nl-NL"/>
          </a:p>
        </p:txBody>
      </p:sp>
      <p:sp>
        <p:nvSpPr>
          <p:cNvPr id="6" name="Footer Placeholder 5"/>
          <p:cNvSpPr>
            <a:spLocks noGrp="1"/>
          </p:cNvSpPr>
          <p:nvPr>
            <p:ph type="ftr" sz="quarter" idx="11"/>
          </p:nvPr>
        </p:nvSpPr>
        <p:spPr/>
        <p:txBody>
          <a:bodyPr/>
          <a:lstStyle/>
          <a:p>
            <a:r>
              <a:rPr lang="nl-NL" smtClean="0"/>
              <a:t>Steven Ophalvens - HUB</a:t>
            </a:r>
            <a:endParaRPr lang="nl-NL"/>
          </a:p>
        </p:txBody>
      </p:sp>
      <p:sp>
        <p:nvSpPr>
          <p:cNvPr id="7" name="Slide Number Placeholder 6"/>
          <p:cNvSpPr>
            <a:spLocks noGrp="1"/>
          </p:cNvSpPr>
          <p:nvPr>
            <p:ph type="sldNum" sz="quarter" idx="12"/>
          </p:nvPr>
        </p:nvSpPr>
        <p:spPr>
          <a:xfrm>
            <a:off x="8159360" y="6343522"/>
            <a:ext cx="527440" cy="365125"/>
          </a:xfrm>
        </p:spPr>
        <p:txBody>
          <a:bodyPr/>
          <a:lstStyle/>
          <a:p>
            <a:fld id="{C3EE7185-A582-4542-8FF0-969B3F80C0A5}" type="slidenum">
              <a:rPr lang="nl-NL" smtClean="0"/>
              <a:pPr/>
              <a:t>‹nr.›</a:t>
            </a:fld>
            <a:endParaRPr lang="nl-NL"/>
          </a:p>
        </p:txBody>
      </p:sp>
    </p:spTree>
    <p:extLst>
      <p:ext uri="{BB962C8B-B14F-4D97-AF65-F5344CB8AC3E}">
        <p14:creationId xmlns:p14="http://schemas.microsoft.com/office/powerpoint/2010/main" val="200010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eldia">
    <p:spTree>
      <p:nvGrpSpPr>
        <p:cNvPr id="1" name=""/>
        <p:cNvGrpSpPr/>
        <p:nvPr/>
      </p:nvGrpSpPr>
      <p:grpSpPr>
        <a:xfrm>
          <a:off x="0" y="0"/>
          <a:ext cx="0" cy="0"/>
          <a:chOff x="0" y="0"/>
          <a:chExt cx="0" cy="0"/>
        </a:xfrm>
      </p:grpSpPr>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het opmaakprofiel van de modelondertitel te bewerken</a:t>
            </a:r>
            <a:endParaRPr kumimoji="0" lang="en-US"/>
          </a:p>
        </p:txBody>
      </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9D4B2A90-8E69-4533-9632-F020C9BB1F3B}" type="datetime1">
              <a:rPr lang="nl-NL" smtClean="0"/>
              <a:pPr/>
              <a:t>26-9-2016</a:t>
            </a:fld>
            <a:endParaRPr lang="nl-NL"/>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r>
              <a:rPr lang="nl-NL" smtClean="0"/>
              <a:t>Steven Ophalvens - HUB</a:t>
            </a:r>
            <a:endParaRPr lang="nl-NL"/>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C3EE7185-A582-4542-8FF0-969B3F80C0A5}" type="slidenum">
              <a:rPr lang="nl-NL" smtClean="0"/>
              <a:pPr/>
              <a:t>‹nr.›</a:t>
            </a:fld>
            <a:endParaRPr lang="nl-NL"/>
          </a:p>
        </p:txBody>
      </p:sp>
    </p:spTree>
    <p:extLst>
      <p:ext uri="{BB962C8B-B14F-4D97-AF65-F5344CB8AC3E}">
        <p14:creationId xmlns:p14="http://schemas.microsoft.com/office/powerpoint/2010/main" val="86301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5" name="Rectangle 14"/>
          <p:cNvSpPr/>
          <p:nvPr/>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NL" smtClean="0"/>
              <a:t>Klik om de stijl te bewerken</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smtClean="0"/>
              <a:t>Klik om de ondertitelstijl van het model te bewerken</a:t>
            </a:r>
            <a:endParaRPr lang="nl-BE" noProof="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57263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8CCD183A-059B-2542-813C-5A08B6D37968}" type="datetime1">
              <a:t>26/09/2016</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6162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Date Placeholder 4"/>
          <p:cNvSpPr>
            <a:spLocks noGrp="1"/>
          </p:cNvSpPr>
          <p:nvPr>
            <p:ph type="dt" sz="half" idx="10"/>
          </p:nvPr>
        </p:nvSpPr>
        <p:spPr/>
        <p:txBody>
          <a:bodyPr/>
          <a:lstStyle/>
          <a:p>
            <a:fld id="{A18FAD7D-2159-674C-BC18-A050D77CC070}" type="datetime1">
              <a:t>26/09/2016</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013452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4.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5.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6.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smtClean="0"/>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smtClean="0"/>
              <a:t>Klik om de tekststijl van het model te bewerken</a:t>
            </a:r>
          </a:p>
          <a:p>
            <a:pPr lvl="1"/>
            <a:r>
              <a:rPr lang="nl-BE" smtClean="0"/>
              <a:t>Tweede niveau</a:t>
            </a:r>
          </a:p>
          <a:p>
            <a:pPr lvl="2"/>
            <a:r>
              <a:rPr lang="nl-BE" smtClean="0"/>
              <a:t>Derde niveau</a:t>
            </a:r>
          </a:p>
          <a:p>
            <a:pPr lvl="3"/>
            <a:r>
              <a:rPr lang="nl-BE" smtClean="0"/>
              <a:t>Vierde niveau</a:t>
            </a:r>
          </a:p>
          <a:p>
            <a:pPr lvl="4"/>
            <a:r>
              <a:rPr lang="nl-BE"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581712E6-4BA2-47AD-AD7E-EB764065231D}" type="datetime1">
              <a:rPr lang="nl-NL" smtClean="0"/>
              <a:pPr/>
              <a:t>26-9-2016</a:t>
            </a:fld>
            <a:endParaRPr lang="nl-NL"/>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nl-NL" smtClean="0"/>
              <a:t>Steven Ophalvens - HUB</a:t>
            </a:r>
            <a:endParaRPr lang="nl-NL"/>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C3EE7185-A582-4542-8FF0-969B3F80C0A5}" type="slidenum">
              <a:rPr lang="nl-NL" smtClean="0"/>
              <a:pPr/>
              <a:t>‹nr.›</a:t>
            </a:fld>
            <a:endParaRPr lang="nl-NL"/>
          </a:p>
        </p:txBody>
      </p:sp>
    </p:spTree>
    <p:extLst>
      <p:ext uri="{BB962C8B-B14F-4D97-AF65-F5344CB8AC3E}">
        <p14:creationId xmlns:p14="http://schemas.microsoft.com/office/powerpoint/2010/main" val="39916111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hf hdr="0"/>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26/09/2016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41487549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26/09/2016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95350891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26/09/2016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95712108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26/09/2016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57562778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26/09/2016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206608010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NL" smtClean="0"/>
              <a:t>Klik om de stijl te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26/09/2016</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6065072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validator.w3.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validator.w3.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ixlr.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solidFill>
                  <a:schemeClr val="accent1"/>
                </a:solidFill>
              </a:rPr>
              <a:t>Mobiel en internet 1</a:t>
            </a:r>
            <a:endParaRPr lang="en-GB" dirty="0">
              <a:solidFill>
                <a:schemeClr val="accent1"/>
              </a:solidFill>
            </a:endParaRPr>
          </a:p>
        </p:txBody>
      </p:sp>
      <p:sp>
        <p:nvSpPr>
          <p:cNvPr id="3" name="Ondertitel 2"/>
          <p:cNvSpPr>
            <a:spLocks noGrp="1"/>
          </p:cNvSpPr>
          <p:nvPr>
            <p:ph type="subTitle" idx="1"/>
          </p:nvPr>
        </p:nvSpPr>
        <p:spPr/>
        <p:txBody>
          <a:bodyPr>
            <a:normAutofit lnSpcReduction="10000"/>
          </a:bodyPr>
          <a:lstStyle/>
          <a:p>
            <a:r>
              <a:rPr lang="en-GB" dirty="0">
                <a:solidFill>
                  <a:schemeClr val="accent1"/>
                </a:solidFill>
              </a:rPr>
              <a:t>HTML5 &amp; CSS3</a:t>
            </a:r>
          </a:p>
          <a:p>
            <a:r>
              <a:rPr lang="en-GB" dirty="0" smtClean="0">
                <a:solidFill>
                  <a:schemeClr val="accent1"/>
                </a:solidFill>
              </a:rPr>
              <a:t>Les 2</a:t>
            </a:r>
            <a:endParaRPr lang="en-GB"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normAutofit fontScale="92500" lnSpcReduction="10000"/>
          </a:bodyPr>
          <a:lstStyle/>
          <a:p>
            <a:r>
              <a:rPr lang="nl-BE" dirty="0" smtClean="0"/>
              <a:t>Links naar andere types bestanden </a:t>
            </a:r>
            <a:endParaRPr lang="en-GB" dirty="0" smtClean="0"/>
          </a:p>
          <a:p>
            <a:pPr lvl="1"/>
            <a:r>
              <a:rPr lang="nl-BE" dirty="0" smtClean="0"/>
              <a:t>idem html pagina’s. </a:t>
            </a:r>
          </a:p>
          <a:p>
            <a:pPr lvl="1"/>
            <a:r>
              <a:rPr lang="nl-BE" dirty="0" smtClean="0"/>
              <a:t>indien zware bestanden, vermeld grootte</a:t>
            </a:r>
          </a:p>
          <a:p>
            <a:r>
              <a:rPr lang="nl-BE" dirty="0" smtClean="0"/>
              <a:t>Weergave hyperlinks</a:t>
            </a:r>
          </a:p>
          <a:p>
            <a:pPr lvl="1"/>
            <a:r>
              <a:rPr lang="nl-BE" dirty="0" smtClean="0"/>
              <a:t>Let op </a:t>
            </a:r>
            <a:r>
              <a:rPr lang="nl-BE" dirty="0" err="1" smtClean="0">
                <a:solidFill>
                  <a:schemeClr val="accent2"/>
                </a:solidFill>
              </a:rPr>
              <a:t>title</a:t>
            </a:r>
            <a:r>
              <a:rPr lang="nl-BE" dirty="0" smtClean="0">
                <a:solidFill>
                  <a:schemeClr val="accent2"/>
                </a:solidFill>
              </a:rPr>
              <a:t> </a:t>
            </a:r>
            <a:r>
              <a:rPr lang="nl-BE" dirty="0" smtClean="0"/>
              <a:t>: extra info weergeven</a:t>
            </a:r>
          </a:p>
          <a:p>
            <a:r>
              <a:rPr lang="nl-BE" b="1" u="sng" dirty="0" smtClean="0">
                <a:solidFill>
                  <a:schemeClr val="accent2"/>
                </a:solidFill>
              </a:rPr>
              <a:t>Geen</a:t>
            </a:r>
            <a:r>
              <a:rPr lang="nl-BE" dirty="0" smtClean="0">
                <a:solidFill>
                  <a:schemeClr val="accent2"/>
                </a:solidFill>
              </a:rPr>
              <a:t> </a:t>
            </a:r>
            <a:r>
              <a:rPr lang="nl-BE" dirty="0" smtClean="0"/>
              <a:t>‘klik hier’</a:t>
            </a:r>
          </a:p>
          <a:p>
            <a:pPr lvl="1"/>
            <a:r>
              <a:rPr lang="nl-BE" dirty="0" smtClean="0"/>
              <a:t>Anders formuleren!</a:t>
            </a:r>
          </a:p>
          <a:p>
            <a:pPr lvl="1"/>
            <a:r>
              <a:rPr lang="nl-BE" dirty="0" smtClean="0"/>
              <a:t>Overbodige woorden</a:t>
            </a:r>
          </a:p>
          <a:p>
            <a:pPr lvl="1"/>
            <a:r>
              <a:rPr lang="nl-BE" dirty="0" smtClean="0"/>
              <a:t>Gebruik de </a:t>
            </a:r>
            <a:r>
              <a:rPr lang="nl-BE" u="sng" dirty="0" smtClean="0"/>
              <a:t>kernwoorden</a:t>
            </a:r>
            <a:r>
              <a:rPr lang="nl-BE" dirty="0" smtClean="0"/>
              <a:t> als link</a:t>
            </a:r>
            <a:br>
              <a:rPr lang="nl-BE" dirty="0" smtClean="0"/>
            </a:br>
            <a:r>
              <a:rPr lang="nl-BE" dirty="0" smtClean="0">
                <a:sym typeface="Wingdings" panose="05000000000000000000" pitchFamily="2" charset="2"/>
              </a:rPr>
              <a:t> ook beter voor SEO (Search Engine </a:t>
            </a:r>
            <a:r>
              <a:rPr lang="nl-BE" dirty="0" err="1" smtClean="0">
                <a:sym typeface="Wingdings" panose="05000000000000000000" pitchFamily="2" charset="2"/>
              </a:rPr>
              <a:t>Optimization</a:t>
            </a:r>
            <a:r>
              <a:rPr lang="nl-BE" dirty="0" smtClean="0">
                <a:sym typeface="Wingdings" panose="05000000000000000000" pitchFamily="2" charset="2"/>
              </a:rPr>
              <a:t>)</a:t>
            </a:r>
            <a:endParaRPr lang="nl-BE" dirty="0" smtClean="0"/>
          </a:p>
        </p:txBody>
      </p:sp>
      <p:sp>
        <p:nvSpPr>
          <p:cNvPr id="3" name="Tijdelijke aanduiding voor datum 2"/>
          <p:cNvSpPr>
            <a:spLocks noGrp="1"/>
          </p:cNvSpPr>
          <p:nvPr>
            <p:ph type="dt" sz="half" idx="10"/>
          </p:nvPr>
        </p:nvSpPr>
        <p:spPr/>
        <p:txBody>
          <a:bodyPr/>
          <a:lstStyle/>
          <a:p>
            <a:fld id="{E0536405-9B9C-4698-B6B1-4B39E7C3F593}" type="datetime1">
              <a:rPr lang="nl-NL" smtClean="0"/>
              <a:pPr/>
              <a:t>26-9-2016</a:t>
            </a:fld>
            <a:endParaRPr lang="nl-NL"/>
          </a:p>
        </p:txBody>
      </p:sp>
      <p:sp>
        <p:nvSpPr>
          <p:cNvPr id="4" name="Tijdelijke aanduiding voor voettekst 3"/>
          <p:cNvSpPr>
            <a:spLocks noGrp="1"/>
          </p:cNvSpPr>
          <p:nvPr>
            <p:ph type="ftr" sz="quarter" idx="11"/>
          </p:nvPr>
        </p:nvSpPr>
        <p:spPr/>
        <p:txBody>
          <a:bodyPr/>
          <a:lstStyle/>
          <a:p>
            <a:r>
              <a:rPr lang="nl-NL" smtClean="0"/>
              <a:t>Steven Ophalvens - HUB</a:t>
            </a:r>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10</a:t>
            </a:fld>
            <a:endParaRPr lang="nl-N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lstStyle/>
          <a:p>
            <a:r>
              <a:rPr lang="nl-BE" dirty="0" smtClean="0">
                <a:solidFill>
                  <a:schemeClr val="accent2"/>
                </a:solidFill>
              </a:rPr>
              <a:t>&lt;!–-</a:t>
            </a:r>
            <a:r>
              <a:rPr lang="nl-BE" dirty="0" smtClean="0"/>
              <a:t> commentaar </a:t>
            </a:r>
            <a:r>
              <a:rPr lang="nl-BE" dirty="0" smtClean="0">
                <a:solidFill>
                  <a:schemeClr val="accent2"/>
                </a:solidFill>
              </a:rPr>
              <a:t>--&gt;</a:t>
            </a:r>
          </a:p>
          <a:p>
            <a:pPr lvl="1"/>
            <a:r>
              <a:rPr lang="nl-BE" dirty="0" smtClean="0"/>
              <a:t>Niet getoond in webpagina</a:t>
            </a:r>
          </a:p>
          <a:p>
            <a:pPr lvl="1"/>
            <a:r>
              <a:rPr lang="nl-BE" dirty="0" smtClean="0"/>
              <a:t>Wel zichtbaar voor iedereen in broncode</a:t>
            </a:r>
          </a:p>
          <a:p>
            <a:pPr lvl="1"/>
            <a:r>
              <a:rPr lang="nl-BE" dirty="0" smtClean="0"/>
              <a:t>Kan meerdere regels bevatten (</a:t>
            </a:r>
            <a:r>
              <a:rPr lang="nl-BE" dirty="0" err="1" smtClean="0"/>
              <a:t>remember</a:t>
            </a:r>
            <a:r>
              <a:rPr lang="nl-BE" dirty="0" smtClean="0"/>
              <a:t> </a:t>
            </a:r>
            <a:r>
              <a:rPr lang="nl-BE" dirty="0" err="1" smtClean="0"/>
              <a:t>whitespace</a:t>
            </a:r>
            <a:r>
              <a:rPr lang="nl-BE" dirty="0" smtClean="0"/>
              <a:t> …)</a:t>
            </a:r>
          </a:p>
          <a:p>
            <a:pPr lvl="1"/>
            <a:endParaRPr lang="en-GB"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26-9-2016</a:t>
            </a:fld>
            <a:endParaRPr lang="nl-NL"/>
          </a:p>
        </p:txBody>
      </p:sp>
      <p:sp>
        <p:nvSpPr>
          <p:cNvPr id="4" name="Tijdelijke aanduiding voor voettekst 3"/>
          <p:cNvSpPr>
            <a:spLocks noGrp="1"/>
          </p:cNvSpPr>
          <p:nvPr>
            <p:ph type="ftr" sz="quarter" idx="11"/>
          </p:nvPr>
        </p:nvSpPr>
        <p:spPr/>
        <p:txBody>
          <a:bodyPr/>
          <a:lstStyle/>
          <a:p>
            <a:r>
              <a:rPr lang="nl-NL" smtClean="0"/>
              <a:t>Steven Ophalvens - HUB</a:t>
            </a:r>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11</a:t>
            </a:fld>
            <a:endParaRPr lang="nl-N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endParaRPr lang="en-GB"/>
          </a:p>
        </p:txBody>
      </p:sp>
      <p:sp>
        <p:nvSpPr>
          <p:cNvPr id="2" name="Tijdelijke aanduiding voor inhoud 1"/>
          <p:cNvSpPr>
            <a:spLocks noGrp="1"/>
          </p:cNvSpPr>
          <p:nvPr>
            <p:ph idx="1"/>
          </p:nvPr>
        </p:nvSpPr>
        <p:spPr/>
        <p:txBody>
          <a:bodyPr/>
          <a:lstStyle/>
          <a:p>
            <a:r>
              <a:rPr lang="nl-BE" dirty="0" smtClean="0"/>
              <a:t>Werk je portfolio bij !</a:t>
            </a:r>
          </a:p>
          <a:p>
            <a:pPr lvl="1"/>
            <a:r>
              <a:rPr lang="nl-BE" dirty="0" smtClean="0"/>
              <a:t>index.html !</a:t>
            </a:r>
            <a:br>
              <a:rPr lang="nl-BE" dirty="0" smtClean="0"/>
            </a:br>
            <a:r>
              <a:rPr lang="nl-BE" dirty="0" smtClean="0">
                <a:sym typeface="Wingdings" panose="05000000000000000000" pitchFamily="2" charset="2"/>
              </a:rPr>
              <a:t> voeg een index.html document toe in de 'root‘ van je portfolio.</a:t>
            </a:r>
            <a:br>
              <a:rPr lang="nl-BE" dirty="0" smtClean="0">
                <a:sym typeface="Wingdings" panose="05000000000000000000" pitchFamily="2" charset="2"/>
              </a:rPr>
            </a:br>
            <a:r>
              <a:rPr lang="nl-BE" dirty="0" smtClean="0">
                <a:sym typeface="Wingdings" panose="05000000000000000000" pitchFamily="2" charset="2"/>
              </a:rPr>
              <a:t> laat vanuit dit index.html bestand linken naar de bestanden uit je verschillende lessen en naar je logboek.</a:t>
            </a:r>
            <a:endParaRPr lang="en-GB"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26-9-2016</a:t>
            </a:fld>
            <a:endParaRPr lang="nl-NL"/>
          </a:p>
        </p:txBody>
      </p:sp>
      <p:sp>
        <p:nvSpPr>
          <p:cNvPr id="4" name="Tijdelijke aanduiding voor voettekst 3"/>
          <p:cNvSpPr>
            <a:spLocks noGrp="1"/>
          </p:cNvSpPr>
          <p:nvPr>
            <p:ph type="ftr" sz="quarter" idx="11"/>
          </p:nvPr>
        </p:nvSpPr>
        <p:spPr/>
        <p:txBody>
          <a:bodyPr/>
          <a:lstStyle/>
          <a:p>
            <a:r>
              <a:rPr lang="nl-NL" smtClean="0"/>
              <a:t>Steven Ophalvens - HUB</a:t>
            </a:r>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12</a:t>
            </a:fld>
            <a:endParaRPr lang="nl-N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BE" dirty="0" err="1" smtClean="0"/>
              <a:t>Html</a:t>
            </a:r>
            <a:r>
              <a:rPr lang="nl-BE" dirty="0" smtClean="0"/>
              <a:t> valideren</a:t>
            </a:r>
            <a:endParaRPr lang="en-GB" dirty="0"/>
          </a:p>
        </p:txBody>
      </p:sp>
      <p:sp>
        <p:nvSpPr>
          <p:cNvPr id="2" name="Tijdelijke aanduiding voor inhoud 1"/>
          <p:cNvSpPr>
            <a:spLocks noGrp="1"/>
          </p:cNvSpPr>
          <p:nvPr>
            <p:ph idx="1"/>
          </p:nvPr>
        </p:nvSpPr>
        <p:spPr/>
        <p:txBody>
          <a:bodyPr/>
          <a:lstStyle/>
          <a:p>
            <a:r>
              <a:rPr lang="nl-BE" dirty="0" smtClean="0">
                <a:solidFill>
                  <a:schemeClr val="accent2"/>
                </a:solidFill>
                <a:hlinkClick r:id="rId2"/>
              </a:rPr>
              <a:t>http://validator.w3.org</a:t>
            </a:r>
            <a:endParaRPr lang="nl-BE" dirty="0" smtClean="0">
              <a:solidFill>
                <a:schemeClr val="accent2"/>
              </a:solidFill>
            </a:endParaRPr>
          </a:p>
          <a:p>
            <a:r>
              <a:rPr lang="nl-BE" dirty="0" smtClean="0"/>
              <a:t>Let op de correcte </a:t>
            </a:r>
            <a:r>
              <a:rPr lang="nl-BE" dirty="0" err="1" smtClean="0"/>
              <a:t>doctype</a:t>
            </a:r>
            <a:r>
              <a:rPr lang="nl-BE" dirty="0" smtClean="0"/>
              <a:t> bij de validatie : is je document </a:t>
            </a:r>
            <a:r>
              <a:rPr lang="nl-BE" dirty="0" err="1" smtClean="0"/>
              <a:t>xhtml</a:t>
            </a:r>
            <a:r>
              <a:rPr lang="nl-BE" dirty="0" smtClean="0"/>
              <a:t>, html4 of html5? </a:t>
            </a:r>
            <a:br>
              <a:rPr lang="nl-BE" dirty="0" smtClean="0"/>
            </a:br>
            <a:r>
              <a:rPr lang="nl-BE" dirty="0" smtClean="0"/>
              <a:t>Werk conform 1 norm in je website! (html 5 voor deze module) :</a:t>
            </a:r>
            <a:br>
              <a:rPr lang="nl-BE" dirty="0" smtClean="0"/>
            </a:br>
            <a:r>
              <a:rPr lang="nl-BE" dirty="0" smtClean="0"/>
              <a:t>&lt;!</a:t>
            </a:r>
            <a:r>
              <a:rPr lang="nl-BE" dirty="0" err="1" smtClean="0"/>
              <a:t>doctype</a:t>
            </a:r>
            <a:r>
              <a:rPr lang="nl-BE" dirty="0" smtClean="0"/>
              <a:t> html&gt;</a:t>
            </a:r>
          </a:p>
          <a:p>
            <a:endParaRPr lang="nl-BE" dirty="0" smtClean="0"/>
          </a:p>
          <a:p>
            <a:endParaRPr lang="en-GB"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26-9-2016</a:t>
            </a:fld>
            <a:endParaRPr lang="nl-NL"/>
          </a:p>
        </p:txBody>
      </p:sp>
      <p:sp>
        <p:nvSpPr>
          <p:cNvPr id="4" name="Tijdelijke aanduiding voor voettekst 3"/>
          <p:cNvSpPr>
            <a:spLocks noGrp="1"/>
          </p:cNvSpPr>
          <p:nvPr>
            <p:ph type="ftr" sz="quarter" idx="11"/>
          </p:nvPr>
        </p:nvSpPr>
        <p:spPr/>
        <p:txBody>
          <a:bodyPr/>
          <a:lstStyle/>
          <a:p>
            <a:r>
              <a:rPr lang="nl-NL" smtClean="0"/>
              <a:t>Steven Ophalvens - HUB</a:t>
            </a:r>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13</a:t>
            </a:fld>
            <a:endParaRPr lang="nl-NL"/>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BE" dirty="0" smtClean="0"/>
              <a:t>Fouten ontdekken in </a:t>
            </a:r>
            <a:r>
              <a:rPr lang="nl-BE" dirty="0" err="1" smtClean="0"/>
              <a:t>Brackets</a:t>
            </a:r>
            <a:endParaRPr lang="nl-BE" dirty="0"/>
          </a:p>
        </p:txBody>
      </p:sp>
      <p:sp>
        <p:nvSpPr>
          <p:cNvPr id="2" name="Content Placeholder 1"/>
          <p:cNvSpPr>
            <a:spLocks noGrp="1"/>
          </p:cNvSpPr>
          <p:nvPr>
            <p:ph idx="1"/>
          </p:nvPr>
        </p:nvSpPr>
        <p:spPr/>
        <p:txBody>
          <a:bodyPr/>
          <a:lstStyle/>
          <a:p>
            <a:r>
              <a:rPr lang="nl-BE" dirty="0" smtClean="0"/>
              <a:t>Installeer de </a:t>
            </a:r>
            <a:r>
              <a:rPr lang="nl-BE" dirty="0" err="1" smtClean="0"/>
              <a:t>brackets</a:t>
            </a:r>
            <a:r>
              <a:rPr lang="nl-BE" dirty="0" smtClean="0"/>
              <a:t> extension </a:t>
            </a:r>
            <a:r>
              <a:rPr lang="nl-BE" b="0" dirty="0" smtClean="0"/>
              <a:t>W3CValidation :</a:t>
            </a:r>
            <a:endParaRPr lang="nl-BE" dirty="0" smtClean="0"/>
          </a:p>
          <a:p>
            <a:endParaRPr lang="nl-BE" dirty="0" smtClean="0">
              <a:sym typeface="Wingdings" pitchFamily="2" charset="2"/>
            </a:endParaRPr>
          </a:p>
          <a:p>
            <a:r>
              <a:rPr lang="nl-BE" dirty="0" smtClean="0">
                <a:sym typeface="Wingdings" pitchFamily="2" charset="2"/>
              </a:rPr>
              <a:t>Na installatie kijk onderaan rechts voor</a:t>
            </a:r>
            <a:r>
              <a:rPr lang="nl-BE" dirty="0">
                <a:sym typeface="Wingdings" pitchFamily="2" charset="2"/>
              </a:rPr>
              <a:t/>
            </a:r>
            <a:br>
              <a:rPr lang="nl-BE" dirty="0">
                <a:sym typeface="Wingdings" pitchFamily="2" charset="2"/>
              </a:rPr>
            </a:br>
            <a:r>
              <a:rPr lang="nl-BE" dirty="0" smtClean="0">
                <a:sym typeface="Wingdings" pitchFamily="2" charset="2"/>
              </a:rPr>
              <a:t>fouten : geen fouten      wel fouten</a:t>
            </a:r>
          </a:p>
          <a:p>
            <a:endParaRPr lang="nl-BE" dirty="0" smtClean="0">
              <a:sym typeface="Wingdings" pitchFamily="2" charset="2"/>
            </a:endParaRPr>
          </a:p>
        </p:txBody>
      </p:sp>
      <p:sp>
        <p:nvSpPr>
          <p:cNvPr id="3" name="Date Placeholder 2"/>
          <p:cNvSpPr>
            <a:spLocks noGrp="1"/>
          </p:cNvSpPr>
          <p:nvPr>
            <p:ph type="dt" sz="half" idx="10"/>
          </p:nvPr>
        </p:nvSpPr>
        <p:spPr/>
        <p:txBody>
          <a:bodyPr/>
          <a:lstStyle/>
          <a:p>
            <a:fld id="{E0536405-9B9C-4698-B6B1-4B39E7C3F593}" type="datetime1">
              <a:rPr lang="nl-NL" smtClean="0"/>
              <a:pPr/>
              <a:t>26-9-2016</a:t>
            </a:fld>
            <a:endParaRPr lang="nl-NL"/>
          </a:p>
        </p:txBody>
      </p:sp>
      <p:sp>
        <p:nvSpPr>
          <p:cNvPr id="4" name="Footer Placeholder 3"/>
          <p:cNvSpPr>
            <a:spLocks noGrp="1"/>
          </p:cNvSpPr>
          <p:nvPr>
            <p:ph type="ftr" sz="quarter" idx="11"/>
          </p:nvPr>
        </p:nvSpPr>
        <p:spPr/>
        <p:txBody>
          <a:bodyPr/>
          <a:lstStyle/>
          <a:p>
            <a:r>
              <a:rPr lang="nl-NL" smtClean="0"/>
              <a:t>Steven Ophalvens - HUB</a:t>
            </a:r>
            <a:endParaRPr lang="nl-NL"/>
          </a:p>
        </p:txBody>
      </p:sp>
      <p:sp>
        <p:nvSpPr>
          <p:cNvPr id="5" name="Slide Number Placeholder 4"/>
          <p:cNvSpPr>
            <a:spLocks noGrp="1"/>
          </p:cNvSpPr>
          <p:nvPr>
            <p:ph type="sldNum" sz="quarter" idx="12"/>
          </p:nvPr>
        </p:nvSpPr>
        <p:spPr/>
        <p:txBody>
          <a:bodyPr/>
          <a:lstStyle/>
          <a:p>
            <a:fld id="{C3EE7185-A582-4542-8FF0-969B3F80C0A5}" type="slidenum">
              <a:rPr lang="nl-NL" smtClean="0"/>
              <a:pPr/>
              <a:t>14</a:t>
            </a:fld>
            <a:endParaRPr lang="nl-NL"/>
          </a:p>
        </p:txBody>
      </p:sp>
      <p:pic>
        <p:nvPicPr>
          <p:cNvPr id="7" name="Afbeelding 6"/>
          <p:cNvPicPr>
            <a:picLocks noChangeAspect="1"/>
          </p:cNvPicPr>
          <p:nvPr/>
        </p:nvPicPr>
        <p:blipFill>
          <a:blip r:embed="rId2"/>
          <a:stretch>
            <a:fillRect/>
          </a:stretch>
        </p:blipFill>
        <p:spPr>
          <a:xfrm>
            <a:off x="7572375" y="2276872"/>
            <a:ext cx="1114425" cy="1962150"/>
          </a:xfrm>
          <a:prstGeom prst="rect">
            <a:avLst/>
          </a:prstGeom>
        </p:spPr>
      </p:pic>
      <p:cxnSp>
        <p:nvCxnSpPr>
          <p:cNvPr id="9" name="Rechte verbindingslijn met pijl 8"/>
          <p:cNvCxnSpPr/>
          <p:nvPr/>
        </p:nvCxnSpPr>
        <p:spPr>
          <a:xfrm>
            <a:off x="5148064" y="2081482"/>
            <a:ext cx="3275016" cy="13575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Afbeelding 10"/>
          <p:cNvPicPr>
            <a:picLocks noChangeAspect="1"/>
          </p:cNvPicPr>
          <p:nvPr/>
        </p:nvPicPr>
        <p:blipFill>
          <a:blip r:embed="rId3"/>
          <a:stretch>
            <a:fillRect/>
          </a:stretch>
        </p:blipFill>
        <p:spPr>
          <a:xfrm>
            <a:off x="687257" y="4509120"/>
            <a:ext cx="2705100" cy="885825"/>
          </a:xfrm>
          <a:prstGeom prst="rect">
            <a:avLst/>
          </a:prstGeom>
        </p:spPr>
      </p:pic>
      <p:cxnSp>
        <p:nvCxnSpPr>
          <p:cNvPr id="13" name="Rechte verbindingslijn met pijl 12"/>
          <p:cNvCxnSpPr/>
          <p:nvPr/>
        </p:nvCxnSpPr>
        <p:spPr>
          <a:xfrm flipH="1">
            <a:off x="2039807" y="3854870"/>
            <a:ext cx="659985" cy="8702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6" name="Afbeelding 15"/>
          <p:cNvPicPr>
            <a:picLocks noChangeAspect="1"/>
          </p:cNvPicPr>
          <p:nvPr/>
        </p:nvPicPr>
        <p:blipFill>
          <a:blip r:embed="rId4"/>
          <a:stretch>
            <a:fillRect/>
          </a:stretch>
        </p:blipFill>
        <p:spPr>
          <a:xfrm>
            <a:off x="4004272" y="4523927"/>
            <a:ext cx="2781300" cy="752475"/>
          </a:xfrm>
          <a:prstGeom prst="rect">
            <a:avLst/>
          </a:prstGeom>
        </p:spPr>
      </p:pic>
      <p:cxnSp>
        <p:nvCxnSpPr>
          <p:cNvPr id="18" name="Rechte verbindingslijn met pijl 17"/>
          <p:cNvCxnSpPr/>
          <p:nvPr/>
        </p:nvCxnSpPr>
        <p:spPr>
          <a:xfrm>
            <a:off x="4860032" y="3854870"/>
            <a:ext cx="432048" cy="8702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3932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r>
              <a:rPr lang="nl-BE" dirty="0" smtClean="0"/>
              <a:t>Fouten? Klik op het icoon </a:t>
            </a:r>
            <a:endParaRPr lang="nl-BE" dirty="0"/>
          </a:p>
        </p:txBody>
      </p:sp>
      <p:sp>
        <p:nvSpPr>
          <p:cNvPr id="4" name="Tijdelijke aanduiding voor datum 3"/>
          <p:cNvSpPr>
            <a:spLocks noGrp="1"/>
          </p:cNvSpPr>
          <p:nvPr>
            <p:ph type="dt" sz="half" idx="10"/>
          </p:nvPr>
        </p:nvSpPr>
        <p:spPr/>
        <p:txBody>
          <a:bodyPr/>
          <a:lstStyle/>
          <a:p>
            <a:fld id="{E0536405-9B9C-4698-B6B1-4B39E7C3F593}" type="datetime1">
              <a:rPr lang="nl-NL" smtClean="0"/>
              <a:pPr/>
              <a:t>26-9-2016</a:t>
            </a:fld>
            <a:endParaRPr lang="nl-NL"/>
          </a:p>
        </p:txBody>
      </p:sp>
      <p:sp>
        <p:nvSpPr>
          <p:cNvPr id="5" name="Tijdelijke aanduiding voor voettekst 4"/>
          <p:cNvSpPr>
            <a:spLocks noGrp="1"/>
          </p:cNvSpPr>
          <p:nvPr>
            <p:ph type="ftr" sz="quarter" idx="11"/>
          </p:nvPr>
        </p:nvSpPr>
        <p:spPr/>
        <p:txBody>
          <a:bodyPr/>
          <a:lstStyle/>
          <a:p>
            <a:r>
              <a:rPr lang="nl-NL" smtClean="0"/>
              <a:t>Steven Ophalvens - HUB</a:t>
            </a:r>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15</a:t>
            </a:fld>
            <a:endParaRPr lang="nl-NL"/>
          </a:p>
        </p:txBody>
      </p:sp>
      <p:pic>
        <p:nvPicPr>
          <p:cNvPr id="7" name="Afbeelding 6"/>
          <p:cNvPicPr>
            <a:picLocks noChangeAspect="1"/>
          </p:cNvPicPr>
          <p:nvPr/>
        </p:nvPicPr>
        <p:blipFill>
          <a:blip r:embed="rId2"/>
          <a:stretch>
            <a:fillRect/>
          </a:stretch>
        </p:blipFill>
        <p:spPr>
          <a:xfrm>
            <a:off x="5905500" y="1700808"/>
            <a:ext cx="2781300" cy="752475"/>
          </a:xfrm>
          <a:prstGeom prst="rect">
            <a:avLst/>
          </a:prstGeom>
        </p:spPr>
      </p:pic>
      <p:cxnSp>
        <p:nvCxnSpPr>
          <p:cNvPr id="9" name="Rechte verbindingslijn met pijl 8"/>
          <p:cNvCxnSpPr/>
          <p:nvPr/>
        </p:nvCxnSpPr>
        <p:spPr>
          <a:xfrm>
            <a:off x="5004048" y="1916832"/>
            <a:ext cx="2232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Afbeelding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62431" y="3032105"/>
            <a:ext cx="6019886" cy="3410690"/>
          </a:xfrm>
          <a:prstGeom prst="rect">
            <a:avLst/>
          </a:prstGeom>
        </p:spPr>
      </p:pic>
      <p:cxnSp>
        <p:nvCxnSpPr>
          <p:cNvPr id="12" name="Rechte verbindingslijn met pijl 11"/>
          <p:cNvCxnSpPr/>
          <p:nvPr/>
        </p:nvCxnSpPr>
        <p:spPr>
          <a:xfrm flipH="1">
            <a:off x="2627784" y="2077045"/>
            <a:ext cx="4608512" cy="32241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059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Valideren via de website</a:t>
            </a:r>
            <a:endParaRPr lang="nl-BE" dirty="0"/>
          </a:p>
        </p:txBody>
      </p:sp>
      <p:sp>
        <p:nvSpPr>
          <p:cNvPr id="3" name="Tijdelijke aanduiding voor inhoud 2"/>
          <p:cNvSpPr>
            <a:spLocks noGrp="1"/>
          </p:cNvSpPr>
          <p:nvPr>
            <p:ph idx="1"/>
          </p:nvPr>
        </p:nvSpPr>
        <p:spPr/>
        <p:txBody>
          <a:bodyPr/>
          <a:lstStyle/>
          <a:p>
            <a:r>
              <a:rPr lang="nl-BE" dirty="0" smtClean="0">
                <a:hlinkClick r:id="rId2"/>
              </a:rPr>
              <a:t>http://validator.w3.org</a:t>
            </a:r>
            <a:endParaRPr lang="nl-BE" dirty="0" smtClean="0"/>
          </a:p>
          <a:p>
            <a:endParaRPr lang="nl-BE" dirty="0"/>
          </a:p>
        </p:txBody>
      </p:sp>
      <p:sp>
        <p:nvSpPr>
          <p:cNvPr id="4" name="Tijdelijke aanduiding voor datum 3"/>
          <p:cNvSpPr>
            <a:spLocks noGrp="1"/>
          </p:cNvSpPr>
          <p:nvPr>
            <p:ph type="dt" sz="half" idx="10"/>
          </p:nvPr>
        </p:nvSpPr>
        <p:spPr/>
        <p:txBody>
          <a:bodyPr/>
          <a:lstStyle/>
          <a:p>
            <a:fld id="{E0536405-9B9C-4698-B6B1-4B39E7C3F593}" type="datetime1">
              <a:rPr lang="nl-NL" smtClean="0"/>
              <a:pPr/>
              <a:t>26-9-2016</a:t>
            </a:fld>
            <a:endParaRPr lang="nl-NL"/>
          </a:p>
        </p:txBody>
      </p:sp>
      <p:sp>
        <p:nvSpPr>
          <p:cNvPr id="5" name="Tijdelijke aanduiding voor voettekst 4"/>
          <p:cNvSpPr>
            <a:spLocks noGrp="1"/>
          </p:cNvSpPr>
          <p:nvPr>
            <p:ph type="ftr" sz="quarter" idx="11"/>
          </p:nvPr>
        </p:nvSpPr>
        <p:spPr/>
        <p:txBody>
          <a:bodyPr/>
          <a:lstStyle/>
          <a:p>
            <a:r>
              <a:rPr lang="nl-NL" smtClean="0"/>
              <a:t>Steven Ophalvens - HUB</a:t>
            </a:r>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16</a:t>
            </a:fld>
            <a:endParaRPr lang="nl-NL"/>
          </a:p>
        </p:txBody>
      </p:sp>
    </p:spTree>
    <p:extLst>
      <p:ext uri="{BB962C8B-B14F-4D97-AF65-F5344CB8AC3E}">
        <p14:creationId xmlns:p14="http://schemas.microsoft.com/office/powerpoint/2010/main" val="965817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nl-BE" dirty="0" smtClean="0"/>
              <a:t>1 fout, meerdere waarschuwingen</a:t>
            </a:r>
            <a:endParaRPr lang="nl-BE" dirty="0"/>
          </a:p>
        </p:txBody>
      </p:sp>
      <p:sp>
        <p:nvSpPr>
          <p:cNvPr id="2" name="Content Placeholder 1"/>
          <p:cNvSpPr>
            <a:spLocks noGrp="1"/>
          </p:cNvSpPr>
          <p:nvPr>
            <p:ph idx="1"/>
          </p:nvPr>
        </p:nvSpPr>
        <p:spPr/>
        <p:txBody>
          <a:bodyPr/>
          <a:lstStyle/>
          <a:p>
            <a:endParaRPr lang="nl-BE"/>
          </a:p>
        </p:txBody>
      </p:sp>
      <p:sp>
        <p:nvSpPr>
          <p:cNvPr id="3" name="Date Placeholder 2"/>
          <p:cNvSpPr>
            <a:spLocks noGrp="1"/>
          </p:cNvSpPr>
          <p:nvPr>
            <p:ph type="dt" sz="half" idx="10"/>
          </p:nvPr>
        </p:nvSpPr>
        <p:spPr/>
        <p:txBody>
          <a:bodyPr/>
          <a:lstStyle/>
          <a:p>
            <a:fld id="{E0536405-9B9C-4698-B6B1-4B39E7C3F593}" type="datetime1">
              <a:rPr lang="nl-NL" smtClean="0"/>
              <a:pPr/>
              <a:t>26-9-2016</a:t>
            </a:fld>
            <a:endParaRPr lang="nl-NL"/>
          </a:p>
        </p:txBody>
      </p:sp>
      <p:sp>
        <p:nvSpPr>
          <p:cNvPr id="4" name="Footer Placeholder 3"/>
          <p:cNvSpPr>
            <a:spLocks noGrp="1"/>
          </p:cNvSpPr>
          <p:nvPr>
            <p:ph type="ftr" sz="quarter" idx="11"/>
          </p:nvPr>
        </p:nvSpPr>
        <p:spPr/>
        <p:txBody>
          <a:bodyPr/>
          <a:lstStyle/>
          <a:p>
            <a:r>
              <a:rPr lang="nl-NL" smtClean="0"/>
              <a:t>Steven Ophalvens - HUB</a:t>
            </a:r>
            <a:endParaRPr lang="nl-NL"/>
          </a:p>
        </p:txBody>
      </p:sp>
      <p:sp>
        <p:nvSpPr>
          <p:cNvPr id="5" name="Slide Number Placeholder 4"/>
          <p:cNvSpPr>
            <a:spLocks noGrp="1"/>
          </p:cNvSpPr>
          <p:nvPr>
            <p:ph type="sldNum" sz="quarter" idx="12"/>
          </p:nvPr>
        </p:nvSpPr>
        <p:spPr/>
        <p:txBody>
          <a:bodyPr/>
          <a:lstStyle/>
          <a:p>
            <a:fld id="{C3EE7185-A582-4542-8FF0-969B3F80C0A5}" type="slidenum">
              <a:rPr lang="nl-NL" smtClean="0"/>
              <a:pPr/>
              <a:t>17</a:t>
            </a:fld>
            <a:endParaRPr lang="nl-NL"/>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9" y="1485218"/>
            <a:ext cx="8948510" cy="5370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228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nl-BE" dirty="0" smtClean="0"/>
              <a:t>Verbeter dat 1 foutje, nieuwe validatie :</a:t>
            </a:r>
            <a:endParaRPr lang="nl-BE" dirty="0"/>
          </a:p>
        </p:txBody>
      </p:sp>
      <p:sp>
        <p:nvSpPr>
          <p:cNvPr id="2" name="Content Placeholder 1"/>
          <p:cNvSpPr>
            <a:spLocks noGrp="1"/>
          </p:cNvSpPr>
          <p:nvPr>
            <p:ph idx="1"/>
          </p:nvPr>
        </p:nvSpPr>
        <p:spPr/>
        <p:txBody>
          <a:bodyPr>
            <a:normAutofit fontScale="77500" lnSpcReduction="20000"/>
          </a:bodyPr>
          <a:lstStyle/>
          <a:p>
            <a:endParaRPr lang="nl-BE" dirty="0" smtClean="0"/>
          </a:p>
          <a:p>
            <a:endParaRPr lang="nl-BE" dirty="0"/>
          </a:p>
          <a:p>
            <a:endParaRPr lang="nl-BE" dirty="0" smtClean="0"/>
          </a:p>
          <a:p>
            <a:endParaRPr lang="nl-BE" dirty="0"/>
          </a:p>
          <a:p>
            <a:endParaRPr lang="nl-BE" dirty="0" smtClean="0"/>
          </a:p>
          <a:p>
            <a:endParaRPr lang="nl-BE" dirty="0"/>
          </a:p>
          <a:p>
            <a:endParaRPr lang="nl-BE" dirty="0" smtClean="0"/>
          </a:p>
          <a:p>
            <a:r>
              <a:rPr lang="nl-BE" dirty="0" smtClean="0"/>
              <a:t>Warnings : </a:t>
            </a:r>
          </a:p>
          <a:p>
            <a:pPr lvl="1"/>
            <a:r>
              <a:rPr lang="nl-BE" dirty="0" smtClean="0"/>
              <a:t>HTML5 conformance checker : experimental feature</a:t>
            </a:r>
          </a:p>
          <a:p>
            <a:pPr lvl="1"/>
            <a:r>
              <a:rPr lang="nl-BE" dirty="0" smtClean="0"/>
              <a:t>Input mode : UTF-8 assumed </a:t>
            </a:r>
            <a:r>
              <a:rPr lang="nl-BE" dirty="0" smtClean="0">
                <a:sym typeface="Wingdings" pitchFamily="2" charset="2"/>
              </a:rPr>
              <a:t> de code, niet het bestand werd nagekeken...</a:t>
            </a:r>
            <a:endParaRPr lang="nl-BE" dirty="0"/>
          </a:p>
        </p:txBody>
      </p:sp>
      <p:sp>
        <p:nvSpPr>
          <p:cNvPr id="3" name="Date Placeholder 2"/>
          <p:cNvSpPr>
            <a:spLocks noGrp="1"/>
          </p:cNvSpPr>
          <p:nvPr>
            <p:ph type="dt" sz="half" idx="10"/>
          </p:nvPr>
        </p:nvSpPr>
        <p:spPr/>
        <p:txBody>
          <a:bodyPr/>
          <a:lstStyle/>
          <a:p>
            <a:fld id="{E0536405-9B9C-4698-B6B1-4B39E7C3F593}" type="datetime1">
              <a:rPr lang="nl-NL" smtClean="0"/>
              <a:pPr/>
              <a:t>26-9-2016</a:t>
            </a:fld>
            <a:endParaRPr lang="nl-NL"/>
          </a:p>
        </p:txBody>
      </p:sp>
      <p:sp>
        <p:nvSpPr>
          <p:cNvPr id="4" name="Footer Placeholder 3"/>
          <p:cNvSpPr>
            <a:spLocks noGrp="1"/>
          </p:cNvSpPr>
          <p:nvPr>
            <p:ph type="ftr" sz="quarter" idx="11"/>
          </p:nvPr>
        </p:nvSpPr>
        <p:spPr/>
        <p:txBody>
          <a:bodyPr/>
          <a:lstStyle/>
          <a:p>
            <a:r>
              <a:rPr lang="nl-NL" smtClean="0"/>
              <a:t>Steven Ophalvens - HUB</a:t>
            </a:r>
            <a:endParaRPr lang="nl-NL"/>
          </a:p>
        </p:txBody>
      </p:sp>
      <p:sp>
        <p:nvSpPr>
          <p:cNvPr id="5" name="Slide Number Placeholder 4"/>
          <p:cNvSpPr>
            <a:spLocks noGrp="1"/>
          </p:cNvSpPr>
          <p:nvPr>
            <p:ph type="sldNum" sz="quarter" idx="12"/>
          </p:nvPr>
        </p:nvSpPr>
        <p:spPr/>
        <p:txBody>
          <a:bodyPr/>
          <a:lstStyle/>
          <a:p>
            <a:fld id="{C3EE7185-A582-4542-8FF0-969B3F80C0A5}" type="slidenum">
              <a:rPr lang="nl-NL" smtClean="0"/>
              <a:pPr/>
              <a:t>18</a:t>
            </a:fld>
            <a:endParaRPr lang="nl-NL"/>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650705" cy="316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933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endParaRPr lang="nl-BE" dirty="0"/>
          </a:p>
        </p:txBody>
      </p:sp>
      <p:sp>
        <p:nvSpPr>
          <p:cNvPr id="2" name="Tijdelijke aanduiding voor inhoud 1"/>
          <p:cNvSpPr>
            <a:spLocks noGrp="1"/>
          </p:cNvSpPr>
          <p:nvPr>
            <p:ph idx="1"/>
          </p:nvPr>
        </p:nvSpPr>
        <p:spPr/>
        <p:txBody>
          <a:bodyPr/>
          <a:lstStyle/>
          <a:p>
            <a:r>
              <a:rPr lang="nl-BE" dirty="0" smtClean="0"/>
              <a:t>Werk je portfolio tijdig bij!</a:t>
            </a:r>
          </a:p>
          <a:p>
            <a:r>
              <a:rPr lang="nl-BE" dirty="0" smtClean="0"/>
              <a:t>Voeg me toe als collaborator</a:t>
            </a:r>
            <a:r>
              <a:rPr lang="nl-BE" dirty="0"/>
              <a:t> </a:t>
            </a:r>
            <a:r>
              <a:rPr lang="nl-BE" dirty="0" smtClean="0"/>
              <a:t>: </a:t>
            </a:r>
          </a:p>
          <a:p>
            <a:r>
              <a:rPr lang="nl-BE" dirty="0" smtClean="0"/>
              <a:t>In </a:t>
            </a:r>
            <a:r>
              <a:rPr lang="nl-BE" dirty="0"/>
              <a:t>je project : </a:t>
            </a:r>
            <a:r>
              <a:rPr lang="nl-BE" dirty="0" err="1" smtClean="0"/>
              <a:t>settings</a:t>
            </a:r>
            <a:r>
              <a:rPr lang="nl-BE" dirty="0" smtClean="0"/>
              <a:t>/</a:t>
            </a:r>
            <a:r>
              <a:rPr lang="nl-BE" dirty="0" err="1" smtClean="0"/>
              <a:t>collaboration</a:t>
            </a:r>
            <a:endParaRPr lang="nl-BE" dirty="0" smtClean="0"/>
          </a:p>
          <a:p>
            <a:endParaRPr lang="nl-BE"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26-9-2016</a:t>
            </a:fld>
            <a:endParaRPr lang="nl-NL"/>
          </a:p>
        </p:txBody>
      </p:sp>
      <p:sp>
        <p:nvSpPr>
          <p:cNvPr id="4" name="Tijdelijke aanduiding voor voettekst 3"/>
          <p:cNvSpPr>
            <a:spLocks noGrp="1"/>
          </p:cNvSpPr>
          <p:nvPr>
            <p:ph type="ftr" sz="quarter" idx="11"/>
          </p:nvPr>
        </p:nvSpPr>
        <p:spPr/>
        <p:txBody>
          <a:bodyPr/>
          <a:lstStyle/>
          <a:p>
            <a:r>
              <a:rPr lang="nl-NL" smtClean="0"/>
              <a:t>Steven Ophalvens - HUB</a:t>
            </a:r>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19</a:t>
            </a:fld>
            <a:endParaRPr lang="nl-NL"/>
          </a:p>
        </p:txBody>
      </p:sp>
    </p:spTree>
    <p:extLst>
      <p:ext uri="{BB962C8B-B14F-4D97-AF65-F5344CB8AC3E}">
        <p14:creationId xmlns:p14="http://schemas.microsoft.com/office/powerpoint/2010/main" val="2473784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smtClean="0"/>
              <a:t>Les week 2</a:t>
            </a:r>
            <a:endParaRPr lang="en-GB" dirty="0"/>
          </a:p>
        </p:txBody>
      </p:sp>
      <p:sp>
        <p:nvSpPr>
          <p:cNvPr id="2" name="Tijdelijke aanduiding voor inhoud 1"/>
          <p:cNvSpPr>
            <a:spLocks noGrp="1"/>
          </p:cNvSpPr>
          <p:nvPr>
            <p:ph idx="1"/>
          </p:nvPr>
        </p:nvSpPr>
        <p:spPr/>
        <p:txBody>
          <a:bodyPr/>
          <a:lstStyle/>
          <a:p>
            <a:r>
              <a:rPr lang="nl-BE" dirty="0" smtClean="0"/>
              <a:t>Afbeeldingen</a:t>
            </a:r>
          </a:p>
          <a:p>
            <a:r>
              <a:rPr lang="nl-BE" dirty="0" smtClean="0"/>
              <a:t>Hyperlinks</a:t>
            </a:r>
          </a:p>
          <a:p>
            <a:r>
              <a:rPr lang="nl-BE" dirty="0" smtClean="0"/>
              <a:t>Validatie</a:t>
            </a:r>
          </a:p>
          <a:p>
            <a:r>
              <a:rPr lang="nl-BE" dirty="0" smtClean="0"/>
              <a:t>…</a:t>
            </a:r>
            <a:endParaRPr lang="en-GB" dirty="0"/>
          </a:p>
        </p:txBody>
      </p:sp>
      <p:sp>
        <p:nvSpPr>
          <p:cNvPr id="7" name="Tijdelijke aanduiding voor datum 6"/>
          <p:cNvSpPr>
            <a:spLocks noGrp="1"/>
          </p:cNvSpPr>
          <p:nvPr>
            <p:ph type="dt" sz="half" idx="10"/>
          </p:nvPr>
        </p:nvSpPr>
        <p:spPr/>
        <p:txBody>
          <a:bodyPr/>
          <a:lstStyle/>
          <a:p>
            <a:fld id="{C2F91135-254D-4ABE-AFD5-CD88C3A0C5A2}" type="datetime1">
              <a:rPr lang="nl-NL" smtClean="0"/>
              <a:pPr/>
              <a:t>26-9-2016</a:t>
            </a:fld>
            <a:endParaRPr lang="nl-NL"/>
          </a:p>
        </p:txBody>
      </p:sp>
      <p:sp>
        <p:nvSpPr>
          <p:cNvPr id="6" name="Tijdelijke aanduiding voor voettekst 5"/>
          <p:cNvSpPr>
            <a:spLocks noGrp="1"/>
          </p:cNvSpPr>
          <p:nvPr>
            <p:ph type="ftr" sz="quarter" idx="11"/>
          </p:nvPr>
        </p:nvSpPr>
        <p:spPr/>
        <p:txBody>
          <a:bodyPr/>
          <a:lstStyle/>
          <a:p>
            <a:r>
              <a:rPr lang="nl-NL" smtClean="0"/>
              <a:t>Steven Ophalvens - HUB</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2</a:t>
            </a:fld>
            <a:endParaRPr lang="nl-NL"/>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BE" dirty="0" smtClean="0"/>
              <a:t>LES 2</a:t>
            </a:r>
            <a:endParaRPr lang="en-GB" dirty="0"/>
          </a:p>
        </p:txBody>
      </p:sp>
      <p:sp>
        <p:nvSpPr>
          <p:cNvPr id="2" name="Tijdelijke aanduiding voor inhoud 1"/>
          <p:cNvSpPr>
            <a:spLocks noGrp="1"/>
          </p:cNvSpPr>
          <p:nvPr>
            <p:ph idx="1"/>
          </p:nvPr>
        </p:nvSpPr>
        <p:spPr/>
        <p:txBody>
          <a:bodyPr>
            <a:normAutofit fontScale="70000" lnSpcReduction="20000"/>
          </a:bodyPr>
          <a:lstStyle/>
          <a:p>
            <a:r>
              <a:rPr lang="nl-BE" dirty="0" smtClean="0"/>
              <a:t>Afbeeldingen</a:t>
            </a:r>
          </a:p>
          <a:p>
            <a:pPr lvl="1"/>
            <a:r>
              <a:rPr lang="nl-BE" dirty="0" smtClean="0"/>
              <a:t>Type afbeelding (</a:t>
            </a:r>
            <a:r>
              <a:rPr lang="nl-BE" dirty="0" err="1" smtClean="0"/>
              <a:t>jpeg</a:t>
            </a:r>
            <a:r>
              <a:rPr lang="nl-BE" dirty="0" smtClean="0"/>
              <a:t>, gif, </a:t>
            </a:r>
            <a:r>
              <a:rPr lang="nl-BE" dirty="0" err="1" smtClean="0"/>
              <a:t>png</a:t>
            </a:r>
            <a:r>
              <a:rPr lang="nl-BE" dirty="0" smtClean="0"/>
              <a:t>), compressie</a:t>
            </a:r>
          </a:p>
          <a:p>
            <a:pPr lvl="1"/>
            <a:r>
              <a:rPr lang="nl-BE" dirty="0" smtClean="0">
                <a:solidFill>
                  <a:schemeClr val="accent2"/>
                </a:solidFill>
              </a:rPr>
              <a:t>&lt;img &gt;</a:t>
            </a:r>
          </a:p>
          <a:p>
            <a:pPr lvl="2"/>
            <a:r>
              <a:rPr lang="nl-BE" dirty="0" smtClean="0">
                <a:solidFill>
                  <a:schemeClr val="accent2"/>
                </a:solidFill>
              </a:rPr>
              <a:t>src</a:t>
            </a:r>
            <a:r>
              <a:rPr lang="nl-BE" dirty="0" smtClean="0"/>
              <a:t> =“pad_naar_bestand_inclusief_bestandsnaam_en_extensie”</a:t>
            </a:r>
          </a:p>
          <a:p>
            <a:pPr lvl="2"/>
            <a:r>
              <a:rPr lang="nl-BE" dirty="0" smtClean="0">
                <a:solidFill>
                  <a:schemeClr val="accent2"/>
                </a:solidFill>
              </a:rPr>
              <a:t>alt</a:t>
            </a:r>
            <a:r>
              <a:rPr lang="nl-BE" dirty="0" smtClean="0"/>
              <a:t> = “verplichte omschrijving van de afbeelding”</a:t>
            </a:r>
          </a:p>
          <a:p>
            <a:pPr lvl="1"/>
            <a:r>
              <a:rPr lang="nl-BE" dirty="0" err="1" smtClean="0"/>
              <a:t>inline</a:t>
            </a:r>
            <a:r>
              <a:rPr lang="nl-BE" dirty="0" smtClean="0"/>
              <a:t>-element (dus binnen een block element)</a:t>
            </a:r>
          </a:p>
          <a:p>
            <a:pPr lvl="1"/>
            <a:r>
              <a:rPr lang="nl-BE" dirty="0" smtClean="0"/>
              <a:t>Tekst naast afbeeldingen </a:t>
            </a:r>
          </a:p>
          <a:p>
            <a:pPr lvl="2"/>
            <a:r>
              <a:rPr lang="nl-BE" dirty="0" smtClean="0"/>
              <a:t>In dezelfde alinea</a:t>
            </a:r>
          </a:p>
          <a:p>
            <a:pPr lvl="2"/>
            <a:r>
              <a:rPr lang="nl-BE" dirty="0" smtClean="0"/>
              <a:t>In een 2</a:t>
            </a:r>
            <a:r>
              <a:rPr lang="nl-BE" baseline="30000" dirty="0" smtClean="0"/>
              <a:t>e</a:t>
            </a:r>
            <a:r>
              <a:rPr lang="nl-BE" dirty="0" smtClean="0"/>
              <a:t> alinea</a:t>
            </a:r>
          </a:p>
          <a:p>
            <a:pPr lvl="1"/>
            <a:r>
              <a:rPr lang="nl-BE" dirty="0" smtClean="0"/>
              <a:t>Kleine afbeeldingen</a:t>
            </a:r>
          </a:p>
          <a:p>
            <a:pPr lvl="1"/>
            <a:r>
              <a:rPr lang="nl-BE" dirty="0" smtClean="0"/>
              <a:t>Werken met mappen (structuur aanbrengen)</a:t>
            </a:r>
          </a:p>
          <a:p>
            <a:pPr lvl="2"/>
            <a:r>
              <a:rPr lang="nl-BE" dirty="0" err="1" smtClean="0"/>
              <a:t>Src</a:t>
            </a:r>
            <a:r>
              <a:rPr lang="nl-BE" dirty="0" smtClean="0"/>
              <a:t>=“naammap</a:t>
            </a:r>
            <a:r>
              <a:rPr lang="nl-BE" b="1" dirty="0" smtClean="0">
                <a:solidFill>
                  <a:srgbClr val="FF0000"/>
                </a:solidFill>
              </a:rPr>
              <a:t>/</a:t>
            </a:r>
            <a:r>
              <a:rPr lang="nl-BE" dirty="0" err="1" smtClean="0"/>
              <a:t>naambestand.extensie</a:t>
            </a:r>
            <a:r>
              <a:rPr lang="nl-BE" dirty="0" smtClean="0"/>
              <a:t>”</a:t>
            </a:r>
          </a:p>
          <a:p>
            <a:pPr lvl="2"/>
            <a:r>
              <a:rPr lang="nl-BE" dirty="0" smtClean="0"/>
              <a:t>Kan ook met absoluut pad</a:t>
            </a:r>
          </a:p>
          <a:p>
            <a:pPr lvl="1"/>
            <a:r>
              <a:rPr lang="nl-BE" dirty="0" smtClean="0">
                <a:solidFill>
                  <a:schemeClr val="accent2"/>
                </a:solidFill>
              </a:rPr>
              <a:t>height</a:t>
            </a:r>
            <a:r>
              <a:rPr lang="nl-BE" dirty="0" smtClean="0"/>
              <a:t>, </a:t>
            </a:r>
            <a:r>
              <a:rPr lang="nl-BE" dirty="0" smtClean="0">
                <a:solidFill>
                  <a:schemeClr val="accent2"/>
                </a:solidFill>
              </a:rPr>
              <a:t>width</a:t>
            </a:r>
          </a:p>
          <a:p>
            <a:pPr lvl="1"/>
            <a:r>
              <a:rPr lang="nl-BE" dirty="0" smtClean="0">
                <a:solidFill>
                  <a:schemeClr val="accent2"/>
                </a:solidFill>
              </a:rPr>
              <a:t>title</a:t>
            </a:r>
            <a:r>
              <a:rPr lang="nl-BE" dirty="0" smtClean="0">
                <a:solidFill>
                  <a:srgbClr val="FF0000"/>
                </a:solidFill>
              </a:rPr>
              <a:t> </a:t>
            </a:r>
            <a:r>
              <a:rPr lang="nl-BE" dirty="0" smtClean="0"/>
              <a:t>: kan bij bijna elk element : “roll-over tekst informatie”</a:t>
            </a:r>
          </a:p>
          <a:p>
            <a:pPr lvl="2">
              <a:buNone/>
            </a:pPr>
            <a:endParaRPr lang="nl-BE" dirty="0" smtClean="0"/>
          </a:p>
          <a:p>
            <a:pPr lvl="1"/>
            <a:endParaRPr lang="en-GB" dirty="0"/>
          </a:p>
        </p:txBody>
      </p:sp>
      <p:sp>
        <p:nvSpPr>
          <p:cNvPr id="7" name="Tijdelijke aanduiding voor datum 6"/>
          <p:cNvSpPr>
            <a:spLocks noGrp="1"/>
          </p:cNvSpPr>
          <p:nvPr>
            <p:ph type="dt" sz="half" idx="10"/>
          </p:nvPr>
        </p:nvSpPr>
        <p:spPr/>
        <p:txBody>
          <a:bodyPr/>
          <a:lstStyle/>
          <a:p>
            <a:fld id="{4A4FFED0-DB9E-4F20-8D49-F1AA0B6B3AA1}" type="datetime1">
              <a:rPr lang="nl-NL" smtClean="0"/>
              <a:pPr/>
              <a:t>26-9-2016</a:t>
            </a:fld>
            <a:endParaRPr lang="nl-NL"/>
          </a:p>
        </p:txBody>
      </p:sp>
      <p:sp>
        <p:nvSpPr>
          <p:cNvPr id="6" name="Tijdelijke aanduiding voor voettekst 5"/>
          <p:cNvSpPr>
            <a:spLocks noGrp="1"/>
          </p:cNvSpPr>
          <p:nvPr>
            <p:ph type="ftr" sz="quarter" idx="11"/>
          </p:nvPr>
        </p:nvSpPr>
        <p:spPr/>
        <p:txBody>
          <a:bodyPr/>
          <a:lstStyle/>
          <a:p>
            <a:r>
              <a:rPr lang="nl-NL" smtClean="0"/>
              <a:t>Steven Ophalvens - HUB</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3</a:t>
            </a:fld>
            <a:endParaRPr lang="nl-NL"/>
          </a:p>
        </p:txBody>
      </p:sp>
      <p:sp>
        <p:nvSpPr>
          <p:cNvPr id="3" name="TextBox 2"/>
          <p:cNvSpPr txBox="1"/>
          <p:nvPr/>
        </p:nvSpPr>
        <p:spPr>
          <a:xfrm rot="20499936">
            <a:off x="6595097" y="3241707"/>
            <a:ext cx="2332175" cy="1477328"/>
          </a:xfrm>
          <a:prstGeom prst="rect">
            <a:avLst/>
          </a:prstGeom>
          <a:noFill/>
          <a:ln>
            <a:solidFill>
              <a:schemeClr val="accent1"/>
            </a:solidFill>
          </a:ln>
        </p:spPr>
        <p:txBody>
          <a:bodyPr wrap="square" rtlCol="0">
            <a:spAutoFit/>
          </a:bodyPr>
          <a:lstStyle/>
          <a:p>
            <a:r>
              <a:rPr lang="nl-BE" dirty="0" smtClean="0"/>
              <a:t>Tip : om een map “hoger” te verwijzen, gebruik je =“</a:t>
            </a:r>
            <a:r>
              <a:rPr lang="nl-BE" dirty="0" smtClean="0">
                <a:solidFill>
                  <a:schemeClr val="accent2"/>
                </a:solidFill>
              </a:rPr>
              <a:t>..</a:t>
            </a:r>
            <a:r>
              <a:rPr lang="nl-BE" dirty="0" smtClean="0"/>
              <a:t>/naambestand.extensie”</a:t>
            </a:r>
            <a:endParaRPr lang="nl-BE" dirty="0"/>
          </a:p>
        </p:txBody>
      </p:sp>
      <p:sp>
        <p:nvSpPr>
          <p:cNvPr id="9" name="TextBox 2"/>
          <p:cNvSpPr txBox="1"/>
          <p:nvPr/>
        </p:nvSpPr>
        <p:spPr>
          <a:xfrm rot="20499936">
            <a:off x="6760438" y="230571"/>
            <a:ext cx="2332175" cy="2585323"/>
          </a:xfrm>
          <a:prstGeom prst="rect">
            <a:avLst/>
          </a:prstGeom>
          <a:noFill/>
          <a:ln>
            <a:solidFill>
              <a:schemeClr val="accent1"/>
            </a:solidFill>
          </a:ln>
        </p:spPr>
        <p:txBody>
          <a:bodyPr wrap="square" rtlCol="0">
            <a:spAutoFit/>
          </a:bodyPr>
          <a:lstStyle/>
          <a:p>
            <a:r>
              <a:rPr lang="nl-BE" dirty="0" smtClean="0"/>
              <a:t>&lt;</a:t>
            </a:r>
            <a:r>
              <a:rPr lang="nl-BE" dirty="0" err="1" smtClean="0">
                <a:solidFill>
                  <a:schemeClr val="accent2"/>
                </a:solidFill>
              </a:rPr>
              <a:t>img</a:t>
            </a:r>
            <a:r>
              <a:rPr lang="nl-BE" dirty="0" smtClean="0">
                <a:solidFill>
                  <a:schemeClr val="accent2"/>
                </a:solidFill>
              </a:rPr>
              <a:t> </a:t>
            </a:r>
            <a:r>
              <a:rPr lang="nl-BE" dirty="0" smtClean="0"/>
              <a:t/>
            </a:r>
            <a:br>
              <a:rPr lang="nl-BE" dirty="0" smtClean="0"/>
            </a:br>
            <a:r>
              <a:rPr lang="nl-BE" dirty="0" err="1" smtClean="0">
                <a:solidFill>
                  <a:schemeClr val="accent2"/>
                </a:solidFill>
              </a:rPr>
              <a:t>src</a:t>
            </a:r>
            <a:r>
              <a:rPr lang="nl-BE" dirty="0" smtClean="0"/>
              <a:t>="pad…" </a:t>
            </a:r>
            <a:br>
              <a:rPr lang="nl-BE" dirty="0" smtClean="0"/>
            </a:br>
            <a:r>
              <a:rPr lang="nl-BE" dirty="0" smtClean="0">
                <a:solidFill>
                  <a:schemeClr val="accent2"/>
                </a:solidFill>
              </a:rPr>
              <a:t>alt</a:t>
            </a:r>
            <a:r>
              <a:rPr lang="nl-BE" dirty="0" smtClean="0"/>
              <a:t>="tekst voor wie de afbeelding niet kan zien"</a:t>
            </a:r>
          </a:p>
          <a:p>
            <a:r>
              <a:rPr lang="nl-BE" dirty="0" err="1" smtClean="0">
                <a:solidFill>
                  <a:schemeClr val="accent2"/>
                </a:solidFill>
              </a:rPr>
              <a:t>height</a:t>
            </a:r>
            <a:r>
              <a:rPr lang="nl-BE" dirty="0" smtClean="0"/>
              <a:t>="2em" </a:t>
            </a:r>
            <a:r>
              <a:rPr lang="nl-BE" dirty="0" err="1" smtClean="0">
                <a:solidFill>
                  <a:schemeClr val="accent2"/>
                </a:solidFill>
              </a:rPr>
              <a:t>width</a:t>
            </a:r>
            <a:r>
              <a:rPr lang="nl-BE" dirty="0" smtClean="0"/>
              <a:t>="2em“</a:t>
            </a:r>
            <a:br>
              <a:rPr lang="nl-BE" dirty="0" smtClean="0"/>
            </a:br>
            <a:r>
              <a:rPr lang="nl-BE" dirty="0" err="1" smtClean="0">
                <a:solidFill>
                  <a:schemeClr val="accent2"/>
                </a:solidFill>
              </a:rPr>
              <a:t>title</a:t>
            </a:r>
            <a:r>
              <a:rPr lang="nl-BE" dirty="0" smtClean="0"/>
              <a:t>="</a:t>
            </a:r>
            <a:r>
              <a:rPr lang="nl-BE" dirty="0" err="1" smtClean="0"/>
              <a:t>Roll</a:t>
            </a:r>
            <a:r>
              <a:rPr lang="nl-BE" dirty="0" smtClean="0"/>
              <a:t>-over tekst"</a:t>
            </a:r>
          </a:p>
          <a:p>
            <a:r>
              <a:rPr lang="nl-BE" dirty="0" smtClean="0"/>
              <a:t>&gt;</a:t>
            </a:r>
            <a:endParaRPr lang="nl-B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BE" dirty="0" smtClean="0"/>
              <a:t>Les 2 : opdracht week 2</a:t>
            </a:r>
            <a:endParaRPr lang="en-GB" dirty="0"/>
          </a:p>
        </p:txBody>
      </p:sp>
      <p:sp>
        <p:nvSpPr>
          <p:cNvPr id="2" name="Tijdelijke aanduiding voor inhoud 1"/>
          <p:cNvSpPr>
            <a:spLocks noGrp="1"/>
          </p:cNvSpPr>
          <p:nvPr>
            <p:ph idx="1"/>
          </p:nvPr>
        </p:nvSpPr>
        <p:spPr>
          <a:xfrm>
            <a:off x="457200" y="1481328"/>
            <a:ext cx="8229600" cy="4900000"/>
          </a:xfrm>
        </p:spPr>
        <p:txBody>
          <a:bodyPr>
            <a:normAutofit fontScale="85000" lnSpcReduction="20000"/>
          </a:bodyPr>
          <a:lstStyle/>
          <a:p>
            <a:r>
              <a:rPr lang="nl-BE" dirty="0" smtClean="0"/>
              <a:t>Maak een </a:t>
            </a:r>
            <a:r>
              <a:rPr lang="nl-BE" dirty="0" smtClean="0">
                <a:solidFill>
                  <a:schemeClr val="accent2"/>
                </a:solidFill>
              </a:rPr>
              <a:t>kopie </a:t>
            </a:r>
            <a:r>
              <a:rPr lang="nl-BE" dirty="0" smtClean="0"/>
              <a:t>van je opdracht van week 1, plaats die </a:t>
            </a:r>
            <a:br>
              <a:rPr lang="nl-BE" dirty="0" smtClean="0"/>
            </a:br>
            <a:r>
              <a:rPr lang="nl-BE" dirty="0" smtClean="0"/>
              <a:t>in een map 'les2' en werk deze verder uit : voeg daar </a:t>
            </a:r>
            <a:br>
              <a:rPr lang="nl-BE" dirty="0" smtClean="0"/>
            </a:br>
            <a:r>
              <a:rPr lang="nl-BE" dirty="0" smtClean="0"/>
              <a:t>nu je foto aan toe</a:t>
            </a:r>
          </a:p>
          <a:p>
            <a:r>
              <a:rPr lang="nl-BE" dirty="0" smtClean="0"/>
              <a:t>Let op alt. En plaats je afbeelding in een map ‘</a:t>
            </a:r>
            <a:r>
              <a:rPr lang="nl-BE" dirty="0" err="1" smtClean="0"/>
              <a:t>img</a:t>
            </a:r>
            <a:r>
              <a:rPr lang="nl-BE" dirty="0" smtClean="0"/>
              <a:t>’ NAAST je mappen voor les1 en les2</a:t>
            </a:r>
          </a:p>
          <a:p>
            <a:r>
              <a:rPr lang="nl-BE" dirty="0" smtClean="0"/>
              <a:t>Werk verder het gedeelte over je </a:t>
            </a:r>
            <a:r>
              <a:rPr lang="nl-BE" dirty="0" err="1" smtClean="0"/>
              <a:t>hobbies</a:t>
            </a:r>
            <a:r>
              <a:rPr lang="nl-BE" dirty="0" smtClean="0"/>
              <a:t>/studies/</a:t>
            </a:r>
            <a:r>
              <a:rPr lang="nl-BE" dirty="0" err="1" smtClean="0"/>
              <a:t>etc</a:t>
            </a:r>
            <a:r>
              <a:rPr lang="nl-BE" dirty="0" smtClean="0"/>
              <a:t> </a:t>
            </a:r>
            <a:br>
              <a:rPr lang="nl-BE" dirty="0" smtClean="0"/>
            </a:br>
            <a:r>
              <a:rPr lang="nl-BE" dirty="0" smtClean="0"/>
              <a:t>uit. Zoek gepaste foto's en plaats deze bij de verschillende stukken van je </a:t>
            </a:r>
            <a:r>
              <a:rPr lang="nl-BE" dirty="0" err="1" smtClean="0"/>
              <a:t>hobbies</a:t>
            </a:r>
            <a:r>
              <a:rPr lang="nl-BE" dirty="0" smtClean="0"/>
              <a:t> (je mag nu vrij, maar ‘gericht’ </a:t>
            </a:r>
            <a:r>
              <a:rPr lang="nl-BE" dirty="0" err="1" smtClean="0"/>
              <a:t>browsen</a:t>
            </a:r>
            <a:r>
              <a:rPr lang="nl-BE" dirty="0" smtClean="0"/>
              <a:t>)</a:t>
            </a:r>
          </a:p>
          <a:p>
            <a:r>
              <a:rPr lang="nl-BE" dirty="0" smtClean="0"/>
              <a:t>Maak gebruik van afbeeldingen als ‘bullets’ in je presentatie (zie google voor afbeeldingen…)</a:t>
            </a:r>
          </a:p>
          <a:p>
            <a:pPr>
              <a:buNone/>
            </a:pPr>
            <a:endParaRPr lang="en-GB" dirty="0" smtClean="0"/>
          </a:p>
        </p:txBody>
      </p:sp>
      <p:sp>
        <p:nvSpPr>
          <p:cNvPr id="7" name="Tijdelijke aanduiding voor datum 6"/>
          <p:cNvSpPr>
            <a:spLocks noGrp="1"/>
          </p:cNvSpPr>
          <p:nvPr>
            <p:ph type="dt" sz="half" idx="10"/>
          </p:nvPr>
        </p:nvSpPr>
        <p:spPr/>
        <p:txBody>
          <a:bodyPr/>
          <a:lstStyle/>
          <a:p>
            <a:fld id="{64EA2065-D121-44B7-A823-75C67A475BBA}" type="datetime1">
              <a:rPr lang="nl-NL" smtClean="0"/>
              <a:pPr/>
              <a:t>26-9-2016</a:t>
            </a:fld>
            <a:endParaRPr lang="nl-NL"/>
          </a:p>
        </p:txBody>
      </p:sp>
      <p:sp>
        <p:nvSpPr>
          <p:cNvPr id="6" name="Tijdelijke aanduiding voor voettekst 5"/>
          <p:cNvSpPr>
            <a:spLocks noGrp="1"/>
          </p:cNvSpPr>
          <p:nvPr>
            <p:ph type="ftr" sz="quarter" idx="11"/>
          </p:nvPr>
        </p:nvSpPr>
        <p:spPr/>
        <p:txBody>
          <a:bodyPr/>
          <a:lstStyle/>
          <a:p>
            <a:r>
              <a:rPr lang="nl-NL" smtClean="0"/>
              <a:t>Steven Ophalvens - HUB</a:t>
            </a:r>
            <a:endParaRPr lang="nl-NL"/>
          </a:p>
        </p:txBody>
      </p:sp>
      <p:sp>
        <p:nvSpPr>
          <p:cNvPr id="8" name="Tijdelijke aanduiding voor dianummer 7"/>
          <p:cNvSpPr>
            <a:spLocks noGrp="1"/>
          </p:cNvSpPr>
          <p:nvPr>
            <p:ph type="sldNum" sz="quarter" idx="12"/>
          </p:nvPr>
        </p:nvSpPr>
        <p:spPr/>
        <p:txBody>
          <a:bodyPr/>
          <a:lstStyle/>
          <a:p>
            <a:fld id="{C3EE7185-A582-4542-8FF0-969B3F80C0A5}" type="slidenum">
              <a:rPr lang="nl-NL" smtClean="0"/>
              <a:pPr/>
              <a:t>4</a:t>
            </a:fld>
            <a:endParaRPr lang="nl-NL"/>
          </a:p>
        </p:txBody>
      </p:sp>
      <p:sp>
        <p:nvSpPr>
          <p:cNvPr id="9" name="TextBox 2"/>
          <p:cNvSpPr txBox="1"/>
          <p:nvPr/>
        </p:nvSpPr>
        <p:spPr>
          <a:xfrm rot="16200000">
            <a:off x="6670576" y="3589565"/>
            <a:ext cx="4032448" cy="830997"/>
          </a:xfrm>
          <a:prstGeom prst="rect">
            <a:avLst/>
          </a:prstGeom>
          <a:noFill/>
          <a:ln>
            <a:solidFill>
              <a:schemeClr val="accent1"/>
            </a:solidFill>
          </a:ln>
        </p:spPr>
        <p:txBody>
          <a:bodyPr wrap="square" rtlCol="0">
            <a:spAutoFit/>
          </a:bodyPr>
          <a:lstStyle/>
          <a:p>
            <a:r>
              <a:rPr lang="nl-BE" sz="1600" dirty="0" smtClean="0">
                <a:solidFill>
                  <a:schemeClr val="accent2"/>
                </a:solidFill>
              </a:rPr>
              <a:t>Plaats je afbeeldingen in een map buiten de lessen zelf : daardoor moet je die niet van les tot les kopiëren</a:t>
            </a:r>
            <a:endParaRPr lang="nl-BE" sz="1600" dirty="0">
              <a:solidFill>
                <a:schemeClr val="accent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BE" dirty="0" smtClean="0"/>
              <a:t>Les 2 : opdracht week 2</a:t>
            </a:r>
            <a:endParaRPr lang="en-GB" dirty="0"/>
          </a:p>
        </p:txBody>
      </p:sp>
      <p:sp>
        <p:nvSpPr>
          <p:cNvPr id="2" name="Tijdelijke aanduiding voor inhoud 1"/>
          <p:cNvSpPr>
            <a:spLocks noGrp="1"/>
          </p:cNvSpPr>
          <p:nvPr>
            <p:ph idx="1"/>
          </p:nvPr>
        </p:nvSpPr>
        <p:spPr/>
        <p:txBody>
          <a:bodyPr>
            <a:normAutofit fontScale="85000" lnSpcReduction="10000"/>
          </a:bodyPr>
          <a:lstStyle/>
          <a:p>
            <a:r>
              <a:rPr lang="nl-BE" dirty="0" smtClean="0"/>
              <a:t>Maak een map ‘</a:t>
            </a:r>
            <a:r>
              <a:rPr lang="nl-BE" dirty="0" smtClean="0">
                <a:solidFill>
                  <a:schemeClr val="accent2"/>
                </a:solidFill>
              </a:rPr>
              <a:t>verslag</a:t>
            </a:r>
            <a:r>
              <a:rPr lang="nl-BE" dirty="0" smtClean="0"/>
              <a:t>’ aan, waarin je een </a:t>
            </a:r>
            <a:r>
              <a:rPr lang="nl-BE" dirty="0" err="1" smtClean="0"/>
              <a:t>html</a:t>
            </a:r>
            <a:r>
              <a:rPr lang="nl-BE" dirty="0" smtClean="0"/>
              <a:t> pagina ‘</a:t>
            </a:r>
            <a:r>
              <a:rPr lang="nl-BE" dirty="0" err="1" smtClean="0">
                <a:solidFill>
                  <a:schemeClr val="accent2"/>
                </a:solidFill>
              </a:rPr>
              <a:t>logboek.html</a:t>
            </a:r>
            <a:r>
              <a:rPr lang="nl-BE" dirty="0" smtClean="0"/>
              <a:t>’ aanmaakt. Plaats daarin de datum van vandaag en de naam en gegevens van de firma waarvoor je de website mag maken. Eventuele extra informatie die je nu al hebt, mag je altijd vermelden.</a:t>
            </a:r>
          </a:p>
          <a:p>
            <a:r>
              <a:rPr lang="nl-BE" dirty="0" smtClean="0"/>
              <a:t>Portfolio_MI1_1-naam_student</a:t>
            </a:r>
          </a:p>
          <a:p>
            <a:pPr lvl="1"/>
            <a:r>
              <a:rPr lang="nl-BE" dirty="0"/>
              <a:t>l</a:t>
            </a:r>
            <a:r>
              <a:rPr lang="nl-BE" dirty="0" smtClean="0"/>
              <a:t>es1</a:t>
            </a:r>
          </a:p>
          <a:p>
            <a:pPr lvl="1"/>
            <a:r>
              <a:rPr lang="nl-BE" dirty="0"/>
              <a:t>l</a:t>
            </a:r>
            <a:r>
              <a:rPr lang="nl-BE" dirty="0" smtClean="0"/>
              <a:t>es2</a:t>
            </a:r>
          </a:p>
          <a:p>
            <a:pPr lvl="1"/>
            <a:r>
              <a:rPr lang="nl-BE" dirty="0" err="1"/>
              <a:t>i</a:t>
            </a:r>
            <a:r>
              <a:rPr lang="nl-BE" dirty="0" err="1" smtClean="0"/>
              <a:t>mg</a:t>
            </a:r>
            <a:endParaRPr lang="nl-BE" dirty="0" smtClean="0"/>
          </a:p>
          <a:p>
            <a:pPr lvl="1"/>
            <a:r>
              <a:rPr lang="nl-BE" dirty="0"/>
              <a:t>v</a:t>
            </a:r>
            <a:r>
              <a:rPr lang="nl-BE" dirty="0" smtClean="0"/>
              <a:t>erslag</a:t>
            </a:r>
          </a:p>
          <a:p>
            <a:endParaRPr lang="nl-BE" dirty="0" smtClean="0"/>
          </a:p>
          <a:p>
            <a:endParaRPr lang="en-GB"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26-9-2016</a:t>
            </a:fld>
            <a:endParaRPr lang="nl-NL"/>
          </a:p>
        </p:txBody>
      </p:sp>
      <p:sp>
        <p:nvSpPr>
          <p:cNvPr id="4" name="Tijdelijke aanduiding voor voettekst 3"/>
          <p:cNvSpPr>
            <a:spLocks noGrp="1"/>
          </p:cNvSpPr>
          <p:nvPr>
            <p:ph type="ftr" sz="quarter" idx="11"/>
          </p:nvPr>
        </p:nvSpPr>
        <p:spPr/>
        <p:txBody>
          <a:bodyPr/>
          <a:lstStyle/>
          <a:p>
            <a:r>
              <a:rPr lang="nl-NL" smtClean="0"/>
              <a:t>Steven Ophalvens - HUB</a:t>
            </a:r>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5</a:t>
            </a:fld>
            <a:endParaRPr lang="nl-NL"/>
          </a:p>
        </p:txBody>
      </p:sp>
      <p:sp>
        <p:nvSpPr>
          <p:cNvPr id="7" name="Rectangle 6"/>
          <p:cNvSpPr/>
          <p:nvPr/>
        </p:nvSpPr>
        <p:spPr>
          <a:xfrm>
            <a:off x="440982" y="3808323"/>
            <a:ext cx="5616624" cy="2017681"/>
          </a:xfrm>
          <a:prstGeom prst="rect">
            <a:avLst/>
          </a:prstGeom>
          <a:solidFill>
            <a:schemeClr val="accent1">
              <a:alpha val="15000"/>
            </a:schemeClr>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BE" dirty="0" smtClean="0"/>
              <a:t>Extra oefening</a:t>
            </a:r>
            <a:endParaRPr lang="en-GB" dirty="0"/>
          </a:p>
        </p:txBody>
      </p:sp>
      <p:sp>
        <p:nvSpPr>
          <p:cNvPr id="2" name="Tijdelijke aanduiding voor inhoud 1"/>
          <p:cNvSpPr>
            <a:spLocks noGrp="1"/>
          </p:cNvSpPr>
          <p:nvPr>
            <p:ph idx="1"/>
          </p:nvPr>
        </p:nvSpPr>
        <p:spPr/>
        <p:txBody>
          <a:bodyPr/>
          <a:lstStyle/>
          <a:p>
            <a:r>
              <a:rPr lang="nl-BE" dirty="0" smtClean="0"/>
              <a:t>Oefening voor wie klaar is :</a:t>
            </a:r>
          </a:p>
          <a:p>
            <a:pPr lvl="1"/>
            <a:r>
              <a:rPr lang="nl-BE" dirty="0" smtClean="0"/>
              <a:t>Werk ook met ‘</a:t>
            </a:r>
            <a:r>
              <a:rPr lang="nl-BE" dirty="0" err="1" smtClean="0"/>
              <a:t>bullets</a:t>
            </a:r>
            <a:r>
              <a:rPr lang="nl-BE" dirty="0" smtClean="0"/>
              <a:t>’ op je logboek.</a:t>
            </a:r>
          </a:p>
          <a:p>
            <a:pPr lvl="1"/>
            <a:r>
              <a:rPr lang="nl-BE" dirty="0" smtClean="0"/>
              <a:t>Zoek eventueel al wat klein illustratief materiaal dat past bij je opdrachtgever (vb. logo, productfoto, …) en plaats dit bij dit onderdeel in je logboek. Als je geen ‘klein’ materiaal vindt, verklein dan wat fotomateriaal in een grafisch programma (zoals paint.net, </a:t>
            </a:r>
            <a:r>
              <a:rPr lang="nl-BE" dirty="0" err="1" smtClean="0"/>
              <a:t>gimp</a:t>
            </a:r>
            <a:r>
              <a:rPr lang="nl-BE" dirty="0" smtClean="0"/>
              <a:t>, </a:t>
            </a:r>
            <a:r>
              <a:rPr lang="nl-BE" dirty="0" err="1" smtClean="0"/>
              <a:t>photoshop</a:t>
            </a:r>
            <a:r>
              <a:rPr lang="nl-BE" dirty="0" smtClean="0"/>
              <a:t>) of op een website zoals </a:t>
            </a:r>
            <a:r>
              <a:rPr lang="nl-BE" dirty="0" smtClean="0">
                <a:hlinkClick r:id="rId2"/>
              </a:rPr>
              <a:t>http://pixlr.com</a:t>
            </a:r>
            <a:endParaRPr lang="nl-BE" dirty="0" smtClean="0"/>
          </a:p>
          <a:p>
            <a:pPr lvl="1"/>
            <a:endParaRPr lang="nl-BE" dirty="0" smtClean="0"/>
          </a:p>
          <a:p>
            <a:pPr lvl="1"/>
            <a:endParaRPr lang="en-GB"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26-9-2016</a:t>
            </a:fld>
            <a:endParaRPr lang="nl-NL"/>
          </a:p>
        </p:txBody>
      </p:sp>
      <p:sp>
        <p:nvSpPr>
          <p:cNvPr id="4" name="Tijdelijke aanduiding voor voettekst 3"/>
          <p:cNvSpPr>
            <a:spLocks noGrp="1"/>
          </p:cNvSpPr>
          <p:nvPr>
            <p:ph type="ftr" sz="quarter" idx="11"/>
          </p:nvPr>
        </p:nvSpPr>
        <p:spPr/>
        <p:txBody>
          <a:bodyPr/>
          <a:lstStyle/>
          <a:p>
            <a:r>
              <a:rPr lang="nl-NL" smtClean="0"/>
              <a:t>Steven Ophalvens - HUB</a:t>
            </a:r>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6</a:t>
            </a:fld>
            <a:endParaRPr lang="nl-N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BE" dirty="0" smtClean="0"/>
              <a:t>Les 2 : tegen volgende week</a:t>
            </a:r>
            <a:endParaRPr lang="en-GB" dirty="0"/>
          </a:p>
        </p:txBody>
      </p:sp>
      <p:sp>
        <p:nvSpPr>
          <p:cNvPr id="2" name="Tijdelijke aanduiding voor inhoud 1"/>
          <p:cNvSpPr>
            <a:spLocks noGrp="1"/>
          </p:cNvSpPr>
          <p:nvPr>
            <p:ph idx="1"/>
          </p:nvPr>
        </p:nvSpPr>
        <p:spPr/>
        <p:txBody>
          <a:bodyPr>
            <a:normAutofit fontScale="70000" lnSpcReduction="20000"/>
          </a:bodyPr>
          <a:lstStyle/>
          <a:p>
            <a:r>
              <a:rPr lang="nl-BE" dirty="0" smtClean="0"/>
              <a:t>Verzamel de gegevens die in de website voor je bedrijfswebsite moeten komen : wat wil die klant vertellen? Wat wil hij verkopen? Wat vindt hij belangrijk? En wat denk jij dat belangrijk is?</a:t>
            </a:r>
          </a:p>
          <a:p>
            <a:endParaRPr lang="nl-BE" dirty="0" smtClean="0"/>
          </a:p>
          <a:p>
            <a:r>
              <a:rPr lang="nl-BE" dirty="0" smtClean="0"/>
              <a:t>Stel een interview samen tegen </a:t>
            </a:r>
            <a:r>
              <a:rPr lang="nl-BE" dirty="0" smtClean="0">
                <a:solidFill>
                  <a:schemeClr val="accent2"/>
                </a:solidFill>
              </a:rPr>
              <a:t>week 4</a:t>
            </a:r>
            <a:r>
              <a:rPr lang="nl-BE" dirty="0" smtClean="0"/>
              <a:t>! Dit interview werk je uit in HTML en voeg je toe aan je portfolio. Een letterlijke weerslag van een gesprek is niet handig, de kern van het gesprek : jouw vragen en de kern van de antwoorden zijn belangrijk. Inspiratie voor het interview kan je op hubwise vinden.</a:t>
            </a:r>
          </a:p>
          <a:p>
            <a:r>
              <a:rPr lang="nl-BE" dirty="0" smtClean="0"/>
              <a:t>Wie niet klaar is met de oefeningen uit les 1 &amp; 2 werkt die thuis af tegen de volgende les</a:t>
            </a:r>
            <a:endParaRPr lang="en-GB" dirty="0"/>
          </a:p>
        </p:txBody>
      </p:sp>
      <p:sp>
        <p:nvSpPr>
          <p:cNvPr id="3" name="Tijdelijke aanduiding voor datum 2"/>
          <p:cNvSpPr>
            <a:spLocks noGrp="1"/>
          </p:cNvSpPr>
          <p:nvPr>
            <p:ph type="dt" sz="half" idx="10"/>
          </p:nvPr>
        </p:nvSpPr>
        <p:spPr/>
        <p:txBody>
          <a:bodyPr/>
          <a:lstStyle/>
          <a:p>
            <a:fld id="{E0536405-9B9C-4698-B6B1-4B39E7C3F593}" type="datetime1">
              <a:rPr lang="nl-NL" smtClean="0"/>
              <a:pPr/>
              <a:t>26-9-2016</a:t>
            </a:fld>
            <a:endParaRPr lang="nl-NL"/>
          </a:p>
        </p:txBody>
      </p:sp>
      <p:sp>
        <p:nvSpPr>
          <p:cNvPr id="4" name="Tijdelijke aanduiding voor voettekst 3"/>
          <p:cNvSpPr>
            <a:spLocks noGrp="1"/>
          </p:cNvSpPr>
          <p:nvPr>
            <p:ph type="ftr" sz="quarter" idx="11"/>
          </p:nvPr>
        </p:nvSpPr>
        <p:spPr/>
        <p:txBody>
          <a:bodyPr/>
          <a:lstStyle/>
          <a:p>
            <a:r>
              <a:rPr lang="nl-NL" smtClean="0"/>
              <a:t>Steven Ophalvens - HUB</a:t>
            </a:r>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7</a:t>
            </a:fld>
            <a:endParaRPr lang="nl-N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BE" dirty="0" smtClean="0"/>
              <a:t>Hyperlinks</a:t>
            </a:r>
            <a:endParaRPr lang="en-GB" dirty="0"/>
          </a:p>
        </p:txBody>
      </p:sp>
      <p:sp>
        <p:nvSpPr>
          <p:cNvPr id="2" name="Tijdelijke aanduiding voor inhoud 1"/>
          <p:cNvSpPr>
            <a:spLocks noGrp="1"/>
          </p:cNvSpPr>
          <p:nvPr>
            <p:ph idx="1"/>
          </p:nvPr>
        </p:nvSpPr>
        <p:spPr/>
        <p:txBody>
          <a:bodyPr>
            <a:normAutofit lnSpcReduction="10000"/>
          </a:bodyPr>
          <a:lstStyle/>
          <a:p>
            <a:r>
              <a:rPr lang="nl-BE" dirty="0" smtClean="0"/>
              <a:t>&lt;</a:t>
            </a:r>
            <a:r>
              <a:rPr lang="nl-BE" dirty="0" smtClean="0">
                <a:solidFill>
                  <a:schemeClr val="accent2"/>
                </a:solidFill>
              </a:rPr>
              <a:t>a </a:t>
            </a:r>
            <a:r>
              <a:rPr lang="nl-BE" dirty="0" err="1" smtClean="0">
                <a:solidFill>
                  <a:schemeClr val="accent2"/>
                </a:solidFill>
              </a:rPr>
              <a:t>href</a:t>
            </a:r>
            <a:r>
              <a:rPr lang="nl-BE" dirty="0" smtClean="0"/>
              <a:t>="eengelinktbestand.html"&gt;</a:t>
            </a:r>
            <a:br>
              <a:rPr lang="nl-BE" dirty="0" smtClean="0"/>
            </a:br>
            <a:r>
              <a:rPr lang="nl-BE" dirty="0" smtClean="0"/>
              <a:t>	bla </a:t>
            </a:r>
            <a:r>
              <a:rPr lang="nl-BE" dirty="0" err="1" smtClean="0"/>
              <a:t>bla</a:t>
            </a:r>
            <a:r>
              <a:rPr lang="nl-BE" dirty="0" smtClean="0"/>
              <a:t/>
            </a:r>
            <a:br>
              <a:rPr lang="nl-BE" dirty="0" smtClean="0"/>
            </a:br>
            <a:r>
              <a:rPr lang="nl-BE" dirty="0" smtClean="0"/>
              <a:t>&lt;</a:t>
            </a:r>
            <a:r>
              <a:rPr lang="nl-BE" dirty="0" smtClean="0">
                <a:solidFill>
                  <a:schemeClr val="accent2"/>
                </a:solidFill>
              </a:rPr>
              <a:t>/a</a:t>
            </a:r>
            <a:r>
              <a:rPr lang="nl-BE" dirty="0" smtClean="0"/>
              <a:t>&gt;</a:t>
            </a:r>
          </a:p>
          <a:p>
            <a:pPr lvl="1"/>
            <a:r>
              <a:rPr lang="nl-BE" dirty="0" smtClean="0"/>
              <a:t>Tekst, afbeeldingen als link, als het maar tussen de &lt;a&gt; en &lt;/a&gt; tags staat</a:t>
            </a:r>
          </a:p>
          <a:p>
            <a:r>
              <a:rPr lang="nl-BE" dirty="0"/>
              <a:t>Verwijzingen buiten de huidige map</a:t>
            </a:r>
          </a:p>
          <a:p>
            <a:pPr lvl="1"/>
            <a:r>
              <a:rPr lang="nl-BE" dirty="0">
                <a:solidFill>
                  <a:schemeClr val="accent2"/>
                </a:solidFill>
              </a:rPr>
              <a:t>..</a:t>
            </a:r>
            <a:r>
              <a:rPr lang="nl-BE" dirty="0"/>
              <a:t>/blabla/naam.jpg</a:t>
            </a:r>
          </a:p>
          <a:p>
            <a:r>
              <a:rPr lang="nl-BE" dirty="0"/>
              <a:t>Relatief &amp; absoluut (</a:t>
            </a:r>
            <a:r>
              <a:rPr lang="nl-BE" dirty="0" err="1" smtClean="0"/>
              <a:t>deep-linking</a:t>
            </a:r>
            <a:r>
              <a:rPr lang="nl-BE" dirty="0" smtClean="0"/>
              <a:t> … let op : niet altijd gewaardeerd)</a:t>
            </a:r>
          </a:p>
        </p:txBody>
      </p:sp>
      <p:sp>
        <p:nvSpPr>
          <p:cNvPr id="3" name="Tijdelijke aanduiding voor datum 2"/>
          <p:cNvSpPr>
            <a:spLocks noGrp="1"/>
          </p:cNvSpPr>
          <p:nvPr>
            <p:ph type="dt" sz="half" idx="10"/>
          </p:nvPr>
        </p:nvSpPr>
        <p:spPr/>
        <p:txBody>
          <a:bodyPr/>
          <a:lstStyle/>
          <a:p>
            <a:fld id="{E0536405-9B9C-4698-B6B1-4B39E7C3F593}" type="datetime1">
              <a:rPr lang="nl-NL" smtClean="0"/>
              <a:pPr/>
              <a:t>26-9-2016</a:t>
            </a:fld>
            <a:endParaRPr lang="nl-NL"/>
          </a:p>
        </p:txBody>
      </p:sp>
      <p:sp>
        <p:nvSpPr>
          <p:cNvPr id="4" name="Tijdelijke aanduiding voor voettekst 3"/>
          <p:cNvSpPr>
            <a:spLocks noGrp="1"/>
          </p:cNvSpPr>
          <p:nvPr>
            <p:ph type="ftr" sz="quarter" idx="11"/>
          </p:nvPr>
        </p:nvSpPr>
        <p:spPr/>
        <p:txBody>
          <a:bodyPr/>
          <a:lstStyle/>
          <a:p>
            <a:r>
              <a:rPr lang="nl-NL" smtClean="0"/>
              <a:t>Steven Ophalvens - HUB</a:t>
            </a:r>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8</a:t>
            </a:fld>
            <a:endParaRPr lang="nl-NL"/>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BE" dirty="0" smtClean="0"/>
              <a:t>Hyperlinks</a:t>
            </a:r>
            <a:endParaRPr lang="nl-BE" dirty="0"/>
          </a:p>
        </p:txBody>
      </p:sp>
      <p:sp>
        <p:nvSpPr>
          <p:cNvPr id="2" name="Content Placeholder 1"/>
          <p:cNvSpPr>
            <a:spLocks noGrp="1"/>
          </p:cNvSpPr>
          <p:nvPr>
            <p:ph idx="1"/>
          </p:nvPr>
        </p:nvSpPr>
        <p:spPr/>
        <p:txBody>
          <a:bodyPr/>
          <a:lstStyle/>
          <a:p>
            <a:r>
              <a:rPr lang="nl-BE" dirty="0"/>
              <a:t>Thumbnails als </a:t>
            </a:r>
            <a:r>
              <a:rPr lang="nl-BE" dirty="0" smtClean="0"/>
              <a:t>techniek </a:t>
            </a:r>
          </a:p>
          <a:p>
            <a:pPr lvl="1"/>
            <a:r>
              <a:rPr lang="nl-BE" u="sng" dirty="0" smtClean="0"/>
              <a:t>Kleine</a:t>
            </a:r>
            <a:r>
              <a:rPr lang="nl-BE" dirty="0" smtClean="0"/>
              <a:t> versie van de foto </a:t>
            </a:r>
            <a:r>
              <a:rPr lang="nl-BE" dirty="0" smtClean="0">
                <a:sym typeface="Wingdings" pitchFamily="2" charset="2"/>
              </a:rPr>
              <a:t> doorlinken naar de grote versie</a:t>
            </a:r>
            <a:endParaRPr lang="nl-BE" dirty="0"/>
          </a:p>
          <a:p>
            <a:r>
              <a:rPr lang="nl-BE" dirty="0" smtClean="0">
                <a:solidFill>
                  <a:schemeClr val="accent2"/>
                </a:solidFill>
              </a:rPr>
              <a:t>mailto: </a:t>
            </a:r>
            <a:r>
              <a:rPr lang="nl-BE" dirty="0"/>
              <a:t>e-mail adres</a:t>
            </a:r>
          </a:p>
          <a:p>
            <a:pPr lvl="1"/>
            <a:r>
              <a:rPr lang="nl-BE" dirty="0"/>
              <a:t>&lt;a </a:t>
            </a:r>
            <a:r>
              <a:rPr lang="nl-BE" dirty="0" err="1"/>
              <a:t>href</a:t>
            </a:r>
            <a:r>
              <a:rPr lang="nl-BE" dirty="0" smtClean="0"/>
              <a:t>="</a:t>
            </a:r>
            <a:r>
              <a:rPr lang="nl-BE" dirty="0" smtClean="0">
                <a:solidFill>
                  <a:schemeClr val="accent2"/>
                </a:solidFill>
              </a:rPr>
              <a:t>mailto:</a:t>
            </a:r>
            <a:r>
              <a:rPr lang="nl-BE" dirty="0" smtClean="0"/>
              <a:t>steven.ophalvens@odisee.be"&gt; </a:t>
            </a:r>
            <a:r>
              <a:rPr lang="nl-BE" dirty="0"/>
              <a:t>Steven &lt;/a&gt;</a:t>
            </a:r>
            <a:endParaRPr lang="en-GB" dirty="0"/>
          </a:p>
          <a:p>
            <a:endParaRPr lang="nl-BE" dirty="0"/>
          </a:p>
        </p:txBody>
      </p:sp>
      <p:sp>
        <p:nvSpPr>
          <p:cNvPr id="3" name="Date Placeholder 2"/>
          <p:cNvSpPr>
            <a:spLocks noGrp="1"/>
          </p:cNvSpPr>
          <p:nvPr>
            <p:ph type="dt" sz="half" idx="10"/>
          </p:nvPr>
        </p:nvSpPr>
        <p:spPr/>
        <p:txBody>
          <a:bodyPr/>
          <a:lstStyle/>
          <a:p>
            <a:fld id="{E0536405-9B9C-4698-B6B1-4B39E7C3F593}" type="datetime1">
              <a:rPr lang="nl-NL" smtClean="0"/>
              <a:pPr/>
              <a:t>26-9-2016</a:t>
            </a:fld>
            <a:endParaRPr lang="nl-NL"/>
          </a:p>
        </p:txBody>
      </p:sp>
      <p:sp>
        <p:nvSpPr>
          <p:cNvPr id="4" name="Footer Placeholder 3"/>
          <p:cNvSpPr>
            <a:spLocks noGrp="1"/>
          </p:cNvSpPr>
          <p:nvPr>
            <p:ph type="ftr" sz="quarter" idx="11"/>
          </p:nvPr>
        </p:nvSpPr>
        <p:spPr/>
        <p:txBody>
          <a:bodyPr/>
          <a:lstStyle/>
          <a:p>
            <a:r>
              <a:rPr lang="nl-NL" smtClean="0"/>
              <a:t>Steven Ophalvens - HUB</a:t>
            </a:r>
            <a:endParaRPr lang="nl-NL"/>
          </a:p>
        </p:txBody>
      </p:sp>
      <p:sp>
        <p:nvSpPr>
          <p:cNvPr id="5" name="Slide Number Placeholder 4"/>
          <p:cNvSpPr>
            <a:spLocks noGrp="1"/>
          </p:cNvSpPr>
          <p:nvPr>
            <p:ph type="sldNum" sz="quarter" idx="12"/>
          </p:nvPr>
        </p:nvSpPr>
        <p:spPr/>
        <p:txBody>
          <a:bodyPr/>
          <a:lstStyle/>
          <a:p>
            <a:fld id="{C3EE7185-A582-4542-8FF0-969B3F80C0A5}" type="slidenum">
              <a:rPr lang="nl-NL" smtClean="0"/>
              <a:pPr/>
              <a:t>9</a:t>
            </a:fld>
            <a:endParaRPr lang="nl-NL"/>
          </a:p>
        </p:txBody>
      </p:sp>
    </p:spTree>
    <p:extLst>
      <p:ext uri="{BB962C8B-B14F-4D97-AF65-F5344CB8AC3E}">
        <p14:creationId xmlns:p14="http://schemas.microsoft.com/office/powerpoint/2010/main" val="2164787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disee">
  <a:themeElements>
    <a:clrScheme name="Aangepast 6">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89B368"/>
      </a:hlink>
      <a:folHlink>
        <a:srgbClr val="4E8DCC"/>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disee" id="{AEB4D86C-A4C5-4820-ABD1-11A79AE49391}" vid="{AB0DCB06-50D4-4DE4-A2CC-6BA398E406AE}"/>
    </a:ext>
  </a:ext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1923</TotalTime>
  <Words>738</Words>
  <Application>Microsoft Office PowerPoint</Application>
  <PresentationFormat>Diavoorstelling (4:3)</PresentationFormat>
  <Paragraphs>155</Paragraphs>
  <Slides>19</Slides>
  <Notes>0</Notes>
  <HiddenSlides>0</HiddenSlides>
  <MMClips>0</MMClips>
  <ScaleCrop>false</ScaleCrop>
  <HeadingPairs>
    <vt:vector size="6" baseType="variant">
      <vt:variant>
        <vt:lpstr>Gebruikte lettertypen</vt:lpstr>
      </vt:variant>
      <vt:variant>
        <vt:i4>4</vt:i4>
      </vt:variant>
      <vt:variant>
        <vt:lpstr>Thema</vt:lpstr>
      </vt:variant>
      <vt:variant>
        <vt:i4>7</vt:i4>
      </vt:variant>
      <vt:variant>
        <vt:lpstr>Diatitels</vt:lpstr>
      </vt:variant>
      <vt:variant>
        <vt:i4>19</vt:i4>
      </vt:variant>
    </vt:vector>
  </HeadingPairs>
  <TitlesOfParts>
    <vt:vector size="30" baseType="lpstr">
      <vt:lpstr>Arial</vt:lpstr>
      <vt:lpstr>Calibri</vt:lpstr>
      <vt:lpstr>Corbel</vt:lpstr>
      <vt:lpstr>Wingdings</vt:lpstr>
      <vt:lpstr>Odisee</vt:lpstr>
      <vt:lpstr>2_Odisee</vt:lpstr>
      <vt:lpstr>3_Odisee</vt:lpstr>
      <vt:lpstr>7_Odisee</vt:lpstr>
      <vt:lpstr>4_Odisee</vt:lpstr>
      <vt:lpstr>5_Odisee</vt:lpstr>
      <vt:lpstr>6_Odisee</vt:lpstr>
      <vt:lpstr>Mobiel en internet 1</vt:lpstr>
      <vt:lpstr>Les week 2</vt:lpstr>
      <vt:lpstr>LES 2</vt:lpstr>
      <vt:lpstr>Les 2 : opdracht week 2</vt:lpstr>
      <vt:lpstr>Les 2 : opdracht week 2</vt:lpstr>
      <vt:lpstr>Extra oefening</vt:lpstr>
      <vt:lpstr>Les 2 : tegen volgende week</vt:lpstr>
      <vt:lpstr>Hyperlinks</vt:lpstr>
      <vt:lpstr>Hyperlinks</vt:lpstr>
      <vt:lpstr>PowerPoint-presentatie</vt:lpstr>
      <vt:lpstr>PowerPoint-presentatie</vt:lpstr>
      <vt:lpstr>PowerPoint-presentatie</vt:lpstr>
      <vt:lpstr>Html valideren</vt:lpstr>
      <vt:lpstr>Fouten ontdekken in Brackets</vt:lpstr>
      <vt:lpstr>PowerPoint-presentatie</vt:lpstr>
      <vt:lpstr>Valideren via de website</vt:lpstr>
      <vt:lpstr>1 fout, meerdere waarschuwingen</vt:lpstr>
      <vt:lpstr>Verbeter dat 1 foutje, nieuwe validatie :</vt:lpstr>
      <vt:lpstr>PowerPoint-presentatie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Webontwikkeling 1</dc:title>
  <dc:creator>Steven</dc:creator>
  <cp:lastModifiedBy>Steven Ophalvens</cp:lastModifiedBy>
  <cp:revision>50</cp:revision>
  <dcterms:created xsi:type="dcterms:W3CDTF">2010-09-19T20:56:50Z</dcterms:created>
  <dcterms:modified xsi:type="dcterms:W3CDTF">2016-09-27T06:53:07Z</dcterms:modified>
</cp:coreProperties>
</file>