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2929"/>
    <a:srgbClr val="003399"/>
    <a:srgbClr val="0000FF"/>
    <a:srgbClr val="00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2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7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9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62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76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4C23-E51E-4F28-982C-3103EF261B92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2E49-2DC7-4FD9-A742-1D8CF8B9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18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8DB2A1-F9DC-C366-7C05-D05DD1A60291}"/>
              </a:ext>
            </a:extLst>
          </p:cNvPr>
          <p:cNvCxnSpPr>
            <a:cxnSpLocks/>
          </p:cNvCxnSpPr>
          <p:nvPr/>
        </p:nvCxnSpPr>
        <p:spPr>
          <a:xfrm>
            <a:off x="6094023" y="1107373"/>
            <a:ext cx="0" cy="178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F57981-B12C-2C13-4B9D-E781DEA0CDA9}"/>
              </a:ext>
            </a:extLst>
          </p:cNvPr>
          <p:cNvSpPr/>
          <p:nvPr/>
        </p:nvSpPr>
        <p:spPr>
          <a:xfrm>
            <a:off x="5545036" y="1368630"/>
            <a:ext cx="1103169" cy="3265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{JSON}</a:t>
            </a:r>
            <a:endParaRPr lang="en-GB" b="1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E5722293-FB1D-F8B0-A483-4694832C3A3E}"/>
              </a:ext>
            </a:extLst>
          </p:cNvPr>
          <p:cNvSpPr/>
          <p:nvPr/>
        </p:nvSpPr>
        <p:spPr>
          <a:xfrm>
            <a:off x="5458694" y="1285503"/>
            <a:ext cx="1270658" cy="492826"/>
          </a:xfrm>
          <a:prstGeom prst="frame">
            <a:avLst/>
          </a:prstGeom>
          <a:solidFill>
            <a:srgbClr val="00FFCC"/>
          </a:solidFill>
          <a:ln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EF68A-6828-82D7-6750-7BBB3AE8270A}"/>
              </a:ext>
            </a:extLst>
          </p:cNvPr>
          <p:cNvGrpSpPr/>
          <p:nvPr/>
        </p:nvGrpSpPr>
        <p:grpSpPr>
          <a:xfrm>
            <a:off x="5099466" y="139535"/>
            <a:ext cx="1993068" cy="967838"/>
            <a:chOff x="5101442" y="234538"/>
            <a:chExt cx="1993068" cy="9678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3209A9-5A00-41B9-DF48-53C2E1724703}"/>
                </a:ext>
              </a:extLst>
            </p:cNvPr>
            <p:cNvSpPr/>
            <p:nvPr/>
          </p:nvSpPr>
          <p:spPr>
            <a:xfrm>
              <a:off x="5243945" y="377043"/>
              <a:ext cx="1704109" cy="6828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Deribit WS </a:t>
              </a:r>
              <a:endParaRPr lang="en-GB" b="1" dirty="0"/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BDC4C9E9-D681-2E83-3916-A3FA93CA657A}"/>
                </a:ext>
              </a:extLst>
            </p:cNvPr>
            <p:cNvSpPr/>
            <p:nvPr/>
          </p:nvSpPr>
          <p:spPr>
            <a:xfrm>
              <a:off x="5101442" y="234538"/>
              <a:ext cx="1993068" cy="967838"/>
            </a:xfrm>
            <a:prstGeom prst="frame">
              <a:avLst/>
            </a:prstGeom>
            <a:solidFill>
              <a:srgbClr val="00FFCC"/>
            </a:solidFill>
            <a:ln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D528891-B777-2CD6-B96D-6780FDE0C09D}"/>
              </a:ext>
            </a:extLst>
          </p:cNvPr>
          <p:cNvCxnSpPr>
            <a:cxnSpLocks/>
            <a:stCxn id="23" idx="1"/>
            <a:endCxn id="55" idx="2"/>
          </p:cNvCxnSpPr>
          <p:nvPr/>
        </p:nvCxnSpPr>
        <p:spPr>
          <a:xfrm rot="16200000" flipV="1">
            <a:off x="1165659" y="2390796"/>
            <a:ext cx="1000082" cy="16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1A3D8B-8A97-CEDA-59CA-0B6FA99A6F28}"/>
              </a:ext>
            </a:extLst>
          </p:cNvPr>
          <p:cNvSpPr txBox="1"/>
          <p:nvPr/>
        </p:nvSpPr>
        <p:spPr>
          <a:xfrm>
            <a:off x="2763298" y="623453"/>
            <a:ext cx="1440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Subscribes to Indicator Relevant Instrument Orderbooks </a:t>
            </a:r>
          </a:p>
          <a:p>
            <a:pPr algn="ctr"/>
            <a:r>
              <a:rPr lang="en-US" sz="1000" dirty="0"/>
              <a:t>(Index, Option or Future Instruments available)</a:t>
            </a:r>
            <a:endParaRPr lang="en-GB" sz="10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F621C12-E559-F39E-EAA6-3ADE5091E5A4}"/>
              </a:ext>
            </a:extLst>
          </p:cNvPr>
          <p:cNvSpPr/>
          <p:nvPr/>
        </p:nvSpPr>
        <p:spPr>
          <a:xfrm>
            <a:off x="508660" y="2891643"/>
            <a:ext cx="2315689" cy="1235034"/>
          </a:xfrm>
          <a:prstGeom prst="flowChartMagneticDisk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Deribit Arb App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0B0728-D84A-A8D2-4BDD-5CC537CF6C8E}"/>
              </a:ext>
            </a:extLst>
          </p:cNvPr>
          <p:cNvCxnSpPr>
            <a:cxnSpLocks/>
            <a:stCxn id="11" idx="2"/>
            <a:endCxn id="23" idx="4"/>
          </p:cNvCxnSpPr>
          <p:nvPr/>
        </p:nvCxnSpPr>
        <p:spPr>
          <a:xfrm rot="5400000">
            <a:off x="3593771" y="1008907"/>
            <a:ext cx="1730831" cy="3269674"/>
          </a:xfrm>
          <a:prstGeom prst="bentConnector2">
            <a:avLst/>
          </a:prstGeom>
          <a:ln>
            <a:solidFill>
              <a:srgbClr val="00FFCC"/>
            </a:solidFill>
            <a:prstDash val="dashDot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99D3DE-77DC-63FD-D158-6799E777772B}"/>
              </a:ext>
            </a:extLst>
          </p:cNvPr>
          <p:cNvSpPr txBox="1"/>
          <p:nvPr/>
        </p:nvSpPr>
        <p:spPr>
          <a:xfrm>
            <a:off x="4738694" y="2179084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FFCC"/>
                </a:solidFill>
              </a:rPr>
              <a:t>Deribit WS Returns Stream of Relevant Instrument Orderbook Data</a:t>
            </a:r>
            <a:endParaRPr lang="en-GB" sz="1000" dirty="0">
              <a:solidFill>
                <a:srgbClr val="00FFCC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CDDEC1-48D0-A9FA-9B0C-C251ECC0482C}"/>
              </a:ext>
            </a:extLst>
          </p:cNvPr>
          <p:cNvCxnSpPr>
            <a:cxnSpLocks/>
            <a:stCxn id="23" idx="3"/>
            <a:endCxn id="76" idx="0"/>
          </p:cNvCxnSpPr>
          <p:nvPr/>
        </p:nvCxnSpPr>
        <p:spPr>
          <a:xfrm flipH="1">
            <a:off x="1664894" y="4126677"/>
            <a:ext cx="1611" cy="1113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7DB988E-881C-F51C-5F5D-06B6A66CE985}"/>
              </a:ext>
            </a:extLst>
          </p:cNvPr>
          <p:cNvSpPr txBox="1"/>
          <p:nvPr/>
        </p:nvSpPr>
        <p:spPr>
          <a:xfrm>
            <a:off x="3616019" y="3911335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Observers are attached to relevant WS Stream Orderbooks (Subjects) </a:t>
            </a:r>
            <a:endParaRPr lang="en-GB" sz="1000" dirty="0"/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5CE3A350-FBCA-D4BF-4AE4-1AA30AD8CEE6}"/>
              </a:ext>
            </a:extLst>
          </p:cNvPr>
          <p:cNvSpPr/>
          <p:nvPr/>
        </p:nvSpPr>
        <p:spPr>
          <a:xfrm>
            <a:off x="4731026" y="3304312"/>
            <a:ext cx="939442" cy="409698"/>
          </a:xfrm>
          <a:prstGeom prst="flowChartAlternateProcess">
            <a:avLst/>
          </a:prstGeom>
          <a:solidFill>
            <a:schemeClr val="tx1">
              <a:lumMod val="95000"/>
              <a:alpha val="6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Observer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684A0AAC-2AA3-E87C-F3F0-B65A2996080C}"/>
              </a:ext>
            </a:extLst>
          </p:cNvPr>
          <p:cNvSpPr/>
          <p:nvPr/>
        </p:nvSpPr>
        <p:spPr>
          <a:xfrm>
            <a:off x="708992" y="1120495"/>
            <a:ext cx="1911804" cy="77106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Instrument Subscription Manager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C1A6039-1AEF-D562-6751-BE582E2BDC16}"/>
              </a:ext>
            </a:extLst>
          </p:cNvPr>
          <p:cNvCxnSpPr>
            <a:cxnSpLocks/>
            <a:stCxn id="55" idx="0"/>
            <a:endCxn id="12" idx="1"/>
          </p:cNvCxnSpPr>
          <p:nvPr/>
        </p:nvCxnSpPr>
        <p:spPr>
          <a:xfrm rot="5400000" flipH="1" flipV="1">
            <a:off x="3133660" y="-845311"/>
            <a:ext cx="497041" cy="34345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C1ADB89C-4726-76E2-8DDF-0C3B8A0B051B}"/>
              </a:ext>
            </a:extLst>
          </p:cNvPr>
          <p:cNvSpPr/>
          <p:nvPr/>
        </p:nvSpPr>
        <p:spPr>
          <a:xfrm>
            <a:off x="708992" y="5239992"/>
            <a:ext cx="1911804" cy="77106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Observer Manager (Strategy Specific)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6A51DA-486A-9B21-CD2C-594515794997}"/>
              </a:ext>
            </a:extLst>
          </p:cNvPr>
          <p:cNvSpPr txBox="1"/>
          <p:nvPr/>
        </p:nvSpPr>
        <p:spPr>
          <a:xfrm>
            <a:off x="1664894" y="2027642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Manager Subscribes &amp; unsubscribes based on Strategy Params e.g., Orderbook Liquidity</a:t>
            </a:r>
            <a:endParaRPr lang="en-GB" sz="1000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05752D8-2FD5-2B1A-65F3-33CE6D7694A8}"/>
              </a:ext>
            </a:extLst>
          </p:cNvPr>
          <p:cNvCxnSpPr>
            <a:cxnSpLocks/>
            <a:stCxn id="55" idx="1"/>
            <a:endCxn id="76" idx="1"/>
          </p:cNvCxnSpPr>
          <p:nvPr/>
        </p:nvCxnSpPr>
        <p:spPr>
          <a:xfrm rot="10800000" flipV="1">
            <a:off x="708992" y="1506027"/>
            <a:ext cx="12700" cy="4119497"/>
          </a:xfrm>
          <a:prstGeom prst="bentConnector3">
            <a:avLst>
              <a:gd name="adj1" fmla="val 3997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FC40A2-B907-FB57-0A98-3F8F6E4D1334}"/>
              </a:ext>
            </a:extLst>
          </p:cNvPr>
          <p:cNvSpPr txBox="1"/>
          <p:nvPr/>
        </p:nvSpPr>
        <p:spPr>
          <a:xfrm>
            <a:off x="338275" y="4290110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Manager Detaches &amp; Attaches Observers based Upon Live Subscriptions </a:t>
            </a:r>
            <a:endParaRPr lang="en-GB" sz="1000" dirty="0"/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008DCC24-1D06-3EAF-2E8B-82CAAF7631E7}"/>
              </a:ext>
            </a:extLst>
          </p:cNvPr>
          <p:cNvSpPr/>
          <p:nvPr/>
        </p:nvSpPr>
        <p:spPr>
          <a:xfrm>
            <a:off x="4132466" y="4722110"/>
            <a:ext cx="1911804" cy="77106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Indicator/Strategy Observer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87D127-45E2-394B-4E51-DFA26350823F}"/>
              </a:ext>
            </a:extLst>
          </p:cNvPr>
          <p:cNvSpPr txBox="1"/>
          <p:nvPr/>
        </p:nvSpPr>
        <p:spPr>
          <a:xfrm>
            <a:off x="5221111" y="3923590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On Orderbook Update, the Observer notifies the indicator Observer</a:t>
            </a:r>
            <a:endParaRPr lang="en-GB" sz="10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19AF6E4-53EF-BC20-4E44-BC5B498D05A2}"/>
              </a:ext>
            </a:extLst>
          </p:cNvPr>
          <p:cNvCxnSpPr>
            <a:cxnSpLocks/>
            <a:stCxn id="76" idx="3"/>
            <a:endCxn id="96" idx="1"/>
          </p:cNvCxnSpPr>
          <p:nvPr/>
        </p:nvCxnSpPr>
        <p:spPr>
          <a:xfrm flipV="1">
            <a:off x="2620796" y="5107643"/>
            <a:ext cx="1511670" cy="51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C8F25B-533F-58AD-5F77-25697A446BE5}"/>
              </a:ext>
            </a:extLst>
          </p:cNvPr>
          <p:cNvCxnSpPr>
            <a:cxnSpLocks/>
          </p:cNvCxnSpPr>
          <p:nvPr/>
        </p:nvCxnSpPr>
        <p:spPr>
          <a:xfrm flipV="1">
            <a:off x="4976068" y="3714010"/>
            <a:ext cx="0" cy="1008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835B9C8-FBD6-9F15-22B6-3A56308F3FEC}"/>
              </a:ext>
            </a:extLst>
          </p:cNvPr>
          <p:cNvSpPr txBox="1"/>
          <p:nvPr/>
        </p:nvSpPr>
        <p:spPr>
          <a:xfrm>
            <a:off x="2359969" y="4867993"/>
            <a:ext cx="1440000" cy="864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Observer Manager Creates strategy Observers</a:t>
            </a:r>
            <a:endParaRPr lang="en-GB" sz="10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E101EBD-9150-2B11-5037-28089E1042F9}"/>
              </a:ext>
            </a:extLst>
          </p:cNvPr>
          <p:cNvCxnSpPr>
            <a:cxnSpLocks/>
          </p:cNvCxnSpPr>
          <p:nvPr/>
        </p:nvCxnSpPr>
        <p:spPr>
          <a:xfrm flipV="1">
            <a:off x="5210267" y="5492498"/>
            <a:ext cx="0" cy="63070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306F37DD-EB17-8ADD-4C46-EA251F0B1427}"/>
              </a:ext>
            </a:extLst>
          </p:cNvPr>
          <p:cNvSpPr/>
          <p:nvPr/>
        </p:nvSpPr>
        <p:spPr>
          <a:xfrm>
            <a:off x="4143564" y="6169548"/>
            <a:ext cx="1911804" cy="582208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Strategy/Indicator Specific Calculation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0B95B8E-D264-E2A5-1851-800FEE4A0282}"/>
              </a:ext>
            </a:extLst>
          </p:cNvPr>
          <p:cNvSpPr txBox="1"/>
          <p:nvPr/>
        </p:nvSpPr>
        <p:spPr>
          <a:xfrm>
            <a:off x="3616019" y="5569208"/>
            <a:ext cx="14400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Observer triggers recalculation of Indicator</a:t>
            </a:r>
            <a:endParaRPr lang="en-GB" sz="1000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B5B4DA0-CB83-0E7B-12DE-C063FFDD71BE}"/>
              </a:ext>
            </a:extLst>
          </p:cNvPr>
          <p:cNvCxnSpPr>
            <a:cxnSpLocks/>
          </p:cNvCxnSpPr>
          <p:nvPr/>
        </p:nvCxnSpPr>
        <p:spPr>
          <a:xfrm>
            <a:off x="4870070" y="5492498"/>
            <a:ext cx="0" cy="664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BC80FE1-703B-F030-E906-257813EC2DFC}"/>
              </a:ext>
            </a:extLst>
          </p:cNvPr>
          <p:cNvCxnSpPr>
            <a:cxnSpLocks/>
          </p:cNvCxnSpPr>
          <p:nvPr/>
        </p:nvCxnSpPr>
        <p:spPr>
          <a:xfrm>
            <a:off x="5241969" y="3736600"/>
            <a:ext cx="0" cy="98551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83821BF4-622E-9DDA-936A-496A66D6A8C0}"/>
              </a:ext>
            </a:extLst>
          </p:cNvPr>
          <p:cNvSpPr txBox="1"/>
          <p:nvPr/>
        </p:nvSpPr>
        <p:spPr>
          <a:xfrm>
            <a:off x="5071563" y="5569208"/>
            <a:ext cx="14400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Indicator Value Updated in Relevant Store</a:t>
            </a:r>
            <a:endParaRPr lang="en-GB" sz="10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BDF1467-1C65-19A8-5EDB-C8DC7AA019C6}"/>
              </a:ext>
            </a:extLst>
          </p:cNvPr>
          <p:cNvCxnSpPr>
            <a:cxnSpLocks/>
            <a:stCxn id="96" idx="3"/>
            <a:endCxn id="185" idx="1"/>
          </p:cNvCxnSpPr>
          <p:nvPr/>
        </p:nvCxnSpPr>
        <p:spPr>
          <a:xfrm flipV="1">
            <a:off x="6044270" y="3351067"/>
            <a:ext cx="3038302" cy="175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Alternate Process 184">
            <a:extLst>
              <a:ext uri="{FF2B5EF4-FFF2-40B4-BE49-F238E27FC236}">
                <a16:creationId xmlns:a16="http://schemas.microsoft.com/office/drawing/2014/main" id="{7FCD4136-A449-078D-EC45-5D6255D7928C}"/>
              </a:ext>
            </a:extLst>
          </p:cNvPr>
          <p:cNvSpPr/>
          <p:nvPr/>
        </p:nvSpPr>
        <p:spPr>
          <a:xfrm>
            <a:off x="9082572" y="2965534"/>
            <a:ext cx="1911804" cy="771066"/>
          </a:xfrm>
          <a:prstGeom prst="flowChartAlternateProcess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Deribit Execution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9AC719C-B6FE-697D-6F90-E296FF7022DC}"/>
              </a:ext>
            </a:extLst>
          </p:cNvPr>
          <p:cNvSpPr txBox="1"/>
          <p:nvPr/>
        </p:nvSpPr>
        <p:spPr>
          <a:xfrm>
            <a:off x="7347453" y="4290110"/>
            <a:ext cx="1440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If Indicator Value is Above Predefined Boundary, Deribit Arb App will trade</a:t>
            </a:r>
            <a:endParaRPr lang="en-GB" sz="1000" dirty="0"/>
          </a:p>
        </p:txBody>
      </p: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68EDFB06-92AD-AA46-6878-3C6E97B7B332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7092535" y="623454"/>
            <a:ext cx="3766713" cy="2342080"/>
          </a:xfrm>
          <a:prstGeom prst="bentConnector3">
            <a:avLst>
              <a:gd name="adj1" fmla="val 9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2007A804-A080-E4DA-DA3E-64645925A58C}"/>
              </a:ext>
            </a:extLst>
          </p:cNvPr>
          <p:cNvSpPr txBox="1"/>
          <p:nvPr/>
        </p:nvSpPr>
        <p:spPr>
          <a:xfrm>
            <a:off x="7935911" y="67060"/>
            <a:ext cx="223801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Deribit Execution checks Inventory levels on Deribit via Service Deribit Account Summary </a:t>
            </a:r>
            <a:endParaRPr lang="en-GB" sz="1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B55BDAE-565F-8E74-38D2-8AB2D805F9B7}"/>
              </a:ext>
            </a:extLst>
          </p:cNvPr>
          <p:cNvSpPr txBox="1"/>
          <p:nvPr/>
        </p:nvSpPr>
        <p:spPr>
          <a:xfrm>
            <a:off x="10727292" y="1418203"/>
            <a:ext cx="159109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Deribit Execution checks Orderbook depth via Snapshot</a:t>
            </a:r>
            <a:endParaRPr lang="en-GB" sz="1000" dirty="0"/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90F0E5D4-23D6-D44D-22C3-A837F43E0ECD}"/>
              </a:ext>
            </a:extLst>
          </p:cNvPr>
          <p:cNvCxnSpPr>
            <a:cxnSpLocks/>
          </p:cNvCxnSpPr>
          <p:nvPr/>
        </p:nvCxnSpPr>
        <p:spPr>
          <a:xfrm>
            <a:off x="7139252" y="710201"/>
            <a:ext cx="3633314" cy="2255332"/>
          </a:xfrm>
          <a:prstGeom prst="bentConnector3">
            <a:avLst>
              <a:gd name="adj1" fmla="val 99783"/>
            </a:avLst>
          </a:prstGeom>
          <a:ln>
            <a:solidFill>
              <a:srgbClr val="00FFC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0F0B288-E8E1-4E4C-5B6C-2D4F6B993697}"/>
              </a:ext>
            </a:extLst>
          </p:cNvPr>
          <p:cNvCxnSpPr>
            <a:cxnSpLocks/>
          </p:cNvCxnSpPr>
          <p:nvPr/>
        </p:nvCxnSpPr>
        <p:spPr>
          <a:xfrm flipH="1" flipV="1">
            <a:off x="6791417" y="1133443"/>
            <a:ext cx="2288988" cy="2075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F7B9B74A-1D4F-7EA8-1EF0-EB68248BD2B2}"/>
              </a:ext>
            </a:extLst>
          </p:cNvPr>
          <p:cNvSpPr txBox="1"/>
          <p:nvPr/>
        </p:nvSpPr>
        <p:spPr>
          <a:xfrm>
            <a:off x="6648205" y="2259494"/>
            <a:ext cx="160268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If all Pre-trade checks are passed the Trade is Executed Via WS</a:t>
            </a:r>
            <a:endParaRPr lang="en-GB" sz="1000" dirty="0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3B81AF5-2C61-7209-3652-9C80C6C7F337}"/>
              </a:ext>
            </a:extLst>
          </p:cNvPr>
          <p:cNvCxnSpPr/>
          <p:nvPr/>
        </p:nvCxnSpPr>
        <p:spPr>
          <a:xfrm>
            <a:off x="7092534" y="871975"/>
            <a:ext cx="2385189" cy="2093558"/>
          </a:xfrm>
          <a:prstGeom prst="straightConnector1">
            <a:avLst/>
          </a:prstGeom>
          <a:ln>
            <a:solidFill>
              <a:srgbClr val="00FFC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A73F7B0-9F11-BB33-6BC2-2EE6164C6E67}"/>
              </a:ext>
            </a:extLst>
          </p:cNvPr>
          <p:cNvSpPr txBox="1"/>
          <p:nvPr/>
        </p:nvSpPr>
        <p:spPr>
          <a:xfrm>
            <a:off x="8154568" y="1531916"/>
            <a:ext cx="160268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Trade Execution Confirmation Received From Deribit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4475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164</TotalTime>
  <Words>163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Manraj Chandok</dc:creator>
  <cp:lastModifiedBy>Manraj Chandok</cp:lastModifiedBy>
  <cp:revision>1</cp:revision>
  <dcterms:created xsi:type="dcterms:W3CDTF">2023-05-30T08:34:17Z</dcterms:created>
  <dcterms:modified xsi:type="dcterms:W3CDTF">2023-05-30T11:18:44Z</dcterms:modified>
</cp:coreProperties>
</file>