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須賀 勇貴" userId="b8ae901362e6e25f" providerId="LiveId" clId="{D9B4887F-0CB9-44A2-8737-3D3BEFD5EDEC}"/>
    <pc:docChg chg="modSld">
      <pc:chgData name="須賀 勇貴" userId="b8ae901362e6e25f" providerId="LiveId" clId="{D9B4887F-0CB9-44A2-8737-3D3BEFD5EDEC}" dt="2023-03-06T00:23:09.342" v="82" actId="20577"/>
      <pc:docMkLst>
        <pc:docMk/>
      </pc:docMkLst>
      <pc:sldChg chg="modSp mod">
        <pc:chgData name="須賀 勇貴" userId="b8ae901362e6e25f" providerId="LiveId" clId="{D9B4887F-0CB9-44A2-8737-3D3BEFD5EDEC}" dt="2023-03-06T00:23:09.342" v="82" actId="20577"/>
        <pc:sldMkLst>
          <pc:docMk/>
          <pc:sldMk cId="3108179064" sldId="263"/>
        </pc:sldMkLst>
        <pc:spChg chg="mod">
          <ac:chgData name="須賀 勇貴" userId="b8ae901362e6e25f" providerId="LiveId" clId="{D9B4887F-0CB9-44A2-8737-3D3BEFD5EDEC}" dt="2023-03-06T00:22:57.356" v="60" actId="20577"/>
          <ac:spMkLst>
            <pc:docMk/>
            <pc:sldMk cId="3108179064" sldId="263"/>
            <ac:spMk id="8" creationId="{10497A35-DD9B-A0A3-57AC-F26047D1CB5F}"/>
          </ac:spMkLst>
        </pc:spChg>
        <pc:spChg chg="mod">
          <ac:chgData name="須賀 勇貴" userId="b8ae901362e6e25f" providerId="LiveId" clId="{D9B4887F-0CB9-44A2-8737-3D3BEFD5EDEC}" dt="2023-03-06T00:23:09.342" v="82" actId="20577"/>
          <ac:spMkLst>
            <pc:docMk/>
            <pc:sldMk cId="3108179064" sldId="263"/>
            <ac:spMk id="9" creationId="{DFC6BF61-3559-481F-AE2D-048C9FE265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067FB-6F8B-DD04-EB16-2D37D4D31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E39179-135D-485F-7D72-4B2E6D72B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B0BE1E-879F-8E89-28F3-C2615554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5BA7-8DE8-4089-9A3A-FCB8E88D1869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5A67FC-53E6-2D53-ADDC-A075AE7A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475F19-B537-1F5B-6F80-8B759DA4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13B1-9335-4C81-8EC1-735FC3B06F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14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676351-D730-0595-F4FA-4E9C0442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21F45F-5BCD-574E-5AE7-A8087BB83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58D22-1BB0-88D6-4AD7-FC0580E4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5BA7-8DE8-4089-9A3A-FCB8E88D1869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9BB749-E99D-8AB2-55DA-3D17E489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B3727E-A936-5668-0154-3316EE97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13B1-9335-4C81-8EC1-735FC3B06F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32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8F0259D-D7B8-3381-4E6E-E92886BD2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A0E90C-82FF-A72A-AD9E-A24F2C6BC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B7544E-D779-5E57-B2D8-116F5C4F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5BA7-8DE8-4089-9A3A-FCB8E88D1869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EB18F6-0444-723F-7AAB-FAB35515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149652-D3B3-9786-D9EE-4B6FA4AF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13B1-9335-4C81-8EC1-735FC3B06F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30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ED97A8-809A-F9B2-D73E-0B0F4B3C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33D96E-0963-F239-9C82-B72468042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AB82FA-0BF0-D4C4-9AD4-130006AA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5BA7-8DE8-4089-9A3A-FCB8E88D1869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DC18FC-E2F7-AEFC-39B5-8D0D7DA9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C62880-4202-68E6-942C-27D6144D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13B1-9335-4C81-8EC1-735FC3B06F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07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26A2F0-93D0-7690-0A25-5D499C36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AA8F4E-55DE-DD2C-6607-C85212E38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9A562C-7D1C-F4E5-BE10-DE185F9B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5BA7-8DE8-4089-9A3A-FCB8E88D1869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1AFBCC-F052-6A25-D475-52127E11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675D4A-DAD5-89A7-C850-2EC43100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13B1-9335-4C81-8EC1-735FC3B06F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62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42DA6D-7B8C-26B6-DB7D-C2B2E1C6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30643A-59ED-D9F9-B3B2-AB4045FE5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583776-6A31-76E8-7B49-5C5337C2C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B712C0-15A1-02A0-E618-AC530DD4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5BA7-8DE8-4089-9A3A-FCB8E88D1869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A6FF0D-DD56-2A92-6040-7A72D382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414203-ED2C-2E13-4122-B01A24F5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13B1-9335-4C81-8EC1-735FC3B06F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3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A527DF-8A5B-CB6B-C577-B19E4D0D7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94EBAB-5978-2F5F-0C3D-213CF065F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447DA7-60CC-00CE-0DC5-6B1808003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1EF9E46-B5D8-E84F-9C4A-030ED18C7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A0F397A-C0A0-22C4-986A-4EAC26324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50DEC41-4701-9483-C400-DE39F3C7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5BA7-8DE8-4089-9A3A-FCB8E88D1869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3B10B93-702E-6052-46FD-F22C4B35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178DEF1-0B51-BEC9-B85D-52E2C990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13B1-9335-4C81-8EC1-735FC3B06F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55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7E6968-9501-7A1F-F18F-E75D1034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9DF6DAF-00FB-49EC-AFA1-EC1BEE07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5BA7-8DE8-4089-9A3A-FCB8E88D1869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7610598-5D0B-F479-51B8-6B25C6EC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AEC631-1DB2-5158-4EB5-A017A5A5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13B1-9335-4C81-8EC1-735FC3B06F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58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2F0886D-3F4C-EDD1-AFB6-BBBCAB72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5BA7-8DE8-4089-9A3A-FCB8E88D1869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023091F-7F17-6E8B-DF74-D2718FB2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99E3A6-9E25-E27D-79AC-F799075D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13B1-9335-4C81-8EC1-735FC3B06F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29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28D35F-2BDC-CD87-CFAE-6656DD59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93CEB2-C6BF-8226-92BE-832EFEF5C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FB50E5-F7F1-21F0-A6E6-4606F05A1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506277-C8D6-B62B-25A8-684807C0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5BA7-8DE8-4089-9A3A-FCB8E88D1869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5ACA4B-21F6-EAEC-4F04-1BB6F528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9438FA-7A80-836C-4D13-DFBB3B84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13B1-9335-4C81-8EC1-735FC3B06F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39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63A8C-5637-425A-D24A-7656EDE5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FE8285-CC0A-90D0-995B-C96E68496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81470F-3A53-B4D2-8578-286C7EC54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876CF9-C14F-5036-BBDB-82F1F267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5BA7-8DE8-4089-9A3A-FCB8E88D1869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6F56E3-C4E8-7C8F-608D-090D2F5B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DBD347-AFD3-8748-485E-A9ECFAFE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13B1-9335-4C81-8EC1-735FC3B06F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18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6E1CC63-0C3F-032A-17E1-C043A5A5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EDC47D-544B-6747-8949-CE7C761D7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B06C49-223B-8DDD-7E95-C06562A37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A5BA7-8DE8-4089-9A3A-FCB8E88D1869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22E03E-7DF2-C456-1A2D-9552A4621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10A2B5-50F3-39C1-169D-B5C5CB807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13B1-9335-4C81-8EC1-735FC3B06F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22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ABCCE9-4805-833C-6994-11CF40E5B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/>
              <a:t>ニューラルネットワーク実装</a:t>
            </a:r>
            <a:endParaRPr kumimoji="1" lang="ja-JP" altLang="en-US" sz="5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2849DD-CC55-DC6F-B94B-26BD64A493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手書き文字認識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アプリの作成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22NM021S</a:t>
            </a:r>
            <a:r>
              <a:rPr kumimoji="1" lang="ja-JP" altLang="en-US" dirty="0"/>
              <a:t>　須賀勇貴</a:t>
            </a:r>
          </a:p>
        </p:txBody>
      </p:sp>
    </p:spTree>
    <p:extLst>
      <p:ext uri="{BB962C8B-B14F-4D97-AF65-F5344CB8AC3E}">
        <p14:creationId xmlns:p14="http://schemas.microsoft.com/office/powerpoint/2010/main" val="163276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F8040B8-E61B-2E15-3CD7-319E38FE806D}"/>
              </a:ext>
            </a:extLst>
          </p:cNvPr>
          <p:cNvSpPr/>
          <p:nvPr/>
        </p:nvSpPr>
        <p:spPr>
          <a:xfrm>
            <a:off x="9226502" y="653143"/>
            <a:ext cx="2387982" cy="3306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21FF88F-48E0-A942-F9C1-2FAAF133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u="sng" dirty="0"/>
              <a:t>AI</a:t>
            </a:r>
            <a:r>
              <a:rPr lang="ja-JP" altLang="en-US" u="sng" dirty="0"/>
              <a:t>モデルで学習を行う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03E39C8-7C7F-E9AB-08D6-B1B78DA7282E}"/>
              </a:ext>
            </a:extLst>
          </p:cNvPr>
          <p:cNvSpPr txBox="1"/>
          <p:nvPr/>
        </p:nvSpPr>
        <p:spPr>
          <a:xfrm>
            <a:off x="577516" y="169068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・学習方法の設定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C6704A7-7F37-D783-6BA5-F6CA1F0975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1" t="7467" b="19619"/>
          <a:stretch/>
        </p:blipFill>
        <p:spPr>
          <a:xfrm>
            <a:off x="2227560" y="2283910"/>
            <a:ext cx="6214939" cy="9680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32B1D8B-DBC6-CE45-E9AC-1EA56849FD36}"/>
              </a:ext>
            </a:extLst>
          </p:cNvPr>
          <p:cNvSpPr txBox="1"/>
          <p:nvPr/>
        </p:nvSpPr>
        <p:spPr>
          <a:xfrm flipH="1">
            <a:off x="744054" y="3498857"/>
            <a:ext cx="616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</a:t>
            </a:r>
            <a:r>
              <a:rPr kumimoji="1" lang="en-US" altLang="ja-JP" dirty="0" err="1"/>
              <a:t>odel.compile</a:t>
            </a:r>
            <a:r>
              <a:rPr kumimoji="1" lang="en-US" altLang="ja-JP" dirty="0"/>
              <a:t> </a:t>
            </a:r>
            <a:r>
              <a:rPr kumimoji="1" lang="ja-JP" altLang="en-US" dirty="0"/>
              <a:t>でどのような学習処理を行うかを設定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0463D1D-FF7E-F585-C6B3-919CCB59F163}"/>
              </a:ext>
            </a:extLst>
          </p:cNvPr>
          <p:cNvGrpSpPr/>
          <p:nvPr/>
        </p:nvGrpSpPr>
        <p:grpSpPr>
          <a:xfrm>
            <a:off x="1236960" y="4207002"/>
            <a:ext cx="10942419" cy="1697955"/>
            <a:chOff x="1319632" y="4106822"/>
            <a:chExt cx="10942419" cy="1697955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A01E4C1-C2C0-73A0-B841-3587FF9D4385}"/>
                </a:ext>
              </a:extLst>
            </p:cNvPr>
            <p:cNvSpPr txBox="1"/>
            <p:nvPr/>
          </p:nvSpPr>
          <p:spPr>
            <a:xfrm>
              <a:off x="1319632" y="4106822"/>
              <a:ext cx="6859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1.</a:t>
              </a:r>
              <a:r>
                <a:rPr lang="ja-JP" altLang="en-US" dirty="0"/>
                <a:t> </a:t>
              </a:r>
              <a:r>
                <a:rPr kumimoji="1" lang="en-US" altLang="ja-JP" dirty="0"/>
                <a:t>optimizer</a:t>
              </a:r>
              <a:r>
                <a:rPr kumimoji="1" lang="ja-JP" altLang="en-US" dirty="0"/>
                <a:t>：最適化アルゴリズムの設定（今回は</a:t>
              </a:r>
              <a:r>
                <a:rPr kumimoji="1" lang="en-US" altLang="ja-JP" dirty="0" err="1"/>
                <a:t>adam</a:t>
              </a:r>
              <a:r>
                <a:rPr kumimoji="1" lang="ja-JP" altLang="en-US" dirty="0"/>
                <a:t>を使用）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22250465-A641-0850-7B5A-8C33BBCC420C}"/>
                </a:ext>
              </a:extLst>
            </p:cNvPr>
            <p:cNvSpPr txBox="1"/>
            <p:nvPr/>
          </p:nvSpPr>
          <p:spPr>
            <a:xfrm>
              <a:off x="1319632" y="4771133"/>
              <a:ext cx="10096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2.</a:t>
              </a:r>
              <a:r>
                <a:rPr lang="ja-JP" altLang="en-US" dirty="0"/>
                <a:t> </a:t>
              </a:r>
              <a:r>
                <a:rPr lang="en-US" altLang="ja-JP" dirty="0"/>
                <a:t>l</a:t>
              </a:r>
              <a:r>
                <a:rPr kumimoji="1" lang="en-US" altLang="ja-JP" dirty="0"/>
                <a:t>oss</a:t>
              </a:r>
              <a:r>
                <a:rPr kumimoji="1" lang="ja-JP" altLang="en-US" dirty="0"/>
                <a:t>：損失関数の設定（今回は多クラス分類でよく用いられる交差エントロピー誤差を使用）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2C33FF8F-5688-67CC-9099-CE31C552980C}"/>
                </a:ext>
              </a:extLst>
            </p:cNvPr>
            <p:cNvSpPr txBox="1"/>
            <p:nvPr/>
          </p:nvSpPr>
          <p:spPr>
            <a:xfrm>
              <a:off x="1319632" y="5435445"/>
              <a:ext cx="10942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3.</a:t>
              </a:r>
              <a:r>
                <a:rPr lang="ja-JP" altLang="en-US" dirty="0"/>
                <a:t> </a:t>
              </a:r>
              <a:r>
                <a:rPr lang="en-US" altLang="ja-JP" dirty="0"/>
                <a:t>m</a:t>
              </a:r>
              <a:r>
                <a:rPr kumimoji="1" lang="en-US" altLang="ja-JP" dirty="0"/>
                <a:t>etrics</a:t>
              </a:r>
              <a:r>
                <a:rPr kumimoji="1" lang="ja-JP" altLang="en-US" dirty="0"/>
                <a:t>：精度の求め方を設定（</a:t>
              </a:r>
              <a:r>
                <a:rPr kumimoji="1" lang="en-US" altLang="ja-JP" dirty="0"/>
                <a:t>accuracy</a:t>
              </a:r>
              <a:r>
                <a:rPr kumimoji="1" lang="ja-JP" altLang="en-US" dirty="0"/>
                <a:t>ですべての予測における平均正解率を計算するようになる）</a:t>
              </a:r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93FE6FC-934C-99E1-A1C5-FE859CDF9864}"/>
              </a:ext>
            </a:extLst>
          </p:cNvPr>
          <p:cNvSpPr txBox="1"/>
          <p:nvPr/>
        </p:nvSpPr>
        <p:spPr>
          <a:xfrm>
            <a:off x="9309005" y="798599"/>
            <a:ext cx="2313454" cy="2970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400" u="sng" dirty="0"/>
              <a:t>最適化アルゴリズムの例</a:t>
            </a:r>
            <a:endParaRPr kumimoji="1" lang="en-US" altLang="ja-JP" sz="1400" u="sng" dirty="0"/>
          </a:p>
          <a:p>
            <a:pPr>
              <a:lnSpc>
                <a:spcPct val="150000"/>
              </a:lnSpc>
            </a:pPr>
            <a:r>
              <a:rPr kumimoji="1" lang="ja-JP" altLang="en-US" sz="1400" dirty="0"/>
              <a:t>・最急降下法</a:t>
            </a:r>
            <a:endParaRPr kumimoji="1" lang="en-US" altLang="ja-JP" sz="1400" dirty="0"/>
          </a:p>
          <a:p>
            <a:pPr>
              <a:lnSpc>
                <a:spcPct val="150000"/>
              </a:lnSpc>
            </a:pPr>
            <a:r>
              <a:rPr lang="ja-JP" altLang="en-US" sz="1400" dirty="0"/>
              <a:t>・</a:t>
            </a:r>
            <a:r>
              <a:rPr lang="en-US" altLang="ja-JP" sz="1400" dirty="0"/>
              <a:t>SGD(</a:t>
            </a:r>
            <a:r>
              <a:rPr lang="ja-JP" altLang="en-US" sz="1400" dirty="0"/>
              <a:t>確率的勾配降下法</a:t>
            </a:r>
            <a:r>
              <a:rPr lang="en-US" altLang="ja-JP" sz="1400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sz="1400" dirty="0"/>
              <a:t>・ミニバッチ</a:t>
            </a:r>
            <a:r>
              <a:rPr kumimoji="1" lang="en-US" altLang="ja-JP" sz="1400" dirty="0"/>
              <a:t>SGD</a:t>
            </a:r>
          </a:p>
          <a:p>
            <a:pPr>
              <a:lnSpc>
                <a:spcPct val="150000"/>
              </a:lnSpc>
            </a:pPr>
            <a:r>
              <a:rPr lang="ja-JP" altLang="en-US" sz="1400" dirty="0"/>
              <a:t>・モーメンタム</a:t>
            </a:r>
            <a:endParaRPr lang="en-US" altLang="ja-JP" sz="1400" dirty="0"/>
          </a:p>
          <a:p>
            <a:pPr>
              <a:lnSpc>
                <a:spcPct val="150000"/>
              </a:lnSpc>
            </a:pPr>
            <a:r>
              <a:rPr lang="ja-JP" altLang="en-US" sz="1400" dirty="0"/>
              <a:t>・</a:t>
            </a:r>
            <a:r>
              <a:rPr lang="en-US" altLang="ja-JP" sz="1400" dirty="0"/>
              <a:t>NAG</a:t>
            </a:r>
          </a:p>
          <a:p>
            <a:pPr>
              <a:lnSpc>
                <a:spcPct val="150000"/>
              </a:lnSpc>
            </a:pPr>
            <a:r>
              <a:rPr kumimoji="1" lang="ja-JP" altLang="en-US" sz="1400" dirty="0"/>
              <a:t>・</a:t>
            </a:r>
            <a:r>
              <a:rPr kumimoji="1" lang="en-US" altLang="ja-JP" sz="1400" dirty="0" err="1"/>
              <a:t>RMSProp</a:t>
            </a:r>
            <a:endParaRPr kumimoji="1" lang="en-US" altLang="ja-JP" sz="1400" dirty="0"/>
          </a:p>
          <a:p>
            <a:pPr>
              <a:lnSpc>
                <a:spcPct val="150000"/>
              </a:lnSpc>
            </a:pPr>
            <a:r>
              <a:rPr lang="ja-JP" altLang="en-US" sz="1400" dirty="0"/>
              <a:t>・</a:t>
            </a:r>
            <a:r>
              <a:rPr lang="en-US" altLang="ja-JP" sz="1400" dirty="0"/>
              <a:t>Adam</a:t>
            </a:r>
          </a:p>
          <a:p>
            <a:pPr>
              <a:lnSpc>
                <a:spcPct val="150000"/>
              </a:lnSpc>
            </a:pPr>
            <a:r>
              <a:rPr kumimoji="1" lang="ja-JP" altLang="en-US" sz="1400" dirty="0"/>
              <a:t>・</a:t>
            </a:r>
            <a:r>
              <a:rPr lang="ja-JP" altLang="en-US" sz="1400" dirty="0"/>
              <a:t>ニュートン法</a:t>
            </a:r>
            <a:endParaRPr kumimoji="1" lang="ja-JP" altLang="en-US" sz="1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CC0FEB-0DB0-8F6C-714B-5F061336EFBF}"/>
              </a:ext>
            </a:extLst>
          </p:cNvPr>
          <p:cNvSpPr txBox="1"/>
          <p:nvPr/>
        </p:nvSpPr>
        <p:spPr>
          <a:xfrm>
            <a:off x="2528767" y="5194492"/>
            <a:ext cx="5612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accent1"/>
                </a:solidFill>
              </a:rPr>
              <a:t>…</a:t>
            </a:r>
            <a:r>
              <a:rPr kumimoji="1" lang="ja-JP" altLang="en-US" sz="1200" dirty="0">
                <a:solidFill>
                  <a:schemeClr val="accent1"/>
                </a:solidFill>
              </a:rPr>
              <a:t>モデルが算出した予測値と正解値のズレを表す関数</a:t>
            </a:r>
          </a:p>
        </p:txBody>
      </p:sp>
    </p:spTree>
    <p:extLst>
      <p:ext uri="{BB962C8B-B14F-4D97-AF65-F5344CB8AC3E}">
        <p14:creationId xmlns:p14="http://schemas.microsoft.com/office/powerpoint/2010/main" val="215558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C6EA5-7CCA-FBE7-E44D-9E90B55F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u="sng" dirty="0"/>
              <a:t>AI</a:t>
            </a:r>
            <a:r>
              <a:rPr lang="ja-JP" altLang="en-US" u="sng" dirty="0"/>
              <a:t>モデルで学習を行う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9A04EF-6560-DBEA-2D3A-FE3BB1E7D729}"/>
              </a:ext>
            </a:extLst>
          </p:cNvPr>
          <p:cNvSpPr txBox="1"/>
          <p:nvPr/>
        </p:nvSpPr>
        <p:spPr>
          <a:xfrm>
            <a:off x="169801" y="16710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・バッチ学習を行う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EFC10DF-3752-A55A-C618-6A37DEDD9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94" y="1739345"/>
            <a:ext cx="7340977" cy="4864350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9C7D85B-E5DA-8A5D-AD29-D11D932C7D96}"/>
              </a:ext>
            </a:extLst>
          </p:cNvPr>
          <p:cNvGrpSpPr/>
          <p:nvPr/>
        </p:nvGrpSpPr>
        <p:grpSpPr>
          <a:xfrm>
            <a:off x="498176" y="4189233"/>
            <a:ext cx="3698851" cy="1942417"/>
            <a:chOff x="465925" y="2229103"/>
            <a:chExt cx="3698851" cy="1942417"/>
          </a:xfrm>
        </p:grpSpPr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2E4A7660-2E0B-2D02-DD7E-BE10C4B3911A}"/>
                </a:ext>
              </a:extLst>
            </p:cNvPr>
            <p:cNvSpPr/>
            <p:nvPr/>
          </p:nvSpPr>
          <p:spPr>
            <a:xfrm>
              <a:off x="465925" y="2229103"/>
              <a:ext cx="3698851" cy="194241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8A5C1954-7556-428E-92E1-C088E4B27DEF}"/>
                </a:ext>
              </a:extLst>
            </p:cNvPr>
            <p:cNvSpPr txBox="1"/>
            <p:nvPr/>
          </p:nvSpPr>
          <p:spPr>
            <a:xfrm>
              <a:off x="694394" y="2706003"/>
              <a:ext cx="30155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60000</a:t>
              </a:r>
              <a:r>
                <a:rPr kumimoji="1" lang="ja-JP" altLang="en-US" sz="1400" dirty="0"/>
                <a:t>個の学習データ</a:t>
              </a:r>
              <a:r>
                <a:rPr lang="ja-JP" altLang="en-US" sz="1400" dirty="0"/>
                <a:t>すべてで学習</a:t>
              </a:r>
              <a:endParaRPr kumimoji="1" lang="en-US" altLang="ja-JP" sz="1400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7035610-1687-27D9-BBF8-70AF257F10A7}"/>
                </a:ext>
              </a:extLst>
            </p:cNvPr>
            <p:cNvSpPr txBox="1"/>
            <p:nvPr/>
          </p:nvSpPr>
          <p:spPr>
            <a:xfrm>
              <a:off x="694394" y="3628777"/>
              <a:ext cx="2694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これを</a:t>
              </a:r>
              <a:r>
                <a:rPr kumimoji="1" lang="en-US" altLang="ja-JP" sz="1400" dirty="0"/>
                <a:t>10</a:t>
              </a:r>
              <a:r>
                <a:rPr kumimoji="1" lang="ja-JP" altLang="en-US" sz="1400" dirty="0"/>
                <a:t>回行う</a:t>
              </a:r>
              <a:r>
                <a:rPr kumimoji="1" lang="en-US" altLang="ja-JP" sz="1400" dirty="0"/>
                <a:t>(</a:t>
              </a:r>
              <a:r>
                <a:rPr kumimoji="1" lang="ja-JP" altLang="en-US" sz="1400" dirty="0"/>
                <a:t>エポック数</a:t>
              </a:r>
              <a:r>
                <a:rPr kumimoji="1" lang="en-US" altLang="ja-JP" sz="1400" dirty="0"/>
                <a:t>10)</a:t>
              </a:r>
              <a:endParaRPr kumimoji="1" lang="ja-JP" altLang="en-US" sz="1400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D218E9C-D3DD-7EA7-F631-E05348F136FB}"/>
                </a:ext>
              </a:extLst>
            </p:cNvPr>
            <p:cNvSpPr txBox="1"/>
            <p:nvPr/>
          </p:nvSpPr>
          <p:spPr>
            <a:xfrm>
              <a:off x="694394" y="2306449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u="sng" dirty="0"/>
                <a:t>今回の学習の流れ</a:t>
              </a:r>
            </a:p>
          </p:txBody>
        </p:sp>
        <p:sp>
          <p:nvSpPr>
            <p:cNvPr id="9" name="矢印: 下 8">
              <a:extLst>
                <a:ext uri="{FF2B5EF4-FFF2-40B4-BE49-F238E27FC236}">
                  <a16:creationId xmlns:a16="http://schemas.microsoft.com/office/drawing/2014/main" id="{91DF4CF1-628C-5DF9-43A0-55AA27243530}"/>
                </a:ext>
              </a:extLst>
            </p:cNvPr>
            <p:cNvSpPr/>
            <p:nvPr/>
          </p:nvSpPr>
          <p:spPr>
            <a:xfrm>
              <a:off x="2037604" y="3183018"/>
              <a:ext cx="247506" cy="24750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6E73E8-9552-270D-2532-389C4665F063}"/>
              </a:ext>
            </a:extLst>
          </p:cNvPr>
          <p:cNvSpPr txBox="1"/>
          <p:nvPr/>
        </p:nvSpPr>
        <p:spPr>
          <a:xfrm>
            <a:off x="309062" y="2762389"/>
            <a:ext cx="3530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m</a:t>
            </a:r>
            <a:r>
              <a:rPr kumimoji="1" lang="en-US" altLang="ja-JP" sz="1400" dirty="0" err="1"/>
              <a:t>odel.fit</a:t>
            </a:r>
            <a:r>
              <a:rPr kumimoji="1" lang="en-US" altLang="ja-JP" sz="1400" dirty="0"/>
              <a:t>(</a:t>
            </a:r>
            <a:r>
              <a:rPr kumimoji="1" lang="ja-JP" altLang="en-US" sz="1400" dirty="0"/>
              <a:t>学習データ</a:t>
            </a:r>
            <a:r>
              <a:rPr kumimoji="1" lang="en-US" altLang="ja-JP" sz="1400" dirty="0"/>
              <a:t>, </a:t>
            </a:r>
            <a:r>
              <a:rPr kumimoji="1" lang="ja-JP" altLang="en-US" sz="1400" dirty="0"/>
              <a:t>エポック数</a:t>
            </a:r>
            <a:r>
              <a:rPr kumimoji="1" lang="en-US" altLang="ja-JP" sz="1400" dirty="0"/>
              <a:t>)</a:t>
            </a:r>
            <a:r>
              <a:rPr lang="ja-JP" altLang="en-US" sz="1400" dirty="0"/>
              <a:t> で学習</a:t>
            </a:r>
            <a:endParaRPr kumimoji="1" lang="ja-JP" altLang="en-US" sz="1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9F1956-945E-069A-673B-9608DC4E5162}"/>
              </a:ext>
            </a:extLst>
          </p:cNvPr>
          <p:cNvSpPr txBox="1"/>
          <p:nvPr/>
        </p:nvSpPr>
        <p:spPr>
          <a:xfrm>
            <a:off x="964199" y="2005160"/>
            <a:ext cx="3306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accent1"/>
                </a:solidFill>
              </a:rPr>
              <a:t>…</a:t>
            </a:r>
            <a:r>
              <a:rPr kumimoji="1" lang="ja-JP" altLang="en-US" sz="1200" dirty="0">
                <a:solidFill>
                  <a:schemeClr val="accent1"/>
                </a:solidFill>
              </a:rPr>
              <a:t>全ての学習データを利用して学習する方法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EE31E34-CAA5-D052-C44B-45E70ECDEA82}"/>
              </a:ext>
            </a:extLst>
          </p:cNvPr>
          <p:cNvSpPr txBox="1"/>
          <p:nvPr/>
        </p:nvSpPr>
        <p:spPr>
          <a:xfrm>
            <a:off x="555791" y="3108839"/>
            <a:ext cx="3752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accent1"/>
                </a:solidFill>
              </a:rPr>
              <a:t>エポック数 </a:t>
            </a:r>
            <a:r>
              <a:rPr kumimoji="1" lang="en-US" altLang="ja-JP" sz="1200" dirty="0">
                <a:solidFill>
                  <a:schemeClr val="accent1"/>
                </a:solidFill>
              </a:rPr>
              <a:t>… 1</a:t>
            </a:r>
            <a:r>
              <a:rPr kumimoji="1" lang="ja-JP" altLang="en-US" sz="1200" dirty="0">
                <a:solidFill>
                  <a:schemeClr val="accent1"/>
                </a:solidFill>
              </a:rPr>
              <a:t>つの学習データを何回繰り返して学　　</a:t>
            </a:r>
            <a:endParaRPr kumimoji="1" lang="en-US" altLang="ja-JP" sz="1200" dirty="0">
              <a:solidFill>
                <a:schemeClr val="accent1"/>
              </a:solidFill>
            </a:endParaRPr>
          </a:p>
          <a:p>
            <a:r>
              <a:rPr lang="ja-JP" altLang="en-US" sz="1200" dirty="0">
                <a:solidFill>
                  <a:schemeClr val="accent1"/>
                </a:solidFill>
              </a:rPr>
              <a:t>　　　　　　  </a:t>
            </a:r>
            <a:r>
              <a:rPr kumimoji="1" lang="ja-JP" altLang="en-US" sz="1200" dirty="0">
                <a:solidFill>
                  <a:schemeClr val="accent1"/>
                </a:solidFill>
              </a:rPr>
              <a:t>習させるかを表す数</a:t>
            </a:r>
          </a:p>
        </p:txBody>
      </p:sp>
    </p:spTree>
    <p:extLst>
      <p:ext uri="{BB962C8B-B14F-4D97-AF65-F5344CB8AC3E}">
        <p14:creationId xmlns:p14="http://schemas.microsoft.com/office/powerpoint/2010/main" val="112923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866CC7-884F-5F01-9F24-70201A01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u="sng" dirty="0"/>
              <a:t>AI</a:t>
            </a:r>
            <a:r>
              <a:rPr lang="ja-JP" altLang="en-US" u="sng" dirty="0"/>
              <a:t>モデルで学習を行う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5681E18-50C3-12DF-806F-A451B119ECAD}"/>
              </a:ext>
            </a:extLst>
          </p:cNvPr>
          <p:cNvSpPr txBox="1"/>
          <p:nvPr/>
        </p:nvSpPr>
        <p:spPr>
          <a:xfrm>
            <a:off x="838199" y="1690688"/>
            <a:ext cx="693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・損失関数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test_loss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と精度の値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test_acc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を求める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2270B8C-2994-8B9B-8FAD-F727F946D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"/>
          <a:stretch/>
        </p:blipFill>
        <p:spPr>
          <a:xfrm>
            <a:off x="5542652" y="2260671"/>
            <a:ext cx="5522954" cy="147327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76E780-8F6F-BE55-883E-D5142CD3363C}"/>
              </a:ext>
            </a:extLst>
          </p:cNvPr>
          <p:cNvSpPr txBox="1"/>
          <p:nvPr/>
        </p:nvSpPr>
        <p:spPr>
          <a:xfrm>
            <a:off x="1440519" y="2543016"/>
            <a:ext cx="35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　</a:t>
            </a:r>
            <a:r>
              <a:rPr kumimoji="1" lang="en-US" altLang="ja-JP" dirty="0" err="1"/>
              <a:t>model.evaluate</a:t>
            </a:r>
            <a:r>
              <a:rPr kumimoji="1" lang="en-US" altLang="ja-JP" dirty="0"/>
              <a:t>(</a:t>
            </a:r>
            <a:r>
              <a:rPr kumimoji="1" lang="ja-JP" altLang="en-US" dirty="0"/>
              <a:t>学習データ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0658A0D-B39D-0E36-7B87-1649DC28549B}"/>
              </a:ext>
            </a:extLst>
          </p:cNvPr>
          <p:cNvGrpSpPr/>
          <p:nvPr/>
        </p:nvGrpSpPr>
        <p:grpSpPr>
          <a:xfrm>
            <a:off x="1945678" y="4080099"/>
            <a:ext cx="7322075" cy="1261923"/>
            <a:chOff x="1746298" y="3585085"/>
            <a:chExt cx="7322075" cy="1261923"/>
          </a:xfrm>
        </p:grpSpPr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08F153-22B2-C5E5-D1CA-9E8F65EDAC06}"/>
                </a:ext>
              </a:extLst>
            </p:cNvPr>
            <p:cNvSpPr/>
            <p:nvPr/>
          </p:nvSpPr>
          <p:spPr>
            <a:xfrm>
              <a:off x="1746298" y="3638994"/>
              <a:ext cx="7322075" cy="120801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F46838E5-A356-57C4-C147-F5D2500ECF05}"/>
                </a:ext>
              </a:extLst>
            </p:cNvPr>
            <p:cNvSpPr txBox="1"/>
            <p:nvPr/>
          </p:nvSpPr>
          <p:spPr>
            <a:xfrm>
              <a:off x="2241312" y="3585085"/>
              <a:ext cx="2141933" cy="1126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ja-JP" altLang="en-US" dirty="0"/>
                <a:t>損失関数</a:t>
              </a:r>
              <a:r>
                <a:rPr lang="ja-JP" altLang="en-US" dirty="0"/>
                <a:t>：</a:t>
              </a:r>
              <a:r>
                <a:rPr lang="en-US" altLang="ja-JP" dirty="0"/>
                <a:t>0.084…</a:t>
              </a:r>
            </a:p>
            <a:p>
              <a:pPr>
                <a:lnSpc>
                  <a:spcPct val="200000"/>
                </a:lnSpc>
              </a:pPr>
              <a:r>
                <a:rPr kumimoji="1" lang="ja-JP" altLang="en-US" dirty="0"/>
                <a:t>精度　　：</a:t>
              </a:r>
              <a:r>
                <a:rPr kumimoji="1" lang="en-US" altLang="ja-JP" dirty="0"/>
                <a:t>0.978…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598E0A5C-63F4-3730-1A99-E63FA0480CBF}"/>
                </a:ext>
              </a:extLst>
            </p:cNvPr>
            <p:cNvSpPr txBox="1"/>
            <p:nvPr/>
          </p:nvSpPr>
          <p:spPr>
            <a:xfrm>
              <a:off x="5555265" y="4023696"/>
              <a:ext cx="3395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約</a:t>
              </a:r>
              <a:r>
                <a:rPr lang="en-US" altLang="ja-JP" dirty="0"/>
                <a:t>98%</a:t>
              </a:r>
              <a:r>
                <a:rPr lang="ja-JP" altLang="en-US" dirty="0"/>
                <a:t>の</a:t>
              </a:r>
              <a:r>
                <a:rPr kumimoji="1" lang="ja-JP" altLang="en-US" dirty="0"/>
                <a:t>精度とかなり高い！！</a:t>
              </a:r>
            </a:p>
          </p:txBody>
        </p:sp>
        <p:sp>
          <p:nvSpPr>
            <p:cNvPr id="11" name="矢印: 右 10">
              <a:extLst>
                <a:ext uri="{FF2B5EF4-FFF2-40B4-BE49-F238E27FC236}">
                  <a16:creationId xmlns:a16="http://schemas.microsoft.com/office/drawing/2014/main" id="{B3F4AE84-955A-8906-9165-01F68EE846B0}"/>
                </a:ext>
              </a:extLst>
            </p:cNvPr>
            <p:cNvSpPr/>
            <p:nvPr/>
          </p:nvSpPr>
          <p:spPr>
            <a:xfrm>
              <a:off x="4646121" y="4079727"/>
              <a:ext cx="646268" cy="245382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4094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ABFDF5-9362-B6A4-1D2C-6303672E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u="sng" dirty="0"/>
              <a:t>AI</a:t>
            </a:r>
            <a:r>
              <a:rPr lang="ja-JP" altLang="en-US" u="sng" dirty="0"/>
              <a:t>モデルで学習を行う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31D0A28-DE12-082E-CCE5-AC0A29A8E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3" r="1752"/>
          <a:stretch/>
        </p:blipFill>
        <p:spPr>
          <a:xfrm>
            <a:off x="7548957" y="1560060"/>
            <a:ext cx="4255741" cy="501675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F34C345-6217-6B43-8C18-A07EDBDB8C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6"/>
          <a:stretch/>
        </p:blipFill>
        <p:spPr>
          <a:xfrm>
            <a:off x="437479" y="4944492"/>
            <a:ext cx="2667817" cy="129546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4BFE75-38A1-2C0A-6548-EB6C41843397}"/>
              </a:ext>
            </a:extLst>
          </p:cNvPr>
          <p:cNvSpPr txBox="1"/>
          <p:nvPr/>
        </p:nvSpPr>
        <p:spPr>
          <a:xfrm>
            <a:off x="387302" y="1652472"/>
            <a:ext cx="501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・実際に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の予想があっているか確認してみる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E1F09B-E349-AE49-829D-FC94A3E2DEC1}"/>
              </a:ext>
            </a:extLst>
          </p:cNvPr>
          <p:cNvSpPr txBox="1"/>
          <p:nvPr/>
        </p:nvSpPr>
        <p:spPr>
          <a:xfrm>
            <a:off x="838200" y="2226277"/>
            <a:ext cx="546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1</a:t>
            </a:r>
            <a:r>
              <a:rPr kumimoji="1" lang="ja-JP" altLang="en-US" dirty="0"/>
              <a:t>番目のテストデータを表示</a:t>
            </a:r>
            <a:r>
              <a:rPr kumimoji="1" lang="en-US" altLang="ja-JP" dirty="0"/>
              <a:t>(</a:t>
            </a:r>
            <a:r>
              <a:rPr kumimoji="1" lang="ja-JP" altLang="en-US" dirty="0"/>
              <a:t>右図</a:t>
            </a:r>
            <a:r>
              <a:rPr kumimoji="1" lang="en-US" altLang="ja-JP" dirty="0"/>
              <a:t>)</a:t>
            </a:r>
            <a:r>
              <a:rPr kumimoji="1" lang="ja-JP" altLang="en-US" dirty="0"/>
              <a:t>　→　</a:t>
            </a:r>
            <a:r>
              <a:rPr kumimoji="1" lang="en-US" altLang="ja-JP" dirty="0"/>
              <a:t>7</a:t>
            </a:r>
            <a:r>
              <a:rPr kumimoji="1" lang="ja-JP" altLang="en-US" dirty="0"/>
              <a:t>である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F608EC-E842-E265-A0E3-CCA53126A591}"/>
              </a:ext>
            </a:extLst>
          </p:cNvPr>
          <p:cNvSpPr txBox="1"/>
          <p:nvPr/>
        </p:nvSpPr>
        <p:spPr>
          <a:xfrm>
            <a:off x="838200" y="2722652"/>
            <a:ext cx="4863832" cy="884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・</a:t>
            </a:r>
            <a:r>
              <a:rPr kumimoji="1" lang="en-US" altLang="ja-JP" dirty="0"/>
              <a:t>1</a:t>
            </a:r>
            <a:r>
              <a:rPr kumimoji="1" lang="ja-JP" altLang="en-US" dirty="0"/>
              <a:t>番目のテストデータの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による予想</a:t>
            </a:r>
            <a:r>
              <a:rPr kumimoji="1" lang="en-US" altLang="ja-JP" dirty="0"/>
              <a:t>(</a:t>
            </a:r>
            <a:r>
              <a:rPr kumimoji="1" lang="ja-JP" altLang="en-US" dirty="0"/>
              <a:t>下図</a:t>
            </a:r>
            <a:r>
              <a:rPr kumimoji="1"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　→　</a:t>
            </a:r>
            <a:r>
              <a:rPr lang="en-US" altLang="ja-JP" dirty="0"/>
              <a:t>7</a:t>
            </a:r>
            <a:r>
              <a:rPr lang="ja-JP" altLang="en-US" dirty="0"/>
              <a:t>と予想している！</a:t>
            </a:r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27412E2-CE05-CC05-690F-1269F8F160A2}"/>
              </a:ext>
            </a:extLst>
          </p:cNvPr>
          <p:cNvGrpSpPr/>
          <p:nvPr/>
        </p:nvGrpSpPr>
        <p:grpSpPr>
          <a:xfrm>
            <a:off x="3395499" y="5208425"/>
            <a:ext cx="4036710" cy="958040"/>
            <a:chOff x="3697877" y="5157406"/>
            <a:chExt cx="4036710" cy="958040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1554638-63CC-6F8B-15E8-5501F41323BE}"/>
                </a:ext>
              </a:extLst>
            </p:cNvPr>
            <p:cNvSpPr txBox="1"/>
            <p:nvPr/>
          </p:nvSpPr>
          <p:spPr>
            <a:xfrm>
              <a:off x="3724143" y="5157406"/>
              <a:ext cx="2534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err="1">
                  <a:solidFill>
                    <a:schemeClr val="accent1"/>
                  </a:solidFill>
                </a:rPr>
                <a:t>n</a:t>
              </a:r>
              <a:r>
                <a:rPr kumimoji="1" lang="en-US" altLang="ja-JP" sz="1400" dirty="0" err="1">
                  <a:solidFill>
                    <a:schemeClr val="accent1"/>
                  </a:solidFill>
                </a:rPr>
                <a:t>umpy</a:t>
              </a:r>
              <a:r>
                <a:rPr kumimoji="1" lang="ja-JP" altLang="en-US" sz="1400" dirty="0">
                  <a:solidFill>
                    <a:schemeClr val="accent1"/>
                  </a:solidFill>
                </a:rPr>
                <a:t>：数値計算ライブラリ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3A4FA50-7E0E-B298-93C7-E04FBDFB167A}"/>
                </a:ext>
              </a:extLst>
            </p:cNvPr>
            <p:cNvSpPr txBox="1"/>
            <p:nvPr/>
          </p:nvSpPr>
          <p:spPr>
            <a:xfrm>
              <a:off x="3697877" y="5592226"/>
              <a:ext cx="4036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accent1"/>
                  </a:solidFill>
                </a:rPr>
                <a:t>a</a:t>
              </a:r>
              <a:r>
                <a:rPr kumimoji="1" lang="en-US" altLang="ja-JP" sz="1400" dirty="0">
                  <a:solidFill>
                    <a:schemeClr val="accent1"/>
                  </a:solidFill>
                </a:rPr>
                <a:t>rgmax</a:t>
              </a:r>
              <a:r>
                <a:rPr kumimoji="1" lang="ja-JP" altLang="en-US" sz="1400" dirty="0">
                  <a:solidFill>
                    <a:schemeClr val="accent1"/>
                  </a:solidFill>
                </a:rPr>
                <a:t>関数：多次元配列の中の最大値の要素</a:t>
              </a:r>
              <a:endParaRPr kumimoji="1" lang="en-US" altLang="ja-JP" sz="1400" dirty="0">
                <a:solidFill>
                  <a:schemeClr val="accent1"/>
                </a:solidFill>
              </a:endParaRPr>
            </a:p>
            <a:p>
              <a:r>
                <a:rPr lang="ja-JP" altLang="en-US" sz="1400" dirty="0">
                  <a:solidFill>
                    <a:schemeClr val="accent1"/>
                  </a:solidFill>
                </a:rPr>
                <a:t>　　　　　　 </a:t>
              </a:r>
              <a:r>
                <a:rPr kumimoji="1" lang="ja-JP" altLang="en-US" sz="1400" dirty="0">
                  <a:solidFill>
                    <a:schemeClr val="accent1"/>
                  </a:solidFill>
                </a:rPr>
                <a:t>を持つインデックスを返す関数</a:t>
              </a:r>
            </a:p>
          </p:txBody>
        </p:sp>
      </p:grpSp>
      <p:pic>
        <p:nvPicPr>
          <p:cNvPr id="14" name="図 13">
            <a:extLst>
              <a:ext uri="{FF2B5EF4-FFF2-40B4-BE49-F238E27FC236}">
                <a16:creationId xmlns:a16="http://schemas.microsoft.com/office/drawing/2014/main" id="{97751F11-D82B-F57B-32FA-308886D0B1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7"/>
          <a:stretch/>
        </p:blipFill>
        <p:spPr>
          <a:xfrm>
            <a:off x="412242" y="4082256"/>
            <a:ext cx="3283735" cy="59058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065E4F0-7B99-B7AA-126B-2104F5AC59BC}"/>
              </a:ext>
            </a:extLst>
          </p:cNvPr>
          <p:cNvSpPr txBox="1"/>
          <p:nvPr/>
        </p:nvSpPr>
        <p:spPr>
          <a:xfrm>
            <a:off x="4064767" y="4023314"/>
            <a:ext cx="2698175" cy="708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400" dirty="0" err="1">
                <a:solidFill>
                  <a:schemeClr val="accent1"/>
                </a:solidFill>
              </a:rPr>
              <a:t>m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odel.predict</a:t>
            </a:r>
            <a:r>
              <a:rPr kumimoji="1" lang="en-US" altLang="ja-JP" sz="1400" dirty="0">
                <a:solidFill>
                  <a:schemeClr val="accent1"/>
                </a:solidFill>
              </a:rPr>
              <a:t>(</a:t>
            </a:r>
            <a:r>
              <a:rPr kumimoji="1" lang="ja-JP" altLang="en-US" sz="1400" dirty="0">
                <a:solidFill>
                  <a:schemeClr val="accent1"/>
                </a:solidFill>
              </a:rPr>
              <a:t>テストデータ</a:t>
            </a:r>
            <a:r>
              <a:rPr kumimoji="1" lang="en-US" altLang="ja-JP" sz="1400" dirty="0">
                <a:solidFill>
                  <a:schemeClr val="accent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sz="1400" dirty="0">
                <a:solidFill>
                  <a:schemeClr val="accent1"/>
                </a:solidFill>
              </a:rPr>
              <a:t>…</a:t>
            </a:r>
            <a:r>
              <a:rPr lang="ja-JP" altLang="en-US" sz="1400" dirty="0">
                <a:solidFill>
                  <a:schemeClr val="accent1"/>
                </a:solidFill>
              </a:rPr>
              <a:t>テストデータの予測値を返す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732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CFBD66-B0EC-C0A7-1E89-5930D99C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u="sng" dirty="0"/>
              <a:t>AI</a:t>
            </a:r>
            <a:r>
              <a:rPr lang="ja-JP" altLang="en-US" u="sng" dirty="0"/>
              <a:t>モデルで学習を行う</a:t>
            </a:r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5907D33-A034-8813-B98F-CDC22AADDBA7}"/>
              </a:ext>
            </a:extLst>
          </p:cNvPr>
          <p:cNvGrpSpPr/>
          <p:nvPr/>
        </p:nvGrpSpPr>
        <p:grpSpPr>
          <a:xfrm>
            <a:off x="1870051" y="2563900"/>
            <a:ext cx="7322075" cy="1261923"/>
            <a:chOff x="1746298" y="3585085"/>
            <a:chExt cx="7322075" cy="1261923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C6E94698-28BF-A609-3078-9E91148AD90D}"/>
                </a:ext>
              </a:extLst>
            </p:cNvPr>
            <p:cNvSpPr/>
            <p:nvPr/>
          </p:nvSpPr>
          <p:spPr>
            <a:xfrm>
              <a:off x="1746298" y="3638994"/>
              <a:ext cx="7322075" cy="120801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1E2548D6-480C-5759-B478-B0F59CD76F21}"/>
                </a:ext>
              </a:extLst>
            </p:cNvPr>
            <p:cNvSpPr txBox="1"/>
            <p:nvPr/>
          </p:nvSpPr>
          <p:spPr>
            <a:xfrm>
              <a:off x="2241312" y="3585085"/>
              <a:ext cx="2141933" cy="1126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ja-JP" altLang="en-US" dirty="0"/>
                <a:t>損失関数</a:t>
              </a:r>
              <a:r>
                <a:rPr lang="ja-JP" altLang="en-US" dirty="0"/>
                <a:t>：</a:t>
              </a:r>
              <a:r>
                <a:rPr lang="en-US" altLang="ja-JP" dirty="0"/>
                <a:t>0.084…</a:t>
              </a:r>
            </a:p>
            <a:p>
              <a:pPr>
                <a:lnSpc>
                  <a:spcPct val="200000"/>
                </a:lnSpc>
              </a:pPr>
              <a:r>
                <a:rPr kumimoji="1" lang="ja-JP" altLang="en-US" dirty="0"/>
                <a:t>精度　　：</a:t>
              </a:r>
              <a:r>
                <a:rPr kumimoji="1" lang="en-US" altLang="ja-JP" dirty="0"/>
                <a:t>0.978…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55EEB1F-4C7D-B282-6FEA-1A0563642FB6}"/>
                </a:ext>
              </a:extLst>
            </p:cNvPr>
            <p:cNvSpPr txBox="1"/>
            <p:nvPr/>
          </p:nvSpPr>
          <p:spPr>
            <a:xfrm>
              <a:off x="5555265" y="4023696"/>
              <a:ext cx="3395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約</a:t>
              </a:r>
              <a:r>
                <a:rPr lang="en-US" altLang="ja-JP" dirty="0"/>
                <a:t>98%</a:t>
              </a:r>
              <a:r>
                <a:rPr lang="ja-JP" altLang="en-US" dirty="0"/>
                <a:t>の</a:t>
              </a:r>
              <a:r>
                <a:rPr kumimoji="1" lang="ja-JP" altLang="en-US" dirty="0"/>
                <a:t>精度とかなり高い！！</a:t>
              </a:r>
            </a:p>
          </p:txBody>
        </p:sp>
        <p:sp>
          <p:nvSpPr>
            <p:cNvPr id="7" name="矢印: 右 6">
              <a:extLst>
                <a:ext uri="{FF2B5EF4-FFF2-40B4-BE49-F238E27FC236}">
                  <a16:creationId xmlns:a16="http://schemas.microsoft.com/office/drawing/2014/main" id="{97D01DCB-8385-BC48-49AB-5152537D80C1}"/>
                </a:ext>
              </a:extLst>
            </p:cNvPr>
            <p:cNvSpPr/>
            <p:nvPr/>
          </p:nvSpPr>
          <p:spPr>
            <a:xfrm>
              <a:off x="4646121" y="4079727"/>
              <a:ext cx="646268" cy="245382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C00D825-B2CB-6281-D271-3CC8A10D1D0E}"/>
              </a:ext>
            </a:extLst>
          </p:cNvPr>
          <p:cNvGrpSpPr/>
          <p:nvPr/>
        </p:nvGrpSpPr>
        <p:grpSpPr>
          <a:xfrm>
            <a:off x="992436" y="4447600"/>
            <a:ext cx="10521388" cy="1292358"/>
            <a:chOff x="655551" y="5030837"/>
            <a:chExt cx="10521388" cy="1292358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B9D2B82-AD1F-879F-DA67-468AFD9382A8}"/>
                </a:ext>
              </a:extLst>
            </p:cNvPr>
            <p:cNvSpPr txBox="1"/>
            <p:nvPr/>
          </p:nvSpPr>
          <p:spPr>
            <a:xfrm>
              <a:off x="655551" y="5030837"/>
              <a:ext cx="9859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・今回は単純なデータであったが自然画像など複雑なデータ</a:t>
              </a:r>
              <a:r>
                <a:rPr lang="ja-JP" altLang="en-US" dirty="0"/>
                <a:t>になると精度が落ちる</a:t>
              </a:r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2C5F06F1-E46B-DD03-5703-93BAF951237C}"/>
                </a:ext>
              </a:extLst>
            </p:cNvPr>
            <p:cNvSpPr txBox="1"/>
            <p:nvPr/>
          </p:nvSpPr>
          <p:spPr>
            <a:xfrm>
              <a:off x="655551" y="5676864"/>
              <a:ext cx="10521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・今回、隠れ層</a:t>
              </a:r>
              <a:r>
                <a:rPr kumimoji="1" lang="en-US" altLang="ja-JP" dirty="0"/>
                <a:t>1</a:t>
              </a:r>
              <a:r>
                <a:rPr kumimoji="1" lang="ja-JP" altLang="en-US" dirty="0"/>
                <a:t>層、全結合のみのニューラルネットワーク</a:t>
              </a:r>
              <a:r>
                <a:rPr lang="ja-JP" altLang="en-US" dirty="0"/>
                <a:t>を採用したが、実際の画像解析では</a:t>
              </a:r>
              <a:endParaRPr lang="en-US" altLang="ja-JP" dirty="0"/>
            </a:p>
            <a:p>
              <a:r>
                <a:rPr lang="ja-JP" altLang="en-US" b="1" dirty="0"/>
                <a:t>　</a:t>
              </a:r>
              <a:r>
                <a:rPr kumimoji="1" lang="ja-JP" altLang="en-US" dirty="0"/>
                <a:t>隠れ層も</a:t>
              </a:r>
              <a:r>
                <a:rPr kumimoji="1" lang="en-US" altLang="ja-JP" dirty="0"/>
                <a:t>2</a:t>
              </a:r>
              <a:r>
                <a:rPr kumimoji="1" lang="ja-JP" altLang="en-US" dirty="0"/>
                <a:t>層以上の</a:t>
              </a:r>
              <a:r>
                <a:rPr lang="ja-JP" altLang="en-US" b="1" dirty="0"/>
                <a:t>畳み込みニューラルネットワーク</a:t>
              </a:r>
              <a:r>
                <a:rPr kumimoji="1" lang="ja-JP" altLang="en-US" dirty="0"/>
                <a:t>が用いられる</a:t>
              </a:r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AD01D0-6E9E-5B43-86CB-4E497B391FD4}"/>
              </a:ext>
            </a:extLst>
          </p:cNvPr>
          <p:cNvSpPr txBox="1"/>
          <p:nvPr/>
        </p:nvSpPr>
        <p:spPr>
          <a:xfrm>
            <a:off x="992436" y="1942628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今回</a:t>
            </a:r>
            <a:r>
              <a:rPr kumimoji="1" lang="ja-JP" altLang="en-US" dirty="0"/>
              <a:t>作った</a:t>
            </a:r>
            <a:r>
              <a:rPr kumimoji="1" lang="en-US" altLang="ja-JP" dirty="0"/>
              <a:t>AI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1981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5C382-D2D9-5AB4-5313-B279EE4C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u="sng" dirty="0" err="1"/>
              <a:t>Gradio</a:t>
            </a:r>
            <a:r>
              <a:rPr lang="ja-JP" altLang="en-US" u="sng" dirty="0"/>
              <a:t>で画像認識アプリにする</a:t>
            </a:r>
            <a:endParaRPr kumimoji="1" lang="ja-JP" altLang="en-US" u="sng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86820A3-6DD5-C2CC-6829-E2E662F9D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65" y="4685807"/>
            <a:ext cx="2654436" cy="53977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A2D3E9-040E-1333-A8DA-1D2F5FDF62E3}"/>
              </a:ext>
            </a:extLst>
          </p:cNvPr>
          <p:cNvSpPr txBox="1"/>
          <p:nvPr/>
        </p:nvSpPr>
        <p:spPr>
          <a:xfrm>
            <a:off x="585952" y="1632415"/>
            <a:ext cx="10367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/>
              <a:t>Gradio</a:t>
            </a:r>
            <a:r>
              <a:rPr lang="ja-JP" altLang="en-US" sz="1600" dirty="0"/>
              <a:t> </a:t>
            </a:r>
            <a:r>
              <a:rPr lang="en-US" altLang="ja-JP" sz="1600" dirty="0"/>
              <a:t>…</a:t>
            </a:r>
            <a:r>
              <a:rPr lang="ja-JP" altLang="en-US" sz="1600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機械学習モデルのデモを行う</a:t>
            </a:r>
            <a:r>
              <a:rPr lang="en-US" altLang="ja-JP" sz="1600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Web</a:t>
            </a:r>
            <a:r>
              <a:rPr lang="ja-JP" altLang="en-US" sz="1600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アプリケーションを簡単に作ることができる</a:t>
            </a:r>
            <a:r>
              <a:rPr lang="en-US" altLang="ja-JP" sz="1600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ja-JP" altLang="en-US" sz="1600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のライブラリ</a:t>
            </a:r>
            <a:endParaRPr kumimoji="1" lang="ja-JP" altLang="en-US" sz="1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48F19B-59B3-B723-9B2F-23CE2391BA0D}"/>
              </a:ext>
            </a:extLst>
          </p:cNvPr>
          <p:cNvSpPr txBox="1"/>
          <p:nvPr/>
        </p:nvSpPr>
        <p:spPr>
          <a:xfrm>
            <a:off x="585952" y="3943979"/>
            <a:ext cx="440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・</a:t>
            </a:r>
            <a:r>
              <a:rPr lang="en-US" altLang="ja-JP" sz="1600" dirty="0" err="1"/>
              <a:t>g</a:t>
            </a:r>
            <a:r>
              <a:rPr kumimoji="1" lang="en-US" altLang="ja-JP" sz="1600" dirty="0" err="1"/>
              <a:t>r.Interface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引数</a:t>
            </a:r>
            <a:r>
              <a:rPr kumimoji="1" lang="en-US" altLang="ja-JP" sz="1600" dirty="0"/>
              <a:t>)</a:t>
            </a:r>
            <a:r>
              <a:rPr kumimoji="1" lang="ja-JP" altLang="en-US" sz="1600" dirty="0"/>
              <a:t>でアウトラインを作成</a:t>
            </a:r>
          </a:p>
        </p:txBody>
      </p:sp>
      <p:pic>
        <p:nvPicPr>
          <p:cNvPr id="8" name="図 7" descr="テキスト">
            <a:extLst>
              <a:ext uri="{FF2B5EF4-FFF2-40B4-BE49-F238E27FC236}">
                <a16:creationId xmlns:a16="http://schemas.microsoft.com/office/drawing/2014/main" id="{896071AA-DFD5-D576-C04E-9B9F8B260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65" y="2154157"/>
            <a:ext cx="9169871" cy="160663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7A4911A-6205-7948-853D-8A091FE1EAA0}"/>
              </a:ext>
            </a:extLst>
          </p:cNvPr>
          <p:cNvSpPr txBox="1"/>
          <p:nvPr/>
        </p:nvSpPr>
        <p:spPr>
          <a:xfrm flipH="1">
            <a:off x="585952" y="5549134"/>
            <a:ext cx="476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 err="1"/>
              <a:t>interface.launch</a:t>
            </a:r>
            <a:r>
              <a:rPr kumimoji="1" lang="ja-JP" altLang="en-US" dirty="0"/>
              <a:t>で作成</a:t>
            </a:r>
          </a:p>
        </p:txBody>
      </p:sp>
    </p:spTree>
    <p:extLst>
      <p:ext uri="{BB962C8B-B14F-4D97-AF65-F5344CB8AC3E}">
        <p14:creationId xmlns:p14="http://schemas.microsoft.com/office/powerpoint/2010/main" val="3250566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D0880B-FF14-5735-E93B-AC8E17FB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u="sng" dirty="0"/>
              <a:t>まとめ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FC67D942-A446-30AD-D1AE-99829FBFA10D}"/>
              </a:ext>
            </a:extLst>
          </p:cNvPr>
          <p:cNvSpPr txBox="1">
            <a:spLocks/>
          </p:cNvSpPr>
          <p:nvPr/>
        </p:nvSpPr>
        <p:spPr>
          <a:xfrm>
            <a:off x="784345" y="2978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u="sng" dirty="0"/>
              <a:t>今後やりたいこと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06EF40B-A48B-DC94-A36F-E98783500F53}"/>
              </a:ext>
            </a:extLst>
          </p:cNvPr>
          <p:cNvSpPr txBox="1"/>
          <p:nvPr/>
        </p:nvSpPr>
        <p:spPr>
          <a:xfrm>
            <a:off x="1196283" y="4304406"/>
            <a:ext cx="894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・畳み込みニューラルネットワークを用いた自然画像の解析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アプリを作成したい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B39273-7032-973B-D408-58E79E1DA293}"/>
              </a:ext>
            </a:extLst>
          </p:cNvPr>
          <p:cNvSpPr txBox="1"/>
          <p:nvPr/>
        </p:nvSpPr>
        <p:spPr>
          <a:xfrm>
            <a:off x="1120655" y="1946730"/>
            <a:ext cx="895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lang="en-US" altLang="ja-JP" dirty="0"/>
              <a:t>Python</a:t>
            </a:r>
            <a:r>
              <a:rPr lang="ja-JP" altLang="en-US" dirty="0"/>
              <a:t>の</a:t>
            </a:r>
            <a:r>
              <a:rPr lang="en-US" altLang="ja-JP" dirty="0"/>
              <a:t>Tensor Flow</a:t>
            </a:r>
            <a:r>
              <a:rPr lang="ja-JP" altLang="en-US" dirty="0"/>
              <a:t>と</a:t>
            </a:r>
            <a:r>
              <a:rPr lang="en-US" altLang="ja-JP" dirty="0" err="1"/>
              <a:t>Gradio</a:t>
            </a:r>
            <a:r>
              <a:rPr lang="ja-JP" altLang="en-US" dirty="0"/>
              <a:t>を用いて手書き文字を認識するアプリを作成できた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31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D4553D-7B47-E9DA-FF51-8397C44F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u="sng" dirty="0"/>
              <a:t>やること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5152A6-543A-0940-2378-C6BA500D3590}"/>
              </a:ext>
            </a:extLst>
          </p:cNvPr>
          <p:cNvSpPr txBox="1"/>
          <p:nvPr/>
        </p:nvSpPr>
        <p:spPr>
          <a:xfrm>
            <a:off x="1526101" y="1690688"/>
            <a:ext cx="8715178" cy="1702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lang="en-US" altLang="ja-JP" sz="2400" dirty="0"/>
              <a:t>P</a:t>
            </a:r>
            <a:r>
              <a:rPr kumimoji="1" lang="en-US" altLang="ja-JP" sz="2400" dirty="0"/>
              <a:t>ython</a:t>
            </a:r>
            <a:r>
              <a:rPr kumimoji="1" lang="ja-JP" altLang="en-US" sz="2400" dirty="0"/>
              <a:t>の機械学習ライブラリである</a:t>
            </a:r>
            <a:r>
              <a:rPr kumimoji="1" lang="en-US" altLang="ja-JP" sz="2400" b="1" dirty="0"/>
              <a:t>Tensor Flow </a:t>
            </a:r>
            <a:r>
              <a:rPr kumimoji="1" lang="ja-JP" altLang="en-US" sz="2400" dirty="0"/>
              <a:t>を用いて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　</a:t>
            </a:r>
            <a:r>
              <a:rPr kumimoji="1" lang="ja-JP" altLang="en-US" sz="2400" dirty="0"/>
              <a:t>手書き文字を認識する</a:t>
            </a:r>
            <a:r>
              <a:rPr kumimoji="1" lang="en-US" altLang="ja-JP" sz="2400" dirty="0"/>
              <a:t>AI</a:t>
            </a:r>
            <a:r>
              <a:rPr kumimoji="1" lang="ja-JP" altLang="en-US" sz="2400" dirty="0"/>
              <a:t>モデル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中間層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つの全結合ニューラ　　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　</a:t>
            </a:r>
            <a:r>
              <a:rPr kumimoji="1" lang="ja-JP" altLang="en-US" sz="2400" dirty="0"/>
              <a:t>ルネットワーク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を作成して学習を行う</a:t>
            </a:r>
            <a:endParaRPr kumimoji="1"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0BAF8A-8E47-8677-F09E-4615C0279BB2}"/>
              </a:ext>
            </a:extLst>
          </p:cNvPr>
          <p:cNvSpPr txBox="1"/>
          <p:nvPr/>
        </p:nvSpPr>
        <p:spPr>
          <a:xfrm>
            <a:off x="1526101" y="3662330"/>
            <a:ext cx="7737716" cy="1702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・機械学習モデルのデモを行うアプリケーションを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　</a:t>
            </a:r>
            <a:r>
              <a:rPr kumimoji="1" lang="ja-JP" altLang="en-US" sz="2400" dirty="0"/>
              <a:t>簡単に作れる</a:t>
            </a:r>
            <a:r>
              <a:rPr kumimoji="1" lang="en-US" altLang="ja-JP" sz="2400" dirty="0"/>
              <a:t>Python</a:t>
            </a:r>
            <a:r>
              <a:rPr kumimoji="1" lang="ja-JP" altLang="en-US" sz="2400" dirty="0"/>
              <a:t>ライブラリ</a:t>
            </a:r>
            <a:r>
              <a:rPr kumimoji="1" lang="en-US" altLang="ja-JP" sz="2400" b="1" dirty="0" err="1"/>
              <a:t>Gradio</a:t>
            </a:r>
            <a:r>
              <a:rPr kumimoji="1" lang="ja-JP" altLang="en-US" sz="2400" dirty="0"/>
              <a:t>を用いて手書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　</a:t>
            </a:r>
            <a:r>
              <a:rPr kumimoji="1" lang="ja-JP" altLang="en-US" sz="2400" dirty="0"/>
              <a:t>き文字認識アプリを作成</a:t>
            </a:r>
          </a:p>
        </p:txBody>
      </p:sp>
    </p:spTree>
    <p:extLst>
      <p:ext uri="{BB962C8B-B14F-4D97-AF65-F5344CB8AC3E}">
        <p14:creationId xmlns:p14="http://schemas.microsoft.com/office/powerpoint/2010/main" val="272971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EF584A-7665-B668-23EE-8BB1D416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u="sng" dirty="0"/>
              <a:t>手書き文字認識</a:t>
            </a:r>
            <a:r>
              <a:rPr kumimoji="1" lang="en-US" altLang="ja-JP" u="sng" dirty="0"/>
              <a:t>AI</a:t>
            </a:r>
            <a:r>
              <a:rPr kumimoji="1" lang="ja-JP" altLang="en-US" u="sng" dirty="0"/>
              <a:t>アプリ作成の手順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B4682D-BFA6-AAE3-1E4A-64500E20E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3306" y="2317509"/>
            <a:ext cx="5631968" cy="2941867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必要なライブラリのインポート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en-US" altLang="ja-JP" dirty="0"/>
              <a:t>Tensor Flow</a:t>
            </a:r>
            <a:r>
              <a:rPr kumimoji="1" lang="ja-JP" altLang="en-US" dirty="0"/>
              <a:t>で</a:t>
            </a:r>
            <a:r>
              <a:rPr kumimoji="1" lang="en-US" altLang="ja-JP" dirty="0"/>
              <a:t>AI</a:t>
            </a:r>
            <a:r>
              <a:rPr kumimoji="1" lang="ja-JP" altLang="en-US" dirty="0"/>
              <a:t>モデルを</a:t>
            </a:r>
            <a:r>
              <a:rPr lang="ja-JP" altLang="en-US" dirty="0"/>
              <a:t>作成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AI</a:t>
            </a:r>
            <a:r>
              <a:rPr lang="ja-JP" altLang="en-US" dirty="0"/>
              <a:t>モデルで学習を行う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 err="1"/>
              <a:t>Gradio</a:t>
            </a:r>
            <a:r>
              <a:rPr lang="ja-JP" altLang="en-US" dirty="0"/>
              <a:t>で画像認識アプリにする</a:t>
            </a:r>
            <a:endParaRPr kumimoji="1" lang="ja-JP" altLang="en-US" dirty="0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294FDA93-F7B5-70FA-BEAD-33A5A0F0A568}"/>
              </a:ext>
            </a:extLst>
          </p:cNvPr>
          <p:cNvSpPr/>
          <p:nvPr/>
        </p:nvSpPr>
        <p:spPr>
          <a:xfrm>
            <a:off x="5134302" y="2651759"/>
            <a:ext cx="567559" cy="40990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DB088308-FEDF-92E1-22FA-405A3159534A}"/>
              </a:ext>
            </a:extLst>
          </p:cNvPr>
          <p:cNvSpPr/>
          <p:nvPr/>
        </p:nvSpPr>
        <p:spPr>
          <a:xfrm>
            <a:off x="5129046" y="3483531"/>
            <a:ext cx="567559" cy="40990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75F3EDA1-FA63-3D59-F2FD-399DA4CB9C9E}"/>
              </a:ext>
            </a:extLst>
          </p:cNvPr>
          <p:cNvSpPr/>
          <p:nvPr/>
        </p:nvSpPr>
        <p:spPr>
          <a:xfrm>
            <a:off x="5129045" y="4315303"/>
            <a:ext cx="567559" cy="40990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75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FDBF6DD-4FD4-96D5-1E42-C76D8DEC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u="sng" dirty="0"/>
              <a:t>ライブラリのインポート</a:t>
            </a:r>
          </a:p>
        </p:txBody>
      </p:sp>
      <p:pic>
        <p:nvPicPr>
          <p:cNvPr id="3" name="図 2" descr="テキスト">
            <a:extLst>
              <a:ext uri="{FF2B5EF4-FFF2-40B4-BE49-F238E27FC236}">
                <a16:creationId xmlns:a16="http://schemas.microsoft.com/office/drawing/2014/main" id="{03DB3274-2867-31C1-C4E7-54166297A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85" y="1995934"/>
            <a:ext cx="5493032" cy="318786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E6D03D-BE1D-685C-B23D-000EB04D8233}"/>
              </a:ext>
            </a:extLst>
          </p:cNvPr>
          <p:cNvSpPr txBox="1"/>
          <p:nvPr/>
        </p:nvSpPr>
        <p:spPr>
          <a:xfrm>
            <a:off x="721894" y="1925052"/>
            <a:ext cx="5070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err="1"/>
              <a:t>Gradio</a:t>
            </a:r>
            <a:r>
              <a:rPr lang="ja-JP" altLang="en-US" sz="2000" dirty="0"/>
              <a:t>はデフォルトでは入っていないので</a:t>
            </a:r>
            <a:endParaRPr lang="en-US" altLang="ja-JP" sz="2000" dirty="0"/>
          </a:p>
          <a:p>
            <a:r>
              <a:rPr kumimoji="1" lang="ja-JP" altLang="en-US" sz="2000" dirty="0"/>
              <a:t>インストールする必要がある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279C2A-276C-8803-3EBD-DDC2DED086A1}"/>
              </a:ext>
            </a:extLst>
          </p:cNvPr>
          <p:cNvSpPr txBox="1"/>
          <p:nvPr/>
        </p:nvSpPr>
        <p:spPr>
          <a:xfrm>
            <a:off x="721894" y="3661969"/>
            <a:ext cx="4222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Tensor Flow</a:t>
            </a:r>
            <a:r>
              <a:rPr kumimoji="1" lang="ja-JP" altLang="en-US" sz="2000" dirty="0"/>
              <a:t>と</a:t>
            </a:r>
            <a:r>
              <a:rPr kumimoji="1" lang="en-US" altLang="ja-JP" sz="2000" dirty="0" err="1"/>
              <a:t>Gradio</a:t>
            </a:r>
            <a:r>
              <a:rPr kumimoji="1" lang="ja-JP" altLang="en-US" sz="2000" dirty="0"/>
              <a:t>をインポート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47E32D4-73D7-20DC-2BB2-818EA7383DB3}"/>
              </a:ext>
            </a:extLst>
          </p:cNvPr>
          <p:cNvSpPr txBox="1"/>
          <p:nvPr/>
        </p:nvSpPr>
        <p:spPr>
          <a:xfrm>
            <a:off x="838200" y="4538898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※Tensor Frow </a:t>
            </a:r>
            <a:r>
              <a:rPr kumimoji="1" lang="ja-JP" altLang="en-US" dirty="0"/>
              <a:t>は</a:t>
            </a:r>
            <a:r>
              <a:rPr kumimoji="1" lang="en-US" altLang="ja-JP" dirty="0"/>
              <a:t>2.X</a:t>
            </a:r>
            <a:r>
              <a:rPr kumimoji="1" lang="ja-JP" altLang="en-US" dirty="0"/>
              <a:t>系が使われている</a:t>
            </a:r>
          </a:p>
        </p:txBody>
      </p:sp>
    </p:spTree>
    <p:extLst>
      <p:ext uri="{BB962C8B-B14F-4D97-AF65-F5344CB8AC3E}">
        <p14:creationId xmlns:p14="http://schemas.microsoft.com/office/powerpoint/2010/main" val="264326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FDBF6DD-4FD4-96D5-1E42-C76D8DEC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u="sng" dirty="0"/>
              <a:t>Tensor Frow</a:t>
            </a:r>
            <a:r>
              <a:rPr lang="ja-JP" altLang="en-US" u="sng" dirty="0"/>
              <a:t>で</a:t>
            </a:r>
            <a:r>
              <a:rPr lang="en-US" altLang="ja-JP" u="sng" dirty="0"/>
              <a:t>AI</a:t>
            </a:r>
            <a:r>
              <a:rPr lang="ja-JP" altLang="en-US" u="sng" dirty="0"/>
              <a:t>モデルを作成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BE80A7-6DE0-9B81-6F91-D6430E83F5D0}"/>
              </a:ext>
            </a:extLst>
          </p:cNvPr>
          <p:cNvSpPr txBox="1"/>
          <p:nvPr/>
        </p:nvSpPr>
        <p:spPr>
          <a:xfrm>
            <a:off x="317145" y="1574366"/>
            <a:ext cx="821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簡単なモデル</a:t>
            </a:r>
            <a:r>
              <a:rPr kumimoji="1" lang="en-US" altLang="ja-JP" dirty="0"/>
              <a:t>(</a:t>
            </a:r>
            <a:r>
              <a:rPr kumimoji="1" lang="ja-JP" altLang="en-US" b="1" dirty="0"/>
              <a:t>全結合</a:t>
            </a:r>
            <a:r>
              <a:rPr lang="ja-JP" altLang="en-US" b="1" dirty="0"/>
              <a:t>のニューラルネットワーク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の作成していく（以下の図）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47F9008-6AAD-C640-E500-3E9B98106291}"/>
              </a:ext>
            </a:extLst>
          </p:cNvPr>
          <p:cNvGrpSpPr/>
          <p:nvPr/>
        </p:nvGrpSpPr>
        <p:grpSpPr>
          <a:xfrm>
            <a:off x="1523017" y="2153844"/>
            <a:ext cx="8782889" cy="4210362"/>
            <a:chOff x="1626145" y="2208846"/>
            <a:chExt cx="8782889" cy="4210362"/>
          </a:xfrm>
        </p:grpSpPr>
        <p:sp>
          <p:nvSpPr>
            <p:cNvPr id="89" name="四角形: 角を丸くする 88">
              <a:extLst>
                <a:ext uri="{FF2B5EF4-FFF2-40B4-BE49-F238E27FC236}">
                  <a16:creationId xmlns:a16="http://schemas.microsoft.com/office/drawing/2014/main" id="{9518D1BD-D90B-7BE9-4716-71EBF37B0684}"/>
                </a:ext>
              </a:extLst>
            </p:cNvPr>
            <p:cNvSpPr/>
            <p:nvPr/>
          </p:nvSpPr>
          <p:spPr>
            <a:xfrm>
              <a:off x="2268419" y="5926806"/>
              <a:ext cx="7755210" cy="4924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FD712BE8-F404-E492-4883-08B3AE8A1D58}"/>
                </a:ext>
              </a:extLst>
            </p:cNvPr>
            <p:cNvGrpSpPr/>
            <p:nvPr/>
          </p:nvGrpSpPr>
          <p:grpSpPr>
            <a:xfrm>
              <a:off x="1626145" y="2208846"/>
              <a:ext cx="8782889" cy="4099317"/>
              <a:chOff x="623676" y="1931760"/>
              <a:chExt cx="10148442" cy="4736674"/>
            </a:xfrm>
          </p:grpSpPr>
          <p:grpSp>
            <p:nvGrpSpPr>
              <p:cNvPr id="68" name="グループ化 67">
                <a:extLst>
                  <a:ext uri="{FF2B5EF4-FFF2-40B4-BE49-F238E27FC236}">
                    <a16:creationId xmlns:a16="http://schemas.microsoft.com/office/drawing/2014/main" id="{6C3387CC-4FA0-8C85-8D4A-1A4161DAB0C0}"/>
                  </a:ext>
                </a:extLst>
              </p:cNvPr>
              <p:cNvGrpSpPr/>
              <p:nvPr/>
            </p:nvGrpSpPr>
            <p:grpSpPr>
              <a:xfrm>
                <a:off x="2222978" y="2550695"/>
                <a:ext cx="6717058" cy="3551035"/>
                <a:chOff x="2449859" y="2200060"/>
                <a:chExt cx="6717058" cy="3551035"/>
              </a:xfrm>
            </p:grpSpPr>
            <p:sp>
              <p:nvSpPr>
                <p:cNvPr id="6" name="楕円 5">
                  <a:extLst>
                    <a:ext uri="{FF2B5EF4-FFF2-40B4-BE49-F238E27FC236}">
                      <a16:creationId xmlns:a16="http://schemas.microsoft.com/office/drawing/2014/main" id="{E7B02657-ACEA-400B-8A94-15CAE3E9E576}"/>
                    </a:ext>
                  </a:extLst>
                </p:cNvPr>
                <p:cNvSpPr/>
                <p:nvPr/>
              </p:nvSpPr>
              <p:spPr>
                <a:xfrm>
                  <a:off x="2449859" y="2644410"/>
                  <a:ext cx="323134" cy="3231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D64FB95A-4356-3AC8-67D9-0C8330CC60E8}"/>
                    </a:ext>
                  </a:extLst>
                </p:cNvPr>
                <p:cNvSpPr/>
                <p:nvPr/>
              </p:nvSpPr>
              <p:spPr>
                <a:xfrm>
                  <a:off x="2449859" y="3751169"/>
                  <a:ext cx="323134" cy="3231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6A9E8407-88BE-D2C1-16B0-C20FF7AD64CF}"/>
                    </a:ext>
                  </a:extLst>
                </p:cNvPr>
                <p:cNvSpPr/>
                <p:nvPr/>
              </p:nvSpPr>
              <p:spPr>
                <a:xfrm>
                  <a:off x="2449859" y="4844178"/>
                  <a:ext cx="323134" cy="3231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楕円 8">
                  <a:extLst>
                    <a:ext uri="{FF2B5EF4-FFF2-40B4-BE49-F238E27FC236}">
                      <a16:creationId xmlns:a16="http://schemas.microsoft.com/office/drawing/2014/main" id="{0EBF169D-2247-12B8-3DDA-11F96AF8E93C}"/>
                    </a:ext>
                  </a:extLst>
                </p:cNvPr>
                <p:cNvSpPr/>
                <p:nvPr/>
              </p:nvSpPr>
              <p:spPr>
                <a:xfrm>
                  <a:off x="5630779" y="5427961"/>
                  <a:ext cx="323134" cy="3231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" name="楕円 9">
                  <a:extLst>
                    <a:ext uri="{FF2B5EF4-FFF2-40B4-BE49-F238E27FC236}">
                      <a16:creationId xmlns:a16="http://schemas.microsoft.com/office/drawing/2014/main" id="{A2572EAC-27C2-9847-D472-15FBE93CD9A0}"/>
                    </a:ext>
                  </a:extLst>
                </p:cNvPr>
                <p:cNvSpPr/>
                <p:nvPr/>
              </p:nvSpPr>
              <p:spPr>
                <a:xfrm>
                  <a:off x="5630779" y="2200060"/>
                  <a:ext cx="323134" cy="3231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楕円 10">
                  <a:extLst>
                    <a:ext uri="{FF2B5EF4-FFF2-40B4-BE49-F238E27FC236}">
                      <a16:creationId xmlns:a16="http://schemas.microsoft.com/office/drawing/2014/main" id="{90F16C5F-BD45-B965-4B1A-87B7A304E9A6}"/>
                    </a:ext>
                  </a:extLst>
                </p:cNvPr>
                <p:cNvSpPr/>
                <p:nvPr/>
              </p:nvSpPr>
              <p:spPr>
                <a:xfrm>
                  <a:off x="5630779" y="4351994"/>
                  <a:ext cx="323134" cy="3231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楕円 11">
                  <a:extLst>
                    <a:ext uri="{FF2B5EF4-FFF2-40B4-BE49-F238E27FC236}">
                      <a16:creationId xmlns:a16="http://schemas.microsoft.com/office/drawing/2014/main" id="{FC1F2610-F299-0B18-730B-AE16BC3C5DA7}"/>
                    </a:ext>
                  </a:extLst>
                </p:cNvPr>
                <p:cNvSpPr/>
                <p:nvPr/>
              </p:nvSpPr>
              <p:spPr>
                <a:xfrm>
                  <a:off x="5630779" y="3276027"/>
                  <a:ext cx="323134" cy="3231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楕円 12">
                  <a:extLst>
                    <a:ext uri="{FF2B5EF4-FFF2-40B4-BE49-F238E27FC236}">
                      <a16:creationId xmlns:a16="http://schemas.microsoft.com/office/drawing/2014/main" id="{E9C84076-C827-B4F1-74A9-B92FA028E639}"/>
                    </a:ext>
                  </a:extLst>
                </p:cNvPr>
                <p:cNvSpPr/>
                <p:nvPr/>
              </p:nvSpPr>
              <p:spPr>
                <a:xfrm>
                  <a:off x="8843783" y="4351994"/>
                  <a:ext cx="323134" cy="3231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楕円 13">
                  <a:extLst>
                    <a:ext uri="{FF2B5EF4-FFF2-40B4-BE49-F238E27FC236}">
                      <a16:creationId xmlns:a16="http://schemas.microsoft.com/office/drawing/2014/main" id="{D5E0C900-2E7F-F83F-3895-6B46B9215312}"/>
                    </a:ext>
                  </a:extLst>
                </p:cNvPr>
                <p:cNvSpPr/>
                <p:nvPr/>
              </p:nvSpPr>
              <p:spPr>
                <a:xfrm>
                  <a:off x="8843783" y="3276027"/>
                  <a:ext cx="323134" cy="3231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" name="直線コネクタ 15">
                  <a:extLst>
                    <a:ext uri="{FF2B5EF4-FFF2-40B4-BE49-F238E27FC236}">
                      <a16:creationId xmlns:a16="http://schemas.microsoft.com/office/drawing/2014/main" id="{5C87A13B-B506-EC48-6B45-A23541105EDB}"/>
                    </a:ext>
                  </a:extLst>
                </p:cNvPr>
                <p:cNvCxnSpPr>
                  <a:stCxn id="6" idx="6"/>
                  <a:endCxn id="10" idx="2"/>
                </p:cNvCxnSpPr>
                <p:nvPr/>
              </p:nvCxnSpPr>
              <p:spPr>
                <a:xfrm flipV="1">
                  <a:off x="2772993" y="2361627"/>
                  <a:ext cx="2857786" cy="4443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コネクタ 16">
                  <a:extLst>
                    <a:ext uri="{FF2B5EF4-FFF2-40B4-BE49-F238E27FC236}">
                      <a16:creationId xmlns:a16="http://schemas.microsoft.com/office/drawing/2014/main" id="{9CCBCEFE-8D65-65C5-F379-B366195C3714}"/>
                    </a:ext>
                  </a:extLst>
                </p:cNvPr>
                <p:cNvCxnSpPr>
                  <a:cxnSpLocks/>
                  <a:stCxn id="6" idx="6"/>
                  <a:endCxn id="12" idx="2"/>
                </p:cNvCxnSpPr>
                <p:nvPr/>
              </p:nvCxnSpPr>
              <p:spPr>
                <a:xfrm>
                  <a:off x="2772993" y="2805977"/>
                  <a:ext cx="2857786" cy="63161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コネクタ 17">
                  <a:extLst>
                    <a:ext uri="{FF2B5EF4-FFF2-40B4-BE49-F238E27FC236}">
                      <a16:creationId xmlns:a16="http://schemas.microsoft.com/office/drawing/2014/main" id="{E4540114-668D-EF1F-D6B5-87AA5DDA5220}"/>
                    </a:ext>
                  </a:extLst>
                </p:cNvPr>
                <p:cNvCxnSpPr>
                  <a:cxnSpLocks/>
                  <a:stCxn id="6" idx="6"/>
                  <a:endCxn id="11" idx="2"/>
                </p:cNvCxnSpPr>
                <p:nvPr/>
              </p:nvCxnSpPr>
              <p:spPr>
                <a:xfrm>
                  <a:off x="2772993" y="2805977"/>
                  <a:ext cx="2857786" cy="17075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>
                  <a:extLst>
                    <a:ext uri="{FF2B5EF4-FFF2-40B4-BE49-F238E27FC236}">
                      <a16:creationId xmlns:a16="http://schemas.microsoft.com/office/drawing/2014/main" id="{C2071921-3682-1D89-C8DE-C5CC77C6DB82}"/>
                    </a:ext>
                  </a:extLst>
                </p:cNvPr>
                <p:cNvCxnSpPr>
                  <a:cxnSpLocks/>
                  <a:stCxn id="6" idx="6"/>
                  <a:endCxn id="9" idx="2"/>
                </p:cNvCxnSpPr>
                <p:nvPr/>
              </p:nvCxnSpPr>
              <p:spPr>
                <a:xfrm>
                  <a:off x="2772993" y="2805977"/>
                  <a:ext cx="2857786" cy="278355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>
                  <a:extLst>
                    <a:ext uri="{FF2B5EF4-FFF2-40B4-BE49-F238E27FC236}">
                      <a16:creationId xmlns:a16="http://schemas.microsoft.com/office/drawing/2014/main" id="{75FDCAC5-48F6-43E1-9711-96C8B80308E5}"/>
                    </a:ext>
                  </a:extLst>
                </p:cNvPr>
                <p:cNvCxnSpPr>
                  <a:cxnSpLocks/>
                  <a:stCxn id="7" idx="6"/>
                  <a:endCxn id="10" idx="2"/>
                </p:cNvCxnSpPr>
                <p:nvPr/>
              </p:nvCxnSpPr>
              <p:spPr>
                <a:xfrm flipV="1">
                  <a:off x="2772993" y="2361627"/>
                  <a:ext cx="2857786" cy="15511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コネクタ 20">
                  <a:extLst>
                    <a:ext uri="{FF2B5EF4-FFF2-40B4-BE49-F238E27FC236}">
                      <a16:creationId xmlns:a16="http://schemas.microsoft.com/office/drawing/2014/main" id="{A42672B5-3F20-7496-003F-CF317EB0203A}"/>
                    </a:ext>
                  </a:extLst>
                </p:cNvPr>
                <p:cNvCxnSpPr>
                  <a:cxnSpLocks/>
                  <a:stCxn id="7" idx="6"/>
                  <a:endCxn id="12" idx="2"/>
                </p:cNvCxnSpPr>
                <p:nvPr/>
              </p:nvCxnSpPr>
              <p:spPr>
                <a:xfrm flipV="1">
                  <a:off x="2772993" y="3437594"/>
                  <a:ext cx="2857786" cy="4751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B9351450-0298-3B93-DC4E-382DC7FC0E93}"/>
                    </a:ext>
                  </a:extLst>
                </p:cNvPr>
                <p:cNvCxnSpPr>
                  <a:cxnSpLocks/>
                  <a:stCxn id="7" idx="6"/>
                  <a:endCxn id="11" idx="2"/>
                </p:cNvCxnSpPr>
                <p:nvPr/>
              </p:nvCxnSpPr>
              <p:spPr>
                <a:xfrm>
                  <a:off x="2772993" y="3912736"/>
                  <a:ext cx="2857786" cy="6008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コネクタ 22">
                  <a:extLst>
                    <a:ext uri="{FF2B5EF4-FFF2-40B4-BE49-F238E27FC236}">
                      <a16:creationId xmlns:a16="http://schemas.microsoft.com/office/drawing/2014/main" id="{B6E0A984-D7CD-E9E1-DE31-1F6DD14A04B8}"/>
                    </a:ext>
                  </a:extLst>
                </p:cNvPr>
                <p:cNvCxnSpPr>
                  <a:cxnSpLocks/>
                  <a:stCxn id="7" idx="6"/>
                  <a:endCxn id="9" idx="2"/>
                </p:cNvCxnSpPr>
                <p:nvPr/>
              </p:nvCxnSpPr>
              <p:spPr>
                <a:xfrm>
                  <a:off x="2772993" y="3912736"/>
                  <a:ext cx="2857786" cy="16767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コネクタ 23">
                  <a:extLst>
                    <a:ext uri="{FF2B5EF4-FFF2-40B4-BE49-F238E27FC236}">
                      <a16:creationId xmlns:a16="http://schemas.microsoft.com/office/drawing/2014/main" id="{435B159F-5616-38C6-EBF7-B6D152397FAC}"/>
                    </a:ext>
                  </a:extLst>
                </p:cNvPr>
                <p:cNvCxnSpPr>
                  <a:cxnSpLocks/>
                  <a:stCxn id="8" idx="6"/>
                  <a:endCxn id="10" idx="2"/>
                </p:cNvCxnSpPr>
                <p:nvPr/>
              </p:nvCxnSpPr>
              <p:spPr>
                <a:xfrm flipV="1">
                  <a:off x="2772993" y="2361627"/>
                  <a:ext cx="2857786" cy="26441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コネクタ 24">
                  <a:extLst>
                    <a:ext uri="{FF2B5EF4-FFF2-40B4-BE49-F238E27FC236}">
                      <a16:creationId xmlns:a16="http://schemas.microsoft.com/office/drawing/2014/main" id="{BE7A341B-8DC8-6EAB-EBF4-CF3EBAC09B9B}"/>
                    </a:ext>
                  </a:extLst>
                </p:cNvPr>
                <p:cNvCxnSpPr>
                  <a:cxnSpLocks/>
                  <a:stCxn id="8" idx="6"/>
                  <a:endCxn id="11" idx="2"/>
                </p:cNvCxnSpPr>
                <p:nvPr/>
              </p:nvCxnSpPr>
              <p:spPr>
                <a:xfrm flipV="1">
                  <a:off x="2772993" y="4513561"/>
                  <a:ext cx="2857786" cy="4921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F188EDEC-1C7A-2C76-360E-9FB27AE6206D}"/>
                    </a:ext>
                  </a:extLst>
                </p:cNvPr>
                <p:cNvCxnSpPr>
                  <a:cxnSpLocks/>
                  <a:stCxn id="8" idx="6"/>
                  <a:endCxn id="9" idx="2"/>
                </p:cNvCxnSpPr>
                <p:nvPr/>
              </p:nvCxnSpPr>
              <p:spPr>
                <a:xfrm>
                  <a:off x="2772993" y="5005745"/>
                  <a:ext cx="2857786" cy="58378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480B14A0-682E-6138-E0F2-5E61FCA9FE02}"/>
                    </a:ext>
                  </a:extLst>
                </p:cNvPr>
                <p:cNvCxnSpPr>
                  <a:cxnSpLocks/>
                  <a:endCxn id="14" idx="2"/>
                </p:cNvCxnSpPr>
                <p:nvPr/>
              </p:nvCxnSpPr>
              <p:spPr>
                <a:xfrm>
                  <a:off x="5955059" y="2349923"/>
                  <a:ext cx="2888724" cy="10876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コネクタ 27">
                  <a:extLst>
                    <a:ext uri="{FF2B5EF4-FFF2-40B4-BE49-F238E27FC236}">
                      <a16:creationId xmlns:a16="http://schemas.microsoft.com/office/drawing/2014/main" id="{1F486C06-2DC9-576F-8963-2264273CEBCB}"/>
                    </a:ext>
                  </a:extLst>
                </p:cNvPr>
                <p:cNvCxnSpPr>
                  <a:cxnSpLocks/>
                  <a:endCxn id="13" idx="2"/>
                </p:cNvCxnSpPr>
                <p:nvPr/>
              </p:nvCxnSpPr>
              <p:spPr>
                <a:xfrm>
                  <a:off x="5966518" y="2359909"/>
                  <a:ext cx="2877265" cy="21536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>
                  <a:extLst>
                    <a:ext uri="{FF2B5EF4-FFF2-40B4-BE49-F238E27FC236}">
                      <a16:creationId xmlns:a16="http://schemas.microsoft.com/office/drawing/2014/main" id="{57107B81-51A8-C445-662B-CC83B130DB00}"/>
                    </a:ext>
                  </a:extLst>
                </p:cNvPr>
                <p:cNvCxnSpPr>
                  <a:cxnSpLocks/>
                  <a:endCxn id="14" idx="2"/>
                </p:cNvCxnSpPr>
                <p:nvPr/>
              </p:nvCxnSpPr>
              <p:spPr>
                <a:xfrm flipV="1">
                  <a:off x="5953913" y="3437594"/>
                  <a:ext cx="2889870" cy="98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コネクタ 29">
                  <a:extLst>
                    <a:ext uri="{FF2B5EF4-FFF2-40B4-BE49-F238E27FC236}">
                      <a16:creationId xmlns:a16="http://schemas.microsoft.com/office/drawing/2014/main" id="{3A17C5A6-3DA6-53A6-49E0-3E72AB02138A}"/>
                    </a:ext>
                  </a:extLst>
                </p:cNvPr>
                <p:cNvCxnSpPr>
                  <a:cxnSpLocks/>
                  <a:endCxn id="13" idx="2"/>
                </p:cNvCxnSpPr>
                <p:nvPr/>
              </p:nvCxnSpPr>
              <p:spPr>
                <a:xfrm>
                  <a:off x="5953913" y="3440336"/>
                  <a:ext cx="2889870" cy="10732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>
                  <a:extLst>
                    <a:ext uri="{FF2B5EF4-FFF2-40B4-BE49-F238E27FC236}">
                      <a16:creationId xmlns:a16="http://schemas.microsoft.com/office/drawing/2014/main" id="{01CED592-2D32-EA27-0271-74A94C188EB3}"/>
                    </a:ext>
                  </a:extLst>
                </p:cNvPr>
                <p:cNvCxnSpPr>
                  <a:cxnSpLocks/>
                  <a:endCxn id="14" idx="2"/>
                </p:cNvCxnSpPr>
                <p:nvPr/>
              </p:nvCxnSpPr>
              <p:spPr>
                <a:xfrm flipV="1">
                  <a:off x="5953913" y="3437594"/>
                  <a:ext cx="2889870" cy="10546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CB729AD7-6152-77BA-8F0C-8A3A9A6BC59D}"/>
                    </a:ext>
                  </a:extLst>
                </p:cNvPr>
                <p:cNvCxnSpPr>
                  <a:cxnSpLocks/>
                  <a:endCxn id="13" idx="2"/>
                </p:cNvCxnSpPr>
                <p:nvPr/>
              </p:nvCxnSpPr>
              <p:spPr>
                <a:xfrm>
                  <a:off x="5965372" y="4489533"/>
                  <a:ext cx="2878411" cy="240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コネクタ 32">
                  <a:extLst>
                    <a:ext uri="{FF2B5EF4-FFF2-40B4-BE49-F238E27FC236}">
                      <a16:creationId xmlns:a16="http://schemas.microsoft.com/office/drawing/2014/main" id="{8E68CA91-4607-4B13-036D-54F3ACF50264}"/>
                    </a:ext>
                  </a:extLst>
                </p:cNvPr>
                <p:cNvCxnSpPr>
                  <a:cxnSpLocks/>
                  <a:endCxn id="14" idx="2"/>
                </p:cNvCxnSpPr>
                <p:nvPr/>
              </p:nvCxnSpPr>
              <p:spPr>
                <a:xfrm flipV="1">
                  <a:off x="5953913" y="3437594"/>
                  <a:ext cx="2889870" cy="215193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コネクタ 33">
                  <a:extLst>
                    <a:ext uri="{FF2B5EF4-FFF2-40B4-BE49-F238E27FC236}">
                      <a16:creationId xmlns:a16="http://schemas.microsoft.com/office/drawing/2014/main" id="{3AE36106-5A12-87F3-095A-1AD4EEE5539F}"/>
                    </a:ext>
                  </a:extLst>
                </p:cNvPr>
                <p:cNvCxnSpPr>
                  <a:cxnSpLocks/>
                  <a:stCxn id="8" idx="6"/>
                  <a:endCxn id="12" idx="2"/>
                </p:cNvCxnSpPr>
                <p:nvPr/>
              </p:nvCxnSpPr>
              <p:spPr>
                <a:xfrm flipV="1">
                  <a:off x="2772993" y="3437594"/>
                  <a:ext cx="2857786" cy="156815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D61294A2-F212-DF84-494A-2685171B5166}"/>
                    </a:ext>
                  </a:extLst>
                </p:cNvPr>
                <p:cNvCxnSpPr>
                  <a:cxnSpLocks/>
                  <a:stCxn id="9" idx="6"/>
                  <a:endCxn id="13" idx="2"/>
                </p:cNvCxnSpPr>
                <p:nvPr/>
              </p:nvCxnSpPr>
              <p:spPr>
                <a:xfrm flipV="1">
                  <a:off x="5953913" y="4513561"/>
                  <a:ext cx="2889870" cy="10759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47FDC834-22E3-3F42-83B2-29C53CBC2760}"/>
                  </a:ext>
                </a:extLst>
              </p:cNvPr>
              <p:cNvSpPr txBox="1"/>
              <p:nvPr/>
            </p:nvSpPr>
            <p:spPr>
              <a:xfrm>
                <a:off x="1973179" y="1931760"/>
                <a:ext cx="9694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入力層</a:t>
                </a:r>
              </a:p>
            </p:txBody>
          </p: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063CAF52-FDBF-717E-C84E-C1486667E85E}"/>
                  </a:ext>
                </a:extLst>
              </p:cNvPr>
              <p:cNvSpPr txBox="1"/>
              <p:nvPr/>
            </p:nvSpPr>
            <p:spPr>
              <a:xfrm>
                <a:off x="5126883" y="1932109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隠れ層</a:t>
                </a:r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29C5D94-19B1-94AA-43F2-396C098898B0}"/>
                  </a:ext>
                </a:extLst>
              </p:cNvPr>
              <p:cNvSpPr txBox="1"/>
              <p:nvPr/>
            </p:nvSpPr>
            <p:spPr>
              <a:xfrm>
                <a:off x="8284602" y="193176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出力層</a:t>
                </a:r>
              </a:p>
            </p:txBody>
          </p: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F1FEA037-CC1B-7BA3-9AE5-0CAED6F62682}"/>
                  </a:ext>
                </a:extLst>
              </p:cNvPr>
              <p:cNvCxnSpPr>
                <a:stCxn id="10" idx="0"/>
                <a:endCxn id="10" idx="4"/>
              </p:cNvCxnSpPr>
              <p:nvPr/>
            </p:nvCxnSpPr>
            <p:spPr>
              <a:xfrm>
                <a:off x="5565465" y="2550695"/>
                <a:ext cx="0" cy="3231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895FF0A8-3437-0B78-9644-3825613BA23E}"/>
                  </a:ext>
                </a:extLst>
              </p:cNvPr>
              <p:cNvCxnSpPr/>
              <p:nvPr/>
            </p:nvCxnSpPr>
            <p:spPr>
              <a:xfrm>
                <a:off x="5565464" y="3625803"/>
                <a:ext cx="0" cy="3231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3BACC2E4-1475-7A58-023A-5ADB167E36F8}"/>
                  </a:ext>
                </a:extLst>
              </p:cNvPr>
              <p:cNvCxnSpPr/>
              <p:nvPr/>
            </p:nvCxnSpPr>
            <p:spPr>
              <a:xfrm>
                <a:off x="5565464" y="4702629"/>
                <a:ext cx="0" cy="3231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7ED03E03-5B69-D260-FC8E-06B2C7B21619}"/>
                  </a:ext>
                </a:extLst>
              </p:cNvPr>
              <p:cNvCxnSpPr/>
              <p:nvPr/>
            </p:nvCxnSpPr>
            <p:spPr>
              <a:xfrm>
                <a:off x="5565464" y="5771721"/>
                <a:ext cx="0" cy="3231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4A8D6375-DAD5-4EF0-0E33-FD27ABE7219C}"/>
                  </a:ext>
                </a:extLst>
              </p:cNvPr>
              <p:cNvCxnSpPr/>
              <p:nvPr/>
            </p:nvCxnSpPr>
            <p:spPr>
              <a:xfrm>
                <a:off x="8766726" y="3625803"/>
                <a:ext cx="0" cy="3231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25FD9CEF-0DBA-CD02-6B22-4450078714F6}"/>
                  </a:ext>
                </a:extLst>
              </p:cNvPr>
              <p:cNvCxnSpPr/>
              <p:nvPr/>
            </p:nvCxnSpPr>
            <p:spPr>
              <a:xfrm>
                <a:off x="8766726" y="4702629"/>
                <a:ext cx="0" cy="3231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C14D84A2-250E-F2D8-2EB3-5AF573596B41}"/>
                  </a:ext>
                </a:extLst>
              </p:cNvPr>
              <p:cNvSpPr txBox="1"/>
              <p:nvPr/>
            </p:nvSpPr>
            <p:spPr>
              <a:xfrm>
                <a:off x="5107646" y="6358525"/>
                <a:ext cx="9156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 err="1"/>
                  <a:t>Relu</a:t>
                </a:r>
                <a:r>
                  <a:rPr kumimoji="1" lang="ja-JP" altLang="en-US" sz="1400" dirty="0"/>
                  <a:t>関数</a:t>
                </a:r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9D443C8E-F9C4-79F0-8A19-1BA61FCD0374}"/>
                  </a:ext>
                </a:extLst>
              </p:cNvPr>
              <p:cNvSpPr txBox="1"/>
              <p:nvPr/>
            </p:nvSpPr>
            <p:spPr>
              <a:xfrm>
                <a:off x="7821104" y="6360657"/>
                <a:ext cx="26813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/>
                  <a:t>ソフトマックス関数</a:t>
                </a:r>
              </a:p>
            </p:txBody>
          </p:sp>
          <p:sp>
            <p:nvSpPr>
              <p:cNvPr id="81" name="左中かっこ 80">
                <a:extLst>
                  <a:ext uri="{FF2B5EF4-FFF2-40B4-BE49-F238E27FC236}">
                    <a16:creationId xmlns:a16="http://schemas.microsoft.com/office/drawing/2014/main" id="{752A9655-AA2B-DF3C-272C-290C944906BC}"/>
                  </a:ext>
                </a:extLst>
              </p:cNvPr>
              <p:cNvSpPr/>
              <p:nvPr/>
            </p:nvSpPr>
            <p:spPr>
              <a:xfrm>
                <a:off x="1629420" y="2890947"/>
                <a:ext cx="592412" cy="278355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テキスト ボックス 81">
                    <a:extLst>
                      <a:ext uri="{FF2B5EF4-FFF2-40B4-BE49-F238E27FC236}">
                        <a16:creationId xmlns:a16="http://schemas.microsoft.com/office/drawing/2014/main" id="{EE50E4DC-9B48-C085-AD4B-2D74BB3DE9E4}"/>
                      </a:ext>
                    </a:extLst>
                  </p:cNvPr>
                  <p:cNvSpPr txBox="1"/>
                  <p:nvPr/>
                </p:nvSpPr>
                <p:spPr>
                  <a:xfrm>
                    <a:off x="623676" y="4025800"/>
                    <a:ext cx="945772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×28</m:t>
                          </m:r>
                        </m:oMath>
                      </m:oMathPara>
                    </a14:m>
                    <a:endParaRPr kumimoji="1" lang="en-US" altLang="ja-JP" b="0" i="1" dirty="0">
                      <a:solidFill>
                        <a:schemeClr val="accent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14:m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=784</m:t>
                        </m:r>
                      </m:oMath>
                    </a14:m>
                    <a:r>
                      <a:rPr kumimoji="1" lang="ja-JP" altLang="en-US" dirty="0">
                        <a:solidFill>
                          <a:schemeClr val="accent1"/>
                        </a:solidFill>
                      </a:rPr>
                      <a:t>個</a:t>
                    </a:r>
                  </a:p>
                </p:txBody>
              </p:sp>
            </mc:Choice>
            <mc:Fallback xmlns="">
              <p:sp>
                <p:nvSpPr>
                  <p:cNvPr id="82" name="テキスト ボックス 81">
                    <a:extLst>
                      <a:ext uri="{FF2B5EF4-FFF2-40B4-BE49-F238E27FC236}">
                        <a16:creationId xmlns:a16="http://schemas.microsoft.com/office/drawing/2014/main" id="{EE50E4DC-9B48-C085-AD4B-2D74BB3DE9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676" y="4025800"/>
                    <a:ext cx="945772" cy="55399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6475" r="-16547" b="-3902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右中かっこ 82">
                <a:extLst>
                  <a:ext uri="{FF2B5EF4-FFF2-40B4-BE49-F238E27FC236}">
                    <a16:creationId xmlns:a16="http://schemas.microsoft.com/office/drawing/2014/main" id="{C146357C-D68A-AC42-E56A-5880A9CAD8C5}"/>
                  </a:ext>
                </a:extLst>
              </p:cNvPr>
              <p:cNvSpPr/>
              <p:nvPr/>
            </p:nvSpPr>
            <p:spPr>
              <a:xfrm>
                <a:off x="9091642" y="3244393"/>
                <a:ext cx="554244" cy="2151934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テキスト ボックス 83">
                    <a:extLst>
                      <a:ext uri="{FF2B5EF4-FFF2-40B4-BE49-F238E27FC236}">
                        <a16:creationId xmlns:a16="http://schemas.microsoft.com/office/drawing/2014/main" id="{6FAA3F3B-E3E6-0167-75E0-B4E7E3D77E04}"/>
                      </a:ext>
                    </a:extLst>
                  </p:cNvPr>
                  <p:cNvSpPr txBox="1"/>
                  <p:nvPr/>
                </p:nvSpPr>
                <p:spPr>
                  <a:xfrm>
                    <a:off x="9797492" y="4192753"/>
                    <a:ext cx="9746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ja-JP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個</m:t>
                        </m:r>
                      </m:oMath>
                    </a14:m>
                    <a:r>
                      <a:rPr kumimoji="1" lang="ja-JP" altLang="en-US" dirty="0">
                        <a:solidFill>
                          <a:schemeClr val="accent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~9</m:t>
                        </m:r>
                      </m:oMath>
                    </a14:m>
                    <a:endParaRPr lang="en-US" altLang="ja-JP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テキスト ボックス 83">
                    <a:extLst>
                      <a:ext uri="{FF2B5EF4-FFF2-40B4-BE49-F238E27FC236}">
                        <a16:creationId xmlns:a16="http://schemas.microsoft.com/office/drawing/2014/main" id="{6FAA3F3B-E3E6-0167-75E0-B4E7E3D77E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7492" y="4192753"/>
                    <a:ext cx="974626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028" t="-17500" r="-20139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5" name="右中かっこ 84">
                <a:extLst>
                  <a:ext uri="{FF2B5EF4-FFF2-40B4-BE49-F238E27FC236}">
                    <a16:creationId xmlns:a16="http://schemas.microsoft.com/office/drawing/2014/main" id="{63799689-8178-0E62-6A26-CFB5B4746BB9}"/>
                  </a:ext>
                </a:extLst>
              </p:cNvPr>
              <p:cNvSpPr/>
              <p:nvPr/>
            </p:nvSpPr>
            <p:spPr>
              <a:xfrm>
                <a:off x="5757527" y="2507920"/>
                <a:ext cx="707443" cy="3704081"/>
              </a:xfrm>
              <a:prstGeom prst="rightBrace">
                <a:avLst>
                  <a:gd name="adj1" fmla="val 8333"/>
                  <a:gd name="adj2" fmla="val 9365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テキスト ボックス 85">
                    <a:extLst>
                      <a:ext uri="{FF2B5EF4-FFF2-40B4-BE49-F238E27FC236}">
                        <a16:creationId xmlns:a16="http://schemas.microsoft.com/office/drawing/2014/main" id="{5648F434-625F-3151-B43A-239B87B89EB0}"/>
                      </a:ext>
                    </a:extLst>
                  </p:cNvPr>
                  <p:cNvSpPr txBox="1"/>
                  <p:nvPr/>
                </p:nvSpPr>
                <p:spPr>
                  <a:xfrm>
                    <a:off x="6494319" y="5836281"/>
                    <a:ext cx="80021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128</m:t>
                        </m:r>
                      </m:oMath>
                    </a14:m>
                    <a:r>
                      <a:rPr kumimoji="1" lang="ja-JP" altLang="en-US" dirty="0">
                        <a:solidFill>
                          <a:schemeClr val="accent1"/>
                        </a:solidFill>
                      </a:rPr>
                      <a:t>個</a:t>
                    </a:r>
                  </a:p>
                </p:txBody>
              </p:sp>
            </mc:Choice>
            <mc:Fallback xmlns="">
              <p:sp>
                <p:nvSpPr>
                  <p:cNvPr id="86" name="テキスト ボックス 85">
                    <a:extLst>
                      <a:ext uri="{FF2B5EF4-FFF2-40B4-BE49-F238E27FC236}">
                        <a16:creationId xmlns:a16="http://schemas.microsoft.com/office/drawing/2014/main" id="{5648F434-625F-3151-B43A-239B87B89E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4319" y="5836281"/>
                    <a:ext cx="80021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7273" r="-18644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5D5C6DA2-78A2-3768-262A-01E9A51BE047}"/>
                </a:ext>
              </a:extLst>
            </p:cNvPr>
            <p:cNvSpPr txBox="1"/>
            <p:nvPr/>
          </p:nvSpPr>
          <p:spPr>
            <a:xfrm>
              <a:off x="2794062" y="6044595"/>
              <a:ext cx="1800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活性化関数　・・・</a:t>
              </a:r>
            </a:p>
          </p:txBody>
        </p:sp>
      </p:grp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2114AE70-39F2-0014-FDC3-E7DC022DF471}"/>
              </a:ext>
            </a:extLst>
          </p:cNvPr>
          <p:cNvSpPr txBox="1"/>
          <p:nvPr/>
        </p:nvSpPr>
        <p:spPr>
          <a:xfrm>
            <a:off x="9439182" y="1572137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※</a:t>
            </a:r>
            <a:r>
              <a:rPr kumimoji="1" lang="ja-JP" altLang="en-US" sz="1400" dirty="0"/>
              <a:t>バイアス項は省略した</a:t>
            </a:r>
          </a:p>
        </p:txBody>
      </p:sp>
    </p:spTree>
    <p:extLst>
      <p:ext uri="{BB962C8B-B14F-4D97-AF65-F5344CB8AC3E}">
        <p14:creationId xmlns:p14="http://schemas.microsoft.com/office/powerpoint/2010/main" val="130119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FDBF6DD-4FD4-96D5-1E42-C76D8DEC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u="sng" dirty="0"/>
              <a:t>Tensor Frow</a:t>
            </a:r>
            <a:r>
              <a:rPr lang="ja-JP" altLang="en-US" u="sng" dirty="0"/>
              <a:t>で</a:t>
            </a:r>
            <a:r>
              <a:rPr lang="en-US" altLang="ja-JP" u="sng" dirty="0"/>
              <a:t>AI</a:t>
            </a:r>
            <a:r>
              <a:rPr lang="ja-JP" altLang="en-US" u="sng" dirty="0"/>
              <a:t>モデルを作成</a:t>
            </a:r>
            <a:endParaRPr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8F79088-F609-CDE9-B423-0ABE7E2DA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28" y="2374903"/>
            <a:ext cx="6902805" cy="63503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96E3AD-7675-532F-FAD6-0155417D7CBF}"/>
              </a:ext>
            </a:extLst>
          </p:cNvPr>
          <p:cNvSpPr txBox="1"/>
          <p:nvPr/>
        </p:nvSpPr>
        <p:spPr>
          <a:xfrm>
            <a:off x="707168" y="1656606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MNIST</a:t>
            </a:r>
            <a:r>
              <a:rPr kumimoji="1" lang="ja-JP" altLang="en-US" dirty="0"/>
              <a:t>のデータをインポートする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8FC343-1F4F-A211-7E51-EA0D9BC0F830}"/>
              </a:ext>
            </a:extLst>
          </p:cNvPr>
          <p:cNvSpPr txBox="1"/>
          <p:nvPr/>
        </p:nvSpPr>
        <p:spPr>
          <a:xfrm>
            <a:off x="930750" y="3358901"/>
            <a:ext cx="702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MNIST</a:t>
            </a:r>
            <a:r>
              <a:rPr kumimoji="1" lang="ja-JP" altLang="en-US" dirty="0"/>
              <a:t>のデータは</a:t>
            </a:r>
            <a:r>
              <a:rPr lang="en-US" altLang="ja-JP" dirty="0"/>
              <a:t> </a:t>
            </a:r>
            <a:r>
              <a:rPr lang="en-US" altLang="ja-JP" dirty="0" err="1"/>
              <a:t>tensorflow.keras.datasets</a:t>
            </a:r>
            <a:r>
              <a:rPr lang="en-US" altLang="ja-JP" dirty="0"/>
              <a:t> </a:t>
            </a:r>
            <a:r>
              <a:rPr lang="ja-JP" altLang="en-US" dirty="0"/>
              <a:t>の中に入っている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F1DE26-9445-A120-1C3E-B8DBBC9EC4EA}"/>
              </a:ext>
            </a:extLst>
          </p:cNvPr>
          <p:cNvSpPr txBox="1"/>
          <p:nvPr/>
        </p:nvSpPr>
        <p:spPr>
          <a:xfrm>
            <a:off x="701269" y="4133395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 err="1"/>
              <a:t>Load_data</a:t>
            </a:r>
            <a:r>
              <a:rPr kumimoji="1" lang="en-US" altLang="ja-JP" dirty="0"/>
              <a:t>() </a:t>
            </a:r>
            <a:r>
              <a:rPr kumimoji="1" lang="ja-JP" altLang="en-US" dirty="0"/>
              <a:t>で読み込む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E81F5C-C711-1E88-F650-DD4FCB29DF7B}"/>
              </a:ext>
            </a:extLst>
          </p:cNvPr>
          <p:cNvSpPr txBox="1"/>
          <p:nvPr/>
        </p:nvSpPr>
        <p:spPr>
          <a:xfrm>
            <a:off x="3609472" y="4164173"/>
            <a:ext cx="7631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※</a:t>
            </a:r>
            <a:r>
              <a:rPr kumimoji="1" lang="ja-JP" altLang="en-US" sz="1400" dirty="0">
                <a:solidFill>
                  <a:schemeClr val="accent1"/>
                </a:solidFill>
              </a:rPr>
              <a:t>すでに学習用データとテスト用データに分かれている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192178E-928D-0818-0873-9E03D664AD98}"/>
              </a:ext>
            </a:extLst>
          </p:cNvPr>
          <p:cNvGrpSpPr/>
          <p:nvPr/>
        </p:nvGrpSpPr>
        <p:grpSpPr>
          <a:xfrm>
            <a:off x="1230659" y="4860758"/>
            <a:ext cx="9790267" cy="1485040"/>
            <a:chOff x="1230659" y="4860758"/>
            <a:chExt cx="9790267" cy="1485040"/>
          </a:xfrm>
        </p:grpSpPr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97BD7ADF-0F9A-0662-BE5F-76145A518BB8}"/>
                </a:ext>
              </a:extLst>
            </p:cNvPr>
            <p:cNvSpPr/>
            <p:nvPr/>
          </p:nvSpPr>
          <p:spPr>
            <a:xfrm>
              <a:off x="1230659" y="4860758"/>
              <a:ext cx="9790267" cy="148504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5AB9D393-ABA1-D648-2648-633F61976B60}"/>
                </a:ext>
              </a:extLst>
            </p:cNvPr>
            <p:cNvGrpSpPr/>
            <p:nvPr/>
          </p:nvGrpSpPr>
          <p:grpSpPr>
            <a:xfrm>
              <a:off x="1484064" y="5061249"/>
              <a:ext cx="9333874" cy="1107053"/>
              <a:chOff x="1684420" y="4886382"/>
              <a:chExt cx="9333874" cy="1107053"/>
            </a:xfrm>
          </p:grpSpPr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FEBB748-3A43-C779-F76F-F85E82705F9F}"/>
                  </a:ext>
                </a:extLst>
              </p:cNvPr>
              <p:cNvSpPr txBox="1"/>
              <p:nvPr/>
            </p:nvSpPr>
            <p:spPr>
              <a:xfrm>
                <a:off x="1684420" y="4978244"/>
                <a:ext cx="273825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学習データ　： </a:t>
                </a:r>
                <a:r>
                  <a:rPr kumimoji="1" lang="en-US" altLang="ja-JP" dirty="0"/>
                  <a:t>60000</a:t>
                </a:r>
                <a:r>
                  <a:rPr kumimoji="1" lang="ja-JP" altLang="en-US" dirty="0"/>
                  <a:t>枚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テストデータ： </a:t>
                </a:r>
                <a:r>
                  <a:rPr kumimoji="1" lang="en-US" altLang="ja-JP" dirty="0"/>
                  <a:t>10000</a:t>
                </a:r>
                <a:r>
                  <a:rPr kumimoji="1" lang="ja-JP" altLang="en-US" dirty="0"/>
                  <a:t>枚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AE3BF9F-E643-1AE7-29B1-53A3C69B08C3}"/>
                  </a:ext>
                </a:extLst>
              </p:cNvPr>
              <p:cNvSpPr txBox="1"/>
              <p:nvPr/>
            </p:nvSpPr>
            <p:spPr>
              <a:xfrm>
                <a:off x="5575778" y="5255243"/>
                <a:ext cx="5442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計</a:t>
                </a:r>
                <a:r>
                  <a:rPr kumimoji="1" lang="en-US" altLang="ja-JP" dirty="0"/>
                  <a:t>70000</a:t>
                </a:r>
                <a:r>
                  <a:rPr kumimoji="1" lang="ja-JP" altLang="en-US" dirty="0"/>
                  <a:t>枚の手書き文字のデータが格納されている</a:t>
                </a:r>
              </a:p>
            </p:txBody>
          </p:sp>
          <p:sp>
            <p:nvSpPr>
              <p:cNvPr id="11" name="右中かっこ 10">
                <a:extLst>
                  <a:ext uri="{FF2B5EF4-FFF2-40B4-BE49-F238E27FC236}">
                    <a16:creationId xmlns:a16="http://schemas.microsoft.com/office/drawing/2014/main" id="{1BDD1A40-1EE8-32C0-4648-8B9313B2CC86}"/>
                  </a:ext>
                </a:extLst>
              </p:cNvPr>
              <p:cNvSpPr/>
              <p:nvPr/>
            </p:nvSpPr>
            <p:spPr>
              <a:xfrm>
                <a:off x="4645049" y="4886382"/>
                <a:ext cx="627565" cy="1107053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54E23D8-FFCE-69F9-F8EF-D40D7A33940B}"/>
              </a:ext>
            </a:extLst>
          </p:cNvPr>
          <p:cNvSpPr txBox="1"/>
          <p:nvPr/>
        </p:nvSpPr>
        <p:spPr>
          <a:xfrm>
            <a:off x="8977247" y="2385149"/>
            <a:ext cx="250228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x , y = </a:t>
            </a:r>
            <a:r>
              <a:rPr lang="ja-JP" altLang="en-US" sz="1400" dirty="0"/>
              <a:t>入力データ </a:t>
            </a:r>
            <a:r>
              <a:rPr lang="en-US" altLang="ja-JP" sz="1400" dirty="0"/>
              <a:t>, </a:t>
            </a:r>
            <a:r>
              <a:rPr lang="ja-JP" altLang="en-US" sz="1400" dirty="0"/>
              <a:t>教師データ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2FAF997-0D2E-F44D-F07C-95142C799802}"/>
              </a:ext>
            </a:extLst>
          </p:cNvPr>
          <p:cNvSpPr txBox="1"/>
          <p:nvPr/>
        </p:nvSpPr>
        <p:spPr>
          <a:xfrm>
            <a:off x="8461986" y="2777152"/>
            <a:ext cx="320280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400" dirty="0"/>
              <a:t>train , test = </a:t>
            </a:r>
            <a:r>
              <a:rPr kumimoji="1" lang="ja-JP" altLang="en-US" sz="1400" dirty="0"/>
              <a:t>訓練データ </a:t>
            </a:r>
            <a:r>
              <a:rPr kumimoji="1" lang="en-US" altLang="ja-JP" sz="1400" dirty="0"/>
              <a:t>, </a:t>
            </a:r>
            <a:r>
              <a:rPr kumimoji="1" lang="ja-JP" altLang="en-US" sz="1400" dirty="0"/>
              <a:t>テストデータ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85E982F-22D9-1A5B-DAF5-B22419E504A7}"/>
              </a:ext>
            </a:extLst>
          </p:cNvPr>
          <p:cNvSpPr txBox="1"/>
          <p:nvPr/>
        </p:nvSpPr>
        <p:spPr>
          <a:xfrm>
            <a:off x="4893378" y="1676814"/>
            <a:ext cx="8167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MNIST…</a:t>
            </a:r>
            <a:r>
              <a:rPr kumimoji="1" lang="ja-JP" altLang="en-US" sz="1400" dirty="0">
                <a:solidFill>
                  <a:schemeClr val="accent1"/>
                </a:solidFill>
              </a:rPr>
              <a:t>手書き数字画像</a:t>
            </a:r>
            <a:r>
              <a:rPr kumimoji="1" lang="en-US" altLang="ja-JP" sz="1400" dirty="0">
                <a:solidFill>
                  <a:schemeClr val="accent1"/>
                </a:solidFill>
              </a:rPr>
              <a:t>70000</a:t>
            </a:r>
            <a:r>
              <a:rPr kumimoji="1" lang="ja-JP" altLang="en-US" sz="1400" dirty="0">
                <a:solidFill>
                  <a:schemeClr val="accent1"/>
                </a:solidFill>
              </a:rPr>
              <a:t>枚</a:t>
            </a:r>
            <a:r>
              <a:rPr kumimoji="1" lang="en-US" altLang="ja-JP" sz="1400" dirty="0">
                <a:solidFill>
                  <a:schemeClr val="accent1"/>
                </a:solidFill>
              </a:rPr>
              <a:t>(</a:t>
            </a:r>
            <a:r>
              <a:rPr kumimoji="1" lang="ja-JP" altLang="en-US" sz="1400" dirty="0">
                <a:solidFill>
                  <a:schemeClr val="accent1"/>
                </a:solidFill>
              </a:rPr>
              <a:t>訓練データ</a:t>
            </a:r>
            <a:r>
              <a:rPr kumimoji="1" lang="en-US" altLang="ja-JP" sz="1400" dirty="0">
                <a:solidFill>
                  <a:schemeClr val="accent1"/>
                </a:solidFill>
              </a:rPr>
              <a:t>60000</a:t>
            </a:r>
            <a:r>
              <a:rPr kumimoji="1" lang="ja-JP" altLang="en-US" sz="1400" dirty="0">
                <a:solidFill>
                  <a:schemeClr val="accent1"/>
                </a:solidFill>
              </a:rPr>
              <a:t>枚、テストデータ</a:t>
            </a:r>
            <a:r>
              <a:rPr kumimoji="1" lang="en-US" altLang="ja-JP" sz="1400" dirty="0">
                <a:solidFill>
                  <a:schemeClr val="accent1"/>
                </a:solidFill>
              </a:rPr>
              <a:t>10000</a:t>
            </a:r>
            <a:r>
              <a:rPr kumimoji="1" lang="ja-JP" altLang="en-US" sz="1400" dirty="0">
                <a:solidFill>
                  <a:schemeClr val="accent1"/>
                </a:solidFill>
              </a:rPr>
              <a:t>枚</a:t>
            </a:r>
            <a:r>
              <a:rPr kumimoji="1" lang="en-US" altLang="ja-JP" sz="1400" dirty="0">
                <a:solidFill>
                  <a:schemeClr val="accent1"/>
                </a:solidFill>
              </a:rPr>
              <a:t>)</a:t>
            </a:r>
          </a:p>
          <a:p>
            <a:r>
              <a:rPr lang="ja-JP" altLang="en-US" sz="1400" dirty="0">
                <a:solidFill>
                  <a:schemeClr val="accent1"/>
                </a:solidFill>
              </a:rPr>
              <a:t>　　　　</a:t>
            </a:r>
            <a:r>
              <a:rPr kumimoji="1" lang="ja-JP" altLang="en-US" sz="1400" dirty="0">
                <a:solidFill>
                  <a:schemeClr val="accent1"/>
                </a:solidFill>
              </a:rPr>
              <a:t>のデータセット</a:t>
            </a:r>
          </a:p>
        </p:txBody>
      </p:sp>
    </p:spTree>
    <p:extLst>
      <p:ext uri="{BB962C8B-B14F-4D97-AF65-F5344CB8AC3E}">
        <p14:creationId xmlns:p14="http://schemas.microsoft.com/office/powerpoint/2010/main" val="350472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9EDDB5-A4BF-F6B8-A25C-821F39B1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u="sng" dirty="0"/>
              <a:t>Tensor Frow</a:t>
            </a:r>
            <a:r>
              <a:rPr lang="ja-JP" altLang="en-US" u="sng" dirty="0"/>
              <a:t>で</a:t>
            </a:r>
            <a:r>
              <a:rPr lang="en-US" altLang="ja-JP" u="sng" dirty="0"/>
              <a:t>AI</a:t>
            </a:r>
            <a:r>
              <a:rPr lang="ja-JP" altLang="en-US" u="sng" dirty="0"/>
              <a:t>モデルを作成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F0E383D-3954-EE2C-2BCD-90B8CFA98094}"/>
              </a:ext>
            </a:extLst>
          </p:cNvPr>
          <p:cNvSpPr txBox="1"/>
          <p:nvPr/>
        </p:nvSpPr>
        <p:spPr>
          <a:xfrm>
            <a:off x="371260" y="156963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・実際に読み込んだデータを見てみる</a:t>
            </a:r>
          </a:p>
        </p:txBody>
      </p:sp>
      <p:pic>
        <p:nvPicPr>
          <p:cNvPr id="5" name="図 4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34F41AFB-4254-D515-ED10-75902C656C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" r="3348"/>
          <a:stretch/>
        </p:blipFill>
        <p:spPr>
          <a:xfrm>
            <a:off x="4716185" y="1458525"/>
            <a:ext cx="7370395" cy="532333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A08C4B-F7B5-214B-2C0E-8C9B4785F147}"/>
              </a:ext>
            </a:extLst>
          </p:cNvPr>
          <p:cNvSpPr txBox="1"/>
          <p:nvPr/>
        </p:nvSpPr>
        <p:spPr>
          <a:xfrm>
            <a:off x="371260" y="2213810"/>
            <a:ext cx="2840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1. </a:t>
            </a:r>
            <a:r>
              <a:rPr lang="en-US" altLang="ja-JP" sz="1400" dirty="0" err="1"/>
              <a:t>matplotlib.pyplot</a:t>
            </a:r>
            <a:r>
              <a:rPr lang="ja-JP" altLang="en-US" sz="1400" dirty="0"/>
              <a:t>のインポート</a:t>
            </a:r>
            <a:endParaRPr kumimoji="1" lang="ja-JP" altLang="en-US" sz="1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8FB5E1-9790-FBF9-2E62-49899395BBE5}"/>
              </a:ext>
            </a:extLst>
          </p:cNvPr>
          <p:cNvSpPr txBox="1"/>
          <p:nvPr/>
        </p:nvSpPr>
        <p:spPr>
          <a:xfrm>
            <a:off x="665200" y="2558067"/>
            <a:ext cx="2600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accent1"/>
                </a:solidFill>
              </a:rPr>
              <a:t>Matplotlib</a:t>
            </a:r>
            <a:r>
              <a:rPr kumimoji="1" lang="ja-JP" altLang="en-US" sz="1200" dirty="0">
                <a:solidFill>
                  <a:schemeClr val="accent1"/>
                </a:solidFill>
              </a:rPr>
              <a:t>：グラフ描写ライブラリ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5DC1701-0E9A-7C17-4290-903589BC0425}"/>
              </a:ext>
            </a:extLst>
          </p:cNvPr>
          <p:cNvSpPr txBox="1"/>
          <p:nvPr/>
        </p:nvSpPr>
        <p:spPr>
          <a:xfrm>
            <a:off x="665200" y="2809645"/>
            <a:ext cx="3182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>
                <a:solidFill>
                  <a:schemeClr val="accent1"/>
                </a:solidFill>
              </a:rPr>
              <a:t>pyplot</a:t>
            </a:r>
            <a:r>
              <a:rPr lang="ja-JP" altLang="en-US" sz="1200" dirty="0">
                <a:solidFill>
                  <a:schemeClr val="accent1"/>
                </a:solidFill>
              </a:rPr>
              <a:t>：</a:t>
            </a:r>
            <a:r>
              <a:rPr lang="en-US" altLang="ja-JP" sz="1200" dirty="0">
                <a:solidFill>
                  <a:schemeClr val="accent1"/>
                </a:solidFill>
              </a:rPr>
              <a:t>matplotlib</a:t>
            </a:r>
            <a:r>
              <a:rPr lang="ja-JP" altLang="en-US" sz="1200" dirty="0">
                <a:solidFill>
                  <a:schemeClr val="accent1"/>
                </a:solidFill>
              </a:rPr>
              <a:t>ライブラリのモジュール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0D9A5EF5-212A-A5AE-56BE-32F4D797CF7B}"/>
              </a:ext>
            </a:extLst>
          </p:cNvPr>
          <p:cNvGrpSpPr/>
          <p:nvPr/>
        </p:nvGrpSpPr>
        <p:grpSpPr>
          <a:xfrm>
            <a:off x="371260" y="3468025"/>
            <a:ext cx="4256884" cy="751057"/>
            <a:chOff x="371260" y="3369000"/>
            <a:chExt cx="4256884" cy="751057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017976A-F95D-9352-CBCE-04B3AD0D1E8D}"/>
                </a:ext>
              </a:extLst>
            </p:cNvPr>
            <p:cNvSpPr txBox="1"/>
            <p:nvPr/>
          </p:nvSpPr>
          <p:spPr>
            <a:xfrm>
              <a:off x="371260" y="3369000"/>
              <a:ext cx="3273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2. </a:t>
              </a:r>
              <a:r>
                <a:rPr kumimoji="1" lang="ja-JP" altLang="en-US" sz="1400" dirty="0"/>
                <a:t>図の中に</a:t>
              </a:r>
              <a:r>
                <a:rPr kumimoji="1" lang="en-US" altLang="ja-JP" sz="1400" dirty="0"/>
                <a:t>2×5</a:t>
              </a:r>
              <a:r>
                <a:rPr kumimoji="1" lang="ja-JP" altLang="en-US" sz="1400" dirty="0"/>
                <a:t>のサブプロットを生成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0CD3401-3CD7-91C2-FCCC-10840B4FF16A}"/>
                </a:ext>
              </a:extLst>
            </p:cNvPr>
            <p:cNvSpPr txBox="1"/>
            <p:nvPr/>
          </p:nvSpPr>
          <p:spPr>
            <a:xfrm>
              <a:off x="665200" y="3658392"/>
              <a:ext cx="39629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>
                  <a:solidFill>
                    <a:schemeClr val="accent1"/>
                  </a:solidFill>
                </a:rPr>
                <a:t>s</a:t>
              </a:r>
              <a:r>
                <a:rPr kumimoji="1" lang="en-US" altLang="ja-JP" sz="1200" dirty="0">
                  <a:solidFill>
                    <a:schemeClr val="accent1"/>
                  </a:solidFill>
                </a:rPr>
                <a:t>ubplots</a:t>
              </a:r>
              <a:r>
                <a:rPr kumimoji="1" lang="ja-JP" altLang="en-US" sz="1200" dirty="0">
                  <a:solidFill>
                    <a:schemeClr val="accent1"/>
                  </a:solidFill>
                </a:rPr>
                <a:t>：</a:t>
              </a:r>
              <a:r>
                <a:rPr kumimoji="1" lang="en-US" altLang="ja-JP" sz="1200" dirty="0" err="1">
                  <a:solidFill>
                    <a:schemeClr val="accent1"/>
                  </a:solidFill>
                </a:rPr>
                <a:t>pyplot</a:t>
              </a:r>
              <a:r>
                <a:rPr kumimoji="1" lang="ja-JP" altLang="en-US" sz="1200" dirty="0">
                  <a:solidFill>
                    <a:schemeClr val="accent1"/>
                  </a:solidFill>
                </a:rPr>
                <a:t>内の関数，</a:t>
              </a:r>
              <a:endParaRPr kumimoji="1" lang="en-US" altLang="ja-JP" sz="1200" dirty="0">
                <a:solidFill>
                  <a:schemeClr val="accent1"/>
                </a:solidFill>
              </a:endParaRPr>
            </a:p>
            <a:p>
              <a:r>
                <a:rPr lang="ja-JP" altLang="en-US" sz="1200" dirty="0">
                  <a:solidFill>
                    <a:schemeClr val="accent1"/>
                  </a:solidFill>
                </a:rPr>
                <a:t>　　　　　複数のプロットを</a:t>
              </a:r>
              <a:r>
                <a:rPr lang="en-US" altLang="ja-JP" sz="1200" dirty="0">
                  <a:solidFill>
                    <a:schemeClr val="accent1"/>
                  </a:solidFill>
                </a:rPr>
                <a:t>1</a:t>
              </a:r>
              <a:r>
                <a:rPr lang="ja-JP" altLang="en-US" sz="1200" dirty="0">
                  <a:solidFill>
                    <a:schemeClr val="accent1"/>
                  </a:solidFill>
                </a:rPr>
                <a:t>つの図の中に入れられる</a:t>
              </a:r>
              <a:endParaRPr kumimoji="1" lang="ja-JP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E3C40B4-197E-D2AC-9CD1-B4D32933B972}"/>
              </a:ext>
            </a:extLst>
          </p:cNvPr>
          <p:cNvGrpSpPr/>
          <p:nvPr/>
        </p:nvGrpSpPr>
        <p:grpSpPr>
          <a:xfrm>
            <a:off x="371260" y="4722240"/>
            <a:ext cx="4397358" cy="1432579"/>
            <a:chOff x="371260" y="4228029"/>
            <a:chExt cx="4397358" cy="1432579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57C3451-DC42-972E-F250-67B9C4A28253}"/>
                </a:ext>
              </a:extLst>
            </p:cNvPr>
            <p:cNvSpPr txBox="1"/>
            <p:nvPr/>
          </p:nvSpPr>
          <p:spPr>
            <a:xfrm>
              <a:off x="371260" y="4228029"/>
              <a:ext cx="43973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4~. </a:t>
              </a:r>
              <a:r>
                <a:rPr kumimoji="1" lang="ja-JP" altLang="en-US" sz="1400" dirty="0"/>
                <a:t>各サブプロットに</a:t>
              </a:r>
              <a:r>
                <a:rPr kumimoji="1" lang="en-US" altLang="ja-JP" sz="1400" dirty="0"/>
                <a:t>1</a:t>
              </a:r>
              <a:r>
                <a:rPr kumimoji="1" lang="ja-JP" altLang="en-US" sz="1400" dirty="0"/>
                <a:t>番目から</a:t>
              </a:r>
              <a:r>
                <a:rPr kumimoji="1" lang="en-US" altLang="ja-JP" sz="1400" dirty="0"/>
                <a:t>10</a:t>
              </a:r>
              <a:r>
                <a:rPr kumimoji="1" lang="ja-JP" altLang="en-US" sz="1400" dirty="0"/>
                <a:t>番目の数字データ</a:t>
              </a:r>
              <a:endParaRPr kumimoji="1" lang="en-US" altLang="ja-JP" sz="1400" dirty="0"/>
            </a:p>
            <a:p>
              <a:r>
                <a:rPr lang="en-US" altLang="ja-JP" sz="1400" dirty="0"/>
                <a:t>      </a:t>
              </a:r>
              <a:r>
                <a:rPr kumimoji="1" lang="ja-JP" altLang="en-US" sz="1400" dirty="0"/>
                <a:t>を埋め込む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CE5E6B1-566E-CDFD-5180-6BFA7ED8BDA2}"/>
                </a:ext>
              </a:extLst>
            </p:cNvPr>
            <p:cNvSpPr txBox="1"/>
            <p:nvPr/>
          </p:nvSpPr>
          <p:spPr>
            <a:xfrm>
              <a:off x="665200" y="4857656"/>
              <a:ext cx="241123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solidFill>
                    <a:schemeClr val="accent1"/>
                  </a:solidFill>
                </a:rPr>
                <a:t>For</a:t>
              </a:r>
              <a:r>
                <a:rPr kumimoji="1" lang="ja-JP" altLang="en-US" sz="1050" dirty="0">
                  <a:solidFill>
                    <a:schemeClr val="accent1"/>
                  </a:solidFill>
                </a:rPr>
                <a:t>文：繰り返し処理を実行するもの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F291F70-5B16-86A5-7BA6-B9C5D19C6705}"/>
                </a:ext>
              </a:extLst>
            </p:cNvPr>
            <p:cNvSpPr txBox="1"/>
            <p:nvPr/>
          </p:nvSpPr>
          <p:spPr>
            <a:xfrm flipH="1">
              <a:off x="651170" y="5383609"/>
              <a:ext cx="25988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err="1">
                  <a:solidFill>
                    <a:schemeClr val="accent1"/>
                  </a:solidFill>
                </a:rPr>
                <a:t>cmap</a:t>
              </a:r>
              <a:r>
                <a:rPr kumimoji="1" lang="en-US" altLang="ja-JP" sz="1200" dirty="0">
                  <a:solidFill>
                    <a:schemeClr val="accent1"/>
                  </a:solidFill>
                </a:rPr>
                <a:t>=</a:t>
              </a:r>
              <a:r>
                <a:rPr kumimoji="1" lang="en-US" altLang="ja-JP" sz="1200" dirty="0" err="1">
                  <a:solidFill>
                    <a:schemeClr val="accent1"/>
                  </a:solidFill>
                </a:rPr>
                <a:t>plt.cm.binary</a:t>
              </a:r>
              <a:r>
                <a:rPr lang="ja-JP" altLang="en-US" sz="1200" dirty="0">
                  <a:solidFill>
                    <a:schemeClr val="accent1"/>
                  </a:solidFill>
                </a:rPr>
                <a:t>：白黒で表示</a:t>
              </a:r>
              <a:endParaRPr kumimoji="1" lang="ja-JP" altLang="en-US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9A5138-7DAB-DCBD-CCF0-356E3AF3C332}"/>
              </a:ext>
            </a:extLst>
          </p:cNvPr>
          <p:cNvSpPr txBox="1"/>
          <p:nvPr/>
        </p:nvSpPr>
        <p:spPr>
          <a:xfrm flipH="1">
            <a:off x="651170" y="5605783"/>
            <a:ext cx="2680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chemeClr val="accent1"/>
                </a:solidFill>
              </a:rPr>
              <a:t>a</a:t>
            </a:r>
            <a:r>
              <a:rPr kumimoji="1" lang="en-US" altLang="ja-JP" sz="1200" dirty="0" err="1">
                <a:solidFill>
                  <a:schemeClr val="accent1"/>
                </a:solidFill>
              </a:rPr>
              <a:t>x.inshow</a:t>
            </a:r>
            <a:r>
              <a:rPr kumimoji="1" lang="ja-JP" altLang="en-US" sz="1200" dirty="0">
                <a:solidFill>
                  <a:schemeClr val="accent1"/>
                </a:solidFill>
              </a:rPr>
              <a:t>：画像を表示する</a:t>
            </a:r>
          </a:p>
        </p:txBody>
      </p:sp>
    </p:spTree>
    <p:extLst>
      <p:ext uri="{BB962C8B-B14F-4D97-AF65-F5344CB8AC3E}">
        <p14:creationId xmlns:p14="http://schemas.microsoft.com/office/powerpoint/2010/main" val="321438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15866B-1570-BF7E-3040-FA73AE9B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u="sng" dirty="0"/>
              <a:t>Tensor Frow</a:t>
            </a:r>
            <a:r>
              <a:rPr lang="ja-JP" altLang="en-US" u="sng" dirty="0"/>
              <a:t>で</a:t>
            </a:r>
            <a:r>
              <a:rPr lang="en-US" altLang="ja-JP" u="sng" dirty="0"/>
              <a:t>AI</a:t>
            </a:r>
            <a:r>
              <a:rPr lang="ja-JP" altLang="en-US" u="sng" dirty="0"/>
              <a:t>モデルを作成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93C0C6-B51A-D3A3-4B82-8AB8E36D6363}"/>
              </a:ext>
            </a:extLst>
          </p:cNvPr>
          <p:cNvSpPr txBox="1"/>
          <p:nvPr/>
        </p:nvSpPr>
        <p:spPr>
          <a:xfrm>
            <a:off x="570641" y="1595044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AI</a:t>
            </a:r>
            <a:r>
              <a:rPr kumimoji="1" lang="ja-JP" altLang="en-US" dirty="0"/>
              <a:t>モデル作成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37C8AE7-C508-1B95-8C27-64D01CC9F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4" t="5888" b="14476"/>
          <a:stretch/>
        </p:blipFill>
        <p:spPr>
          <a:xfrm>
            <a:off x="2564758" y="2026251"/>
            <a:ext cx="5727464" cy="1452593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812803F-D629-7015-3AC3-1A7513EA5A80}"/>
              </a:ext>
            </a:extLst>
          </p:cNvPr>
          <p:cNvGrpSpPr/>
          <p:nvPr/>
        </p:nvGrpSpPr>
        <p:grpSpPr>
          <a:xfrm>
            <a:off x="1164201" y="3883339"/>
            <a:ext cx="9863598" cy="2020572"/>
            <a:chOff x="1034609" y="3814407"/>
            <a:chExt cx="9863598" cy="2020572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FF356D9-D74B-4B47-7B90-2CDE621E8BA6}"/>
                </a:ext>
              </a:extLst>
            </p:cNvPr>
            <p:cNvSpPr txBox="1"/>
            <p:nvPr/>
          </p:nvSpPr>
          <p:spPr>
            <a:xfrm>
              <a:off x="1045029" y="3814407"/>
              <a:ext cx="5950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kumimoji="1" lang="en-US" altLang="ja-JP" dirty="0"/>
                <a:t>model=</a:t>
              </a:r>
              <a:r>
                <a:rPr kumimoji="1" lang="en-US" altLang="ja-JP" dirty="0" err="1"/>
                <a:t>tf.keras.models.Sequential</a:t>
              </a:r>
              <a:r>
                <a:rPr kumimoji="1" lang="en-US" altLang="ja-JP" dirty="0"/>
                <a:t>()</a:t>
              </a:r>
              <a:r>
                <a:rPr kumimoji="1" lang="ja-JP" altLang="en-US" dirty="0"/>
                <a:t>：</a:t>
              </a:r>
              <a:r>
                <a:rPr kumimoji="1" lang="en-US" altLang="ja-JP" dirty="0"/>
                <a:t>AI</a:t>
              </a:r>
              <a:r>
                <a:rPr kumimoji="1" lang="ja-JP" altLang="en-US" dirty="0"/>
                <a:t>モデル構築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C17A692-D631-DEC1-1561-52A3BC8CBF8D}"/>
                </a:ext>
              </a:extLst>
            </p:cNvPr>
            <p:cNvSpPr txBox="1"/>
            <p:nvPr/>
          </p:nvSpPr>
          <p:spPr>
            <a:xfrm>
              <a:off x="1045029" y="4334636"/>
              <a:ext cx="8812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2. </a:t>
              </a:r>
              <a:r>
                <a:rPr kumimoji="1" lang="ja-JP" altLang="en-US" dirty="0"/>
                <a:t>入力層：</a:t>
              </a:r>
              <a:r>
                <a:rPr lang="en-US" altLang="ja-JP" dirty="0">
                  <a:sym typeface="Wingdings" panose="05000000000000000000" pitchFamily="2" charset="2"/>
                </a:rPr>
                <a:t>(28×28)</a:t>
              </a:r>
              <a:r>
                <a:rPr lang="ja-JP" altLang="en-US" dirty="0">
                  <a:sym typeface="Wingdings" panose="05000000000000000000" pitchFamily="2" charset="2"/>
                </a:rPr>
                <a:t>の</a:t>
              </a:r>
              <a:r>
                <a:rPr kumimoji="1" lang="ja-JP" altLang="en-US" dirty="0"/>
                <a:t>画像データを</a:t>
              </a:r>
              <a:r>
                <a:rPr kumimoji="1" lang="en-US" altLang="ja-JP" dirty="0"/>
                <a:t>784</a:t>
              </a:r>
              <a:r>
                <a:rPr kumimoji="1" lang="ja-JP" altLang="en-US" dirty="0"/>
                <a:t>個の</a:t>
              </a:r>
              <a:r>
                <a:rPr kumimoji="1" lang="en-US" altLang="ja-JP" dirty="0"/>
                <a:t>1</a:t>
              </a:r>
              <a:r>
                <a:rPr kumimoji="1" lang="ja-JP" altLang="en-US" dirty="0"/>
                <a:t>次元</a:t>
              </a:r>
              <a:r>
                <a:rPr lang="ja-JP" altLang="en-US" dirty="0"/>
                <a:t>配列</a:t>
              </a:r>
              <a:r>
                <a:rPr kumimoji="1" lang="ja-JP" altLang="en-US" dirty="0"/>
                <a:t>に変換して入力 </a:t>
              </a:r>
              <a:r>
                <a:rPr lang="ja-JP" altLang="en-US" dirty="0"/>
                <a:t>→ </a:t>
              </a:r>
              <a:r>
                <a:rPr kumimoji="1" lang="en-US" altLang="ja-JP" dirty="0"/>
                <a:t>Flatten()</a:t>
              </a:r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0497A35-DD9B-A0A3-57AC-F26047D1CB5F}"/>
                </a:ext>
              </a:extLst>
            </p:cNvPr>
            <p:cNvSpPr txBox="1"/>
            <p:nvPr/>
          </p:nvSpPr>
          <p:spPr>
            <a:xfrm>
              <a:off x="1045029" y="4893624"/>
              <a:ext cx="891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3. </a:t>
              </a:r>
              <a:r>
                <a:rPr kumimoji="1" lang="ja-JP" altLang="en-US" dirty="0"/>
                <a:t>隠れ層：</a:t>
              </a:r>
              <a:r>
                <a:rPr kumimoji="1" lang="en-US" altLang="ja-JP" dirty="0"/>
                <a:t> 128</a:t>
              </a:r>
              <a:r>
                <a:rPr lang="ja-JP" altLang="en-US" dirty="0"/>
                <a:t>個のユニット．</a:t>
              </a:r>
              <a:r>
                <a:rPr kumimoji="1" lang="ja-JP" altLang="en-US" dirty="0"/>
                <a:t>全結合層</a:t>
              </a:r>
              <a:r>
                <a:rPr kumimoji="1" lang="en-US" altLang="ja-JP" dirty="0"/>
                <a:t>(Dense</a:t>
              </a:r>
              <a:r>
                <a:rPr kumimoji="1" lang="ja-JP" altLang="en-US" dirty="0"/>
                <a:t>関数</a:t>
              </a:r>
              <a:r>
                <a:rPr kumimoji="1" lang="en-US" altLang="ja-JP" dirty="0"/>
                <a:t>)</a:t>
              </a:r>
              <a:r>
                <a:rPr lang="ja-JP" altLang="en-US" dirty="0"/>
                <a:t>で</a:t>
              </a:r>
              <a:r>
                <a:rPr lang="en-US" altLang="ja-JP" dirty="0" err="1"/>
                <a:t>Relu</a:t>
              </a:r>
              <a:r>
                <a:rPr lang="ja-JP" altLang="en-US" dirty="0"/>
                <a:t>関数に代入して出力する</a:t>
              </a:r>
              <a:endParaRPr kumimoji="1" lang="en-US" altLang="ja-JP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FC6BF61-3559-481F-AE2D-048C9FE2652C}"/>
                </a:ext>
              </a:extLst>
            </p:cNvPr>
            <p:cNvSpPr txBox="1"/>
            <p:nvPr/>
          </p:nvSpPr>
          <p:spPr>
            <a:xfrm>
              <a:off x="1034609" y="5465647"/>
              <a:ext cx="986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4. </a:t>
              </a:r>
              <a:r>
                <a:rPr kumimoji="1" lang="ja-JP" altLang="en-US" dirty="0"/>
                <a:t>出力層：</a:t>
              </a:r>
              <a:r>
                <a:rPr kumimoji="1" lang="en-US" altLang="ja-JP" dirty="0"/>
                <a:t>10</a:t>
              </a:r>
              <a:r>
                <a:rPr kumimoji="1" lang="ja-JP" altLang="en-US" dirty="0"/>
                <a:t>個のユニット．全結合層</a:t>
              </a:r>
              <a:r>
                <a:rPr kumimoji="1" lang="en-US" altLang="ja-JP" dirty="0"/>
                <a:t>(Dense</a:t>
              </a:r>
              <a:r>
                <a:rPr kumimoji="1" lang="ja-JP" altLang="en-US" dirty="0"/>
                <a:t>関数</a:t>
              </a:r>
              <a:r>
                <a:rPr kumimoji="1" lang="en-US" altLang="ja-JP" dirty="0"/>
                <a:t>)</a:t>
              </a:r>
              <a:r>
                <a:rPr kumimoji="1" lang="ja-JP" altLang="en-US" dirty="0"/>
                <a:t>で</a:t>
              </a:r>
              <a:r>
                <a:rPr kumimoji="1" lang="ja-JP" altLang="en-US"/>
                <a:t>ソフトマックス</a:t>
              </a:r>
              <a:r>
                <a:rPr lang="ja-JP" altLang="en-US"/>
                <a:t>関数に代入して出力</a:t>
              </a:r>
              <a:r>
                <a:rPr lang="ja-JP" altLang="en-US" dirty="0"/>
                <a:t>する</a:t>
              </a:r>
              <a:endParaRPr kumimoji="1"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1FE391-5C57-0924-D42A-6E64F694E86A}"/>
              </a:ext>
            </a:extLst>
          </p:cNvPr>
          <p:cNvSpPr txBox="1"/>
          <p:nvPr/>
        </p:nvSpPr>
        <p:spPr>
          <a:xfrm flipH="1">
            <a:off x="7047532" y="3923878"/>
            <a:ext cx="4965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accent1"/>
                </a:solidFill>
              </a:rPr>
              <a:t>Sequential</a:t>
            </a:r>
            <a:r>
              <a:rPr lang="ja-JP" altLang="en-US" sz="1200" dirty="0">
                <a:solidFill>
                  <a:schemeClr val="accent1"/>
                </a:solidFill>
              </a:rPr>
              <a:t>モデル：ニューラルネットワークの各層をつなげたモデル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D1547E9-0D18-CAD7-C663-2BDF65E25121}"/>
              </a:ext>
            </a:extLst>
          </p:cNvPr>
          <p:cNvGrpSpPr/>
          <p:nvPr/>
        </p:nvGrpSpPr>
        <p:grpSpPr>
          <a:xfrm>
            <a:off x="8961119" y="633226"/>
            <a:ext cx="2787344" cy="2931064"/>
            <a:chOff x="9036794" y="419476"/>
            <a:chExt cx="2787344" cy="2931064"/>
          </a:xfrm>
        </p:grpSpPr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84B6A8EA-7E7E-CABC-0181-538309D98AB7}"/>
                </a:ext>
              </a:extLst>
            </p:cNvPr>
            <p:cNvSpPr/>
            <p:nvPr/>
          </p:nvSpPr>
          <p:spPr>
            <a:xfrm>
              <a:off x="9036794" y="419476"/>
              <a:ext cx="2787344" cy="29310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9859A2E1-C2F5-BE90-9D22-61791F259A29}"/>
                    </a:ext>
                  </a:extLst>
                </p:cNvPr>
                <p:cNvSpPr txBox="1"/>
                <p:nvPr/>
              </p:nvSpPr>
              <p:spPr>
                <a:xfrm>
                  <a:off x="9639356" y="914058"/>
                  <a:ext cx="1714444" cy="617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9859A2E1-C2F5-BE90-9D22-61791F259A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9356" y="914058"/>
                  <a:ext cx="1714444" cy="617861"/>
                </a:xfrm>
                <a:prstGeom prst="rect">
                  <a:avLst/>
                </a:prstGeom>
                <a:blipFill>
                  <a:blip r:embed="rId3"/>
                  <a:stretch>
                    <a:fillRect b="-9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54B74E5-5838-B477-D324-09B2B4ABEBF0}"/>
                </a:ext>
              </a:extLst>
            </p:cNvPr>
            <p:cNvSpPr txBox="1"/>
            <p:nvPr/>
          </p:nvSpPr>
          <p:spPr>
            <a:xfrm flipH="1">
              <a:off x="9268529" y="544726"/>
              <a:ext cx="1436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Relu</a:t>
              </a:r>
              <a:r>
                <a:rPr kumimoji="1" lang="ja-JP" altLang="en-US" dirty="0"/>
                <a:t>関数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5989FDC-5B2B-48B1-8D52-A852140E2262}"/>
                </a:ext>
              </a:extLst>
            </p:cNvPr>
            <p:cNvSpPr txBox="1"/>
            <p:nvPr/>
          </p:nvSpPr>
          <p:spPr>
            <a:xfrm>
              <a:off x="9268529" y="1925472"/>
              <a:ext cx="22008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ソフトマックス関数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804C48CB-20BD-F465-16C2-24649B463FB2}"/>
                    </a:ext>
                  </a:extLst>
                </p:cNvPr>
                <p:cNvSpPr txBox="1"/>
                <p:nvPr/>
              </p:nvSpPr>
              <p:spPr>
                <a:xfrm>
                  <a:off x="9627242" y="2452367"/>
                  <a:ext cx="1715406" cy="5956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</m:den>
                        </m:f>
                      </m:oMath>
                    </m:oMathPara>
                  </a14:m>
                  <a:endParaRPr kumimoji="1" lang="en-US" altLang="ja-JP" b="0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804C48CB-20BD-F465-16C2-24649B463F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7242" y="2452367"/>
                  <a:ext cx="1715406" cy="5956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0817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3F78-C65D-D8C1-BF5B-0C087889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u="sng" dirty="0"/>
              <a:t>Tensor Frow</a:t>
            </a:r>
            <a:r>
              <a:rPr lang="ja-JP" altLang="en-US" u="sng" dirty="0"/>
              <a:t>で</a:t>
            </a:r>
            <a:r>
              <a:rPr lang="en-US" altLang="ja-JP" u="sng" dirty="0"/>
              <a:t>AI</a:t>
            </a:r>
            <a:r>
              <a:rPr lang="ja-JP" altLang="en-US" u="sng" dirty="0"/>
              <a:t>モデルを作成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14BCFE6-3136-BA02-C5E0-B62A341DAB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3" r="2061"/>
          <a:stretch/>
        </p:blipFill>
        <p:spPr>
          <a:xfrm>
            <a:off x="6321202" y="1673871"/>
            <a:ext cx="5115139" cy="358793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0096D3-C4C0-4EB4-3920-B89E6247A0D5}"/>
              </a:ext>
            </a:extLst>
          </p:cNvPr>
          <p:cNvSpPr txBox="1"/>
          <p:nvPr/>
        </p:nvSpPr>
        <p:spPr>
          <a:xfrm>
            <a:off x="336884" y="163415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・モデルの中身を確認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214E06-F7D2-5892-0B6D-5429EE1B948B}"/>
              </a:ext>
            </a:extLst>
          </p:cNvPr>
          <p:cNvSpPr txBox="1"/>
          <p:nvPr/>
        </p:nvSpPr>
        <p:spPr>
          <a:xfrm>
            <a:off x="2875385" y="1622385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　</a:t>
            </a:r>
            <a:r>
              <a:rPr kumimoji="1" lang="en-US" altLang="ja-JP" dirty="0" err="1"/>
              <a:t>model.summary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2FD4A5B-F5E8-1506-9D57-B26F869A9891}"/>
              </a:ext>
            </a:extLst>
          </p:cNvPr>
          <p:cNvSpPr txBox="1"/>
          <p:nvPr/>
        </p:nvSpPr>
        <p:spPr>
          <a:xfrm>
            <a:off x="336884" y="233951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</a:t>
            </a:r>
            <a:r>
              <a:rPr kumimoji="1" lang="ja-JP" altLang="en-US" dirty="0"/>
              <a:t>パラメータの数を確認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0DBFD1D-B1DD-898C-B138-F2456362A766}"/>
              </a:ext>
            </a:extLst>
          </p:cNvPr>
          <p:cNvGrpSpPr/>
          <p:nvPr/>
        </p:nvGrpSpPr>
        <p:grpSpPr>
          <a:xfrm>
            <a:off x="1040560" y="2708849"/>
            <a:ext cx="4298160" cy="2715674"/>
            <a:chOff x="838200" y="2708849"/>
            <a:chExt cx="4298160" cy="2715674"/>
          </a:xfrm>
        </p:grpSpPr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F108D086-8C93-5D78-C508-650B9EBBB37B}"/>
                </a:ext>
              </a:extLst>
            </p:cNvPr>
            <p:cNvSpPr/>
            <p:nvPr/>
          </p:nvSpPr>
          <p:spPr>
            <a:xfrm>
              <a:off x="838200" y="2708849"/>
              <a:ext cx="4298160" cy="271567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F9E5A7F7-364B-DB65-A470-C5DCF78D84CD}"/>
                </a:ext>
              </a:extLst>
            </p:cNvPr>
            <p:cNvGrpSpPr/>
            <p:nvPr/>
          </p:nvGrpSpPr>
          <p:grpSpPr>
            <a:xfrm>
              <a:off x="1097387" y="2732475"/>
              <a:ext cx="3793026" cy="1299432"/>
              <a:chOff x="1024403" y="3565030"/>
              <a:chExt cx="3793026" cy="1299432"/>
            </a:xfrm>
          </p:grpSpPr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70817D8-1DDC-FD69-E0EE-8C79E1AD7CD9}"/>
                  </a:ext>
                </a:extLst>
              </p:cNvPr>
              <p:cNvSpPr txBox="1"/>
              <p:nvPr/>
            </p:nvSpPr>
            <p:spPr>
              <a:xfrm>
                <a:off x="1024403" y="3931098"/>
                <a:ext cx="3793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隠れ層</a:t>
                </a:r>
                <a:r>
                  <a:rPr lang="ja-JP" altLang="en-US" dirty="0"/>
                  <a:t>：</a:t>
                </a:r>
                <a:r>
                  <a:rPr lang="en-US" altLang="ja-JP" dirty="0"/>
                  <a:t>784×128 + 128 =100480</a:t>
                </a:r>
                <a:endParaRPr kumimoji="1" lang="en-US" altLang="ja-JP" dirty="0"/>
              </a:p>
            </p:txBody>
          </p:sp>
          <p:sp>
            <p:nvSpPr>
              <p:cNvPr id="9" name="左中かっこ 8">
                <a:extLst>
                  <a:ext uri="{FF2B5EF4-FFF2-40B4-BE49-F238E27FC236}">
                    <a16:creationId xmlns:a16="http://schemas.microsoft.com/office/drawing/2014/main" id="{AE747E56-EB3D-21DB-D475-2B512171F34A}"/>
                  </a:ext>
                </a:extLst>
              </p:cNvPr>
              <p:cNvSpPr/>
              <p:nvPr/>
            </p:nvSpPr>
            <p:spPr>
              <a:xfrm rot="16200000">
                <a:off x="2420661" y="3944575"/>
                <a:ext cx="169650" cy="99794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左中かっこ 9">
                <a:extLst>
                  <a:ext uri="{FF2B5EF4-FFF2-40B4-BE49-F238E27FC236}">
                    <a16:creationId xmlns:a16="http://schemas.microsoft.com/office/drawing/2014/main" id="{DFF0FC14-7DD0-7C6D-3EA1-C64A9365EEBD}"/>
                  </a:ext>
                </a:extLst>
              </p:cNvPr>
              <p:cNvSpPr/>
              <p:nvPr/>
            </p:nvSpPr>
            <p:spPr>
              <a:xfrm rot="5400000">
                <a:off x="3417366" y="3593641"/>
                <a:ext cx="169650" cy="55833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CCD0D0E-1864-C52D-0D11-22757D39DFDA}"/>
                  </a:ext>
                </a:extLst>
              </p:cNvPr>
              <p:cNvSpPr txBox="1"/>
              <p:nvPr/>
            </p:nvSpPr>
            <p:spPr>
              <a:xfrm>
                <a:off x="1781604" y="4556685"/>
                <a:ext cx="1441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>
                    <a:solidFill>
                      <a:schemeClr val="accent1"/>
                    </a:solidFill>
                  </a:rPr>
                  <a:t>重み付き線形和</a:t>
                </a:r>
                <a:endParaRPr kumimoji="1" lang="ja-JP" altLang="en-US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1805938-49BB-3920-8A1C-49B919948A05}"/>
                  </a:ext>
                </a:extLst>
              </p:cNvPr>
              <p:cNvSpPr txBox="1"/>
              <p:nvPr/>
            </p:nvSpPr>
            <p:spPr>
              <a:xfrm>
                <a:off x="3066446" y="3565030"/>
                <a:ext cx="983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solidFill>
                      <a:schemeClr val="accent1"/>
                    </a:solidFill>
                  </a:rPr>
                  <a:t>バイアス</a:t>
                </a: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F0A53D7C-2CA4-FE68-D9B3-57EF61D8951C}"/>
                </a:ext>
              </a:extLst>
            </p:cNvPr>
            <p:cNvGrpSpPr/>
            <p:nvPr/>
          </p:nvGrpSpPr>
          <p:grpSpPr>
            <a:xfrm>
              <a:off x="1113253" y="4053206"/>
              <a:ext cx="3608680" cy="1299432"/>
              <a:chOff x="1024403" y="3565030"/>
              <a:chExt cx="3608680" cy="1299432"/>
            </a:xfrm>
          </p:grpSpPr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47C2678-961D-8661-10AB-730E51D7F59D}"/>
                  </a:ext>
                </a:extLst>
              </p:cNvPr>
              <p:cNvSpPr txBox="1"/>
              <p:nvPr/>
            </p:nvSpPr>
            <p:spPr>
              <a:xfrm>
                <a:off x="1024403" y="3931098"/>
                <a:ext cx="3608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出力</a:t>
                </a:r>
                <a:r>
                  <a:rPr kumimoji="1" lang="ja-JP" altLang="en-US" dirty="0"/>
                  <a:t>層</a:t>
                </a:r>
                <a:r>
                  <a:rPr lang="ja-JP" altLang="en-US" dirty="0"/>
                  <a:t>：</a:t>
                </a:r>
                <a:r>
                  <a:rPr lang="en-US" altLang="ja-JP" dirty="0"/>
                  <a:t>128×10   +  10  =1290</a:t>
                </a:r>
                <a:endParaRPr kumimoji="1" lang="en-US" altLang="ja-JP" dirty="0"/>
              </a:p>
            </p:txBody>
          </p:sp>
          <p:sp>
            <p:nvSpPr>
              <p:cNvPr id="16" name="左中かっこ 15">
                <a:extLst>
                  <a:ext uri="{FF2B5EF4-FFF2-40B4-BE49-F238E27FC236}">
                    <a16:creationId xmlns:a16="http://schemas.microsoft.com/office/drawing/2014/main" id="{B13D2EC2-FFA5-C77C-8475-08AC5F147377}"/>
                  </a:ext>
                </a:extLst>
              </p:cNvPr>
              <p:cNvSpPr/>
              <p:nvPr/>
            </p:nvSpPr>
            <p:spPr>
              <a:xfrm rot="16200000">
                <a:off x="2420661" y="3944575"/>
                <a:ext cx="169650" cy="99794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左中かっこ 16">
                <a:extLst>
                  <a:ext uri="{FF2B5EF4-FFF2-40B4-BE49-F238E27FC236}">
                    <a16:creationId xmlns:a16="http://schemas.microsoft.com/office/drawing/2014/main" id="{FA5671D2-4524-46D0-F3BA-D6DBEB14305E}"/>
                  </a:ext>
                </a:extLst>
              </p:cNvPr>
              <p:cNvSpPr/>
              <p:nvPr/>
            </p:nvSpPr>
            <p:spPr>
              <a:xfrm rot="5400000">
                <a:off x="3417366" y="3593641"/>
                <a:ext cx="169650" cy="55833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F750497-C669-C0BE-3907-BC40F0793100}"/>
                  </a:ext>
                </a:extLst>
              </p:cNvPr>
              <p:cNvSpPr txBox="1"/>
              <p:nvPr/>
            </p:nvSpPr>
            <p:spPr>
              <a:xfrm>
                <a:off x="1781604" y="4556685"/>
                <a:ext cx="1441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>
                    <a:solidFill>
                      <a:schemeClr val="accent1"/>
                    </a:solidFill>
                  </a:rPr>
                  <a:t>重み付き線形和</a:t>
                </a:r>
                <a:endParaRPr kumimoji="1" lang="ja-JP" altLang="en-US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C37B23F-1CAD-5D2C-C7FC-4B34525B1C14}"/>
                  </a:ext>
                </a:extLst>
              </p:cNvPr>
              <p:cNvSpPr txBox="1"/>
              <p:nvPr/>
            </p:nvSpPr>
            <p:spPr>
              <a:xfrm>
                <a:off x="3066446" y="3565030"/>
                <a:ext cx="983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solidFill>
                      <a:schemeClr val="accent1"/>
                    </a:solidFill>
                  </a:rPr>
                  <a:t>バイアス</a:t>
                </a:r>
              </a:p>
            </p:txBody>
          </p:sp>
        </p:grp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0F85633-D4DF-37FF-E696-C09182D68FDB}"/>
              </a:ext>
            </a:extLst>
          </p:cNvPr>
          <p:cNvSpPr txBox="1"/>
          <p:nvPr/>
        </p:nvSpPr>
        <p:spPr>
          <a:xfrm>
            <a:off x="591267" y="5521486"/>
            <a:ext cx="958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 合計</a:t>
            </a:r>
            <a:r>
              <a:rPr kumimoji="1" lang="en-US" altLang="ja-JP" b="1" dirty="0"/>
              <a:t>101770</a:t>
            </a:r>
            <a:r>
              <a:rPr kumimoji="1" lang="ja-JP" altLang="en-US" dirty="0"/>
              <a:t>個のパラメータ（学習ではこのすべてのパラメータを調整することになる）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A14AA51-94BD-1371-D9F0-38336CF3C3C4}"/>
              </a:ext>
            </a:extLst>
          </p:cNvPr>
          <p:cNvSpPr txBox="1"/>
          <p:nvPr/>
        </p:nvSpPr>
        <p:spPr>
          <a:xfrm>
            <a:off x="755698" y="612354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これでも少ないほう</a:t>
            </a:r>
            <a:r>
              <a:rPr lang="ja-JP" altLang="en-US" dirty="0"/>
              <a:t>！！！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988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1092</Words>
  <Application>Microsoft Office PowerPoint</Application>
  <PresentationFormat>ワイド画面</PresentationFormat>
  <Paragraphs>143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游ゴシック</vt:lpstr>
      <vt:lpstr>游ゴシック Light</vt:lpstr>
      <vt:lpstr>Arial</vt:lpstr>
      <vt:lpstr>Cambria Math</vt:lpstr>
      <vt:lpstr>Helvetica</vt:lpstr>
      <vt:lpstr>Office テーマ</vt:lpstr>
      <vt:lpstr>ニューラルネットワーク実装</vt:lpstr>
      <vt:lpstr>やること</vt:lpstr>
      <vt:lpstr>手書き文字認識AIアプリ作成の手順</vt:lpstr>
      <vt:lpstr>ライブラリのインポート</vt:lpstr>
      <vt:lpstr>Tensor FrowでAIモデルを作成</vt:lpstr>
      <vt:lpstr>Tensor FrowでAIモデルを作成</vt:lpstr>
      <vt:lpstr>Tensor FrowでAIモデルを作成</vt:lpstr>
      <vt:lpstr>Tensor FrowでAIモデルを作成</vt:lpstr>
      <vt:lpstr>Tensor FrowでAIモデルを作成</vt:lpstr>
      <vt:lpstr>AIモデルで学習を行う</vt:lpstr>
      <vt:lpstr>AIモデルで学習を行う</vt:lpstr>
      <vt:lpstr>AIモデルで学習を行う</vt:lpstr>
      <vt:lpstr>AIモデルで学習を行う</vt:lpstr>
      <vt:lpstr>AIモデルで学習を行う</vt:lpstr>
      <vt:lpstr>Gradioで画像認識アプリにする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機械学習の実装</dc:title>
  <dc:creator>須賀 勇貴</dc:creator>
  <cp:lastModifiedBy>須賀 勇貴</cp:lastModifiedBy>
  <cp:revision>10</cp:revision>
  <dcterms:created xsi:type="dcterms:W3CDTF">2023-03-05T04:54:07Z</dcterms:created>
  <dcterms:modified xsi:type="dcterms:W3CDTF">2023-03-06T00:23:11Z</dcterms:modified>
</cp:coreProperties>
</file>