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80" r:id="rId4"/>
    <p:sldId id="257" r:id="rId5"/>
    <p:sldId id="260" r:id="rId6"/>
    <p:sldId id="259" r:id="rId7"/>
    <p:sldId id="258" r:id="rId8"/>
    <p:sldId id="281" r:id="rId9"/>
    <p:sldId id="262" r:id="rId10"/>
    <p:sldId id="271" r:id="rId11"/>
    <p:sldId id="275" r:id="rId12"/>
    <p:sldId id="276" r:id="rId13"/>
    <p:sldId id="277" r:id="rId14"/>
    <p:sldId id="272" r:id="rId15"/>
    <p:sldId id="263" r:id="rId16"/>
    <p:sldId id="282" r:id="rId17"/>
    <p:sldId id="264" r:id="rId18"/>
    <p:sldId id="265" r:id="rId19"/>
    <p:sldId id="266" r:id="rId20"/>
    <p:sldId id="267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AFC3-18C5-42D5-9620-E7FED404F794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D6B1-B46D-46D3-8ED4-E9E59135B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85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AFC3-18C5-42D5-9620-E7FED404F794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D6B1-B46D-46D3-8ED4-E9E59135B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51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AFC3-18C5-42D5-9620-E7FED404F794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D6B1-B46D-46D3-8ED4-E9E59135B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24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AFC3-18C5-42D5-9620-E7FED404F794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D6B1-B46D-46D3-8ED4-E9E59135B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248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AFC3-18C5-42D5-9620-E7FED404F794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D6B1-B46D-46D3-8ED4-E9E59135B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13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AFC3-18C5-42D5-9620-E7FED404F794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D6B1-B46D-46D3-8ED4-E9E59135B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88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AFC3-18C5-42D5-9620-E7FED404F794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D6B1-B46D-46D3-8ED4-E9E59135B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02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AFC3-18C5-42D5-9620-E7FED404F794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D6B1-B46D-46D3-8ED4-E9E59135B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39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AFC3-18C5-42D5-9620-E7FED404F794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D6B1-B46D-46D3-8ED4-E9E59135B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5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AFC3-18C5-42D5-9620-E7FED404F794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D6B1-B46D-46D3-8ED4-E9E59135B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2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AFC3-18C5-42D5-9620-E7FED404F794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D6B1-B46D-46D3-8ED4-E9E59135B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85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FAFC3-18C5-42D5-9620-E7FED404F794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8D6B1-B46D-46D3-8ED4-E9E59135B5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35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Smbus</a:t>
            </a:r>
            <a:r>
              <a:rPr lang="en-US" altLang="zh-TW" dirty="0" smtClean="0">
                <a:solidFill>
                  <a:schemeClr val="bg1"/>
                </a:solidFill>
              </a:rPr>
              <a:t> Utility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Chant.Yu</a:t>
            </a:r>
            <a:endParaRPr lang="en-US" altLang="zh-TW" dirty="0" smtClean="0"/>
          </a:p>
          <a:p>
            <a:r>
              <a:rPr lang="en-US" altLang="zh-TW" dirty="0" smtClean="0"/>
              <a:t>2018.03.22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787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Benefit of </a:t>
            </a:r>
            <a:r>
              <a:rPr lang="en-US" altLang="zh-TW" b="1" dirty="0" err="1">
                <a:solidFill>
                  <a:schemeClr val="bg1"/>
                </a:solidFill>
              </a:rPr>
              <a:t>Smbus</a:t>
            </a:r>
            <a:r>
              <a:rPr lang="en-US" altLang="zh-TW" b="1" dirty="0">
                <a:solidFill>
                  <a:schemeClr val="bg1"/>
                </a:solidFill>
              </a:rPr>
              <a:t> Hierarchy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b="1" dirty="0">
                <a:solidFill>
                  <a:schemeClr val="bg1"/>
                </a:solidFill>
              </a:rPr>
              <a:t>High </a:t>
            </a:r>
            <a:r>
              <a:rPr lang="en-US" altLang="zh-TW" b="1" dirty="0" smtClean="0">
                <a:solidFill>
                  <a:schemeClr val="bg1"/>
                </a:solidFill>
              </a:rPr>
              <a:t>Compatibility</a:t>
            </a:r>
          </a:p>
          <a:p>
            <a:r>
              <a:rPr lang="en-US" altLang="zh-TW" b="1" dirty="0">
                <a:solidFill>
                  <a:schemeClr val="bg1"/>
                </a:solidFill>
              </a:rPr>
              <a:t>Smart </a:t>
            </a:r>
            <a:r>
              <a:rPr lang="en-US" altLang="zh-TW" b="1" dirty="0" smtClean="0">
                <a:solidFill>
                  <a:schemeClr val="bg1"/>
                </a:solidFill>
              </a:rPr>
              <a:t>Navigation</a:t>
            </a:r>
          </a:p>
          <a:p>
            <a:r>
              <a:rPr lang="en-US" altLang="zh-TW" b="1" dirty="0" smtClean="0">
                <a:solidFill>
                  <a:schemeClr val="bg1"/>
                </a:solidFill>
              </a:rPr>
              <a:t>Enhance Efficiency of Development</a:t>
            </a:r>
            <a:endParaRPr lang="zh-TW" altLang="en-US" b="1" dirty="0">
              <a:solidFill>
                <a:schemeClr val="bg1"/>
              </a:solidFill>
            </a:endParaRPr>
          </a:p>
          <a:p>
            <a:pPr lvl="0"/>
            <a:endParaRPr lang="zh-TW" altLang="en-US" b="1" dirty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7050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High Compatibility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altLang="zh-TW" sz="1800" b="1" dirty="0" smtClean="0">
                <a:solidFill>
                  <a:schemeClr val="bg1"/>
                </a:solidFill>
              </a:rPr>
              <a:t>There many kinds of </a:t>
            </a:r>
            <a:r>
              <a:rPr lang="en-US" altLang="zh-TW" sz="1800" b="1" dirty="0" err="1" smtClean="0">
                <a:solidFill>
                  <a:schemeClr val="bg1"/>
                </a:solidFill>
              </a:rPr>
              <a:t>smbus</a:t>
            </a:r>
            <a:r>
              <a:rPr lang="en-US" altLang="zh-TW" sz="1800" b="1" dirty="0" smtClean="0">
                <a:solidFill>
                  <a:schemeClr val="bg1"/>
                </a:solidFill>
              </a:rPr>
              <a:t> devices on the market. Vendor have their rule to manage </a:t>
            </a:r>
            <a:r>
              <a:rPr lang="en-US" altLang="zh-TW" sz="1800" b="1" dirty="0">
                <a:solidFill>
                  <a:schemeClr val="bg1"/>
                </a:solidFill>
              </a:rPr>
              <a:t>own</a:t>
            </a:r>
            <a:r>
              <a:rPr lang="en-US" altLang="zh-TW" sz="1800" b="1" dirty="0" smtClean="0">
                <a:solidFill>
                  <a:schemeClr val="bg1"/>
                </a:solidFill>
              </a:rPr>
              <a:t> devices.  </a:t>
            </a:r>
            <a:r>
              <a:rPr lang="en-US" altLang="zh-TW" sz="1800" b="1" dirty="0" err="1" smtClean="0">
                <a:solidFill>
                  <a:schemeClr val="bg1"/>
                </a:solidFill>
              </a:rPr>
              <a:t>Smbus</a:t>
            </a:r>
            <a:r>
              <a:rPr lang="en-US" altLang="zh-TW" sz="1800" b="1" dirty="0" smtClean="0">
                <a:solidFill>
                  <a:schemeClr val="bg1"/>
                </a:solidFill>
              </a:rPr>
              <a:t> Hierarchy can contain each of them. </a:t>
            </a:r>
            <a:r>
              <a:rPr lang="en-US" altLang="zh-TW" sz="1800" b="1" dirty="0">
                <a:solidFill>
                  <a:schemeClr val="bg1"/>
                </a:solidFill>
              </a:rPr>
              <a:t>Reduce </a:t>
            </a:r>
            <a:r>
              <a:rPr lang="en-US" altLang="zh-TW" sz="1800" b="1" dirty="0" smtClean="0">
                <a:solidFill>
                  <a:schemeClr val="bg1"/>
                </a:solidFill>
              </a:rPr>
              <a:t>asynchronous process. </a:t>
            </a:r>
            <a:r>
              <a:rPr lang="en-US" altLang="zh-TW" sz="1800" b="1" dirty="0">
                <a:solidFill>
                  <a:schemeClr val="bg1"/>
                </a:solidFill>
              </a:rPr>
              <a:t>Enhance </a:t>
            </a:r>
            <a:r>
              <a:rPr lang="en-US" altLang="zh-TW" sz="1800" b="1" dirty="0" smtClean="0">
                <a:solidFill>
                  <a:schemeClr val="bg1"/>
                </a:solidFill>
              </a:rPr>
              <a:t>good Quality.</a:t>
            </a:r>
            <a:endParaRPr lang="zh-TW" altLang="en-US" sz="1800" b="1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143" y="2420888"/>
            <a:ext cx="5919177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4304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Smart Navigation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6469" y="1340768"/>
            <a:ext cx="8229600" cy="4525963"/>
          </a:xfrm>
        </p:spPr>
        <p:txBody>
          <a:bodyPr/>
          <a:lstStyle/>
          <a:p>
            <a:r>
              <a:rPr lang="en-US" altLang="zh-TW" sz="1800" b="1" dirty="0" smtClean="0">
                <a:solidFill>
                  <a:schemeClr val="bg1"/>
                </a:solidFill>
              </a:rPr>
              <a:t>Handle duplicate address and conflict problem. By smart algorithm  and External- File, host manage every device precisely. </a:t>
            </a:r>
            <a:r>
              <a:rPr lang="en-US" altLang="zh-TW" sz="1800" b="1" dirty="0">
                <a:solidFill>
                  <a:schemeClr val="bg1"/>
                </a:solidFill>
              </a:rPr>
              <a:t>Enhance good </a:t>
            </a:r>
            <a:r>
              <a:rPr lang="en-US" altLang="zh-TW" sz="1800" b="1" dirty="0" smtClean="0">
                <a:solidFill>
                  <a:schemeClr val="bg1"/>
                </a:solidFill>
              </a:rPr>
              <a:t>Reliability.</a:t>
            </a:r>
            <a:endParaRPr lang="zh-TW" altLang="en-US" sz="1800" b="1" dirty="0">
              <a:solidFill>
                <a:schemeClr val="bg1"/>
              </a:solidFill>
            </a:endParaRPr>
          </a:p>
          <a:p>
            <a:pPr lvl="0"/>
            <a:endParaRPr lang="zh-TW" altLang="en-US" b="1" dirty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21368"/>
            <a:ext cx="5919178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9340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Enhance Efficiency of Development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6469" y="1340768"/>
            <a:ext cx="8229600" cy="4525963"/>
          </a:xfrm>
        </p:spPr>
        <p:txBody>
          <a:bodyPr/>
          <a:lstStyle/>
          <a:p>
            <a:r>
              <a:rPr lang="en-US" altLang="zh-TW" sz="1800" b="1" dirty="0" smtClean="0">
                <a:solidFill>
                  <a:schemeClr val="bg1"/>
                </a:solidFill>
              </a:rPr>
              <a:t>With </a:t>
            </a:r>
            <a:r>
              <a:rPr lang="en-US" altLang="zh-TW" sz="1800" b="1" dirty="0" err="1" smtClean="0">
                <a:solidFill>
                  <a:schemeClr val="bg1"/>
                </a:solidFill>
              </a:rPr>
              <a:t>Smbus</a:t>
            </a:r>
            <a:r>
              <a:rPr lang="en-US" altLang="zh-TW" sz="1800" b="1" dirty="0" smtClean="0">
                <a:solidFill>
                  <a:schemeClr val="bg1"/>
                </a:solidFill>
              </a:rPr>
              <a:t> Hierarchy function, Developer may systematize the </a:t>
            </a:r>
            <a:r>
              <a:rPr lang="en-US" altLang="zh-TW" sz="1800" b="1" dirty="0" err="1" smtClean="0">
                <a:solidFill>
                  <a:schemeClr val="bg1"/>
                </a:solidFill>
              </a:rPr>
              <a:t>smbus</a:t>
            </a:r>
            <a:r>
              <a:rPr lang="en-US" altLang="zh-TW" sz="1800" b="1" dirty="0" smtClean="0">
                <a:solidFill>
                  <a:schemeClr val="bg1"/>
                </a:solidFill>
              </a:rPr>
              <a:t> design and develop. Which help team work become more efficiency. Furthermore, reduce period of project process. Create a huge benefit for company!</a:t>
            </a:r>
            <a:endParaRPr lang="zh-TW" altLang="en-US" sz="1800" b="1" dirty="0">
              <a:solidFill>
                <a:schemeClr val="bg1"/>
              </a:solidFill>
            </a:endParaRPr>
          </a:p>
          <a:p>
            <a:pPr lvl="0"/>
            <a:endParaRPr lang="zh-TW" altLang="en-US" b="1" dirty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73" y="2532087"/>
            <a:ext cx="7953375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4415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Core Value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Replace market competition and ruling with a friendly cooperation. Let every one  who want to develop </a:t>
            </a:r>
            <a:r>
              <a:rPr lang="en-US" altLang="zh-TW" b="1" dirty="0" err="1" smtClean="0">
                <a:solidFill>
                  <a:schemeClr val="bg1"/>
                </a:solidFill>
              </a:rPr>
              <a:t>smbus</a:t>
            </a:r>
            <a:r>
              <a:rPr lang="en-US" altLang="zh-TW" b="1" dirty="0" smtClean="0">
                <a:solidFill>
                  <a:schemeClr val="bg1"/>
                </a:solidFill>
              </a:rPr>
              <a:t> feel flexible and convenient.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000708"/>
            <a:ext cx="1874240" cy="191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259632" y="5912621"/>
            <a:ext cx="6528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>
                <a:solidFill>
                  <a:schemeClr val="accent6">
                    <a:lumMod val="75000"/>
                  </a:schemeClr>
                </a:solidFill>
              </a:rPr>
              <a:t>Less Competition , More Cooperation</a:t>
            </a:r>
            <a:endParaRPr lang="zh-TW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向下箭號 4"/>
          <p:cNvSpPr/>
          <p:nvPr/>
        </p:nvSpPr>
        <p:spPr>
          <a:xfrm>
            <a:off x="1187624" y="4272588"/>
            <a:ext cx="648072" cy="1368152"/>
          </a:xfrm>
          <a:prstGeom prst="downArrow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 rot="10800000">
            <a:off x="7020272" y="4250852"/>
            <a:ext cx="648072" cy="1368152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016" y="3969980"/>
            <a:ext cx="1874240" cy="1907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7727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External File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476510" cy="3138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653136"/>
            <a:ext cx="7478216" cy="203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238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802631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Back Up </a:t>
            </a:r>
            <a:r>
              <a:rPr lang="en-US" altLang="zh-TW" dirty="0" smtClean="0">
                <a:solidFill>
                  <a:schemeClr val="bg1"/>
                </a:solidFill>
              </a:rPr>
              <a:t/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en-US" altLang="zh-TW" dirty="0" smtClean="0">
                <a:solidFill>
                  <a:schemeClr val="bg1"/>
                </a:solidFill>
              </a:rPr>
              <a:t>Scan </a:t>
            </a:r>
            <a:r>
              <a:rPr lang="en-US" altLang="zh-TW" dirty="0">
                <a:solidFill>
                  <a:schemeClr val="bg1"/>
                </a:solidFill>
              </a:rPr>
              <a:t>Algorithm 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22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Scan </a:t>
            </a:r>
            <a:r>
              <a:rPr lang="en-US" altLang="zh-TW" b="1" dirty="0" smtClean="0">
                <a:solidFill>
                  <a:schemeClr val="bg1"/>
                </a:solidFill>
              </a:rPr>
              <a:t>Algorithm - 1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482568"/>
            <a:ext cx="5040560" cy="468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0" y="1800000"/>
            <a:ext cx="2043785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916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Scan </a:t>
            </a:r>
            <a:r>
              <a:rPr lang="en-US" altLang="zh-TW" b="1" dirty="0" smtClean="0">
                <a:solidFill>
                  <a:schemeClr val="bg1"/>
                </a:solidFill>
              </a:rPr>
              <a:t>Algorithm - 2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0" y="1800000"/>
            <a:ext cx="2050990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464" y="2565304"/>
            <a:ext cx="63000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464" y="1817896"/>
            <a:ext cx="6300000" cy="6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063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Scan </a:t>
            </a:r>
            <a:r>
              <a:rPr lang="en-US" altLang="zh-TW" b="1" dirty="0" smtClean="0">
                <a:solidFill>
                  <a:schemeClr val="bg1"/>
                </a:solidFill>
              </a:rPr>
              <a:t>Algorithm - 3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92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0" y="1800000"/>
            <a:ext cx="2050990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3" y="2132856"/>
            <a:ext cx="5961783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063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Contents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Smbus</a:t>
            </a:r>
            <a:r>
              <a:rPr lang="en-US" altLang="zh-TW" dirty="0" smtClean="0">
                <a:solidFill>
                  <a:schemeClr val="bg1"/>
                </a:solidFill>
              </a:rPr>
              <a:t> Introduction and Problem 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Solution </a:t>
            </a:r>
            <a:r>
              <a:rPr lang="en-US" altLang="zh-TW" dirty="0">
                <a:solidFill>
                  <a:schemeClr val="bg1"/>
                </a:solidFill>
              </a:rPr>
              <a:t>–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Smbus</a:t>
            </a:r>
            <a:r>
              <a:rPr lang="en-US" altLang="zh-TW" dirty="0">
                <a:solidFill>
                  <a:schemeClr val="bg1"/>
                </a:solidFill>
              </a:rPr>
              <a:t> Hierarchy Tree 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Back Up – </a:t>
            </a:r>
            <a:r>
              <a:rPr lang="en-US" altLang="zh-TW" dirty="0">
                <a:solidFill>
                  <a:schemeClr val="bg1"/>
                </a:solidFill>
              </a:rPr>
              <a:t>Scan </a:t>
            </a:r>
            <a:r>
              <a:rPr lang="en-US" altLang="zh-TW" dirty="0">
                <a:solidFill>
                  <a:schemeClr val="bg1"/>
                </a:solidFill>
              </a:rPr>
              <a:t>Algorithm 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60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Scan </a:t>
            </a:r>
            <a:r>
              <a:rPr lang="en-US" altLang="zh-TW" b="1" dirty="0" smtClean="0">
                <a:solidFill>
                  <a:schemeClr val="bg1"/>
                </a:solidFill>
              </a:rPr>
              <a:t>Algorithm - 4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0" y="1800000"/>
            <a:ext cx="2050990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171" y="2565304"/>
            <a:ext cx="5961783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772816"/>
            <a:ext cx="5992170" cy="650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248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802631"/>
          </a:xfrm>
        </p:spPr>
        <p:txBody>
          <a:bodyPr>
            <a:normAutofit/>
          </a:bodyPr>
          <a:lstStyle/>
          <a:p>
            <a:r>
              <a:rPr lang="en-US" altLang="zh-TW" dirty="0" err="1">
                <a:solidFill>
                  <a:schemeClr val="bg1"/>
                </a:solidFill>
              </a:rPr>
              <a:t>Smbus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/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en-US" altLang="zh-TW" dirty="0" smtClean="0">
                <a:solidFill>
                  <a:schemeClr val="bg1"/>
                </a:solidFill>
              </a:rPr>
              <a:t>Introduction </a:t>
            </a:r>
            <a:r>
              <a:rPr lang="en-US" altLang="zh-TW" dirty="0">
                <a:solidFill>
                  <a:schemeClr val="bg1"/>
                </a:solidFill>
              </a:rPr>
              <a:t>and </a:t>
            </a:r>
            <a:r>
              <a:rPr lang="en-US" altLang="zh-TW" dirty="0" smtClean="0">
                <a:solidFill>
                  <a:schemeClr val="bg1"/>
                </a:solidFill>
              </a:rPr>
              <a:t>Problem 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66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Utilize </a:t>
            </a:r>
            <a:r>
              <a:rPr lang="en-US" altLang="zh-TW" dirty="0" err="1" smtClean="0">
                <a:solidFill>
                  <a:schemeClr val="bg1"/>
                </a:solidFill>
              </a:rPr>
              <a:t>Smbus</a:t>
            </a:r>
            <a:r>
              <a:rPr lang="en-US" altLang="zh-TW" dirty="0" smtClean="0">
                <a:solidFill>
                  <a:schemeClr val="bg1"/>
                </a:solidFill>
              </a:rPr>
              <a:t> Protocol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6334" y="2771636"/>
            <a:ext cx="7912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err="1" smtClean="0">
                <a:solidFill>
                  <a:schemeClr val="bg1"/>
                </a:solidFill>
              </a:rPr>
              <a:t>pBS</a:t>
            </a:r>
            <a:r>
              <a:rPr lang="en-US" altLang="zh-TW" b="1" dirty="0" smtClean="0">
                <a:solidFill>
                  <a:schemeClr val="bg1"/>
                </a:solidFill>
              </a:rPr>
              <a:t>-</a:t>
            </a:r>
            <a:r>
              <a:rPr lang="en-US" altLang="zh-TW" b="1" dirty="0">
                <a:solidFill>
                  <a:schemeClr val="bg1"/>
                </a:solidFill>
              </a:rPr>
              <a:t>&gt;</a:t>
            </a:r>
            <a:r>
              <a:rPr lang="en-US" altLang="zh-TW" b="1" dirty="0" err="1">
                <a:solidFill>
                  <a:schemeClr val="bg1"/>
                </a:solidFill>
              </a:rPr>
              <a:t>LocateProtocol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&amp;</a:t>
            </a:r>
            <a:r>
              <a:rPr lang="en-US" altLang="zh-TW" dirty="0" err="1" smtClean="0">
                <a:solidFill>
                  <a:schemeClr val="bg1"/>
                </a:solidFill>
              </a:rPr>
              <a:t>gEfiSmbusHcProtocolGuid</a:t>
            </a:r>
            <a:r>
              <a:rPr lang="en-US" altLang="zh-TW" dirty="0" smtClean="0">
                <a:solidFill>
                  <a:schemeClr val="bg1"/>
                </a:solidFill>
              </a:rPr>
              <a:t>,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NULL, &amp;</a:t>
            </a:r>
            <a:r>
              <a:rPr lang="en-US" altLang="zh-TW" dirty="0" err="1">
                <a:solidFill>
                  <a:schemeClr val="bg1"/>
                </a:solidFill>
              </a:rPr>
              <a:t>gSmbusProtocol</a:t>
            </a:r>
            <a:r>
              <a:rPr lang="en-US" altLang="zh-TW" dirty="0">
                <a:solidFill>
                  <a:schemeClr val="bg1"/>
                </a:solidFill>
              </a:rPr>
              <a:t>);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4927" y="3132257"/>
            <a:ext cx="7173457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</a:rPr>
              <a:t>EFI_GUID  </a:t>
            </a:r>
            <a:r>
              <a:rPr lang="en-US" altLang="zh-TW" sz="1600" dirty="0" err="1">
                <a:solidFill>
                  <a:schemeClr val="bg1"/>
                </a:solidFill>
              </a:rPr>
              <a:t>gEfiSmbusHcProtocolGuid</a:t>
            </a:r>
            <a:r>
              <a:rPr lang="en-US" altLang="zh-TW" sz="1600" dirty="0">
                <a:solidFill>
                  <a:schemeClr val="bg1"/>
                </a:solidFill>
              </a:rPr>
              <a:t> = </a:t>
            </a:r>
            <a:endParaRPr lang="en-US" altLang="zh-TW" sz="1600" dirty="0" smtClean="0">
              <a:solidFill>
                <a:schemeClr val="bg1"/>
              </a:solidFill>
            </a:endParaRPr>
          </a:p>
          <a:p>
            <a:r>
              <a:rPr lang="en-US" altLang="zh-TW" sz="1600" dirty="0" smtClean="0">
                <a:solidFill>
                  <a:schemeClr val="bg1"/>
                </a:solidFill>
              </a:rPr>
              <a:t>{</a:t>
            </a:r>
            <a:r>
              <a:rPr lang="en-US" altLang="zh-TW" sz="1600" dirty="0">
                <a:solidFill>
                  <a:schemeClr val="bg1"/>
                </a:solidFill>
              </a:rPr>
              <a:t>0xe49d33ed, 0x513d, 0x4634, { 0xb6, 0x98, 0x6f, 0x55, 0xaa, 0x75, 0x1c, 0x1b} </a:t>
            </a:r>
            <a:r>
              <a:rPr lang="en-US" altLang="zh-TW" sz="1600" dirty="0" smtClean="0">
                <a:solidFill>
                  <a:schemeClr val="bg1"/>
                </a:solidFill>
              </a:rPr>
              <a:t>};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73" y="3861048"/>
            <a:ext cx="40290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橢圓 12"/>
          <p:cNvSpPr/>
          <p:nvPr/>
        </p:nvSpPr>
        <p:spPr>
          <a:xfrm>
            <a:off x="3802928" y="4005064"/>
            <a:ext cx="81658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1354656" y="3861048"/>
            <a:ext cx="20882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140069"/>
            <a:ext cx="4029075" cy="160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755576" y="1196752"/>
            <a:ext cx="649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#Include </a:t>
            </a:r>
            <a:r>
              <a:rPr lang="en-US" altLang="zh-TW" b="1" dirty="0" err="1" smtClean="0">
                <a:solidFill>
                  <a:schemeClr val="bg1"/>
                </a:solidFill>
              </a:rPr>
              <a:t>SmbusHc.h</a:t>
            </a:r>
            <a:r>
              <a:rPr lang="en-US" altLang="zh-TW" b="1" dirty="0" smtClean="0">
                <a:solidFill>
                  <a:schemeClr val="bg1"/>
                </a:solidFill>
              </a:rPr>
              <a:t>  // </a:t>
            </a:r>
            <a:r>
              <a:rPr lang="en-US" altLang="zh-TW" b="1" dirty="0" err="1" smtClean="0">
                <a:solidFill>
                  <a:schemeClr val="bg1"/>
                </a:solidFill>
              </a:rPr>
              <a:t>provded</a:t>
            </a:r>
            <a:r>
              <a:rPr lang="en-US" altLang="zh-TW" b="1" dirty="0" smtClean="0">
                <a:solidFill>
                  <a:schemeClr val="bg1"/>
                </a:solidFill>
              </a:rPr>
              <a:t> by EDKII, based </a:t>
            </a:r>
            <a:r>
              <a:rPr lang="en-US" altLang="zh-TW" b="1" dirty="0" err="1" smtClean="0">
                <a:solidFill>
                  <a:schemeClr val="bg1"/>
                </a:solidFill>
              </a:rPr>
              <a:t>on“PI</a:t>
            </a:r>
            <a:r>
              <a:rPr lang="en-US" altLang="zh-TW" b="1" dirty="0" smtClean="0">
                <a:solidFill>
                  <a:schemeClr val="bg1"/>
                </a:solidFill>
              </a:rPr>
              <a:t> spec Vol:5”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77" y="1556792"/>
            <a:ext cx="6094591" cy="957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文字方塊 17"/>
          <p:cNvSpPr txBox="1"/>
          <p:nvPr/>
        </p:nvSpPr>
        <p:spPr>
          <a:xfrm>
            <a:off x="117201" y="980728"/>
            <a:ext cx="638376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3">
                    <a:lumMod val="75000"/>
                  </a:schemeClr>
                </a:solidFill>
              </a:rPr>
              <a:t>Step 1</a:t>
            </a:r>
            <a:endParaRPr lang="zh-TW" altLang="en-US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17201" y="2575937"/>
            <a:ext cx="638376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chemeClr val="accent3">
                    <a:lumMod val="75000"/>
                  </a:schemeClr>
                </a:solidFill>
              </a:rPr>
              <a:t>Step 2</a:t>
            </a:r>
            <a:endParaRPr lang="zh-TW" altLang="en-US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9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Smbus</a:t>
            </a:r>
            <a:r>
              <a:rPr lang="en-US" altLang="zh-TW" dirty="0" smtClean="0">
                <a:solidFill>
                  <a:schemeClr val="bg1"/>
                </a:solidFill>
              </a:rPr>
              <a:t> Read/Write Function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3006800" cy="1243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向右箭號 5"/>
          <p:cNvSpPr/>
          <p:nvPr/>
        </p:nvSpPr>
        <p:spPr>
          <a:xfrm>
            <a:off x="4788024" y="1988906"/>
            <a:ext cx="432048" cy="2880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638"/>
          <a:stretch/>
        </p:blipFill>
        <p:spPr bwMode="auto">
          <a:xfrm>
            <a:off x="971600" y="4869160"/>
            <a:ext cx="3066447" cy="1408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023" y="1775735"/>
            <a:ext cx="17811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12976"/>
            <a:ext cx="5611992" cy="1181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文字方塊 14"/>
          <p:cNvSpPr txBox="1"/>
          <p:nvPr/>
        </p:nvSpPr>
        <p:spPr>
          <a:xfrm>
            <a:off x="529880" y="2780928"/>
            <a:ext cx="1200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Definition: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67544" y="4491836"/>
            <a:ext cx="2841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P.S. Host </a:t>
            </a:r>
            <a:r>
              <a:rPr lang="en-US" altLang="zh-TW" b="1" dirty="0">
                <a:solidFill>
                  <a:schemeClr val="bg1"/>
                </a:solidFill>
              </a:rPr>
              <a:t>o</a:t>
            </a:r>
            <a:r>
              <a:rPr lang="en-US" altLang="zh-TW" b="1" dirty="0" smtClean="0">
                <a:solidFill>
                  <a:schemeClr val="bg1"/>
                </a:solidFill>
              </a:rPr>
              <a:t>peration </a:t>
            </a:r>
            <a:r>
              <a:rPr lang="en-US" altLang="zh-TW" b="1" dirty="0" err="1" smtClean="0">
                <a:solidFill>
                  <a:schemeClr val="bg1"/>
                </a:solidFill>
              </a:rPr>
              <a:t>funciton</a:t>
            </a:r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80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Smbus</a:t>
            </a:r>
            <a:r>
              <a:rPr lang="en-US" altLang="zh-TW" dirty="0" smtClean="0">
                <a:solidFill>
                  <a:schemeClr val="bg1"/>
                </a:solidFill>
              </a:rPr>
              <a:t> 7-Bit Address + Read/Write bit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48196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11560" y="5085184"/>
                <a:ext cx="7047378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solidFill>
                      <a:schemeClr val="bg1"/>
                    </a:solidFill>
                  </a:rPr>
                  <a:t>The maximum of </a:t>
                </a:r>
                <a:r>
                  <a:rPr lang="en-US" altLang="zh-TW" b="1" dirty="0">
                    <a:solidFill>
                      <a:schemeClr val="bg1"/>
                    </a:solidFill>
                  </a:rPr>
                  <a:t>s</a:t>
                </a:r>
                <a:r>
                  <a:rPr lang="en-US" altLang="zh-TW" b="1" dirty="0" smtClean="0">
                    <a:solidFill>
                      <a:schemeClr val="bg1"/>
                    </a:solidFill>
                  </a:rPr>
                  <a:t>lave address to a host (PCH) goes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altLang="zh-TW" b="1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𝟕</m:t>
                        </m:r>
                      </m:sup>
                    </m:sSup>
                    <m:r>
                      <a:rPr lang="en-US" altLang="zh-TW" b="1" i="1" smtClean="0">
                        <a:solidFill>
                          <a:srgbClr val="FFFF0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zh-TW" altLang="en-US" b="1" dirty="0" smtClean="0">
                    <a:solidFill>
                      <a:srgbClr val="FFFF00"/>
                    </a:solidFill>
                  </a:rPr>
                  <a:t> </a:t>
                </a:r>
                <a:r>
                  <a:rPr lang="en-US" altLang="zh-TW" b="1" dirty="0" smtClean="0">
                    <a:solidFill>
                      <a:srgbClr val="FFFF00"/>
                    </a:solidFill>
                  </a:rPr>
                  <a:t>128 </a:t>
                </a:r>
                <a:r>
                  <a:rPr lang="en-US" altLang="zh-TW" b="1" dirty="0" smtClean="0">
                    <a:solidFill>
                      <a:schemeClr val="bg1"/>
                    </a:solidFill>
                  </a:rPr>
                  <a:t>devices</a:t>
                </a:r>
                <a:endParaRPr lang="zh-TW" alt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085184"/>
                <a:ext cx="7047378" cy="374270"/>
              </a:xfrm>
              <a:prstGeom prst="rect">
                <a:avLst/>
              </a:prstGeom>
              <a:blipFill rotWithShape="1">
                <a:blip r:embed="rId3"/>
                <a:stretch>
                  <a:fillRect l="-692" t="-6452" b="-241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24" y="2420888"/>
            <a:ext cx="5975508" cy="2595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611560" y="5733256"/>
            <a:ext cx="2434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Make a scan loop </a:t>
            </a:r>
          </a:p>
          <a:p>
            <a:r>
              <a:rPr lang="en-US" altLang="zh-TW" b="1" dirty="0" smtClean="0">
                <a:solidFill>
                  <a:schemeClr val="bg1"/>
                </a:solidFill>
              </a:rPr>
              <a:t>For ( </a:t>
            </a:r>
            <a:r>
              <a:rPr lang="en-US" altLang="zh-TW" b="1" dirty="0" err="1" smtClean="0">
                <a:solidFill>
                  <a:schemeClr val="bg1"/>
                </a:solidFill>
              </a:rPr>
              <a:t>i</a:t>
            </a:r>
            <a:r>
              <a:rPr lang="en-US" altLang="zh-TW" b="1" dirty="0" smtClean="0">
                <a:solidFill>
                  <a:schemeClr val="bg1"/>
                </a:solidFill>
              </a:rPr>
              <a:t>=0 ; </a:t>
            </a:r>
            <a:r>
              <a:rPr lang="en-US" altLang="zh-TW" b="1" dirty="0" err="1" smtClean="0">
                <a:solidFill>
                  <a:schemeClr val="bg1"/>
                </a:solidFill>
              </a:rPr>
              <a:t>i</a:t>
            </a:r>
            <a:r>
              <a:rPr lang="en-US" altLang="zh-TW" b="1" dirty="0" smtClean="0">
                <a:solidFill>
                  <a:schemeClr val="bg1"/>
                </a:solidFill>
              </a:rPr>
              <a:t>&lt;0xFF ; </a:t>
            </a:r>
            <a:r>
              <a:rPr lang="en-US" altLang="zh-TW" b="1" dirty="0" err="1" smtClean="0">
                <a:solidFill>
                  <a:schemeClr val="bg1"/>
                </a:solidFill>
              </a:rPr>
              <a:t>i</a:t>
            </a:r>
            <a:r>
              <a:rPr lang="en-US" altLang="zh-TW" b="1" dirty="0" smtClean="0">
                <a:solidFill>
                  <a:schemeClr val="bg1"/>
                </a:solidFill>
              </a:rPr>
              <a:t>+=2 )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5" name="向右箭號 14"/>
          <p:cNvSpPr/>
          <p:nvPr/>
        </p:nvSpPr>
        <p:spPr>
          <a:xfrm>
            <a:off x="3643357" y="5912405"/>
            <a:ext cx="432048" cy="2880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584" y="5745440"/>
            <a:ext cx="17811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933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Smbus</a:t>
            </a:r>
            <a:r>
              <a:rPr lang="en-US" altLang="zh-TW" dirty="0" smtClean="0">
                <a:solidFill>
                  <a:schemeClr val="bg1"/>
                </a:solidFill>
              </a:rPr>
              <a:t> Scan Function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12726"/>
            <a:ext cx="1728192" cy="1835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612726"/>
            <a:ext cx="5281514" cy="491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539552" y="3645024"/>
            <a:ext cx="20162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This method can’t  help </a:t>
            </a:r>
            <a:r>
              <a:rPr lang="en-US" altLang="zh-TW" dirty="0" smtClean="0">
                <a:solidFill>
                  <a:schemeClr val="bg1"/>
                </a:solidFill>
              </a:rPr>
              <a:t>developer </a:t>
            </a:r>
            <a:r>
              <a:rPr lang="en-US" altLang="zh-TW" dirty="0" smtClean="0">
                <a:solidFill>
                  <a:schemeClr val="bg1"/>
                </a:solidFill>
              </a:rPr>
              <a:t>to </a:t>
            </a:r>
            <a:r>
              <a:rPr lang="en-US" altLang="zh-TW" dirty="0" smtClean="0">
                <a:solidFill>
                  <a:schemeClr val="bg1"/>
                </a:solidFill>
              </a:rPr>
              <a:t>figure out the </a:t>
            </a:r>
            <a:r>
              <a:rPr lang="en-US" altLang="zh-TW" dirty="0" err="1" smtClean="0">
                <a:solidFill>
                  <a:schemeClr val="bg1"/>
                </a:solidFill>
              </a:rPr>
              <a:t>nuber</a:t>
            </a:r>
            <a:r>
              <a:rPr lang="en-US" altLang="zh-TW" dirty="0" smtClean="0">
                <a:solidFill>
                  <a:schemeClr val="bg1"/>
                </a:solidFill>
              </a:rPr>
              <a:t> of </a:t>
            </a:r>
            <a:r>
              <a:rPr lang="en-US" altLang="zh-TW" dirty="0" err="1" smtClean="0">
                <a:solidFill>
                  <a:schemeClr val="bg1"/>
                </a:solidFill>
              </a:rPr>
              <a:t>smbus</a:t>
            </a:r>
            <a:r>
              <a:rPr lang="en-US" altLang="zh-TW" dirty="0" smtClean="0">
                <a:solidFill>
                  <a:schemeClr val="bg1"/>
                </a:solidFill>
              </a:rPr>
              <a:t> devices on the system, and  the scan result  may suffer from duplicated address problem…</a:t>
            </a:r>
            <a:r>
              <a:rPr lang="en-US" altLang="zh-TW" dirty="0" err="1" smtClean="0">
                <a:solidFill>
                  <a:schemeClr val="bg1"/>
                </a:solidFill>
              </a:rPr>
              <a:t>etc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81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802631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Solution</a:t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en-US" altLang="zh-TW" dirty="0" err="1" smtClean="0">
                <a:solidFill>
                  <a:schemeClr val="bg1"/>
                </a:solidFill>
              </a:rPr>
              <a:t>Smbus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Hierarchy Tree </a:t>
            </a:r>
            <a:endParaRPr lang="en-US" altLang="zh-TW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52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Smbus</a:t>
            </a:r>
            <a:r>
              <a:rPr lang="en-US" altLang="zh-TW" dirty="0" smtClean="0">
                <a:solidFill>
                  <a:schemeClr val="bg1"/>
                </a:solidFill>
              </a:rPr>
              <a:t> Hierarchy Tree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Like PCI bus, PCI device be managed exclusively by specific </a:t>
            </a:r>
            <a:r>
              <a:rPr lang="en-US" altLang="zh-TW" sz="2400" b="1" dirty="0" err="1" smtClean="0">
                <a:solidFill>
                  <a:schemeClr val="bg1"/>
                </a:solidFill>
              </a:rPr>
              <a:t>Bus:Device:Function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, and be </a:t>
            </a:r>
            <a:r>
              <a:rPr lang="en-US" altLang="zh-TW" sz="2400" b="1" dirty="0" err="1" smtClean="0">
                <a:solidFill>
                  <a:schemeClr val="bg1"/>
                </a:solidFill>
              </a:rPr>
              <a:t>identifed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by its own Vendor ID and Device ID …</a:t>
            </a:r>
            <a:r>
              <a:rPr lang="en-US" altLang="zh-TW" sz="2400" b="1" dirty="0" err="1" smtClean="0">
                <a:solidFill>
                  <a:schemeClr val="bg1"/>
                </a:solidFill>
              </a:rPr>
              <a:t>etc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from configuration space. My</a:t>
            </a:r>
            <a:r>
              <a:rPr lang="zh-TW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 smtClean="0">
                <a:solidFill>
                  <a:schemeClr val="bg1"/>
                </a:solidFill>
              </a:rPr>
              <a:t>Smbus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- Hierarchy utility can achieve this goal by scanning in framework of given spec too. With this thought, we are going to create an roadmap, as </a:t>
            </a:r>
            <a:r>
              <a:rPr lang="en-US" altLang="zh-TW" sz="2400" b="1" dirty="0">
                <a:solidFill>
                  <a:schemeClr val="bg1"/>
                </a:solidFill>
              </a:rPr>
              <a:t>to </a:t>
            </a:r>
            <a:r>
              <a:rPr lang="en-US" altLang="zh-TW" sz="2400" b="1" dirty="0" err="1">
                <a:solidFill>
                  <a:srgbClr val="FFFF00"/>
                </a:solidFill>
              </a:rPr>
              <a:t>Smbus</a:t>
            </a:r>
            <a:r>
              <a:rPr lang="en-US" altLang="zh-TW" sz="2400" b="1" dirty="0">
                <a:solidFill>
                  <a:srgbClr val="FFFF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FF00"/>
                </a:solidFill>
              </a:rPr>
              <a:t>Hierarchy Tree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, for </a:t>
            </a:r>
            <a:r>
              <a:rPr lang="en-US" altLang="zh-TW" sz="2400" b="1" dirty="0" err="1" smtClean="0">
                <a:solidFill>
                  <a:schemeClr val="bg1"/>
                </a:solidFill>
              </a:rPr>
              <a:t>smbus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host.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005064"/>
            <a:ext cx="4392488" cy="2391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47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7269</TotalTime>
  <Words>400</Words>
  <Application>Microsoft Office PowerPoint</Application>
  <PresentationFormat>如螢幕大小 (4:3)</PresentationFormat>
  <Paragraphs>46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Office 佈景主題</vt:lpstr>
      <vt:lpstr>Smbus Utility</vt:lpstr>
      <vt:lpstr>Contents</vt:lpstr>
      <vt:lpstr>Smbus  Introduction and Problem </vt:lpstr>
      <vt:lpstr>Utilize Smbus Protocol</vt:lpstr>
      <vt:lpstr>Smbus Read/Write Function</vt:lpstr>
      <vt:lpstr>Smbus 7-Bit Address + Read/Write bit</vt:lpstr>
      <vt:lpstr>Smbus Scan Function</vt:lpstr>
      <vt:lpstr>Solution Smbus Hierarchy Tree </vt:lpstr>
      <vt:lpstr>Smbus Hierarchy Tree </vt:lpstr>
      <vt:lpstr>Benefit of Smbus Hierarchy Tree</vt:lpstr>
      <vt:lpstr>High Compatibility</vt:lpstr>
      <vt:lpstr>Smart Navigation</vt:lpstr>
      <vt:lpstr>Enhance Efficiency of Development</vt:lpstr>
      <vt:lpstr>Core Value</vt:lpstr>
      <vt:lpstr>External File</vt:lpstr>
      <vt:lpstr>Back Up  Scan Algorithm </vt:lpstr>
      <vt:lpstr>Scan Algorithm - 1</vt:lpstr>
      <vt:lpstr>Scan Algorithm - 2</vt:lpstr>
      <vt:lpstr>Scan Algorithm - 3</vt:lpstr>
      <vt:lpstr>Scan Algorithm - 4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Smbus Utility</dc:title>
  <dc:creator>chant.yu (于成德)</dc:creator>
  <cp:lastModifiedBy>chant.yu (于成德)</cp:lastModifiedBy>
  <cp:revision>59</cp:revision>
  <dcterms:created xsi:type="dcterms:W3CDTF">2018-03-22T07:20:42Z</dcterms:created>
  <dcterms:modified xsi:type="dcterms:W3CDTF">2018-10-19T08:05:03Z</dcterms:modified>
</cp:coreProperties>
</file>