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sldIdLst>
    <p:sldId id="446" r:id="rId2"/>
    <p:sldId id="449" r:id="rId3"/>
    <p:sldId id="447" r:id="rId4"/>
    <p:sldId id="4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 autoAdjust="0"/>
    <p:restoredTop sz="92936"/>
  </p:normalViewPr>
  <p:slideViewPr>
    <p:cSldViewPr snapToGrid="0">
      <p:cViewPr>
        <p:scale>
          <a:sx n="110" d="100"/>
          <a:sy n="110" d="100"/>
        </p:scale>
        <p:origin x="152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Evaluation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0.67030000000000001</c:v>
                </c:pt>
                <c:pt idx="1">
                  <c:v>0.54549999999999998</c:v>
                </c:pt>
                <c:pt idx="2">
                  <c:v>0.56040000000000001</c:v>
                </c:pt>
                <c:pt idx="3">
                  <c:v>0.55279999999999996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7D-B948-AAF6-9D85E97A69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 + special-feature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0.73450000000000004</c:v>
                </c:pt>
                <c:pt idx="1">
                  <c:v>0.63639999999999997</c:v>
                </c:pt>
                <c:pt idx="2">
                  <c:v>0.64670000000000005</c:v>
                </c:pt>
                <c:pt idx="3">
                  <c:v>0.64149999999999996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7D-B948-AAF6-9D85E97A69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 + cross-features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0.67600000000000005</c:v>
                </c:pt>
                <c:pt idx="1">
                  <c:v>0.57750000000000001</c:v>
                </c:pt>
                <c:pt idx="2">
                  <c:v>0.56540000000000001</c:v>
                </c:pt>
                <c:pt idx="3">
                  <c:v>0.57140000000000002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7D-B948-AAF6-9D85E97A69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Base + special-feature + cross-features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0.67879999999999996</c:v>
                </c:pt>
                <c:pt idx="1">
                  <c:v>0.5736</c:v>
                </c:pt>
                <c:pt idx="2">
                  <c:v>0.56910000000000005</c:v>
                </c:pt>
                <c:pt idx="3">
                  <c:v>0.57130000000000003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7D-B948-AAF6-9D85E97A69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2691663"/>
        <c:axId val="222693295"/>
      </c:lineChart>
      <c:catAx>
        <c:axId val="22269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93295"/>
        <c:crosses val="autoZero"/>
        <c:auto val="1"/>
        <c:lblAlgn val="ctr"/>
        <c:lblOffset val="100"/>
        <c:noMultiLvlLbl val="0"/>
      </c:catAx>
      <c:valAx>
        <c:axId val="222693295"/>
        <c:scaling>
          <c:orientation val="minMax"/>
          <c:min val="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9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7B557-92A7-CD4A-89C0-3FB7E4BCD82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1A69-A1EF-D04A-AF6A-2A73A9BE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7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E1A69-A1EF-D04A-AF6A-2A73A9BE4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pPr rtl="0"/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Hi, I’m Ziyan. And I will start presenting the binary classification model section. We chose Logistic regression as our first model to give a baseline metric for our latter models, since LR has high interpretability, it can efficiently describe the relationship between a dependent binary class and the parameters and can examine the significance of the features.</a:t>
            </a:r>
          </a:p>
          <a:p>
            <a:pPr rtl="0"/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models run on 4 different combinations of variables from the same dataset to seek the optimum.</a:t>
            </a: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1 includes the 14 variables in the “Base”  section, dataset 2 includes both the “Base” variables and 3 Special-feature variables, dataset 3 contains both the “Base” variables and 3 cross-feature variables, and dataset 4 contains all the variables.</a:t>
            </a:r>
          </a:p>
          <a:p>
            <a:pPr rtl="0"/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R for LR modelling. As we can see from the graph, the result we have cannot prove our assumption that “the amount of feature has a positive impact on the performance of model “.  dataset 2 has the highest score in all categories, however, the performance of other dataset is not optimal. Even though dataset 4 has the most features, it only performs slightly better than dataset 1 which has the least feature. On the other hand, dataset 2 and dataset 3 have the same amount of features, but the difference between the results is significant. base on the results, We have noticed that datasets with cross-features tend to have worse performance.</a:t>
            </a: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19 variables and around 300 features. The number of features is more than the number of variables because the categorical variables are represented by multiple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as we are using one hot encoding.</a:t>
            </a:r>
          </a:p>
          <a:p>
            <a:pPr rtl="0"/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don’t include every feature into the final logistic model. We choose features by their p-value, only whose p-value less than 0.05 are considered as significant. </a:t>
            </a: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Xinhui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talk about the model selection.</a:t>
            </a: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</a:t>
            </a: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E1A69-A1EF-D04A-AF6A-2A73A9BE4F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2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E1A69-A1EF-D04A-AF6A-2A73A9BE4F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30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71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27319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2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3255649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19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1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B0763-12DF-41B9-B692-22FB8DB24B15}"/>
              </a:ext>
            </a:extLst>
          </p:cNvPr>
          <p:cNvSpPr/>
          <p:nvPr userDrawn="1"/>
        </p:nvSpPr>
        <p:spPr>
          <a:xfrm>
            <a:off x="0" y="0"/>
            <a:ext cx="2038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04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77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87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1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9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7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2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73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192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F680B-65A5-3D43-86A3-662FB62C8096}"/>
              </a:ext>
            </a:extLst>
          </p:cNvPr>
          <p:cNvSpPr txBox="1"/>
          <p:nvPr/>
        </p:nvSpPr>
        <p:spPr>
          <a:xfrm>
            <a:off x="4130215" y="814127"/>
            <a:ext cx="2496216" cy="9315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Method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6886B3E-3394-3946-BCC5-86D814D51510}"/>
              </a:ext>
            </a:extLst>
          </p:cNvPr>
          <p:cNvSpPr/>
          <p:nvPr/>
        </p:nvSpPr>
        <p:spPr>
          <a:xfrm>
            <a:off x="1663973" y="2960731"/>
            <a:ext cx="459917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Logistic Regression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1DD75-2A26-1347-8BDA-1DCB12F71B79}"/>
              </a:ext>
            </a:extLst>
          </p:cNvPr>
          <p:cNvSpPr/>
          <p:nvPr/>
        </p:nvSpPr>
        <p:spPr>
          <a:xfrm>
            <a:off x="519794" y="3068711"/>
            <a:ext cx="386384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01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0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93B233-7F82-F448-A57C-2D5BAF664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3461" y="348364"/>
            <a:ext cx="9945078" cy="707887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1A8EE-FF2E-024E-BC37-E489F77B8737}"/>
              </a:ext>
            </a:extLst>
          </p:cNvPr>
          <p:cNvGrpSpPr/>
          <p:nvPr/>
        </p:nvGrpSpPr>
        <p:grpSpPr>
          <a:xfrm>
            <a:off x="502242" y="1379417"/>
            <a:ext cx="6577106" cy="1508105"/>
            <a:chOff x="5529030" y="860119"/>
            <a:chExt cx="4467593" cy="15081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655C98-24CF-6543-853B-3BF3CFEBD17E}"/>
                </a:ext>
              </a:extLst>
            </p:cNvPr>
            <p:cNvSpPr txBox="1"/>
            <p:nvPr/>
          </p:nvSpPr>
          <p:spPr>
            <a:xfrm>
              <a:off x="5529030" y="967841"/>
              <a:ext cx="514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5EBEE4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01</a:t>
              </a: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EBEE4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35222AE8-C615-4845-81E1-7DADFA685637}"/>
                </a:ext>
              </a:extLst>
            </p:cNvPr>
            <p:cNvGrpSpPr/>
            <p:nvPr/>
          </p:nvGrpSpPr>
          <p:grpSpPr>
            <a:xfrm>
              <a:off x="6206299" y="860119"/>
              <a:ext cx="3790324" cy="1508105"/>
              <a:chOff x="3009762" y="4283314"/>
              <a:chExt cx="1985134" cy="150810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E398A0-935F-F94D-97E8-9804ED668CAD}"/>
                  </a:ext>
                </a:extLst>
              </p:cNvPr>
              <p:cNvSpPr txBox="1"/>
              <p:nvPr/>
            </p:nvSpPr>
            <p:spPr>
              <a:xfrm>
                <a:off x="3009762" y="4621868"/>
                <a:ext cx="198513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Courier New" panose="02070309020205020404" pitchFamily="49" charset="0"/>
                  <a:buChar char="o"/>
                </a:pPr>
                <a:r>
                  <a:rPr lang="en-CA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High interpretability</a:t>
                </a:r>
              </a:p>
              <a:p>
                <a:r>
                  <a:rPr lang="en-CA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Can efficiently describe the relationship between a dependent binary class and the parameters</a:t>
                </a:r>
              </a:p>
              <a:p>
                <a:pPr marL="171450" lvl="0" indent="-171450" defTabSz="914286"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en-CA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Examine the Significance of the Features</a:t>
                </a:r>
              </a:p>
              <a:p>
                <a:pPr marL="171450" indent="-171450"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en-CA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Give a baseline metric for our latter models</a:t>
                </a:r>
                <a:endParaRPr lang="en-US" sz="12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341CF-CEA3-7E4B-95BC-AB407A7FAC6B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88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286"/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ea typeface="Arial Unicode MS"/>
                    <a:cs typeface="Arial" pitchFamily="34" charset="0"/>
                  </a:rPr>
                  <a:t>Why LR first?</a:t>
                </a:r>
                <a:endPara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9F051B8B-05BE-5548-8DD5-CE1219A90092}"/>
              </a:ext>
            </a:extLst>
          </p:cNvPr>
          <p:cNvGrpSpPr/>
          <p:nvPr/>
        </p:nvGrpSpPr>
        <p:grpSpPr>
          <a:xfrm>
            <a:off x="1499305" y="3031828"/>
            <a:ext cx="5627888" cy="1354217"/>
            <a:chOff x="3009762" y="4283314"/>
            <a:chExt cx="1904855" cy="13542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3F48FB-9D6C-C64B-B8D2-E33D9C364661}"/>
                </a:ext>
              </a:extLst>
            </p:cNvPr>
            <p:cNvSpPr txBox="1"/>
            <p:nvPr/>
          </p:nvSpPr>
          <p:spPr>
            <a:xfrm>
              <a:off x="3009762" y="4621868"/>
              <a:ext cx="19048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Base (14 variables), additional (3 variables) and cross-features (3 variables)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00B0F0"/>
                  </a:solidFill>
                  <a:latin typeface="Arial" panose="020B0604020202020204" pitchFamily="34" charset="0"/>
                </a:rPr>
                <a:t>Dataset 1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Base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Dataset 2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Base + </a:t>
              </a:r>
              <a:r>
                <a:rPr lang="en-CA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CA" sz="1200" dirty="0"/>
                <a:t>pecial-feature</a:t>
              </a:r>
              <a:endParaRPr lang="en-US" sz="12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FFC000"/>
                  </a:solidFill>
                  <a:latin typeface="Arial" panose="020B0604020202020204" pitchFamily="34" charset="0"/>
                </a:rPr>
                <a:t>Dataset 3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Base + cross-features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Dataset 4</a:t>
              </a:r>
              <a:r>
                <a:rPr lang="en-US" sz="1200" dirty="0">
                  <a:latin typeface="Arial" panose="020B0604020202020204" pitchFamily="34" charset="0"/>
                </a:rPr>
                <a:t>: Base + </a:t>
              </a:r>
              <a:r>
                <a:rPr lang="en-CA" sz="1200" dirty="0">
                  <a:latin typeface="Arial" panose="020B0604020202020204" pitchFamily="34" charset="0"/>
                </a:rPr>
                <a:t>s</a:t>
              </a:r>
              <a:r>
                <a:rPr lang="en-CA" sz="1200" dirty="0"/>
                <a:t>pecial-feature</a:t>
              </a:r>
              <a:r>
                <a:rPr lang="en-US" sz="1200" dirty="0">
                  <a:latin typeface="Arial" panose="020B0604020202020204" pitchFamily="34" charset="0"/>
                </a:rPr>
                <a:t> + cross-features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EC9BAC-92C5-C34E-91F1-DDD5CE03E7CF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286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Evaluation method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02482D-EDD5-D744-BC1F-2874F59E7301}"/>
              </a:ext>
            </a:extLst>
          </p:cNvPr>
          <p:cNvSpPr txBox="1"/>
          <p:nvPr/>
        </p:nvSpPr>
        <p:spPr>
          <a:xfrm>
            <a:off x="502242" y="310107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CD6B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CD6B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7C5F8DDE-5A0B-CC43-B547-3927F0A17445}"/>
              </a:ext>
            </a:extLst>
          </p:cNvPr>
          <p:cNvGrpSpPr/>
          <p:nvPr/>
        </p:nvGrpSpPr>
        <p:grpSpPr>
          <a:xfrm>
            <a:off x="1499305" y="4715017"/>
            <a:ext cx="5354386" cy="800219"/>
            <a:chOff x="3009762" y="4283314"/>
            <a:chExt cx="1904855" cy="8002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DC9C6-6663-D842-BE7D-B01A63135E63}"/>
                </a:ext>
              </a:extLst>
            </p:cNvPr>
            <p:cNvSpPr txBox="1"/>
            <p:nvPr/>
          </p:nvSpPr>
          <p:spPr>
            <a:xfrm>
              <a:off x="3009762" y="4621868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19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 variables and around 300 features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Only whose </a:t>
              </a:r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p-value &lt; 0.05 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are considered as </a:t>
              </a:r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significant features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2B44-535A-7F46-8159-CA023166494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286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Feature importance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3F2D4A0-3BD5-FC4D-B96F-92BE942CDF06}"/>
              </a:ext>
            </a:extLst>
          </p:cNvPr>
          <p:cNvSpPr txBox="1"/>
          <p:nvPr/>
        </p:nvSpPr>
        <p:spPr>
          <a:xfrm>
            <a:off x="502242" y="4715017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98DC56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98DC5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541133A-647B-FB4F-A601-B4D78EAE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548061"/>
              </p:ext>
            </p:extLst>
          </p:nvPr>
        </p:nvGraphicFramePr>
        <p:xfrm>
          <a:off x="7079348" y="1841082"/>
          <a:ext cx="4814071" cy="3674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99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F680B-65A5-3D43-86A3-662FB62C8096}"/>
              </a:ext>
            </a:extLst>
          </p:cNvPr>
          <p:cNvSpPr txBox="1"/>
          <p:nvPr/>
        </p:nvSpPr>
        <p:spPr>
          <a:xfrm>
            <a:off x="4130215" y="814127"/>
            <a:ext cx="2496216" cy="9315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Method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6886B3E-3394-3946-BCC5-86D814D51510}"/>
              </a:ext>
            </a:extLst>
          </p:cNvPr>
          <p:cNvSpPr/>
          <p:nvPr/>
        </p:nvSpPr>
        <p:spPr>
          <a:xfrm>
            <a:off x="1663973" y="2960731"/>
            <a:ext cx="459917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Logistic Regression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1DD75-2A26-1347-8BDA-1DCB12F71B79}"/>
              </a:ext>
            </a:extLst>
          </p:cNvPr>
          <p:cNvSpPr/>
          <p:nvPr/>
        </p:nvSpPr>
        <p:spPr>
          <a:xfrm>
            <a:off x="519794" y="3068711"/>
            <a:ext cx="386384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01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12A18-1DCD-F24C-A793-2707302118DF}"/>
              </a:ext>
            </a:extLst>
          </p:cNvPr>
          <p:cNvSpPr/>
          <p:nvPr/>
        </p:nvSpPr>
        <p:spPr>
          <a:xfrm>
            <a:off x="519794" y="4176059"/>
            <a:ext cx="386384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02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F5922F30-8FD4-7C42-9230-7B963463A889}"/>
              </a:ext>
            </a:extLst>
          </p:cNvPr>
          <p:cNvSpPr/>
          <p:nvPr/>
        </p:nvSpPr>
        <p:spPr>
          <a:xfrm>
            <a:off x="1663973" y="4068079"/>
            <a:ext cx="459917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6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F680B-65A5-3D43-86A3-662FB62C8096}"/>
              </a:ext>
            </a:extLst>
          </p:cNvPr>
          <p:cNvSpPr txBox="1"/>
          <p:nvPr/>
        </p:nvSpPr>
        <p:spPr>
          <a:xfrm>
            <a:off x="4130215" y="814127"/>
            <a:ext cx="2496216" cy="9315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Method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6886B3E-3394-3946-BCC5-86D814D51510}"/>
              </a:ext>
            </a:extLst>
          </p:cNvPr>
          <p:cNvSpPr/>
          <p:nvPr/>
        </p:nvSpPr>
        <p:spPr>
          <a:xfrm>
            <a:off x="1663973" y="2960731"/>
            <a:ext cx="459917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Logistic Regression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1DD75-2A26-1347-8BDA-1DCB12F71B79}"/>
              </a:ext>
            </a:extLst>
          </p:cNvPr>
          <p:cNvSpPr/>
          <p:nvPr/>
        </p:nvSpPr>
        <p:spPr>
          <a:xfrm>
            <a:off x="519794" y="3068711"/>
            <a:ext cx="386384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01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12A18-1DCD-F24C-A793-2707302118DF}"/>
              </a:ext>
            </a:extLst>
          </p:cNvPr>
          <p:cNvSpPr/>
          <p:nvPr/>
        </p:nvSpPr>
        <p:spPr>
          <a:xfrm>
            <a:off x="519794" y="4176059"/>
            <a:ext cx="386384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02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F5922F30-8FD4-7C42-9230-7B963463A889}"/>
              </a:ext>
            </a:extLst>
          </p:cNvPr>
          <p:cNvSpPr/>
          <p:nvPr/>
        </p:nvSpPr>
        <p:spPr>
          <a:xfrm>
            <a:off x="1663973" y="4068079"/>
            <a:ext cx="459917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D8150-61F5-D846-9778-80A170A41F4F}"/>
              </a:ext>
            </a:extLst>
          </p:cNvPr>
          <p:cNvSpPr/>
          <p:nvPr/>
        </p:nvSpPr>
        <p:spPr>
          <a:xfrm>
            <a:off x="519794" y="5313925"/>
            <a:ext cx="386384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03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8C25458-7F7C-7F41-8286-13A06F59C915}"/>
              </a:ext>
            </a:extLst>
          </p:cNvPr>
          <p:cNvSpPr/>
          <p:nvPr/>
        </p:nvSpPr>
        <p:spPr>
          <a:xfrm>
            <a:off x="1663973" y="5205945"/>
            <a:ext cx="459917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Neural Network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86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458</Words>
  <Application>Microsoft Macintosh PowerPoint</Application>
  <PresentationFormat>Widescreen</PresentationFormat>
  <Paragraphs>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Contents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ziyan zhao</dc:creator>
  <cp:lastModifiedBy>ziyan zhao</cp:lastModifiedBy>
  <cp:revision>48</cp:revision>
  <dcterms:created xsi:type="dcterms:W3CDTF">2020-05-27T15:14:23Z</dcterms:created>
  <dcterms:modified xsi:type="dcterms:W3CDTF">2020-10-19T06:28:58Z</dcterms:modified>
</cp:coreProperties>
</file>