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5" d="100"/>
          <a:sy n="115" d="100"/>
        </p:scale>
        <p:origin x="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7752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6758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7595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6265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6381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1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46026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284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8641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9220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5527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0377265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7" r:id="rId5"/>
    <p:sldLayoutId id="2147483662"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90000"/>
        </a:lnSpc>
        <a:spcBef>
          <a:spcPct val="0"/>
        </a:spcBef>
        <a:buNone/>
        <a:defRPr lang="en-US" sz="3800" b="1"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6EA6AD-BB4A-420C-92FA-B141CE005B9A}"/>
              </a:ext>
            </a:extLst>
          </p:cNvPr>
          <p:cNvPicPr>
            <a:picLocks noChangeAspect="1"/>
          </p:cNvPicPr>
          <p:nvPr/>
        </p:nvPicPr>
        <p:blipFill rotWithShape="1">
          <a:blip r:embed="rId2">
            <a:alphaModFix/>
          </a:blip>
          <a:srcRect t="8590" b="12739"/>
          <a:stretch/>
        </p:blipFill>
        <p:spPr>
          <a:xfrm>
            <a:off x="20" y="10"/>
            <a:ext cx="12191979" cy="6857990"/>
          </a:xfrm>
          <a:prstGeom prst="rect">
            <a:avLst/>
          </a:prstGeom>
        </p:spPr>
      </p:pic>
      <p:sp>
        <p:nvSpPr>
          <p:cNvPr id="20" name="Rectangle 19">
            <a:extLst>
              <a:ext uri="{FF2B5EF4-FFF2-40B4-BE49-F238E27FC236}">
                <a16:creationId xmlns:a16="http://schemas.microsoft.com/office/drawing/2014/main" id="{87FD26E4-041F-4EF2-B92D-6034C0F8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BF87D-1228-4038-B03D-F61E3E80480B}"/>
              </a:ext>
            </a:extLst>
          </p:cNvPr>
          <p:cNvSpPr>
            <a:spLocks noGrp="1"/>
          </p:cNvSpPr>
          <p:nvPr>
            <p:ph type="ctrTitle"/>
          </p:nvPr>
        </p:nvSpPr>
        <p:spPr>
          <a:xfrm>
            <a:off x="1374322" y="1179739"/>
            <a:ext cx="9443357" cy="2753880"/>
          </a:xfrm>
        </p:spPr>
        <p:txBody>
          <a:bodyPr anchor="b">
            <a:normAutofit/>
          </a:bodyPr>
          <a:lstStyle/>
          <a:p>
            <a:r>
              <a:rPr lang="en-GB" dirty="0">
                <a:latin typeface="Arial" panose="020B0604020202020204" pitchFamily="34" charset="0"/>
                <a:cs typeface="Arial" panose="020B0604020202020204" pitchFamily="34" charset="0"/>
              </a:rPr>
              <a:t>Sales Lead &amp; Opportunity Scoring</a:t>
            </a:r>
          </a:p>
        </p:txBody>
      </p:sp>
      <p:sp>
        <p:nvSpPr>
          <p:cNvPr id="3" name="Subtitle 2">
            <a:extLst>
              <a:ext uri="{FF2B5EF4-FFF2-40B4-BE49-F238E27FC236}">
                <a16:creationId xmlns:a16="http://schemas.microsoft.com/office/drawing/2014/main" id="{C7A3345D-5B09-4BD1-BF3D-5D257BD35E81}"/>
              </a:ext>
            </a:extLst>
          </p:cNvPr>
          <p:cNvSpPr>
            <a:spLocks noGrp="1"/>
          </p:cNvSpPr>
          <p:nvPr>
            <p:ph type="subTitle" idx="1"/>
          </p:nvPr>
        </p:nvSpPr>
        <p:spPr>
          <a:xfrm>
            <a:off x="1524000" y="4132761"/>
            <a:ext cx="9144000" cy="943222"/>
          </a:xfrm>
        </p:spPr>
        <p:txBody>
          <a:bodyPr>
            <a:normAutofit/>
          </a:bodyPr>
          <a:lstStyle/>
          <a:p>
            <a:r>
              <a:rPr lang="en-GB" dirty="0">
                <a:latin typeface="Arial" panose="020B0604020202020204" pitchFamily="34" charset="0"/>
                <a:cs typeface="Arial" panose="020B0604020202020204" pitchFamily="34" charset="0"/>
              </a:rPr>
              <a:t>Group 28</a:t>
            </a:r>
          </a:p>
        </p:txBody>
      </p:sp>
    </p:spTree>
    <p:extLst>
      <p:ext uri="{BB962C8B-B14F-4D97-AF65-F5344CB8AC3E}">
        <p14:creationId xmlns:p14="http://schemas.microsoft.com/office/powerpoint/2010/main" val="30112536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712F5-4FD1-4672-9BC3-D259FF07A0E5}"/>
              </a:ext>
            </a:extLst>
          </p:cNvPr>
          <p:cNvSpPr>
            <a:spLocks noGrp="1"/>
          </p:cNvSpPr>
          <p:nvPr>
            <p:ph idx="1"/>
          </p:nvPr>
        </p:nvSpPr>
        <p:spPr>
          <a:xfrm>
            <a:off x="1066800" y="1773043"/>
            <a:ext cx="10058400" cy="4179701"/>
          </a:xfrm>
        </p:spPr>
        <p:txBody>
          <a:bodyPr>
            <a:normAutofit/>
          </a:bodyPr>
          <a:lstStyle/>
          <a:p>
            <a:r>
              <a:rPr lang="en-GB" dirty="0">
                <a:latin typeface="Arial" panose="020B0604020202020204" pitchFamily="34" charset="0"/>
                <a:cs typeface="Arial" panose="020B0604020202020204" pitchFamily="34" charset="0"/>
              </a:rPr>
              <a:t>With the sales functions at Uni, BDMs have a list of workable opportunities, and they need to identify potential interests, approach and engage them, offer them the product, and take them through stages/process to come to an agreement - convert into ‘sales’</a:t>
            </a:r>
          </a:p>
          <a:p>
            <a:pPr lvl="0"/>
            <a:r>
              <a:rPr lang="en-GB" dirty="0">
                <a:latin typeface="Arial" panose="020B0604020202020204" pitchFamily="34" charset="0"/>
                <a:cs typeface="Arial" panose="020B0604020202020204" pitchFamily="34" charset="0"/>
              </a:rPr>
              <a:t>There are three types, and we will be focusing on the last two. </a:t>
            </a:r>
          </a:p>
          <a:p>
            <a:pPr lvl="1" fontAlgn="base"/>
            <a:r>
              <a:rPr lang="en-US" sz="1400" dirty="0">
                <a:latin typeface="Arial" panose="020B0604020202020204" pitchFamily="34" charset="0"/>
                <a:cs typeface="Arial" panose="020B0604020202020204" pitchFamily="34" charset="0"/>
              </a:rPr>
              <a:t>Teaching and learning -</a:t>
            </a:r>
            <a:r>
              <a:rPr lang="en-GB" sz="1400" dirty="0">
                <a:latin typeface="Arial" panose="020B0604020202020204" pitchFamily="34" charset="0"/>
                <a:cs typeface="Arial" panose="020B0604020202020204" pitchFamily="34" charset="0"/>
              </a:rPr>
              <a:t> students</a:t>
            </a:r>
            <a:endParaRPr lang="en-GB" sz="1600" dirty="0">
              <a:latin typeface="Arial" panose="020B0604020202020204" pitchFamily="34" charset="0"/>
              <a:cs typeface="Arial" panose="020B0604020202020204" pitchFamily="34" charset="0"/>
            </a:endParaRPr>
          </a:p>
          <a:p>
            <a:pPr lvl="1" fontAlgn="base"/>
            <a:r>
              <a:rPr lang="en-US" sz="1400" b="1" dirty="0">
                <a:latin typeface="Arial" panose="020B0604020202020204" pitchFamily="34" charset="0"/>
                <a:cs typeface="Arial" panose="020B0604020202020204" pitchFamily="34" charset="0"/>
              </a:rPr>
              <a:t>advancement – donors </a:t>
            </a:r>
            <a:endParaRPr lang="en-GB" sz="1600" dirty="0">
              <a:latin typeface="Arial" panose="020B0604020202020204" pitchFamily="34" charset="0"/>
              <a:cs typeface="Arial" panose="020B0604020202020204" pitchFamily="34" charset="0"/>
            </a:endParaRPr>
          </a:p>
          <a:p>
            <a:pPr lvl="1" fontAlgn="base"/>
            <a:r>
              <a:rPr lang="en-US" sz="1400" b="1" dirty="0">
                <a:latin typeface="Arial" panose="020B0604020202020204" pitchFamily="34" charset="0"/>
                <a:cs typeface="Arial" panose="020B0604020202020204" pitchFamily="34" charset="0"/>
              </a:rPr>
              <a:t>Research engagement – </a:t>
            </a:r>
            <a:r>
              <a:rPr lang="en-GB" sz="1400" b="1" dirty="0">
                <a:latin typeface="Arial" panose="020B0604020202020204" pitchFamily="34" charset="0"/>
                <a:cs typeface="Arial" panose="020B0604020202020204" pitchFamily="34" charset="0"/>
              </a:rPr>
              <a:t>industrial/research partners </a:t>
            </a:r>
          </a:p>
          <a:p>
            <a:pPr lvl="1" fontAlgn="base"/>
            <a:endParaRPr lang="en-GB" sz="1400" b="1" dirty="0">
              <a:latin typeface="Arial" panose="020B0604020202020204" pitchFamily="34" charset="0"/>
              <a:cs typeface="Arial" panose="020B0604020202020204" pitchFamily="34" charset="0"/>
            </a:endParaRPr>
          </a:p>
          <a:p>
            <a:pPr lvl="1" fontAlgn="base"/>
            <a:endParaRPr lang="en-GB" sz="1400" b="1" dirty="0">
              <a:latin typeface="Arial" panose="020B0604020202020204" pitchFamily="34" charset="0"/>
              <a:cs typeface="Arial" panose="020B0604020202020204" pitchFamily="34" charset="0"/>
            </a:endParaRPr>
          </a:p>
          <a:p>
            <a:pPr lvl="1" fontAlgn="base"/>
            <a:endParaRPr lang="en-GB" sz="1400" b="1" dirty="0">
              <a:latin typeface="Arial" panose="020B0604020202020204" pitchFamily="34" charset="0"/>
              <a:cs typeface="Arial" panose="020B0604020202020204" pitchFamily="34" charset="0"/>
            </a:endParaRPr>
          </a:p>
          <a:p>
            <a:pPr marL="274320" lvl="1" indent="0" fontAlgn="base">
              <a:buNone/>
            </a:pPr>
            <a:endParaRPr lang="en-GB" sz="1400" b="1" dirty="0">
              <a:latin typeface="Arial" panose="020B0604020202020204" pitchFamily="34" charset="0"/>
              <a:cs typeface="Arial" panose="020B0604020202020204" pitchFamily="34" charset="0"/>
            </a:endParaRPr>
          </a:p>
          <a:p>
            <a:pPr marL="274320" lvl="1" indent="0" fontAlgn="base">
              <a:buNone/>
            </a:pPr>
            <a:endParaRPr lang="en-GB" sz="1400" b="1"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Expected outcome: a working model to generate a probability score for BDMs to allocate their resources and prioritise engagements with clients – the score in system is currently generated manually with human biased</a:t>
            </a:r>
          </a:p>
          <a:p>
            <a:endParaRPr lang="en-GB" dirty="0"/>
          </a:p>
        </p:txBody>
      </p:sp>
      <p:sp>
        <p:nvSpPr>
          <p:cNvPr id="6" name="Title 1">
            <a:extLst>
              <a:ext uri="{FF2B5EF4-FFF2-40B4-BE49-F238E27FC236}">
                <a16:creationId xmlns:a16="http://schemas.microsoft.com/office/drawing/2014/main" id="{1614E1FE-D6AE-CB46-BA3C-48266AB58DFF}"/>
              </a:ext>
            </a:extLst>
          </p:cNvPr>
          <p:cNvSpPr>
            <a:spLocks noGrp="1"/>
          </p:cNvSpPr>
          <p:nvPr>
            <p:ph type="title"/>
          </p:nvPr>
        </p:nvSpPr>
        <p:spPr>
          <a:xfrm>
            <a:off x="1066800" y="642594"/>
            <a:ext cx="10058400" cy="1371600"/>
          </a:xfrm>
        </p:spPr>
        <p:txBody>
          <a:bodyPr/>
          <a:lstStyle/>
          <a:p>
            <a:r>
              <a:rPr lang="en-GB" dirty="0">
                <a:latin typeface="Arial" panose="020B0604020202020204" pitchFamily="34" charset="0"/>
                <a:cs typeface="Arial" panose="020B0604020202020204" pitchFamily="34" charset="0"/>
              </a:rPr>
              <a:t>Background</a:t>
            </a:r>
          </a:p>
        </p:txBody>
      </p:sp>
      <p:sp>
        <p:nvSpPr>
          <p:cNvPr id="8" name="Title 1">
            <a:extLst>
              <a:ext uri="{FF2B5EF4-FFF2-40B4-BE49-F238E27FC236}">
                <a16:creationId xmlns:a16="http://schemas.microsoft.com/office/drawing/2014/main" id="{64A60F79-8871-1541-AC47-13E5E937B7BD}"/>
              </a:ext>
            </a:extLst>
          </p:cNvPr>
          <p:cNvSpPr txBox="1">
            <a:spLocks/>
          </p:cNvSpPr>
          <p:nvPr/>
        </p:nvSpPr>
        <p:spPr>
          <a:xfrm>
            <a:off x="1066800" y="4111473"/>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800" b="1" i="1" kern="1200" cap="none" spc="-70" baseline="0" dirty="0">
                <a:solidFill>
                  <a:schemeClr val="tx1">
                    <a:lumMod val="85000"/>
                    <a:lumOff val="15000"/>
                  </a:schemeClr>
                </a:solidFill>
                <a:effectLst/>
                <a:latin typeface="+mj-lt"/>
                <a:ea typeface="+mn-ea"/>
                <a:cs typeface="+mn-cs"/>
              </a:defRPr>
            </a:lvl1pPr>
          </a:lstStyle>
          <a:p>
            <a:r>
              <a:rPr lang="en-GB" dirty="0">
                <a:latin typeface="Arial" panose="020B0604020202020204" pitchFamily="34" charset="0"/>
                <a:cs typeface="Arial" panose="020B0604020202020204" pitchFamily="34" charset="0"/>
              </a:rPr>
              <a:t>Problem Statement</a:t>
            </a:r>
          </a:p>
        </p:txBody>
      </p:sp>
    </p:spTree>
    <p:extLst>
      <p:ext uri="{BB962C8B-B14F-4D97-AF65-F5344CB8AC3E}">
        <p14:creationId xmlns:p14="http://schemas.microsoft.com/office/powerpoint/2010/main" val="116637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4A57-DB4A-4E67-B2FD-9A7F2FE530AA}"/>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IDEAL DATASETS / FEATURES</a:t>
            </a:r>
          </a:p>
        </p:txBody>
      </p:sp>
      <p:sp>
        <p:nvSpPr>
          <p:cNvPr id="3" name="Content Placeholder 2">
            <a:extLst>
              <a:ext uri="{FF2B5EF4-FFF2-40B4-BE49-F238E27FC236}">
                <a16:creationId xmlns:a16="http://schemas.microsoft.com/office/drawing/2014/main" id="{4CE603E0-2B15-4866-9EA2-AE821255F8FC}"/>
              </a:ext>
            </a:extLst>
          </p:cNvPr>
          <p:cNvSpPr>
            <a:spLocks noGrp="1"/>
          </p:cNvSpPr>
          <p:nvPr>
            <p:ph idx="1"/>
          </p:nvPr>
        </p:nvSpPr>
        <p:spPr/>
        <p:txBody>
          <a:bodyPr/>
          <a:lstStyle/>
          <a:p>
            <a:r>
              <a:rPr lang="en-GB" b="1" dirty="0">
                <a:latin typeface="Arial" panose="020B0604020202020204" pitchFamily="34" charset="0"/>
                <a:cs typeface="Arial" panose="020B0604020202020204" pitchFamily="34" charset="0"/>
              </a:rPr>
              <a:t>Customer profile: </a:t>
            </a:r>
            <a:r>
              <a:rPr lang="en-GB" dirty="0">
                <a:latin typeface="Arial" panose="020B0604020202020204" pitchFamily="34" charset="0"/>
                <a:cs typeface="Arial" panose="020B0604020202020204" pitchFamily="34" charset="0"/>
              </a:rPr>
              <a:t>client industry, past interactions/activities with Uni, frequency/historical engagement pattern, location, company position, size of company, market size (global or Australia), growth rates, customer lifetime value, new client/returning client/other connections </a:t>
            </a:r>
          </a:p>
          <a:p>
            <a:endParaRPr lang="en-GB" dirty="0">
              <a:latin typeface="Arial" panose="020B0604020202020204" pitchFamily="34" charset="0"/>
              <a:cs typeface="Arial" panose="020B0604020202020204" pitchFamily="34" charset="0"/>
            </a:endParaRPr>
          </a:p>
          <a:p>
            <a:r>
              <a:rPr lang="en-GB" b="1" dirty="0">
                <a:latin typeface="Arial" panose="020B0604020202020204" pitchFamily="34" charset="0"/>
                <a:cs typeface="Arial" panose="020B0604020202020204" pitchFamily="34" charset="0"/>
              </a:rPr>
              <a:t>Project/product profile: </a:t>
            </a:r>
            <a:r>
              <a:rPr lang="en-GB" dirty="0">
                <a:latin typeface="Arial" panose="020B0604020202020204" pitchFamily="34" charset="0"/>
                <a:cs typeface="Arial" panose="020B0604020202020204" pitchFamily="34" charset="0"/>
              </a:rPr>
              <a:t>product offering (donation opportunity/research project), product/type of services or project , geography/country/states, deal size – amount seeking </a:t>
            </a:r>
          </a:p>
          <a:p>
            <a:endParaRPr lang="en-GB" dirty="0">
              <a:latin typeface="Arial" panose="020B0604020202020204" pitchFamily="34" charset="0"/>
              <a:cs typeface="Arial" panose="020B0604020202020204" pitchFamily="34" charset="0"/>
            </a:endParaRPr>
          </a:p>
          <a:p>
            <a:r>
              <a:rPr lang="en-GB" b="1" dirty="0">
                <a:latin typeface="Arial" panose="020B0604020202020204" pitchFamily="34" charset="0"/>
                <a:cs typeface="Arial" panose="020B0604020202020204" pitchFamily="34" charset="0"/>
              </a:rPr>
              <a:t>Lead  profile (opportunity profile): </a:t>
            </a:r>
            <a:r>
              <a:rPr lang="en-GB" dirty="0">
                <a:latin typeface="Arial" panose="020B0604020202020204" pitchFamily="34" charset="0"/>
                <a:cs typeface="Arial" panose="020B0604020202020204" pitchFamily="34" charset="0"/>
              </a:rPr>
              <a:t>lead age – days since the opportunity has been created, what activities have been conducted, status of lead in the ‘sales’ pipeline</a:t>
            </a:r>
          </a:p>
          <a:p>
            <a:endParaRPr lang="en-GB" dirty="0">
              <a:latin typeface="Arial" panose="020B0604020202020204" pitchFamily="34" charset="0"/>
              <a:cs typeface="Arial" panose="020B0604020202020204" pitchFamily="34" charset="0"/>
            </a:endParaRPr>
          </a:p>
          <a:p>
            <a:r>
              <a:rPr lang="en-GB" b="1" dirty="0">
                <a:latin typeface="Arial" panose="020B0604020202020204" pitchFamily="34" charset="0"/>
                <a:cs typeface="Arial" panose="020B0604020202020204" pitchFamily="34" charset="0"/>
              </a:rPr>
              <a:t>BDM (seller) profile: </a:t>
            </a:r>
            <a:r>
              <a:rPr lang="en-GB" dirty="0">
                <a:latin typeface="Arial" panose="020B0604020202020204" pitchFamily="34" charset="0"/>
                <a:cs typeface="Arial" panose="020B0604020202020204" pitchFamily="34" charset="0"/>
              </a:rPr>
              <a:t>User interaction with systems, tenure with university, work experience, past success rates </a:t>
            </a:r>
          </a:p>
        </p:txBody>
      </p:sp>
    </p:spTree>
    <p:extLst>
      <p:ext uri="{BB962C8B-B14F-4D97-AF65-F5344CB8AC3E}">
        <p14:creationId xmlns:p14="http://schemas.microsoft.com/office/powerpoint/2010/main" val="174756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093B-D865-401F-ABA6-6CCA3EC523DE}"/>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HYPOTHESES</a:t>
            </a:r>
          </a:p>
        </p:txBody>
      </p:sp>
      <p:sp>
        <p:nvSpPr>
          <p:cNvPr id="3" name="Content Placeholder 2">
            <a:extLst>
              <a:ext uri="{FF2B5EF4-FFF2-40B4-BE49-F238E27FC236}">
                <a16:creationId xmlns:a16="http://schemas.microsoft.com/office/drawing/2014/main" id="{30BADFC7-1852-436D-8237-7EFB351D1A5B}"/>
              </a:ext>
            </a:extLst>
          </p:cNvPr>
          <p:cNvSpPr>
            <a:spLocks noGrp="1"/>
          </p:cNvSpPr>
          <p:nvPr>
            <p:ph idx="1"/>
          </p:nvPr>
        </p:nvSpPr>
        <p:spPr>
          <a:xfrm>
            <a:off x="790575" y="2014194"/>
            <a:ext cx="10058400" cy="3849624"/>
          </a:xfrm>
        </p:spPr>
        <p:txBody>
          <a:bodyPr>
            <a:normAutofit fontScale="92500" lnSpcReduction="10000"/>
          </a:bodyPr>
          <a:lstStyle/>
          <a:p>
            <a:r>
              <a:rPr lang="en-GB" dirty="0">
                <a:latin typeface="Arial" panose="020B0604020202020204" pitchFamily="34" charset="0"/>
                <a:cs typeface="Arial" panose="020B0604020202020204" pitchFamily="34" charset="0"/>
              </a:rPr>
              <a:t>It’s easier to engage the industry partner within the relevant industry as the project</a:t>
            </a:r>
          </a:p>
          <a:p>
            <a:r>
              <a:rPr lang="en-GB" dirty="0">
                <a:latin typeface="Arial" panose="020B0604020202020204" pitchFamily="34" charset="0"/>
                <a:cs typeface="Arial" panose="020B0604020202020204" pitchFamily="34" charset="0"/>
              </a:rPr>
              <a:t>The contacts have had interactions (former graduates, former sponsors) with university in the past are more likely to be engaged</a:t>
            </a:r>
          </a:p>
          <a:p>
            <a:r>
              <a:rPr lang="en-GB" dirty="0">
                <a:latin typeface="Arial" panose="020B0604020202020204" pitchFamily="34" charset="0"/>
                <a:cs typeface="Arial" panose="020B0604020202020204" pitchFamily="34" charset="0"/>
              </a:rPr>
              <a:t>The contacts from a number of industries have a higher chance of engagement and conversation</a:t>
            </a:r>
          </a:p>
          <a:p>
            <a:r>
              <a:rPr lang="en-GB" dirty="0">
                <a:latin typeface="Arial" panose="020B0604020202020204" pitchFamily="34" charset="0"/>
                <a:cs typeface="Arial" panose="020B0604020202020204" pitchFamily="34" charset="0"/>
              </a:rPr>
              <a:t>The leads that close sooner are more successful </a:t>
            </a:r>
          </a:p>
          <a:p>
            <a:r>
              <a:rPr lang="en-GB" dirty="0">
                <a:latin typeface="Arial" panose="020B0604020202020204" pitchFamily="34" charset="0"/>
                <a:cs typeface="Arial" panose="020B0604020202020204" pitchFamily="34" charset="0"/>
              </a:rPr>
              <a:t>The leads with more frequent contacts are more likely to be converted </a:t>
            </a:r>
          </a:p>
          <a:p>
            <a:r>
              <a:rPr lang="en-GB" dirty="0">
                <a:latin typeface="Arial" panose="020B0604020202020204" pitchFamily="34" charset="0"/>
                <a:cs typeface="Arial" panose="020B0604020202020204" pitchFamily="34" charset="0"/>
              </a:rPr>
              <a:t>The past performance or experience of BDM – the longer tenure of the BDM, the higher the success rate is </a:t>
            </a:r>
          </a:p>
          <a:p>
            <a:r>
              <a:rPr lang="en-GB" dirty="0">
                <a:latin typeface="Arial" panose="020B0604020202020204" pitchFamily="34" charset="0"/>
                <a:cs typeface="Arial" panose="020B0604020202020204" pitchFamily="34" charset="0"/>
              </a:rPr>
              <a:t>Top trending of product categories/related industry are more likely to be successful leads – there is an increase in interesting in certain topics or industry due to industry growth/ government funding, etc </a:t>
            </a:r>
          </a:p>
          <a:p>
            <a:r>
              <a:rPr lang="en-GB" dirty="0">
                <a:latin typeface="Arial" panose="020B0604020202020204" pitchFamily="34" charset="0"/>
                <a:cs typeface="Arial" panose="020B0604020202020204" pitchFamily="34" charset="0"/>
              </a:rPr>
              <a:t>Top 20 news topics (monthly or yearly) – the trending news/topics may attract more attentions from the targeted customers/ clients, hence should be more successful leads.</a:t>
            </a:r>
          </a:p>
          <a:p>
            <a:r>
              <a:rPr lang="en-GB" dirty="0">
                <a:latin typeface="Arial" panose="020B0604020202020204" pitchFamily="34" charset="0"/>
                <a:cs typeface="Arial" panose="020B0604020202020204" pitchFamily="34" charset="0"/>
              </a:rPr>
              <a:t>The size of the project/benefits are influential on the success rate.</a:t>
            </a:r>
          </a:p>
          <a:p>
            <a:r>
              <a:rPr lang="en-GB" dirty="0">
                <a:latin typeface="Arial" panose="020B0604020202020204" pitchFamily="34" charset="0"/>
                <a:cs typeface="Arial" panose="020B0604020202020204" pitchFamily="34" charset="0"/>
              </a:rPr>
              <a:t>Incentives of naming Scholarships/products after the family / company names influences the success rate.</a:t>
            </a:r>
          </a:p>
        </p:txBody>
      </p:sp>
    </p:spTree>
    <p:extLst>
      <p:ext uri="{BB962C8B-B14F-4D97-AF65-F5344CB8AC3E}">
        <p14:creationId xmlns:p14="http://schemas.microsoft.com/office/powerpoint/2010/main" val="56701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8A31-2A77-4EDB-92C5-8F55FFD6E353}"/>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OTHER OPPORTUNITIES</a:t>
            </a:r>
          </a:p>
        </p:txBody>
      </p:sp>
      <p:sp>
        <p:nvSpPr>
          <p:cNvPr id="3" name="Content Placeholder 2">
            <a:extLst>
              <a:ext uri="{FF2B5EF4-FFF2-40B4-BE49-F238E27FC236}">
                <a16:creationId xmlns:a16="http://schemas.microsoft.com/office/drawing/2014/main" id="{44B15497-8572-4998-ADE4-ABF7C57C1C85}"/>
              </a:ext>
            </a:extLst>
          </p:cNvPr>
          <p:cNvSpPr>
            <a:spLocks noGrp="1"/>
          </p:cNvSpPr>
          <p:nvPr>
            <p:ph idx="1"/>
          </p:nvPr>
        </p:nvSpPr>
        <p:spPr>
          <a:xfrm>
            <a:off x="915880" y="1764581"/>
            <a:ext cx="10058400" cy="4130191"/>
          </a:xfrm>
        </p:spPr>
        <p:txBody>
          <a:bodyPr>
            <a:normAutofit/>
          </a:bodyPr>
          <a:lstStyle/>
          <a:p>
            <a:pPr marL="0" indent="0">
              <a:buNone/>
            </a:pPr>
            <a:r>
              <a:rPr lang="en-GB" dirty="0">
                <a:latin typeface="Ariel"/>
              </a:rPr>
              <a:t>In addition to generating the probability scores of the sales leads, there are other opportunities for improvements and further analysis on the dataset based on the relevant research papers (subject to availability of the data) : </a:t>
            </a:r>
          </a:p>
          <a:p>
            <a:r>
              <a:rPr lang="en-GB" dirty="0">
                <a:latin typeface="Ariel"/>
              </a:rPr>
              <a:t>Engagement activities analysis: to identify the bottleneck and design the more most efficient engagement model that may leads to optimization of process and more personalised approach with clients. (potentially using process intelligence with ML techniques)</a:t>
            </a:r>
          </a:p>
          <a:p>
            <a:r>
              <a:rPr lang="en-GB" dirty="0">
                <a:latin typeface="Ariel"/>
              </a:rPr>
              <a:t>Customer profiling: if the customer profiles doesn’t exist today, there is an opportunity to use some data mining techniques to clustering existing clients profiles to identify the group of clients are more likely to be engaged for advancement or research projects – more personalised sales approach can be identified and other insightful information for BDMs</a:t>
            </a:r>
          </a:p>
          <a:p>
            <a:r>
              <a:rPr lang="en-GB" dirty="0">
                <a:latin typeface="Ariel"/>
              </a:rPr>
              <a:t>Indication of delivery timeline– give more information about time/effort required to close the lead so the BDMs to prioritise their work</a:t>
            </a:r>
          </a:p>
          <a:p>
            <a:r>
              <a:rPr lang="en-GB" dirty="0">
                <a:latin typeface="Ariel"/>
              </a:rPr>
              <a:t>If some of the data are not captured today,  benefits analysis for potential use of data that helps to prioritise building/automating data pipeline. (examples are: government spending/market growth/trending topics/regulations/customer feedback)</a:t>
            </a:r>
          </a:p>
          <a:p>
            <a:r>
              <a:rPr lang="en-GB" dirty="0">
                <a:latin typeface="Ariel"/>
              </a:rPr>
              <a:t>Clients/customer lifetime value to university for future engagement and opportunities</a:t>
            </a:r>
          </a:p>
          <a:p>
            <a:r>
              <a:rPr lang="en-GB" dirty="0">
                <a:latin typeface="Ariel"/>
              </a:rPr>
              <a:t>Learnings from other industry survey and reports</a:t>
            </a:r>
          </a:p>
        </p:txBody>
      </p:sp>
    </p:spTree>
    <p:extLst>
      <p:ext uri="{BB962C8B-B14F-4D97-AF65-F5344CB8AC3E}">
        <p14:creationId xmlns:p14="http://schemas.microsoft.com/office/powerpoint/2010/main" val="2408941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412C24"/>
      </a:dk2>
      <a:lt2>
        <a:srgbClr val="E2E6E8"/>
      </a:lt2>
      <a:accent1>
        <a:srgbClr val="C0998A"/>
      </a:accent1>
      <a:accent2>
        <a:srgbClr val="B3A27A"/>
      </a:accent2>
      <a:accent3>
        <a:srgbClr val="A2A77E"/>
      </a:accent3>
      <a:accent4>
        <a:srgbClr val="8DAA74"/>
      </a:accent4>
      <a:accent5>
        <a:srgbClr val="84AC82"/>
      </a:accent5>
      <a:accent6>
        <a:srgbClr val="77AE8C"/>
      </a:accent6>
      <a:hlink>
        <a:srgbClr val="5E8A9B"/>
      </a:hlink>
      <a:folHlink>
        <a:srgbClr val="7F7F7F"/>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137</TotalTime>
  <Words>684</Words>
  <Application>Microsoft Macintosh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Ariel</vt:lpstr>
      <vt:lpstr>Arial</vt:lpstr>
      <vt:lpstr>Garamond</vt:lpstr>
      <vt:lpstr>Georgia Pro</vt:lpstr>
      <vt:lpstr>Georgia Pro Cond Black</vt:lpstr>
      <vt:lpstr>SavonVTI</vt:lpstr>
      <vt:lpstr>Sales Lead &amp; Opportunity Scoring</vt:lpstr>
      <vt:lpstr>Background</vt:lpstr>
      <vt:lpstr>IDEAL DATASETS / FEATURES</vt:lpstr>
      <vt:lpstr>HYPOTHESES</vt:lpstr>
      <vt:lpstr>OTHER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Lead Opportunity Scoring</dc:title>
  <dc:creator>Bing Yuan</dc:creator>
  <cp:lastModifiedBy>Huang Raelene</cp:lastModifiedBy>
  <cp:revision>20</cp:revision>
  <dcterms:created xsi:type="dcterms:W3CDTF">2020-04-19T02:07:49Z</dcterms:created>
  <dcterms:modified xsi:type="dcterms:W3CDTF">2020-04-20T11:34:47Z</dcterms:modified>
</cp:coreProperties>
</file>