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3589" userDrawn="1">
          <p15:clr>
            <a:srgbClr val="A4A3A4"/>
          </p15:clr>
        </p15:guide>
        <p15:guide id="5" orient="horz" pos="22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0C6EA5"/>
    <a:srgbClr val="F2B800"/>
    <a:srgbClr val="474B53"/>
    <a:srgbClr val="191E28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94660" autoAdjust="0"/>
  </p:normalViewPr>
  <p:slideViewPr>
    <p:cSldViewPr snapToGrid="0" showGuides="1">
      <p:cViewPr>
        <p:scale>
          <a:sx n="100" d="100"/>
          <a:sy n="100" d="100"/>
        </p:scale>
        <p:origin x="-1848" y="1836"/>
      </p:cViewPr>
      <p:guideLst>
        <p:guide orient="horz" pos="2880"/>
        <p:guide orient="horz" pos="226"/>
        <p:guide pos="2160"/>
        <p:guide pos="35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11/11/2020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11/11/2020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431B22D-278B-4494-9983-22D9FEE2D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780CA53D-B21C-44EE-A7DC-F80DFA651A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859" y="0"/>
            <a:ext cx="619200" cy="1295400"/>
          </a:xfrm>
          <a:solidFill>
            <a:schemeClr val="bg2"/>
          </a:solidFill>
        </p:spPr>
        <p:txBody>
          <a:bodyPr lIns="72000" tIns="108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2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THE AGE OF</a:t>
            </a:r>
            <a:endParaRPr lang="ru-RU" dirty="0"/>
          </a:p>
        </p:txBody>
      </p:sp>
      <p:sp>
        <p:nvSpPr>
          <p:cNvPr id="29" name="Title 28">
            <a:extLst>
              <a:ext uri="{FF2B5EF4-FFF2-40B4-BE49-F238E27FC236}">
                <a16:creationId xmlns="" xmlns:a16="http://schemas.microsoft.com/office/drawing/2014/main" id="{CF5BE93F-A649-42C8-AEBD-2B75A390F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090" y="299964"/>
            <a:ext cx="5915025" cy="1039695"/>
          </a:xfrm>
        </p:spPr>
        <p:txBody>
          <a:bodyPr lIns="0" tIns="0" rIns="0" bIns="0">
            <a:noAutofit/>
          </a:bodyPr>
          <a:lstStyle>
            <a:lvl1pPr algn="r">
              <a:defRPr sz="953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534" userDrawn="1">
          <p15:clr>
            <a:srgbClr val="FBAE40"/>
          </p15:clr>
        </p15:guide>
        <p15:guide id="13" orient="horz" pos="816" userDrawn="1">
          <p15:clr>
            <a:srgbClr val="FBAE40"/>
          </p15:clr>
        </p15:guide>
        <p15:guide id="14" orient="horz" pos="3833" userDrawn="1">
          <p15:clr>
            <a:srgbClr val="FBAE40"/>
          </p15:clr>
        </p15:guide>
        <p15:guide id="15" pos="159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7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6F345E3D-A2D8-410A-AB73-7095D6AF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802" y="1023864"/>
            <a:ext cx="4439840" cy="1039695"/>
          </a:xfrm>
        </p:spPr>
        <p:txBody>
          <a:bodyPr/>
          <a:lstStyle/>
          <a:p>
            <a:pPr algn="ctr"/>
            <a:r>
              <a:rPr lang="en-US" sz="5400" b="1" spc="-150" dirty="0" smtClean="0"/>
              <a:t>SMART HMI</a:t>
            </a:r>
            <a:endParaRPr lang="en-US" sz="5400" dirty="0"/>
          </a:p>
        </p:txBody>
      </p:sp>
      <p:sp>
        <p:nvSpPr>
          <p:cNvPr id="64" name="Text Placeholder 19">
            <a:extLst>
              <a:ext uri="{FF2B5EF4-FFF2-40B4-BE49-F238E27FC236}">
                <a16:creationId xmlns="" xmlns:a16="http://schemas.microsoft.com/office/drawing/2014/main" id="{7014ED3D-D123-4D88-8470-8C5C8F92EC2C}"/>
              </a:ext>
            </a:extLst>
          </p:cNvPr>
          <p:cNvSpPr txBox="1">
            <a:spLocks/>
          </p:cNvSpPr>
          <p:nvPr/>
        </p:nvSpPr>
        <p:spPr>
          <a:xfrm>
            <a:off x="5274140" y="5534849"/>
            <a:ext cx="1076297" cy="266505"/>
          </a:xfrm>
          <a:prstGeom prst="rect">
            <a:avLst/>
          </a:prstGeom>
          <a:noFill/>
        </p:spPr>
        <p:txBody>
          <a:bodyPr lIns="0" tIns="5400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Controller PLC</a:t>
            </a:r>
            <a:endParaRPr lang="en-US" sz="1100" dirty="0"/>
          </a:p>
        </p:txBody>
      </p:sp>
      <p:sp>
        <p:nvSpPr>
          <p:cNvPr id="70" name="Text Placeholder 19">
            <a:extLst>
              <a:ext uri="{FF2B5EF4-FFF2-40B4-BE49-F238E27FC236}">
                <a16:creationId xmlns="" xmlns:a16="http://schemas.microsoft.com/office/drawing/2014/main" id="{3BAE8711-DBE1-4450-BBC9-CCF2FCB4E3A3}"/>
              </a:ext>
            </a:extLst>
          </p:cNvPr>
          <p:cNvSpPr txBox="1">
            <a:spLocks/>
          </p:cNvSpPr>
          <p:nvPr/>
        </p:nvSpPr>
        <p:spPr>
          <a:xfrm>
            <a:off x="502575" y="2182007"/>
            <a:ext cx="872832" cy="298326"/>
          </a:xfrm>
          <a:prstGeom prst="rect">
            <a:avLst/>
          </a:prstGeom>
          <a:noFill/>
        </p:spPr>
        <p:txBody>
          <a:bodyPr lIns="0" tIns="5400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User in the car</a:t>
            </a:r>
            <a:endParaRPr lang="en-US" sz="1100" dirty="0"/>
          </a:p>
        </p:txBody>
      </p:sp>
      <p:sp>
        <p:nvSpPr>
          <p:cNvPr id="60" name="Text Placeholder 19">
            <a:extLst>
              <a:ext uri="{FF2B5EF4-FFF2-40B4-BE49-F238E27FC236}">
                <a16:creationId xmlns="" xmlns:a16="http://schemas.microsoft.com/office/drawing/2014/main" id="{0207ACE1-7765-4505-9287-C74700610B15}"/>
              </a:ext>
            </a:extLst>
          </p:cNvPr>
          <p:cNvSpPr txBox="1">
            <a:spLocks/>
          </p:cNvSpPr>
          <p:nvPr/>
        </p:nvSpPr>
        <p:spPr>
          <a:xfrm>
            <a:off x="80007" y="4453393"/>
            <a:ext cx="1182436" cy="251028"/>
          </a:xfrm>
          <a:prstGeom prst="rect">
            <a:avLst/>
          </a:prstGeom>
          <a:noFill/>
        </p:spPr>
        <p:txBody>
          <a:bodyPr lIns="0" tIns="5400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solidFill>
                  <a:schemeClr val="bg1"/>
                </a:solidFill>
              </a:rPr>
              <a:t>Controller Machinery 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8" name="Text Placeholder 10">
            <a:extLst>
              <a:ext uri="{FF2B5EF4-FFF2-40B4-BE49-F238E27FC236}">
                <a16:creationId xmlns="" xmlns:a16="http://schemas.microsoft.com/office/drawing/2014/main" id="{862F9E95-1044-4FC6-9560-B3913C56EE09}"/>
              </a:ext>
            </a:extLst>
          </p:cNvPr>
          <p:cNvSpPr txBox="1">
            <a:spLocks/>
          </p:cNvSpPr>
          <p:nvPr/>
        </p:nvSpPr>
        <p:spPr>
          <a:xfrm>
            <a:off x="4975506" y="2486321"/>
            <a:ext cx="1730563" cy="290787"/>
          </a:xfrm>
          <a:prstGeom prst="rect">
            <a:avLst/>
          </a:prstGeom>
          <a:noFill/>
        </p:spPr>
        <p:txBody>
          <a:bodyPr lIns="0" tIns="5400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smtClean="0"/>
              <a:t>Control water and weather </a:t>
            </a:r>
            <a:endParaRPr lang="en-US" sz="1100" dirty="0"/>
          </a:p>
        </p:txBody>
      </p:sp>
      <p:sp>
        <p:nvSpPr>
          <p:cNvPr id="62" name="Text Placeholder 19">
            <a:extLst>
              <a:ext uri="{FF2B5EF4-FFF2-40B4-BE49-F238E27FC236}">
                <a16:creationId xmlns="" xmlns:a16="http://schemas.microsoft.com/office/drawing/2014/main" id="{4034DFC7-B0FA-463B-92F2-98E4CAEB3356}"/>
              </a:ext>
            </a:extLst>
          </p:cNvPr>
          <p:cNvSpPr txBox="1">
            <a:spLocks/>
          </p:cNvSpPr>
          <p:nvPr/>
        </p:nvSpPr>
        <p:spPr>
          <a:xfrm>
            <a:off x="28575" y="6522560"/>
            <a:ext cx="3171825" cy="2602390"/>
          </a:xfrm>
          <a:prstGeom prst="rect">
            <a:avLst/>
          </a:prstGeom>
          <a:noFill/>
        </p:spPr>
        <p:txBody>
          <a:bodyPr lIns="0" tIns="5400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5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Pump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stations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Storm flow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monitoring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Storm flow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reservoir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Wastewater treatment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plants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Control of aerators in sewage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plants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Energy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optimization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Water supply plants and raw water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sources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Raw water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borings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Pressure control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="" xmlns:a16="http://schemas.microsoft.com/office/drawing/2014/main" id="{A3725F2D-3F20-47AB-B9A5-E5757F6FF86A}"/>
              </a:ext>
            </a:extLst>
          </p:cNvPr>
          <p:cNvSpPr txBox="1">
            <a:spLocks/>
          </p:cNvSpPr>
          <p:nvPr/>
        </p:nvSpPr>
        <p:spPr>
          <a:xfrm>
            <a:off x="2376691" y="6237277"/>
            <a:ext cx="1994677" cy="285283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b="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INTRODUCTION</a:t>
            </a:r>
            <a:endParaRPr lang="en-US" sz="2000" dirty="0"/>
          </a:p>
        </p:txBody>
      </p:sp>
      <p:sp>
        <p:nvSpPr>
          <p:cNvPr id="26" name="Text Placeholder 19">
            <a:extLst>
              <a:ext uri="{FF2B5EF4-FFF2-40B4-BE49-F238E27FC236}">
                <a16:creationId xmlns="" xmlns:a16="http://schemas.microsoft.com/office/drawing/2014/main" id="{393A3EB8-3EBA-4BA7-997A-376D9150E903}"/>
              </a:ext>
            </a:extLst>
          </p:cNvPr>
          <p:cNvSpPr txBox="1">
            <a:spLocks/>
          </p:cNvSpPr>
          <p:nvPr/>
        </p:nvSpPr>
        <p:spPr>
          <a:xfrm>
            <a:off x="2654814" y="6541610"/>
            <a:ext cx="1894082" cy="2343131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900" b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dirty="0"/>
              <a:t>HMI Display unit, provides fast and direct system supervision and pump control via the intuitive touch screen navigation</a:t>
            </a:r>
            <a:r>
              <a:rPr lang="en-US" dirty="0"/>
              <a:t>.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sz="1200" dirty="0"/>
              <a:t>This allows the end-user to do on-site evaluation and correction of the attached Mµ Connect or </a:t>
            </a:r>
            <a:r>
              <a:rPr lang="en-US" sz="1200" dirty="0" smtClean="0"/>
              <a:t>connect devices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8" name="Picture Placeholder 48" descr="thumbs up icon">
            <a:extLst>
              <a:ext uri="{FF2B5EF4-FFF2-40B4-BE49-F238E27FC236}">
                <a16:creationId xmlns="" xmlns:a16="http://schemas.microsoft.com/office/drawing/2014/main" id="{18E59CD9-FD5B-4D90-A991-8BE2449BF36F}"/>
              </a:ext>
            </a:extLst>
          </p:cNvPr>
          <p:cNvSpPr txBox="1">
            <a:spLocks/>
          </p:cNvSpPr>
          <p:nvPr/>
        </p:nvSpPr>
        <p:spPr>
          <a:xfrm>
            <a:off x="1416208" y="2742902"/>
            <a:ext cx="386165" cy="386165"/>
          </a:xfrm>
          <a:prstGeom prst="ellipse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2" name="Picture Placeholder 48" descr="email icon">
            <a:extLst>
              <a:ext uri="{FF2B5EF4-FFF2-40B4-BE49-F238E27FC236}">
                <a16:creationId xmlns="" xmlns:a16="http://schemas.microsoft.com/office/drawing/2014/main" id="{A2AB63E4-F858-4F2E-9AA6-83CBE42C4FA0}"/>
              </a:ext>
            </a:extLst>
          </p:cNvPr>
          <p:cNvSpPr txBox="1">
            <a:spLocks/>
          </p:cNvSpPr>
          <p:nvPr/>
        </p:nvSpPr>
        <p:spPr>
          <a:xfrm>
            <a:off x="4677392" y="4202365"/>
            <a:ext cx="386165" cy="386165"/>
          </a:xfrm>
          <a:prstGeom prst="ellipse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68" y="3439396"/>
            <a:ext cx="2606724" cy="1466283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1" t="13568" r="12037" b="12406"/>
          <a:stretch/>
        </p:blipFill>
        <p:spPr>
          <a:xfrm>
            <a:off x="5104607" y="2798214"/>
            <a:ext cx="1128890" cy="70798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7" y="2480333"/>
            <a:ext cx="1237710" cy="696212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4846"/>
            <a:ext cx="1465460" cy="1036508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402" y="4704421"/>
            <a:ext cx="1424772" cy="78577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677392" y="4905679"/>
            <a:ext cx="451010" cy="264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3" idx="1"/>
          </p:cNvCxnSpPr>
          <p:nvPr/>
        </p:nvCxnSpPr>
        <p:spPr>
          <a:xfrm flipV="1">
            <a:off x="4677392" y="3152209"/>
            <a:ext cx="427215" cy="282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1594048" y="3176546"/>
            <a:ext cx="476620" cy="257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490470" y="4905679"/>
            <a:ext cx="585641" cy="264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38" y="-1"/>
            <a:ext cx="916939" cy="91693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39" cy="91693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73249" y="-1"/>
            <a:ext cx="2873084" cy="5143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  <a:latin typeface="Algerian" pitchFamily="82" charset="0"/>
              </a:rPr>
              <a:t>Mentor : HEL </a:t>
            </a:r>
            <a:r>
              <a:rPr lang="en-US" dirty="0" err="1" smtClean="0">
                <a:solidFill>
                  <a:schemeClr val="accent4"/>
                </a:solidFill>
                <a:latin typeface="Algerian" pitchFamily="82" charset="0"/>
              </a:rPr>
              <a:t>Chanthan</a:t>
            </a:r>
            <a:endParaRPr lang="en-US" dirty="0">
              <a:solidFill>
                <a:schemeClr val="accent4"/>
              </a:solidFill>
              <a:latin typeface="Algerian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139962"/>
            <a:ext cx="1986813" cy="40164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Application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0475" y="7934325"/>
            <a:ext cx="1963098" cy="1190624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Team</a:t>
            </a:r>
          </a:p>
          <a:p>
            <a:pPr algn="ctr"/>
            <a:r>
              <a:rPr lang="en-US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Name BIN </a:t>
            </a:r>
            <a:r>
              <a:rPr lang="en-US" sz="1400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Chanthy</a:t>
            </a:r>
            <a:endParaRPr lang="en-US" sz="1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Group I4</a:t>
            </a:r>
          </a:p>
          <a:p>
            <a:pPr algn="ctr"/>
            <a:r>
              <a:rPr lang="en-US" sz="14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Department GTR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47045"/>
      </p:ext>
    </p:extLst>
  </p:cSld>
  <p:clrMapOvr>
    <a:masterClrMapping/>
  </p:clrMapOvr>
</p:sld>
</file>

<file path=ppt/theme/theme1.xml><?xml version="1.0" encoding="utf-8"?>
<a:theme xmlns:a="http://schemas.openxmlformats.org/drawingml/2006/main" name="tf89753508_win32">
  <a:themeElements>
    <a:clrScheme name="Custom 19">
      <a:dk1>
        <a:srgbClr val="0071BC"/>
      </a:dk1>
      <a:lt1>
        <a:srgbClr val="FFFFFF"/>
      </a:lt1>
      <a:dk2>
        <a:srgbClr val="191E28"/>
      </a:dk2>
      <a:lt2>
        <a:srgbClr val="F7931E"/>
      </a:lt2>
      <a:accent1>
        <a:srgbClr val="29ABE2"/>
      </a:accent1>
      <a:accent2>
        <a:srgbClr val="1B1464"/>
      </a:accent2>
      <a:accent3>
        <a:srgbClr val="F15A24"/>
      </a:accent3>
      <a:accent4>
        <a:srgbClr val="ED1C24"/>
      </a:accent4>
      <a:accent5>
        <a:srgbClr val="8CC63F"/>
      </a:accent5>
      <a:accent6>
        <a:srgbClr val="D4145A"/>
      </a:accent6>
      <a:hlink>
        <a:srgbClr val="29ABE2"/>
      </a:hlink>
      <a:folHlink>
        <a:srgbClr val="29ABE2"/>
      </a:folHlink>
    </a:clrScheme>
    <a:fontScheme name="Custom 10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TF89753508_Technology infographics poster_RVA_v4.potx" id="{6CFB736D-7DB4-4566-9568-CE35C858F8AB}" vid="{1A6105C9-D760-4AC9-BA9C-B3023B9898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BC39D06-EEDE-42A2-B3BB-C660DC8711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143643-2CC1-40E8-8F96-3A622E5C87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CA591A-B9FA-47BD-A1F6-0A218B01BC5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tf89753508_win32</Template>
  <TotalTime>0</TotalTime>
  <Words>101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tf89753508_win32</vt:lpstr>
      <vt:lpstr>SMART HMI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2020-11-05T15:35:33Z</dcterms:created>
  <dcterms:modified xsi:type="dcterms:W3CDTF">2020-11-11T04:13:44Z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