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82" r:id="rId7"/>
    <p:sldId id="299" r:id="rId8"/>
    <p:sldId id="281" r:id="rId9"/>
    <p:sldId id="298" r:id="rId10"/>
    <p:sldId id="289" r:id="rId11"/>
    <p:sldId id="304" r:id="rId12"/>
    <p:sldId id="303" r:id="rId13"/>
    <p:sldId id="300" r:id="rId14"/>
    <p:sldId id="30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4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package_esp8266com_index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4" y="649533"/>
            <a:ext cx="1834964" cy="181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770" y="779809"/>
            <a:ext cx="1680754" cy="1680754"/>
          </a:xfrm>
          <a:prstGeom prst="ellipse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39227" y="1999122"/>
            <a:ext cx="7351543" cy="200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203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Automated Irrigation system Applied in Crop </a:t>
            </a:r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Farming</a:t>
            </a:r>
          </a:p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(ITC’s Green House)</a:t>
            </a:r>
            <a:endParaRPr lang="en-US" sz="8000" b="1" dirty="0">
              <a:ln w="0"/>
              <a:solidFill>
                <a:schemeClr val="accent4"/>
              </a:solidFill>
              <a:latin typeface="Arial Rounded MT Bold" panose="020F07040305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2847" y="4630400"/>
            <a:ext cx="87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Lecturer	: HEL </a:t>
            </a:r>
            <a:r>
              <a:rPr lang="en-US" sz="2400" b="1" dirty="0" smtClean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CHANTHAN</a:t>
            </a:r>
            <a:endParaRPr lang="en-US" sz="2400" b="1" dirty="0">
              <a:ln w="0"/>
              <a:solidFill>
                <a:schemeClr val="accent4"/>
              </a:solidFill>
              <a:latin typeface="Swis721 Cn BT" panose="020B05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Student	: PROEUNG BUNRONG	(e20191346)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Department	: I3 GTR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9356" b="17801"/>
          <a:stretch/>
        </p:blipFill>
        <p:spPr>
          <a:xfrm>
            <a:off x="2174315" y="855297"/>
            <a:ext cx="7647514" cy="58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113" t="11229" r="13344" b="5033"/>
          <a:stretch/>
        </p:blipFill>
        <p:spPr>
          <a:xfrm>
            <a:off x="2534194" y="1944477"/>
            <a:ext cx="7297784" cy="4674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0070" y="1044579"/>
            <a:ext cx="69426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Testing NodeMCU send </a:t>
            </a:r>
            <a:r>
              <a:rPr lang="en-US" dirty="0" smtClean="0"/>
              <a:t>data Temperature and Humidity </a:t>
            </a:r>
            <a:r>
              <a:rPr lang="en-US" dirty="0"/>
              <a:t>to </a:t>
            </a:r>
            <a:r>
              <a:rPr lang="en-US" dirty="0" smtClean="0"/>
              <a:t>thingspeak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ustainability 12 05913 g001 55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2630860"/>
            <a:ext cx="5588726" cy="390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7678" y="1773266"/>
            <a:ext cx="943138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system is composed mainly of three parts: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	Cloud Platform, Coordinator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Node,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Sensor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Nodes …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78" y="96609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The Composition of the system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95971"/>
              </p:ext>
            </p:extLst>
          </p:nvPr>
        </p:nvGraphicFramePr>
        <p:xfrm>
          <a:off x="1752174" y="1793966"/>
          <a:ext cx="8687652" cy="4997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913">
                  <a:extLst>
                    <a:ext uri="{9D8B030D-6E8A-4147-A177-3AD203B41FA5}">
                      <a16:colId xmlns:a16="http://schemas.microsoft.com/office/drawing/2014/main" val="2037257509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760822842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2888768514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3352082646"/>
                    </a:ext>
                  </a:extLst>
                </a:gridCol>
              </a:tblGrid>
              <a:tr h="973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6 Aug – 13 Aug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 Aug – 20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Aug – 27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 Aug – 3 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145"/>
                  </a:ext>
                </a:extLst>
              </a:tr>
              <a:tr h="1817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Researching</a:t>
                      </a:r>
                    </a:p>
                    <a:p>
                      <a:pPr algn="ctr"/>
                      <a:r>
                        <a:rPr lang="en-US" baseline="0" dirty="0" smtClean="0"/>
                        <a:t>Code and test with </a:t>
                      </a:r>
                    </a:p>
                    <a:p>
                      <a:pPr algn="ctr"/>
                      <a:r>
                        <a:rPr lang="en-US" baseline="0" dirty="0" smtClean="0"/>
                        <a:t>dht11 </a:t>
                      </a:r>
                    </a:p>
                    <a:p>
                      <a:pPr algn="ctr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charnel</a:t>
                      </a:r>
                    </a:p>
                    <a:p>
                      <a:pPr algn="ctr"/>
                      <a:r>
                        <a:rPr lang="en-US" baseline="0" dirty="0" smtClean="0"/>
                        <a:t>Thingspeak and testing.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understand problem of code,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Using Wi-Fi with username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Combine code with coordinator and testing then send data to Thingspeak.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</a:t>
                      </a:r>
                      <a:r>
                        <a:rPr lang="en-US" baseline="0" dirty="0" smtClean="0"/>
                        <a:t> data from Greenhouse send to Thingspeak </a:t>
                      </a:r>
                    </a:p>
                    <a:p>
                      <a:pPr algn="ctr"/>
                      <a:r>
                        <a:rPr lang="en-US" baseline="0" dirty="0" smtClean="0"/>
                        <a:t>And show all the result of Temperature (T1+T2)</a:t>
                      </a:r>
                    </a:p>
                    <a:p>
                      <a:pPr algn="ctr"/>
                      <a:r>
                        <a:rPr lang="en-US" baseline="0" dirty="0" smtClean="0"/>
                        <a:t>Or another Sensor on thingspeak.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to Complete planning</a:t>
                      </a:r>
                      <a:r>
                        <a:rPr lang="en-US" baseline="0" dirty="0" smtClean="0"/>
                        <a:t> of first month and continue working for second month to use Camera in greenhouse.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97810"/>
                  </a:ext>
                </a:extLst>
              </a:tr>
              <a:tr h="11360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Missing:</a:t>
                      </a:r>
                      <a:r>
                        <a:rPr lang="en-US" baseline="0" dirty="0" smtClean="0"/>
                        <a:t> testing some error, problem to understand something in code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ready</a:t>
                      </a:r>
                      <a:r>
                        <a:rPr lang="en-US" baseline="0" dirty="0" smtClean="0"/>
                        <a:t> combine code with coordinator yet.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8021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7678" y="966097"/>
            <a:ext cx="452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Planning for first month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52326" y="1481375"/>
            <a:ext cx="62247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Outline</a:t>
            </a:r>
            <a:endParaRPr lang="en-US" sz="3200" b="1" dirty="0" smtClean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- Results testing ESP8266 with coordinator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- Testing Send </a:t>
            </a:r>
            <a:r>
              <a:rPr lang="en-US" dirty="0"/>
              <a:t>Data From Arduino to NodeMCU 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- Code for</a:t>
            </a:r>
            <a:r>
              <a:rPr lang="en-US" dirty="0"/>
              <a:t> Send Data From Arduino to </a:t>
            </a:r>
            <a:r>
              <a:rPr lang="en-US" dirty="0" smtClean="0"/>
              <a:t>NodeMCU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- Testing NodeMCU send data to thingspeak.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4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0359" r="50649" b="6395"/>
          <a:stretch/>
        </p:blipFill>
        <p:spPr>
          <a:xfrm>
            <a:off x="4511041" y="1741694"/>
            <a:ext cx="6069108" cy="5066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78" y="966097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Results Testing ESP8266 with Coordinator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2055626"/>
            <a:ext cx="304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Testing collect data from node2 and send to thingspeak</a:t>
            </a:r>
            <a:r>
              <a:rPr lang="en-US" dirty="0"/>
              <a:t> </a:t>
            </a:r>
            <a:r>
              <a:rPr lang="en-US" dirty="0" smtClean="0"/>
              <a:t>by delay 2mn.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78" y="966097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latin typeface="Agency FB" panose="020B0503020202020204" pitchFamily="34" charset="0"/>
              </a:rPr>
              <a:t>Testing Send Data From Arduino to NodeMCU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562" y="1723228"/>
            <a:ext cx="1131713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C4858"/>
                </a:solidFill>
                <a:latin typeface="Agency FB" panose="020B0503020202020204" pitchFamily="34" charset="0"/>
              </a:rPr>
              <a:t>	</a:t>
            </a:r>
            <a:r>
              <a:rPr lang="en-US" b="1" dirty="0" smtClean="0">
                <a:solidFill>
                  <a:srgbClr val="3C4858"/>
                </a:solidFill>
                <a:latin typeface="Agency FB" panose="020B0503020202020204" pitchFamily="34" charset="0"/>
              </a:rPr>
              <a:t>Setting </a:t>
            </a:r>
            <a:r>
              <a:rPr lang="en-US" b="1" dirty="0">
                <a:solidFill>
                  <a:srgbClr val="3C4858"/>
                </a:solidFill>
                <a:latin typeface="Agency FB" panose="020B0503020202020204" pitchFamily="34" charset="0"/>
              </a:rPr>
              <a:t>Up ESP8266 for Arduino </a:t>
            </a:r>
            <a:r>
              <a:rPr lang="en-US" b="1" dirty="0" smtClean="0">
                <a:solidFill>
                  <a:srgbClr val="3C4858"/>
                </a:solidFill>
                <a:latin typeface="Agency FB" panose="020B0503020202020204" pitchFamily="34" charset="0"/>
              </a:rPr>
              <a:t>IDE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Need </a:t>
            </a:r>
            <a:r>
              <a:rPr lang="en-US" dirty="0"/>
              <a:t>to install ESP8266 add on in Arduino IDE, for this go to TOOLS &gt; </a:t>
            </a:r>
            <a:r>
              <a:rPr lang="en-US" dirty="0" smtClean="0"/>
              <a:t>Preferences.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en-US" b="1" dirty="0">
                <a:solidFill>
                  <a:srgbClr val="0070C0"/>
                </a:solidFill>
                <a:hlinkClick r:id="rId3"/>
              </a:rPr>
              <a:t>://arduino.esp8266.com/package_esp8266com_index.json</a:t>
            </a:r>
            <a:r>
              <a:rPr lang="en-US" dirty="0"/>
              <a:t> </a:t>
            </a:r>
            <a:r>
              <a:rPr lang="en-US" dirty="0" smtClean="0"/>
              <a:t>paste </a:t>
            </a:r>
            <a:r>
              <a:rPr lang="en-US" dirty="0"/>
              <a:t>this </a:t>
            </a:r>
            <a:r>
              <a:rPr lang="en-US" dirty="0" smtClean="0"/>
              <a:t>link </a:t>
            </a:r>
            <a:r>
              <a:rPr lang="en-US" dirty="0"/>
              <a:t>to “Additional Board Manager URLs”</a:t>
            </a:r>
            <a:endParaRPr lang="en-US" b="1" i="0" dirty="0">
              <a:solidFill>
                <a:srgbClr val="3C4858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8736" t="22366" r="28783" b="26362"/>
          <a:stretch/>
        </p:blipFill>
        <p:spPr>
          <a:xfrm>
            <a:off x="5268686" y="3121416"/>
            <a:ext cx="5503816" cy="3736584"/>
          </a:xfrm>
          <a:prstGeom prst="rect">
            <a:avLst/>
          </a:prstGeom>
        </p:spPr>
      </p:pic>
      <p:sp>
        <p:nvSpPr>
          <p:cNvPr id="13" name="AutoShape 8" descr="https://www.aranacorp.com/wp-content/uploads/nodemcu-v3-esp8266.jpg"/>
          <p:cNvSpPr>
            <a:spLocks noChangeAspect="1" noChangeArrowheads="1"/>
          </p:cNvSpPr>
          <p:nvPr/>
        </p:nvSpPr>
        <p:spPr bwMode="auto">
          <a:xfrm>
            <a:off x="307974" y="7937"/>
            <a:ext cx="4633717" cy="463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90" y="3095291"/>
            <a:ext cx="3639367" cy="34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388" t="5178" r="20192" b="58334"/>
          <a:stretch/>
        </p:blipFill>
        <p:spPr>
          <a:xfrm>
            <a:off x="1327028" y="2904001"/>
            <a:ext cx="9537944" cy="31873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7028" y="1196385"/>
            <a:ext cx="8905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C4858"/>
                </a:solidFill>
                <a:latin typeface="Agency FB" panose="020B0503020202020204" pitchFamily="34" charset="0"/>
              </a:rPr>
              <a:t>Install boards manager</a:t>
            </a:r>
          </a:p>
          <a:p>
            <a:endParaRPr lang="en-US" b="1" dirty="0" smtClean="0">
              <a:solidFill>
                <a:srgbClr val="3C4858"/>
              </a:solidFill>
              <a:latin typeface="Agency FB" panose="020B0503020202020204" pitchFamily="34" charset="0"/>
            </a:endParaRPr>
          </a:p>
          <a:p>
            <a:r>
              <a:rPr lang="en-US" dirty="0" smtClean="0">
                <a:solidFill>
                  <a:srgbClr val="3C4858"/>
                </a:solidFill>
              </a:rPr>
              <a:t>Go </a:t>
            </a:r>
            <a:r>
              <a:rPr lang="en-US" dirty="0">
                <a:solidFill>
                  <a:srgbClr val="3C4858"/>
                </a:solidFill>
              </a:rPr>
              <a:t>to Tools &gt; Board &gt; Boards Manager</a:t>
            </a:r>
          </a:p>
          <a:p>
            <a:r>
              <a:rPr lang="en-US" dirty="0" smtClean="0">
                <a:solidFill>
                  <a:srgbClr val="3C4858"/>
                </a:solidFill>
              </a:rPr>
              <a:t>Type </a:t>
            </a:r>
            <a:r>
              <a:rPr lang="en-US" dirty="0">
                <a:solidFill>
                  <a:srgbClr val="3C4858"/>
                </a:solidFill>
              </a:rPr>
              <a:t>“ESP8266” in search bar, You will see ESP8266 by ESP8266 community. Click on Install. I have already installed it. you can see it is showing “INSTALLED”.</a:t>
            </a:r>
            <a:endParaRPr lang="en-US" b="0" i="0" dirty="0">
              <a:solidFill>
                <a:srgbClr val="3C485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3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468" r="51969" b="18826"/>
          <a:stretch/>
        </p:blipFill>
        <p:spPr>
          <a:xfrm>
            <a:off x="635727" y="1748118"/>
            <a:ext cx="5239904" cy="5010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78" y="966097"/>
            <a:ext cx="8000908" cy="810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latin typeface="Agency FB" panose="020B0503020202020204" pitchFamily="34" charset="0"/>
              </a:rPr>
              <a:t>Code for Send Data From Arduino to NodeMCU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60579" b="20481"/>
          <a:stretch/>
        </p:blipFill>
        <p:spPr>
          <a:xfrm>
            <a:off x="6016952" y="1776832"/>
            <a:ext cx="4382107" cy="497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" t="-1" r="38195" b="64359"/>
          <a:stretch/>
        </p:blipFill>
        <p:spPr>
          <a:xfrm>
            <a:off x="5801650" y="4641670"/>
            <a:ext cx="6068131" cy="19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78" y="966097"/>
            <a:ext cx="7366119" cy="810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latin typeface="Agency FB" panose="020B0503020202020204" pitchFamily="34" charset="0"/>
              </a:rPr>
              <a:t>Testing NodeMCU send data to thingspeak.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741" r="55651" b="20838"/>
          <a:stretch/>
        </p:blipFill>
        <p:spPr>
          <a:xfrm>
            <a:off x="630604" y="1741694"/>
            <a:ext cx="5345863" cy="5046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4782" r="52066" b="18412"/>
          <a:stretch/>
        </p:blipFill>
        <p:spPr>
          <a:xfrm>
            <a:off x="5976467" y="1741694"/>
            <a:ext cx="5686616" cy="51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301</Words>
  <Application>Microsoft Office PowerPoint</Application>
  <PresentationFormat>Widescreen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Microsoft YaHei</vt:lpstr>
      <vt:lpstr>Agency FB</vt:lpstr>
      <vt:lpstr>Arial</vt:lpstr>
      <vt:lpstr>Arial Rounded MT Bold</vt:lpstr>
      <vt:lpstr>Calibri</vt:lpstr>
      <vt:lpstr>Century Gothic</vt:lpstr>
      <vt:lpstr>DaunPenh</vt:lpstr>
      <vt:lpstr>Segoe UI Light</vt:lpstr>
      <vt:lpstr>Swis721 Cn BT</vt:lpstr>
      <vt:lpstr>Times New Roman</vt:lpstr>
      <vt:lpstr>Wingdings</vt:lpstr>
      <vt:lpstr>Office Theme</vt:lpstr>
      <vt:lpstr>PowerPoint Presentation</vt:lpstr>
      <vt:lpstr>Project analysis slide 4</vt:lpstr>
      <vt:lpstr>Project analysis slide 10</vt:lpstr>
      <vt:lpstr>Project analysis slide 7</vt:lpstr>
      <vt:lpstr>Project analysis slide 7</vt:lpstr>
      <vt:lpstr>Project analysis slide 10</vt:lpstr>
      <vt:lpstr>Project analysis slide 3</vt:lpstr>
      <vt:lpstr>Project analysis slide 7</vt:lpstr>
      <vt:lpstr>Project analysis slide 7</vt:lpstr>
      <vt:lpstr>Project analysis slide 7</vt:lpstr>
      <vt:lpstr>Project analysis slide 7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2020-08-13T02:58:31Z</dcterms:created>
  <dcterms:modified xsi:type="dcterms:W3CDTF">2020-10-01T08:50:59Z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