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75" r:id="rId5"/>
    <p:sldId id="259" r:id="rId6"/>
    <p:sldId id="292" r:id="rId7"/>
    <p:sldId id="264" r:id="rId8"/>
    <p:sldId id="265" r:id="rId9"/>
    <p:sldId id="294" r:id="rId10"/>
    <p:sldId id="295" r:id="rId11"/>
    <p:sldId id="272" r:id="rId12"/>
    <p:sldId id="277" r:id="rId13"/>
    <p:sldId id="333" r:id="rId14"/>
    <p:sldId id="278" r:id="rId15"/>
    <p:sldId id="334" r:id="rId16"/>
    <p:sldId id="283" r:id="rId17"/>
    <p:sldId id="288" r:id="rId18"/>
    <p:sldId id="341" r:id="rId19"/>
    <p:sldId id="301" r:id="rId20"/>
    <p:sldId id="303" r:id="rId21"/>
    <p:sldId id="335" r:id="rId22"/>
    <p:sldId id="306" r:id="rId23"/>
    <p:sldId id="340" r:id="rId24"/>
    <p:sldId id="339" r:id="rId25"/>
    <p:sldId id="337" r:id="rId26"/>
    <p:sldId id="307" r:id="rId27"/>
    <p:sldId id="343" r:id="rId28"/>
    <p:sldId id="344" r:id="rId29"/>
    <p:sldId id="338" r:id="rId30"/>
    <p:sldId id="308" r:id="rId31"/>
    <p:sldId id="313" r:id="rId32"/>
    <p:sldId id="314" r:id="rId33"/>
    <p:sldId id="342" r:id="rId34"/>
    <p:sldId id="290" r:id="rId35"/>
    <p:sldId id="279" r:id="rId36"/>
    <p:sldId id="345" r:id="rId37"/>
    <p:sldId id="320" r:id="rId38"/>
    <p:sldId id="321" r:id="rId39"/>
    <p:sldId id="280" r:id="rId40"/>
    <p:sldId id="296" r:id="rId41"/>
    <p:sldId id="299" r:id="rId42"/>
    <p:sldId id="297" r:id="rId43"/>
    <p:sldId id="298"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7EB"/>
    <a:srgbClr val="FFC107"/>
    <a:srgbClr val="5B9BD5"/>
    <a:srgbClr val="D1D1D1"/>
    <a:srgbClr val="41B883"/>
    <a:srgbClr val="336791"/>
    <a:srgbClr val="E0234E"/>
    <a:srgbClr val="6CF5C2"/>
    <a:srgbClr val="FFE177"/>
    <a:srgbClr val="FE6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7" autoAdjust="0"/>
    <p:restoredTop sz="94151" autoAdjust="0"/>
  </p:normalViewPr>
  <p:slideViewPr>
    <p:cSldViewPr snapToGrid="0">
      <p:cViewPr varScale="1">
        <p:scale>
          <a:sx n="113" d="100"/>
          <a:sy n="113" d="100"/>
        </p:scale>
        <p:origin x="504"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3C8693-1E1F-4F54-8E88-A9AA909FB9C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F59729B-2019-4E9F-92CA-76EF93BB9859}">
      <dgm:prSet/>
      <dgm:spPr/>
      <dgm:t>
        <a:bodyPr/>
        <a:lstStyle/>
        <a:p>
          <a:pPr>
            <a:lnSpc>
              <a:spcPct val="100000"/>
            </a:lnSpc>
          </a:pPr>
          <a:r>
            <a:rPr lang="es-BO"/>
            <a:t>Gestión de Roles Predefinidos:</a:t>
          </a:r>
          <a:endParaRPr lang="en-US"/>
        </a:p>
      </dgm:t>
    </dgm:pt>
    <dgm:pt modelId="{B8AE684A-6E04-47F6-9146-A4DED40AD334}" type="parTrans" cxnId="{38AD5D28-E487-46A7-9C02-A481F6BAD425}">
      <dgm:prSet/>
      <dgm:spPr/>
      <dgm:t>
        <a:bodyPr/>
        <a:lstStyle/>
        <a:p>
          <a:endParaRPr lang="en-US"/>
        </a:p>
      </dgm:t>
    </dgm:pt>
    <dgm:pt modelId="{109F42D7-574D-4D19-A0AE-B73EF8C86085}" type="sibTrans" cxnId="{38AD5D28-E487-46A7-9C02-A481F6BAD425}">
      <dgm:prSet/>
      <dgm:spPr/>
      <dgm:t>
        <a:bodyPr/>
        <a:lstStyle/>
        <a:p>
          <a:endParaRPr lang="en-US"/>
        </a:p>
      </dgm:t>
    </dgm:pt>
    <dgm:pt modelId="{0BB49CAD-AD18-4B7C-9170-E8B5826DC369}">
      <dgm:prSet/>
      <dgm:spPr/>
      <dgm:t>
        <a:bodyPr/>
        <a:lstStyle/>
        <a:p>
          <a:pPr>
            <a:lnSpc>
              <a:spcPct val="100000"/>
            </a:lnSpc>
          </a:pPr>
          <a:r>
            <a:rPr lang="es-BO" dirty="0"/>
            <a:t>Gestión de Usuarios</a:t>
          </a:r>
          <a:endParaRPr lang="en-US" dirty="0"/>
        </a:p>
      </dgm:t>
    </dgm:pt>
    <dgm:pt modelId="{E3EBC7D1-FEBD-4FEA-9C2F-F5E721E755A7}" type="parTrans" cxnId="{2927C4AA-AB12-40A3-B98B-6A9B7297A9D8}">
      <dgm:prSet/>
      <dgm:spPr/>
      <dgm:t>
        <a:bodyPr/>
        <a:lstStyle/>
        <a:p>
          <a:endParaRPr lang="en-US"/>
        </a:p>
      </dgm:t>
    </dgm:pt>
    <dgm:pt modelId="{804A892B-4C70-419F-8918-9B776DB34679}" type="sibTrans" cxnId="{2927C4AA-AB12-40A3-B98B-6A9B7297A9D8}">
      <dgm:prSet/>
      <dgm:spPr/>
      <dgm:t>
        <a:bodyPr/>
        <a:lstStyle/>
        <a:p>
          <a:endParaRPr lang="en-US"/>
        </a:p>
      </dgm:t>
    </dgm:pt>
    <dgm:pt modelId="{5DC5333F-B1D0-4C93-A237-DE53665FCFED}">
      <dgm:prSet/>
      <dgm:spPr/>
      <dgm:t>
        <a:bodyPr/>
        <a:lstStyle/>
        <a:p>
          <a:pPr>
            <a:lnSpc>
              <a:spcPct val="100000"/>
            </a:lnSpc>
          </a:pPr>
          <a:r>
            <a:rPr lang="es-BO"/>
            <a:t>Validación de Accesos:</a:t>
          </a:r>
          <a:endParaRPr lang="en-US"/>
        </a:p>
      </dgm:t>
    </dgm:pt>
    <dgm:pt modelId="{48DEA031-54D6-4338-A4D1-CE04C949F0DE}" type="parTrans" cxnId="{B1581A75-802B-49D0-AD0B-DAC1A6770464}">
      <dgm:prSet/>
      <dgm:spPr/>
      <dgm:t>
        <a:bodyPr/>
        <a:lstStyle/>
        <a:p>
          <a:endParaRPr lang="en-US"/>
        </a:p>
      </dgm:t>
    </dgm:pt>
    <dgm:pt modelId="{44455FDC-6F3D-457D-93A3-A7CE1D14200E}" type="sibTrans" cxnId="{B1581A75-802B-49D0-AD0B-DAC1A6770464}">
      <dgm:prSet/>
      <dgm:spPr/>
      <dgm:t>
        <a:bodyPr/>
        <a:lstStyle/>
        <a:p>
          <a:endParaRPr lang="en-US"/>
        </a:p>
      </dgm:t>
    </dgm:pt>
    <dgm:pt modelId="{04BF9622-3F07-4021-957F-06D25ED8FAF9}">
      <dgm:prSet/>
      <dgm:spPr/>
      <dgm:t>
        <a:bodyPr/>
        <a:lstStyle/>
        <a:p>
          <a:pPr>
            <a:lnSpc>
              <a:spcPct val="100000"/>
            </a:lnSpc>
          </a:pPr>
          <a:r>
            <a:rPr lang="es-BO"/>
            <a:t>Seguridad en el Proceso de Autenticación:</a:t>
          </a:r>
          <a:endParaRPr lang="en-US"/>
        </a:p>
      </dgm:t>
    </dgm:pt>
    <dgm:pt modelId="{02F9C2C4-FDD0-491A-87D4-E77A522C94E4}" type="parTrans" cxnId="{9BCC6557-C19D-409D-A76B-F98CA6E8795C}">
      <dgm:prSet/>
      <dgm:spPr/>
      <dgm:t>
        <a:bodyPr/>
        <a:lstStyle/>
        <a:p>
          <a:endParaRPr lang="en-US"/>
        </a:p>
      </dgm:t>
    </dgm:pt>
    <dgm:pt modelId="{F3D08DC3-12E4-40C1-A895-B25A039AFA98}" type="sibTrans" cxnId="{9BCC6557-C19D-409D-A76B-F98CA6E8795C}">
      <dgm:prSet/>
      <dgm:spPr/>
      <dgm:t>
        <a:bodyPr/>
        <a:lstStyle/>
        <a:p>
          <a:endParaRPr lang="en-US"/>
        </a:p>
      </dgm:t>
    </dgm:pt>
    <dgm:pt modelId="{6BAD0485-E5FF-4314-BE83-1479C024F76D}" type="pres">
      <dgm:prSet presAssocID="{073C8693-1E1F-4F54-8E88-A9AA909FB9C2}" presName="root" presStyleCnt="0">
        <dgm:presLayoutVars>
          <dgm:dir/>
          <dgm:resizeHandles val="exact"/>
        </dgm:presLayoutVars>
      </dgm:prSet>
      <dgm:spPr/>
    </dgm:pt>
    <dgm:pt modelId="{03C40455-7F00-4092-9397-9CA4267B7241}" type="pres">
      <dgm:prSet presAssocID="{AF59729B-2019-4E9F-92CA-76EF93BB9859}" presName="compNode" presStyleCnt="0"/>
      <dgm:spPr/>
    </dgm:pt>
    <dgm:pt modelId="{658167C5-7087-4021-A7B2-6112A3018377}" type="pres">
      <dgm:prSet presAssocID="{AF59729B-2019-4E9F-92CA-76EF93BB98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F82C0AD7-711C-4A6D-8880-0D9A98658B7C}" type="pres">
      <dgm:prSet presAssocID="{AF59729B-2019-4E9F-92CA-76EF93BB9859}" presName="spaceRect" presStyleCnt="0"/>
      <dgm:spPr/>
    </dgm:pt>
    <dgm:pt modelId="{E7425AAE-A956-4846-8389-345BF651E7C9}" type="pres">
      <dgm:prSet presAssocID="{AF59729B-2019-4E9F-92CA-76EF93BB9859}" presName="textRect" presStyleLbl="revTx" presStyleIdx="0" presStyleCnt="4">
        <dgm:presLayoutVars>
          <dgm:chMax val="1"/>
          <dgm:chPref val="1"/>
        </dgm:presLayoutVars>
      </dgm:prSet>
      <dgm:spPr/>
    </dgm:pt>
    <dgm:pt modelId="{08F68B8A-ED4F-4318-B3F7-04A9426E6FC1}" type="pres">
      <dgm:prSet presAssocID="{109F42D7-574D-4D19-A0AE-B73EF8C86085}" presName="sibTrans" presStyleCnt="0"/>
      <dgm:spPr/>
    </dgm:pt>
    <dgm:pt modelId="{BF5E6267-65A7-4691-A374-B13391F687E5}" type="pres">
      <dgm:prSet presAssocID="{0BB49CAD-AD18-4B7C-9170-E8B5826DC369}" presName="compNode" presStyleCnt="0"/>
      <dgm:spPr/>
    </dgm:pt>
    <dgm:pt modelId="{449DB956-B92C-4F8F-8FD5-D1126F5B9D0E}" type="pres">
      <dgm:prSet presAssocID="{0BB49CAD-AD18-4B7C-9170-E8B5826DC36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uarios"/>
        </a:ext>
      </dgm:extLst>
    </dgm:pt>
    <dgm:pt modelId="{123C4216-9F61-44EC-ADCD-5DF7B1139F46}" type="pres">
      <dgm:prSet presAssocID="{0BB49CAD-AD18-4B7C-9170-E8B5826DC369}" presName="spaceRect" presStyleCnt="0"/>
      <dgm:spPr/>
    </dgm:pt>
    <dgm:pt modelId="{683B9A4C-B82B-44F4-9A63-A32FD0069505}" type="pres">
      <dgm:prSet presAssocID="{0BB49CAD-AD18-4B7C-9170-E8B5826DC369}" presName="textRect" presStyleLbl="revTx" presStyleIdx="1" presStyleCnt="4">
        <dgm:presLayoutVars>
          <dgm:chMax val="1"/>
          <dgm:chPref val="1"/>
        </dgm:presLayoutVars>
      </dgm:prSet>
      <dgm:spPr/>
    </dgm:pt>
    <dgm:pt modelId="{181B96CC-7054-46FA-8186-D6F74EF114B2}" type="pres">
      <dgm:prSet presAssocID="{804A892B-4C70-419F-8918-9B776DB34679}" presName="sibTrans" presStyleCnt="0"/>
      <dgm:spPr/>
    </dgm:pt>
    <dgm:pt modelId="{955FBD40-2D28-418D-8376-B04E6156CD54}" type="pres">
      <dgm:prSet presAssocID="{5DC5333F-B1D0-4C93-A237-DE53665FCFED}" presName="compNode" presStyleCnt="0"/>
      <dgm:spPr/>
    </dgm:pt>
    <dgm:pt modelId="{8FAC71A3-FEF5-4756-B6DC-F3DFFDF543E6}" type="pres">
      <dgm:prSet presAssocID="{5DC5333F-B1D0-4C93-A237-DE53665FCF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sbloquear"/>
        </a:ext>
      </dgm:extLst>
    </dgm:pt>
    <dgm:pt modelId="{311E9F27-9D6C-4CC3-A89B-BDA97521E6DC}" type="pres">
      <dgm:prSet presAssocID="{5DC5333F-B1D0-4C93-A237-DE53665FCFED}" presName="spaceRect" presStyleCnt="0"/>
      <dgm:spPr/>
    </dgm:pt>
    <dgm:pt modelId="{8F446CF5-D33F-4FE7-99F6-506F31BCFDF8}" type="pres">
      <dgm:prSet presAssocID="{5DC5333F-B1D0-4C93-A237-DE53665FCFED}" presName="textRect" presStyleLbl="revTx" presStyleIdx="2" presStyleCnt="4">
        <dgm:presLayoutVars>
          <dgm:chMax val="1"/>
          <dgm:chPref val="1"/>
        </dgm:presLayoutVars>
      </dgm:prSet>
      <dgm:spPr/>
    </dgm:pt>
    <dgm:pt modelId="{37E5E107-D75A-4638-ACAD-A8FDAB2691B1}" type="pres">
      <dgm:prSet presAssocID="{44455FDC-6F3D-457D-93A3-A7CE1D14200E}" presName="sibTrans" presStyleCnt="0"/>
      <dgm:spPr/>
    </dgm:pt>
    <dgm:pt modelId="{963D6A2E-7A5F-4B39-BF1A-DA912CFAA324}" type="pres">
      <dgm:prSet presAssocID="{04BF9622-3F07-4021-957F-06D25ED8FAF9}" presName="compNode" presStyleCnt="0"/>
      <dgm:spPr/>
    </dgm:pt>
    <dgm:pt modelId="{A3C1CDE2-56D4-4824-8207-1E2714268DBD}" type="pres">
      <dgm:prSet presAssocID="{04BF9622-3F07-4021-957F-06D25ED8FA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ve"/>
        </a:ext>
      </dgm:extLst>
    </dgm:pt>
    <dgm:pt modelId="{91E56D3F-887D-4A01-AF70-E4A5D346AA7F}" type="pres">
      <dgm:prSet presAssocID="{04BF9622-3F07-4021-957F-06D25ED8FAF9}" presName="spaceRect" presStyleCnt="0"/>
      <dgm:spPr/>
    </dgm:pt>
    <dgm:pt modelId="{1B68D990-681D-48B1-9C79-553CDF882A9E}" type="pres">
      <dgm:prSet presAssocID="{04BF9622-3F07-4021-957F-06D25ED8FAF9}" presName="textRect" presStyleLbl="revTx" presStyleIdx="3" presStyleCnt="4">
        <dgm:presLayoutVars>
          <dgm:chMax val="1"/>
          <dgm:chPref val="1"/>
        </dgm:presLayoutVars>
      </dgm:prSet>
      <dgm:spPr/>
    </dgm:pt>
  </dgm:ptLst>
  <dgm:cxnLst>
    <dgm:cxn modelId="{38AD5D28-E487-46A7-9C02-A481F6BAD425}" srcId="{073C8693-1E1F-4F54-8E88-A9AA909FB9C2}" destId="{AF59729B-2019-4E9F-92CA-76EF93BB9859}" srcOrd="0" destOrd="0" parTransId="{B8AE684A-6E04-47F6-9146-A4DED40AD334}" sibTransId="{109F42D7-574D-4D19-A0AE-B73EF8C86085}"/>
    <dgm:cxn modelId="{A844626F-8BE4-4D47-8EEA-883B923F7CF3}" type="presOf" srcId="{0BB49CAD-AD18-4B7C-9170-E8B5826DC369}" destId="{683B9A4C-B82B-44F4-9A63-A32FD0069505}" srcOrd="0" destOrd="0" presId="urn:microsoft.com/office/officeart/2018/2/layout/IconLabelList"/>
    <dgm:cxn modelId="{A85C4C52-AA99-45DD-B497-0274002B34C3}" type="presOf" srcId="{04BF9622-3F07-4021-957F-06D25ED8FAF9}" destId="{1B68D990-681D-48B1-9C79-553CDF882A9E}" srcOrd="0" destOrd="0" presId="urn:microsoft.com/office/officeart/2018/2/layout/IconLabelList"/>
    <dgm:cxn modelId="{B1581A75-802B-49D0-AD0B-DAC1A6770464}" srcId="{073C8693-1E1F-4F54-8E88-A9AA909FB9C2}" destId="{5DC5333F-B1D0-4C93-A237-DE53665FCFED}" srcOrd="2" destOrd="0" parTransId="{48DEA031-54D6-4338-A4D1-CE04C949F0DE}" sibTransId="{44455FDC-6F3D-457D-93A3-A7CE1D14200E}"/>
    <dgm:cxn modelId="{9BCC6557-C19D-409D-A76B-F98CA6E8795C}" srcId="{073C8693-1E1F-4F54-8E88-A9AA909FB9C2}" destId="{04BF9622-3F07-4021-957F-06D25ED8FAF9}" srcOrd="3" destOrd="0" parTransId="{02F9C2C4-FDD0-491A-87D4-E77A522C94E4}" sibTransId="{F3D08DC3-12E4-40C1-A895-B25A039AFA98}"/>
    <dgm:cxn modelId="{9692BD96-2EAA-48A3-A1C3-4630FE1A54BA}" type="presOf" srcId="{5DC5333F-B1D0-4C93-A237-DE53665FCFED}" destId="{8F446CF5-D33F-4FE7-99F6-506F31BCFDF8}" srcOrd="0" destOrd="0" presId="urn:microsoft.com/office/officeart/2018/2/layout/IconLabelList"/>
    <dgm:cxn modelId="{0FB3B0A2-2A43-4EFD-B3D8-DBF06D7EFACE}" type="presOf" srcId="{073C8693-1E1F-4F54-8E88-A9AA909FB9C2}" destId="{6BAD0485-E5FF-4314-BE83-1479C024F76D}" srcOrd="0" destOrd="0" presId="urn:microsoft.com/office/officeart/2018/2/layout/IconLabelList"/>
    <dgm:cxn modelId="{2927C4AA-AB12-40A3-B98B-6A9B7297A9D8}" srcId="{073C8693-1E1F-4F54-8E88-A9AA909FB9C2}" destId="{0BB49CAD-AD18-4B7C-9170-E8B5826DC369}" srcOrd="1" destOrd="0" parTransId="{E3EBC7D1-FEBD-4FEA-9C2F-F5E721E755A7}" sibTransId="{804A892B-4C70-419F-8918-9B776DB34679}"/>
    <dgm:cxn modelId="{33FBC8CD-8B37-4A63-8E70-2BD599977BBA}" type="presOf" srcId="{AF59729B-2019-4E9F-92CA-76EF93BB9859}" destId="{E7425AAE-A956-4846-8389-345BF651E7C9}" srcOrd="0" destOrd="0" presId="urn:microsoft.com/office/officeart/2018/2/layout/IconLabelList"/>
    <dgm:cxn modelId="{79813771-82A5-42BF-924A-A72EC1E0E9AB}" type="presParOf" srcId="{6BAD0485-E5FF-4314-BE83-1479C024F76D}" destId="{03C40455-7F00-4092-9397-9CA4267B7241}" srcOrd="0" destOrd="0" presId="urn:microsoft.com/office/officeart/2018/2/layout/IconLabelList"/>
    <dgm:cxn modelId="{91B279AB-9149-442F-99E2-26DAF1B13BBA}" type="presParOf" srcId="{03C40455-7F00-4092-9397-9CA4267B7241}" destId="{658167C5-7087-4021-A7B2-6112A3018377}" srcOrd="0" destOrd="0" presId="urn:microsoft.com/office/officeart/2018/2/layout/IconLabelList"/>
    <dgm:cxn modelId="{28D68FAA-2F95-4ABC-B9AE-60B5E4B6346A}" type="presParOf" srcId="{03C40455-7F00-4092-9397-9CA4267B7241}" destId="{F82C0AD7-711C-4A6D-8880-0D9A98658B7C}" srcOrd="1" destOrd="0" presId="urn:microsoft.com/office/officeart/2018/2/layout/IconLabelList"/>
    <dgm:cxn modelId="{C71E4150-EF4C-48EC-BDDB-1181C7EF4F6A}" type="presParOf" srcId="{03C40455-7F00-4092-9397-9CA4267B7241}" destId="{E7425AAE-A956-4846-8389-345BF651E7C9}" srcOrd="2" destOrd="0" presId="urn:microsoft.com/office/officeart/2018/2/layout/IconLabelList"/>
    <dgm:cxn modelId="{AC07DF0C-C647-4D5F-9229-7D37022F43D0}" type="presParOf" srcId="{6BAD0485-E5FF-4314-BE83-1479C024F76D}" destId="{08F68B8A-ED4F-4318-B3F7-04A9426E6FC1}" srcOrd="1" destOrd="0" presId="urn:microsoft.com/office/officeart/2018/2/layout/IconLabelList"/>
    <dgm:cxn modelId="{9D7AF207-8F8B-4410-A70F-30AC170F6646}" type="presParOf" srcId="{6BAD0485-E5FF-4314-BE83-1479C024F76D}" destId="{BF5E6267-65A7-4691-A374-B13391F687E5}" srcOrd="2" destOrd="0" presId="urn:microsoft.com/office/officeart/2018/2/layout/IconLabelList"/>
    <dgm:cxn modelId="{FE23C0F9-D720-4793-9D43-C909E7F3752A}" type="presParOf" srcId="{BF5E6267-65A7-4691-A374-B13391F687E5}" destId="{449DB956-B92C-4F8F-8FD5-D1126F5B9D0E}" srcOrd="0" destOrd="0" presId="urn:microsoft.com/office/officeart/2018/2/layout/IconLabelList"/>
    <dgm:cxn modelId="{40DAA3B6-97F1-4BAF-8975-E47488099F36}" type="presParOf" srcId="{BF5E6267-65A7-4691-A374-B13391F687E5}" destId="{123C4216-9F61-44EC-ADCD-5DF7B1139F46}" srcOrd="1" destOrd="0" presId="urn:microsoft.com/office/officeart/2018/2/layout/IconLabelList"/>
    <dgm:cxn modelId="{1769E734-8FEB-432C-80C6-CCFEA9433C9B}" type="presParOf" srcId="{BF5E6267-65A7-4691-A374-B13391F687E5}" destId="{683B9A4C-B82B-44F4-9A63-A32FD0069505}" srcOrd="2" destOrd="0" presId="urn:microsoft.com/office/officeart/2018/2/layout/IconLabelList"/>
    <dgm:cxn modelId="{EAFF0A1F-0B99-4CDC-851E-BF83A37C226F}" type="presParOf" srcId="{6BAD0485-E5FF-4314-BE83-1479C024F76D}" destId="{181B96CC-7054-46FA-8186-D6F74EF114B2}" srcOrd="3" destOrd="0" presId="urn:microsoft.com/office/officeart/2018/2/layout/IconLabelList"/>
    <dgm:cxn modelId="{77E2BB7A-3A85-4B93-84E1-5A548629C92D}" type="presParOf" srcId="{6BAD0485-E5FF-4314-BE83-1479C024F76D}" destId="{955FBD40-2D28-418D-8376-B04E6156CD54}" srcOrd="4" destOrd="0" presId="urn:microsoft.com/office/officeart/2018/2/layout/IconLabelList"/>
    <dgm:cxn modelId="{1B640EA7-9645-4D62-B975-EE8141EA2D43}" type="presParOf" srcId="{955FBD40-2D28-418D-8376-B04E6156CD54}" destId="{8FAC71A3-FEF5-4756-B6DC-F3DFFDF543E6}" srcOrd="0" destOrd="0" presId="urn:microsoft.com/office/officeart/2018/2/layout/IconLabelList"/>
    <dgm:cxn modelId="{ABE77027-A456-4F7A-8F8F-0698CA3DA176}" type="presParOf" srcId="{955FBD40-2D28-418D-8376-B04E6156CD54}" destId="{311E9F27-9D6C-4CC3-A89B-BDA97521E6DC}" srcOrd="1" destOrd="0" presId="urn:microsoft.com/office/officeart/2018/2/layout/IconLabelList"/>
    <dgm:cxn modelId="{603D2611-FE15-4EC3-B46D-0162E0B908BF}" type="presParOf" srcId="{955FBD40-2D28-418D-8376-B04E6156CD54}" destId="{8F446CF5-D33F-4FE7-99F6-506F31BCFDF8}" srcOrd="2" destOrd="0" presId="urn:microsoft.com/office/officeart/2018/2/layout/IconLabelList"/>
    <dgm:cxn modelId="{AF8BC84B-8401-4C8E-99D1-FC5AA31ACCA2}" type="presParOf" srcId="{6BAD0485-E5FF-4314-BE83-1479C024F76D}" destId="{37E5E107-D75A-4638-ACAD-A8FDAB2691B1}" srcOrd="5" destOrd="0" presId="urn:microsoft.com/office/officeart/2018/2/layout/IconLabelList"/>
    <dgm:cxn modelId="{846DB5A1-D0C8-4C4C-BBF4-90190B325E79}" type="presParOf" srcId="{6BAD0485-E5FF-4314-BE83-1479C024F76D}" destId="{963D6A2E-7A5F-4B39-BF1A-DA912CFAA324}" srcOrd="6" destOrd="0" presId="urn:microsoft.com/office/officeart/2018/2/layout/IconLabelList"/>
    <dgm:cxn modelId="{0196E477-8713-44EE-8B33-842324A65854}" type="presParOf" srcId="{963D6A2E-7A5F-4B39-BF1A-DA912CFAA324}" destId="{A3C1CDE2-56D4-4824-8207-1E2714268DBD}" srcOrd="0" destOrd="0" presId="urn:microsoft.com/office/officeart/2018/2/layout/IconLabelList"/>
    <dgm:cxn modelId="{1BA2DF2B-61FE-44FD-8135-D3064A4632BE}" type="presParOf" srcId="{963D6A2E-7A5F-4B39-BF1A-DA912CFAA324}" destId="{91E56D3F-887D-4A01-AF70-E4A5D346AA7F}" srcOrd="1" destOrd="0" presId="urn:microsoft.com/office/officeart/2018/2/layout/IconLabelList"/>
    <dgm:cxn modelId="{BD5EBF3E-98A3-4BD6-974F-BFE66737104E}" type="presParOf" srcId="{963D6A2E-7A5F-4B39-BF1A-DA912CFAA324}" destId="{1B68D990-681D-48B1-9C79-553CDF882A9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167C5-7087-4021-A7B2-6112A3018377}">
      <dsp:nvSpPr>
        <dsp:cNvPr id="0" name=""/>
        <dsp:cNvSpPr/>
      </dsp:nvSpPr>
      <dsp:spPr>
        <a:xfrm>
          <a:off x="637800" y="289231"/>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425AAE-A956-4846-8389-345BF651E7C9}">
      <dsp:nvSpPr>
        <dsp:cNvPr id="0" name=""/>
        <dsp:cNvSpPr/>
      </dsp:nvSpPr>
      <dsp:spPr>
        <a:xfrm>
          <a:off x="142800" y="1369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BO" sz="1500" kern="1200"/>
            <a:t>Gestión de Roles Predefinidos:</a:t>
          </a:r>
          <a:endParaRPr lang="en-US" sz="1500" kern="1200"/>
        </a:p>
      </dsp:txBody>
      <dsp:txXfrm>
        <a:off x="142800" y="1369328"/>
        <a:ext cx="1800000" cy="720000"/>
      </dsp:txXfrm>
    </dsp:sp>
    <dsp:sp modelId="{449DB956-B92C-4F8F-8FD5-D1126F5B9D0E}">
      <dsp:nvSpPr>
        <dsp:cNvPr id="0" name=""/>
        <dsp:cNvSpPr/>
      </dsp:nvSpPr>
      <dsp:spPr>
        <a:xfrm>
          <a:off x="2752800" y="28923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B9A4C-B82B-44F4-9A63-A32FD0069505}">
      <dsp:nvSpPr>
        <dsp:cNvPr id="0" name=""/>
        <dsp:cNvSpPr/>
      </dsp:nvSpPr>
      <dsp:spPr>
        <a:xfrm>
          <a:off x="2257800" y="1369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BO" sz="1500" kern="1200" dirty="0"/>
            <a:t>Gestión de Usuarios</a:t>
          </a:r>
          <a:endParaRPr lang="en-US" sz="1500" kern="1200" dirty="0"/>
        </a:p>
      </dsp:txBody>
      <dsp:txXfrm>
        <a:off x="2257800" y="1369328"/>
        <a:ext cx="1800000" cy="720000"/>
      </dsp:txXfrm>
    </dsp:sp>
    <dsp:sp modelId="{8FAC71A3-FEF5-4756-B6DC-F3DFFDF543E6}">
      <dsp:nvSpPr>
        <dsp:cNvPr id="0" name=""/>
        <dsp:cNvSpPr/>
      </dsp:nvSpPr>
      <dsp:spPr>
        <a:xfrm>
          <a:off x="4867800" y="28923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446CF5-D33F-4FE7-99F6-506F31BCFDF8}">
      <dsp:nvSpPr>
        <dsp:cNvPr id="0" name=""/>
        <dsp:cNvSpPr/>
      </dsp:nvSpPr>
      <dsp:spPr>
        <a:xfrm>
          <a:off x="4372800" y="1369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BO" sz="1500" kern="1200"/>
            <a:t>Validación de Accesos:</a:t>
          </a:r>
          <a:endParaRPr lang="en-US" sz="1500" kern="1200"/>
        </a:p>
      </dsp:txBody>
      <dsp:txXfrm>
        <a:off x="4372800" y="1369328"/>
        <a:ext cx="1800000" cy="720000"/>
      </dsp:txXfrm>
    </dsp:sp>
    <dsp:sp modelId="{A3C1CDE2-56D4-4824-8207-1E2714268DBD}">
      <dsp:nvSpPr>
        <dsp:cNvPr id="0" name=""/>
        <dsp:cNvSpPr/>
      </dsp:nvSpPr>
      <dsp:spPr>
        <a:xfrm>
          <a:off x="6982800" y="289231"/>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8D990-681D-48B1-9C79-553CDF882A9E}">
      <dsp:nvSpPr>
        <dsp:cNvPr id="0" name=""/>
        <dsp:cNvSpPr/>
      </dsp:nvSpPr>
      <dsp:spPr>
        <a:xfrm>
          <a:off x="6487800" y="136932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s-BO" sz="1500" kern="1200"/>
            <a:t>Seguridad en el Proceso de Autenticación:</a:t>
          </a:r>
          <a:endParaRPr lang="en-US" sz="1500" kern="1200"/>
        </a:p>
      </dsp:txBody>
      <dsp:txXfrm>
        <a:off x="6487800" y="136932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E5053-87E1-4A00-B8A9-F0C3DBFE324A}" type="datetimeFigureOut">
              <a:rPr lang="en-US" smtClean="0"/>
              <a:t>1/28/2025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92572-D5FB-49F0-BCF0-3367C3173C2F}" type="slidenum">
              <a:rPr lang="en-US" smtClean="0"/>
              <a:t>‹Nº›</a:t>
            </a:fld>
            <a:endParaRPr lang="en-US"/>
          </a:p>
        </p:txBody>
      </p:sp>
    </p:spTree>
    <p:extLst>
      <p:ext uri="{BB962C8B-B14F-4D97-AF65-F5344CB8AC3E}">
        <p14:creationId xmlns:p14="http://schemas.microsoft.com/office/powerpoint/2010/main" val="4206834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A2D0159-F53D-4CDF-B68F-FE4D72BA6B6A}" type="datetime1">
              <a:rPr lang="en-US" smtClean="0"/>
              <a:t>1/28/2025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4311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3768EE5E-78E2-47AD-B7D4-2EA56137D48D}" type="datetime1">
              <a:rPr lang="en-US" smtClean="0"/>
              <a:t>1/28/2025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367460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802286A-BE36-48FC-93C5-11C543B076D0}" type="datetime1">
              <a:rPr lang="en-US" smtClean="0"/>
              <a:t>1/28/2025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5272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CC6C8345-85A9-4624-8C4E-5E2FC0FB227A}" type="datetime1">
              <a:rPr lang="en-US" smtClean="0"/>
              <a:t>1/28/2025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164318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D5A6CAA-E1CB-4D8B-8F17-697E97479C8D}" type="datetime1">
              <a:rPr lang="en-US" smtClean="0"/>
              <a:t>1/28/2025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88283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1FFB766F-9962-4F3E-9BF3-FF1F8FEABEAC}" type="datetime1">
              <a:rPr lang="en-US" smtClean="0"/>
              <a:t>1/28/2025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334298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E60266AB-14EC-4DD2-B213-85F2388909A2}" type="datetime1">
              <a:rPr lang="en-US" smtClean="0"/>
              <a:t>1/28/2025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212425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1ACD7680-F396-4648-AC3C-50763BA8279F}" type="datetime1">
              <a:rPr lang="en-US" smtClean="0"/>
              <a:t>1/28/2025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183435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3E4F1F5-5000-438E-B7A8-BD631F269C08}" type="datetime1">
              <a:rPr lang="en-US" smtClean="0"/>
              <a:t>1/28/2025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262500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28C94E9-163A-4BB2-B2CC-E0B1F7A32BE8}" type="datetime1">
              <a:rPr lang="en-US" smtClean="0"/>
              <a:t>1/28/2025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1806284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72F10E8-39B6-4519-8C43-5B02A760B8A3}" type="datetime1">
              <a:rPr lang="en-US" smtClean="0"/>
              <a:t>1/28/2025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A195-BE83-413D-9CFA-1C7771F662A1}" type="slidenum">
              <a:rPr lang="en-US" smtClean="0"/>
              <a:t>‹Nº›</a:t>
            </a:fld>
            <a:endParaRPr lang="en-US"/>
          </a:p>
        </p:txBody>
      </p:sp>
    </p:spTree>
    <p:extLst>
      <p:ext uri="{BB962C8B-B14F-4D97-AF65-F5344CB8AC3E}">
        <p14:creationId xmlns:p14="http://schemas.microsoft.com/office/powerpoint/2010/main" val="38433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2387F-48FE-4D4D-AF99-6668121223BD}" type="datetime1">
              <a:rPr lang="en-US" smtClean="0"/>
              <a:t>1/28/2025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A195-BE83-413D-9CFA-1C7771F662A1}" type="slidenum">
              <a:rPr lang="en-US" smtClean="0"/>
              <a:t>‹Nº›</a:t>
            </a:fld>
            <a:endParaRPr lang="en-US"/>
          </a:p>
        </p:txBody>
      </p:sp>
    </p:spTree>
    <p:extLst>
      <p:ext uri="{BB962C8B-B14F-4D97-AF65-F5344CB8AC3E}">
        <p14:creationId xmlns:p14="http://schemas.microsoft.com/office/powerpoint/2010/main" val="284073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16627" y="457200"/>
            <a:ext cx="10014857" cy="3439341"/>
          </a:xfrm>
        </p:spPr>
        <p:txBody>
          <a:bodyPr>
            <a:noAutofit/>
          </a:bodyPr>
          <a:lstStyle/>
          <a:p>
            <a:r>
              <a:rPr lang="es-BO" sz="4400" b="1" dirty="0">
                <a:effectLst/>
                <a:latin typeface="Arial" panose="020B0604020202020204" pitchFamily="34" charset="0"/>
                <a:ea typeface="Aptos" panose="020B0004020202020204" pitchFamily="34" charset="0"/>
              </a:rPr>
              <a:t>SISTEMA DE ADMINISTRACIÓN DE INVENTARIOS DE INSUMOS PARA LABORATORIO DE ÓPTICA</a:t>
            </a:r>
            <a:br>
              <a:rPr lang="es-BO" sz="4400" b="1" dirty="0">
                <a:effectLst/>
                <a:latin typeface="Arial" panose="020B0604020202020204" pitchFamily="34" charset="0"/>
                <a:ea typeface="Aptos" panose="020B0004020202020204" pitchFamily="34" charset="0"/>
              </a:rPr>
            </a:br>
            <a:r>
              <a:rPr lang="es-BO" sz="4400" b="1" dirty="0">
                <a:effectLst/>
                <a:latin typeface="Arial" panose="020B0604020202020204" pitchFamily="34" charset="0"/>
                <a:ea typeface="Aptos" panose="020B0004020202020204" pitchFamily="34" charset="0"/>
              </a:rPr>
              <a:t>CASO: </a:t>
            </a:r>
            <a:r>
              <a:rPr lang="es-BO" sz="4400" b="1" dirty="0" err="1">
                <a:effectLst/>
                <a:latin typeface="Arial" panose="020B0604020202020204" pitchFamily="34" charset="0"/>
                <a:ea typeface="Aptos" panose="020B0004020202020204" pitchFamily="34" charset="0"/>
              </a:rPr>
              <a:t>OPTALVISION</a:t>
            </a:r>
            <a:endParaRPr lang="es-BO" sz="4100" b="1"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1733005" y="4410891"/>
            <a:ext cx="9144000" cy="2123259"/>
          </a:xfrm>
        </p:spPr>
        <p:txBody>
          <a:bodyPr>
            <a:normAutofit fontScale="25000" lnSpcReduction="20000"/>
          </a:bodyPr>
          <a:lstStyle/>
          <a:p>
            <a:r>
              <a:rPr lang="es-BO" sz="11200" dirty="0">
                <a:latin typeface="Arial" panose="020B0604020202020204" pitchFamily="34" charset="0"/>
                <a:cs typeface="Arial" panose="020B0604020202020204" pitchFamily="34" charset="0"/>
              </a:rPr>
              <a:t>PROYECTO DE GRADO</a:t>
            </a:r>
          </a:p>
          <a:p>
            <a:endParaRPr lang="en-US" sz="11200" dirty="0">
              <a:latin typeface="Arial" panose="020B0604020202020204" pitchFamily="34" charset="0"/>
              <a:cs typeface="Arial" panose="020B0604020202020204" pitchFamily="34" charset="0"/>
            </a:endParaRPr>
          </a:p>
          <a:p>
            <a:r>
              <a:rPr lang="en-US" sz="11200" dirty="0">
                <a:latin typeface="Arial" panose="020B0604020202020204" pitchFamily="34" charset="0"/>
                <a:cs typeface="Arial" panose="020B0604020202020204" pitchFamily="34" charset="0"/>
              </a:rPr>
              <a:t>Daniel Santiago Soto Villamil</a:t>
            </a:r>
          </a:p>
          <a:p>
            <a:endParaRPr lang="es-BO" sz="11200" dirty="0">
              <a:latin typeface="Arial" panose="020B0604020202020204" pitchFamily="34" charset="0"/>
              <a:cs typeface="Arial" panose="020B0604020202020204" pitchFamily="34" charset="0"/>
            </a:endParaRPr>
          </a:p>
          <a:p>
            <a:r>
              <a:rPr lang="es-BO" sz="11200" dirty="0">
                <a:latin typeface="Arial" panose="020B0604020202020204" pitchFamily="34" charset="0"/>
                <a:cs typeface="Arial" panose="020B0604020202020204" pitchFamily="34" charset="0"/>
              </a:rPr>
              <a:t>Enero - 2025 </a:t>
            </a:r>
          </a:p>
          <a:p>
            <a:endParaRPr lang="en-US" dirty="0"/>
          </a:p>
        </p:txBody>
      </p:sp>
      <p:sp>
        <p:nvSpPr>
          <p:cNvPr id="4" name="Marcador de número de diapositiva 3"/>
          <p:cNvSpPr>
            <a:spLocks noGrp="1"/>
          </p:cNvSpPr>
          <p:nvPr>
            <p:ph type="sldNum" sz="quarter" idx="12"/>
          </p:nvPr>
        </p:nvSpPr>
        <p:spPr>
          <a:xfrm>
            <a:off x="11542779" y="6288095"/>
            <a:ext cx="424543" cy="365125"/>
          </a:xfrm>
        </p:spPr>
        <p:txBody>
          <a:bodyPr/>
          <a:lstStyle/>
          <a:p>
            <a:fld id="{4AC8A195-BE83-413D-9CFA-1C7771F662A1}" type="slidenum">
              <a:rPr lang="en-US" sz="1800" smtClean="0">
                <a:solidFill>
                  <a:srgbClr val="FF0000"/>
                </a:solidFill>
              </a:rPr>
              <a:t>1</a:t>
            </a:fld>
            <a:endParaRPr lang="en-US" sz="1800" dirty="0">
              <a:solidFill>
                <a:srgbClr val="FF0000"/>
              </a:solidFill>
            </a:endParaRPr>
          </a:p>
        </p:txBody>
      </p:sp>
    </p:spTree>
    <p:extLst>
      <p:ext uri="{BB962C8B-B14F-4D97-AF65-F5344CB8AC3E}">
        <p14:creationId xmlns:p14="http://schemas.microsoft.com/office/powerpoint/2010/main" val="13954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40971" y="0"/>
            <a:ext cx="9775372" cy="3043628"/>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lgn="ctr">
              <a:buNone/>
            </a:pPr>
            <a:endParaRPr lang="es-BO" sz="6000" b="1" dirty="0">
              <a:latin typeface="Arial" panose="020B0604020202020204" pitchFamily="34" charset="0"/>
              <a:cs typeface="Arial" panose="020B0604020202020204" pitchFamily="34" charset="0"/>
            </a:endParaRPr>
          </a:p>
          <a:p>
            <a:pPr marL="0" indent="0" algn="ctr">
              <a:buNone/>
            </a:pPr>
            <a:r>
              <a:rPr lang="es-BO" sz="5800" b="1" dirty="0">
                <a:latin typeface="Arial" panose="020B0604020202020204" pitchFamily="34" charset="0"/>
                <a:cs typeface="Arial" panose="020B0604020202020204" pitchFamily="34" charset="0"/>
              </a:rPr>
              <a:t>CAPITULO II</a:t>
            </a:r>
          </a:p>
          <a:p>
            <a:pPr marL="0" indent="0" algn="ctr">
              <a:buNone/>
            </a:pPr>
            <a:endParaRPr lang="es-BO" sz="5800" b="1" dirty="0">
              <a:latin typeface="Arial" panose="020B0604020202020204" pitchFamily="34" charset="0"/>
              <a:cs typeface="Arial" panose="020B0604020202020204" pitchFamily="34" charset="0"/>
            </a:endParaRPr>
          </a:p>
          <a:p>
            <a:pPr marL="0" indent="0" algn="ctr">
              <a:buNone/>
            </a:pPr>
            <a:r>
              <a:rPr lang="es-BO" sz="5800" b="1" dirty="0">
                <a:latin typeface="Arial" panose="020B0604020202020204" pitchFamily="34" charset="0"/>
                <a:cs typeface="Arial" panose="020B0604020202020204" pitchFamily="34" charset="0"/>
              </a:rPr>
              <a:t>MARCO TEORICO</a:t>
            </a:r>
          </a:p>
        </p:txBody>
      </p:sp>
      <p:sp>
        <p:nvSpPr>
          <p:cNvPr id="4" name="Marcador de número de diapositiva 3"/>
          <p:cNvSpPr>
            <a:spLocks noGrp="1"/>
          </p:cNvSpPr>
          <p:nvPr>
            <p:ph type="sldNum" sz="quarter" idx="12"/>
          </p:nvPr>
        </p:nvSpPr>
        <p:spPr>
          <a:xfrm>
            <a:off x="9220318" y="6304778"/>
            <a:ext cx="2743200" cy="365125"/>
          </a:xfrm>
        </p:spPr>
        <p:txBody>
          <a:bodyPr/>
          <a:lstStyle/>
          <a:p>
            <a:fld id="{4AC8A195-BE83-413D-9CFA-1C7771F662A1}" type="slidenum">
              <a:rPr lang="en-US" sz="1800" smtClean="0">
                <a:solidFill>
                  <a:srgbClr val="FF0000"/>
                </a:solidFill>
              </a:rPr>
              <a:t>10</a:t>
            </a:fld>
            <a:endParaRPr lang="en-US" sz="1800" dirty="0">
              <a:solidFill>
                <a:srgbClr val="FF0000"/>
              </a:solidFill>
            </a:endParaRPr>
          </a:p>
        </p:txBody>
      </p:sp>
    </p:spTree>
    <p:extLst>
      <p:ext uri="{BB962C8B-B14F-4D97-AF65-F5344CB8AC3E}">
        <p14:creationId xmlns:p14="http://schemas.microsoft.com/office/powerpoint/2010/main" val="332653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350138" y="3865065"/>
            <a:ext cx="1099343" cy="165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 name="Título 1"/>
          <p:cNvSpPr>
            <a:spLocks noGrp="1"/>
          </p:cNvSpPr>
          <p:nvPr>
            <p:ph type="title"/>
          </p:nvPr>
        </p:nvSpPr>
        <p:spPr>
          <a:xfrm>
            <a:off x="2739571" y="132897"/>
            <a:ext cx="5649686" cy="714391"/>
          </a:xfrm>
        </p:spPr>
        <p:txBody>
          <a:bodyPr>
            <a:normAutofit/>
          </a:bodyPr>
          <a:lstStyle/>
          <a:p>
            <a:pPr algn="ctr"/>
            <a:r>
              <a:rPr lang="es-BO" b="1" dirty="0">
                <a:latin typeface="Arial" panose="020B0604020202020204" pitchFamily="34" charset="0"/>
                <a:cs typeface="Arial" panose="020B0604020202020204" pitchFamily="34" charset="0"/>
              </a:rPr>
              <a:t>Sistema Web</a:t>
            </a:r>
          </a:p>
        </p:txBody>
      </p:sp>
      <p:sp>
        <p:nvSpPr>
          <p:cNvPr id="4" name="Marcador de número de diapositiva 3"/>
          <p:cNvSpPr>
            <a:spLocks noGrp="1"/>
          </p:cNvSpPr>
          <p:nvPr>
            <p:ph type="sldNum" sz="quarter" idx="12"/>
          </p:nvPr>
        </p:nvSpPr>
        <p:spPr>
          <a:xfrm>
            <a:off x="6482674" y="6015655"/>
            <a:ext cx="5515430" cy="1007525"/>
          </a:xfrm>
        </p:spPr>
        <p:txBody>
          <a:bodyPr/>
          <a:lstStyle/>
          <a:p>
            <a:fld id="{4AC8A195-BE83-413D-9CFA-1C7771F662A1}" type="slidenum">
              <a:rPr lang="en-US" sz="1800" smtClean="0">
                <a:solidFill>
                  <a:srgbClr val="FF0000"/>
                </a:solidFill>
              </a:rPr>
              <a:t>11</a:t>
            </a:fld>
            <a:endParaRPr lang="en-US" sz="1800" dirty="0">
              <a:solidFill>
                <a:srgbClr val="FF0000"/>
              </a:solidFill>
            </a:endParaRPr>
          </a:p>
        </p:txBody>
      </p:sp>
      <p:sp>
        <p:nvSpPr>
          <p:cNvPr id="5" name="Rectángulo 4"/>
          <p:cNvSpPr/>
          <p:nvPr/>
        </p:nvSpPr>
        <p:spPr>
          <a:xfrm>
            <a:off x="386163" y="918591"/>
            <a:ext cx="9373503" cy="12857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800" dirty="0">
                <a:effectLst/>
                <a:latin typeface="Arial" panose="020B0604020202020204" pitchFamily="34" charset="0"/>
                <a:ea typeface="Aptos" panose="020B0004020202020204" pitchFamily="34" charset="0"/>
                <a:cs typeface="Times New Roman" panose="02020603050405020304" pitchFamily="18" charset="0"/>
              </a:rPr>
              <a:t>Un sistema o aplicación web es un programa de aplicación que se almacena en un servidor remoto y se entrega a través de Internet mediante una interfaz de navegador.</a:t>
            </a:r>
            <a:endParaRPr lang="es-BO" sz="2400" dirty="0">
              <a:solidFill>
                <a:schemeClr val="tx1"/>
              </a:solidFill>
              <a:latin typeface="Arial" panose="020B0604020202020204" pitchFamily="34" charset="0"/>
              <a:cs typeface="Arial" panose="020B0604020202020204" pitchFamily="34" charset="0"/>
            </a:endParaRPr>
          </a:p>
        </p:txBody>
      </p:sp>
      <p:sp>
        <p:nvSpPr>
          <p:cNvPr id="6" name="Rectángulo 5"/>
          <p:cNvSpPr/>
          <p:nvPr/>
        </p:nvSpPr>
        <p:spPr>
          <a:xfrm>
            <a:off x="3562559" y="3005244"/>
            <a:ext cx="4770630" cy="18852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sz="1800" dirty="0">
                <a:effectLst/>
                <a:latin typeface="Arial" panose="020B0604020202020204" pitchFamily="34" charset="0"/>
                <a:ea typeface="Aptos" panose="020B0004020202020204" pitchFamily="34" charset="0"/>
                <a:cs typeface="Times New Roman" panose="02020603050405020304" pitchFamily="18" charset="0"/>
              </a:rPr>
              <a:t>Para que una aplicación web funcione, necesita un servidor web, un servidor de aplicaciones y una base de datos. Los servidores web gestionan las solicitudes que provienen de un cliente, mientras que el servidor de aplicaciones completa la tarea solicitada. U</a:t>
            </a:r>
            <a:endParaRPr lang="es-BO" dirty="0"/>
          </a:p>
        </p:txBody>
      </p:sp>
      <p:sp>
        <p:nvSpPr>
          <p:cNvPr id="7" name="Rectángulo 6"/>
          <p:cNvSpPr/>
          <p:nvPr/>
        </p:nvSpPr>
        <p:spPr>
          <a:xfrm>
            <a:off x="1449481" y="3539827"/>
            <a:ext cx="1668329"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s-ES" sz="1800" dirty="0">
                <a:effectLst/>
                <a:latin typeface="Arial" panose="020B0604020202020204" pitchFamily="34" charset="0"/>
                <a:ea typeface="Aptos" panose="020B0004020202020204" pitchFamily="34" charset="0"/>
                <a:cs typeface="Times New Roman" panose="02020603050405020304" pitchFamily="18" charset="0"/>
              </a:rPr>
              <a:t>Según </a:t>
            </a:r>
            <a:r>
              <a:rPr lang="es-BO" sz="1800" dirty="0" err="1">
                <a:effectLst/>
                <a:latin typeface="Arial" panose="020B0604020202020204" pitchFamily="34" charset="0"/>
                <a:ea typeface="Aptos" panose="020B0004020202020204" pitchFamily="34" charset="0"/>
                <a:cs typeface="Times New Roman" panose="02020603050405020304" pitchFamily="18" charset="0"/>
              </a:rPr>
              <a:t>TechTarget</a:t>
            </a:r>
            <a:r>
              <a:rPr lang="es-BO" sz="1800" dirty="0">
                <a:effectLst/>
                <a:latin typeface="Arial" panose="020B0604020202020204" pitchFamily="34" charset="0"/>
                <a:ea typeface="Aptos" panose="020B0004020202020204" pitchFamily="34" charset="0"/>
                <a:cs typeface="Times New Roman" panose="02020603050405020304" pitchFamily="18" charset="0"/>
              </a:rPr>
              <a:t> (2023)</a:t>
            </a:r>
            <a:endParaRPr lang="es-BO" sz="2400" b="1" dirty="0"/>
          </a:p>
        </p:txBody>
      </p:sp>
      <p:sp>
        <p:nvSpPr>
          <p:cNvPr id="12" name="AutoShape 4" descr="Solicitud de Historia Clínica | Fundación Hospital Infantil Los Ángeles"/>
          <p:cNvSpPr>
            <a:spLocks noChangeAspect="1" noChangeArrowheads="1"/>
          </p:cNvSpPr>
          <p:nvPr/>
        </p:nvSpPr>
        <p:spPr bwMode="auto">
          <a:xfrm flipV="1">
            <a:off x="-4673600" y="-5278454"/>
            <a:ext cx="5133975" cy="51339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BO"/>
          </a:p>
        </p:txBody>
      </p:sp>
      <p:sp>
        <p:nvSpPr>
          <p:cNvPr id="15" name="Rectángulo 14"/>
          <p:cNvSpPr/>
          <p:nvPr/>
        </p:nvSpPr>
        <p:spPr>
          <a:xfrm>
            <a:off x="167258" y="563777"/>
            <a:ext cx="2447778" cy="16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8" name="Rectángulo 17"/>
          <p:cNvSpPr/>
          <p:nvPr/>
        </p:nvSpPr>
        <p:spPr>
          <a:xfrm rot="5400000">
            <a:off x="-1375403" y="2269073"/>
            <a:ext cx="3298048" cy="22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4" name="Flecha derecha 23"/>
          <p:cNvSpPr/>
          <p:nvPr/>
        </p:nvSpPr>
        <p:spPr>
          <a:xfrm>
            <a:off x="3117810" y="3775302"/>
            <a:ext cx="388683" cy="345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8" name="Imagen 7">
            <a:extLst>
              <a:ext uri="{FF2B5EF4-FFF2-40B4-BE49-F238E27FC236}">
                <a16:creationId xmlns:a16="http://schemas.microsoft.com/office/drawing/2014/main" id="{AAD9ABE5-4ED4-8A10-175E-7E038FCD99D2}"/>
              </a:ext>
            </a:extLst>
          </p:cNvPr>
          <p:cNvPicPr>
            <a:picLocks noChangeAspect="1"/>
          </p:cNvPicPr>
          <p:nvPr/>
        </p:nvPicPr>
        <p:blipFill>
          <a:blip r:embed="rId2"/>
          <a:stretch>
            <a:fillRect/>
          </a:stretch>
        </p:blipFill>
        <p:spPr>
          <a:xfrm>
            <a:off x="8459437" y="2381612"/>
            <a:ext cx="3298048" cy="3298048"/>
          </a:xfrm>
          <a:prstGeom prst="rect">
            <a:avLst/>
          </a:prstGeom>
        </p:spPr>
      </p:pic>
    </p:spTree>
    <p:extLst>
      <p:ext uri="{BB962C8B-B14F-4D97-AF65-F5344CB8AC3E}">
        <p14:creationId xmlns:p14="http://schemas.microsoft.com/office/powerpoint/2010/main" val="242671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09535" y="294786"/>
            <a:ext cx="4433797" cy="844696"/>
          </a:xfrm>
        </p:spPr>
        <p:txBody>
          <a:bodyPr>
            <a:normAutofit fontScale="90000"/>
          </a:bodyPr>
          <a:lstStyle/>
          <a:p>
            <a:pPr algn="ctr"/>
            <a:r>
              <a:rPr lang="es-BO" b="1" dirty="0">
                <a:latin typeface="Arial" panose="020B0604020202020204" pitchFamily="34" charset="0"/>
                <a:cs typeface="Arial" panose="020B0604020202020204" pitchFamily="34" charset="0"/>
              </a:rPr>
              <a:t>Herramientas de Desarrollo</a:t>
            </a:r>
          </a:p>
        </p:txBody>
      </p:sp>
      <p:sp>
        <p:nvSpPr>
          <p:cNvPr id="4" name="Marcador de número de diapositiva 3"/>
          <p:cNvSpPr>
            <a:spLocks noGrp="1"/>
          </p:cNvSpPr>
          <p:nvPr>
            <p:ph type="sldNum" sz="quarter" idx="12"/>
          </p:nvPr>
        </p:nvSpPr>
        <p:spPr>
          <a:xfrm>
            <a:off x="9248837" y="6303663"/>
            <a:ext cx="2743200" cy="365125"/>
          </a:xfrm>
        </p:spPr>
        <p:txBody>
          <a:bodyPr/>
          <a:lstStyle/>
          <a:p>
            <a:fld id="{4AC8A195-BE83-413D-9CFA-1C7771F662A1}" type="slidenum">
              <a:rPr lang="en-US" sz="1800" smtClean="0">
                <a:solidFill>
                  <a:srgbClr val="FF0000"/>
                </a:solidFill>
              </a:rPr>
              <a:t>12</a:t>
            </a:fld>
            <a:endParaRPr lang="en-US" sz="1800" dirty="0">
              <a:solidFill>
                <a:srgbClr val="FF0000"/>
              </a:solidFill>
            </a:endParaRPr>
          </a:p>
        </p:txBody>
      </p:sp>
      <p:sp>
        <p:nvSpPr>
          <p:cNvPr id="6" name="Rectángulo 5"/>
          <p:cNvSpPr/>
          <p:nvPr/>
        </p:nvSpPr>
        <p:spPr>
          <a:xfrm>
            <a:off x="846432" y="3276399"/>
            <a:ext cx="1657161" cy="5604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a:lnSpc>
                <a:spcPct val="200000"/>
              </a:lnSpc>
              <a:spcAft>
                <a:spcPts val="1200"/>
              </a:spcAft>
            </a:pPr>
            <a:r>
              <a:rPr lang="es-BO" b="1" dirty="0">
                <a:latin typeface="Arial" panose="020B0604020202020204" pitchFamily="34" charset="0"/>
                <a:ea typeface="Calibri" panose="020F0502020204030204" pitchFamily="34" charset="0"/>
              </a:rPr>
              <a:t>JAVASCRIPT</a:t>
            </a:r>
            <a:endParaRPr lang="es-BO" b="1" dirty="0">
              <a:effectLst/>
              <a:latin typeface="Arial" panose="020B0604020202020204" pitchFamily="34" charset="0"/>
              <a:ea typeface="Calibri" panose="020F0502020204030204" pitchFamily="34" charset="0"/>
            </a:endParaRPr>
          </a:p>
        </p:txBody>
      </p:sp>
      <p:sp>
        <p:nvSpPr>
          <p:cNvPr id="7" name="Rectángulo 6"/>
          <p:cNvSpPr/>
          <p:nvPr/>
        </p:nvSpPr>
        <p:spPr>
          <a:xfrm>
            <a:off x="320866" y="4087077"/>
            <a:ext cx="2776027"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MX" dirty="0"/>
              <a:t>JavaScript (</a:t>
            </a:r>
            <a:r>
              <a:rPr lang="es-MX" dirty="0" err="1"/>
              <a:t>JS</a:t>
            </a:r>
            <a:r>
              <a:rPr lang="es-MX" dirty="0"/>
              <a:t>) es un lenguaje de programación interpretado, ligero y flexible, que se utiliza principalmente para el desarrollo web.</a:t>
            </a:r>
            <a:endParaRPr lang="es-BO" dirty="0"/>
          </a:p>
        </p:txBody>
      </p:sp>
      <p:sp>
        <p:nvSpPr>
          <p:cNvPr id="10" name="Rectángulo 9"/>
          <p:cNvSpPr/>
          <p:nvPr/>
        </p:nvSpPr>
        <p:spPr>
          <a:xfrm>
            <a:off x="928468" y="801858"/>
            <a:ext cx="2681068" cy="196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2" name="Rectángulo 11"/>
          <p:cNvSpPr/>
          <p:nvPr/>
        </p:nvSpPr>
        <p:spPr>
          <a:xfrm>
            <a:off x="2718809" y="3529697"/>
            <a:ext cx="780299" cy="191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13" name="Rectángulo 12"/>
          <p:cNvSpPr/>
          <p:nvPr/>
        </p:nvSpPr>
        <p:spPr>
          <a:xfrm>
            <a:off x="5413131" y="3687131"/>
            <a:ext cx="225084" cy="1647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4" name="Rectángulo 13"/>
          <p:cNvSpPr/>
          <p:nvPr/>
        </p:nvSpPr>
        <p:spPr>
          <a:xfrm>
            <a:off x="3108959" y="5034381"/>
            <a:ext cx="2304171" cy="300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7" name="Rectángulo 16"/>
          <p:cNvSpPr/>
          <p:nvPr/>
        </p:nvSpPr>
        <p:spPr>
          <a:xfrm>
            <a:off x="3983893" y="4587824"/>
            <a:ext cx="3466773" cy="1267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solidFill>
                  <a:schemeClr val="tx1"/>
                </a:solidFill>
                <a:latin typeface="Arial" panose="020B0604020202020204" pitchFamily="34" charset="0"/>
                <a:cs typeface="Arial" panose="020B0604020202020204" pitchFamily="34" charset="0"/>
              </a:rPr>
              <a:t>TypeScript</a:t>
            </a:r>
            <a:r>
              <a:rPr lang="es-MX" sz="1400" dirty="0">
                <a:solidFill>
                  <a:schemeClr val="tx1"/>
                </a:solidFill>
                <a:latin typeface="Arial" panose="020B0604020202020204" pitchFamily="34" charset="0"/>
                <a:cs typeface="Arial" panose="020B0604020202020204" pitchFamily="34" charset="0"/>
              </a:rPr>
              <a:t> (</a:t>
            </a:r>
            <a:r>
              <a:rPr lang="es-MX" sz="1400" dirty="0" err="1">
                <a:solidFill>
                  <a:schemeClr val="tx1"/>
                </a:solidFill>
                <a:latin typeface="Arial" panose="020B0604020202020204" pitchFamily="34" charset="0"/>
                <a:cs typeface="Arial" panose="020B0604020202020204" pitchFamily="34" charset="0"/>
              </a:rPr>
              <a:t>TS</a:t>
            </a:r>
            <a:r>
              <a:rPr lang="es-MX" sz="1400" dirty="0">
                <a:solidFill>
                  <a:schemeClr val="tx1"/>
                </a:solidFill>
                <a:latin typeface="Arial" panose="020B0604020202020204" pitchFamily="34" charset="0"/>
                <a:cs typeface="Arial" panose="020B0604020202020204" pitchFamily="34" charset="0"/>
              </a:rPr>
              <a:t>) es un lenguaje de programación de código abierto desarrollado por Microsoft que amplía las capacidades de JavaScript añadiendo un sistema de tipado.</a:t>
            </a:r>
            <a:endParaRPr lang="es-BO" sz="1400" dirty="0">
              <a:solidFill>
                <a:schemeClr val="tx1"/>
              </a:solidFill>
              <a:latin typeface="Arial" panose="020B0604020202020204" pitchFamily="34" charset="0"/>
              <a:cs typeface="Arial" panose="020B0604020202020204" pitchFamily="34" charset="0"/>
            </a:endParaRPr>
          </a:p>
        </p:txBody>
      </p:sp>
      <p:pic>
        <p:nvPicPr>
          <p:cNvPr id="8" name="Imagen 7">
            <a:extLst>
              <a:ext uri="{FF2B5EF4-FFF2-40B4-BE49-F238E27FC236}">
                <a16:creationId xmlns:a16="http://schemas.microsoft.com/office/drawing/2014/main" id="{F6B59C32-080E-E8A0-99ED-A54CF178C663}"/>
              </a:ext>
            </a:extLst>
          </p:cNvPr>
          <p:cNvPicPr>
            <a:picLocks noChangeAspect="1"/>
          </p:cNvPicPr>
          <p:nvPr/>
        </p:nvPicPr>
        <p:blipFill>
          <a:blip r:embed="rId2"/>
          <a:stretch>
            <a:fillRect/>
          </a:stretch>
        </p:blipFill>
        <p:spPr>
          <a:xfrm>
            <a:off x="9310969" y="1829860"/>
            <a:ext cx="2681068" cy="2681068"/>
          </a:xfrm>
          <a:prstGeom prst="rect">
            <a:avLst/>
          </a:prstGeom>
        </p:spPr>
      </p:pic>
      <p:pic>
        <p:nvPicPr>
          <p:cNvPr id="24" name="Imagen 23">
            <a:extLst>
              <a:ext uri="{FF2B5EF4-FFF2-40B4-BE49-F238E27FC236}">
                <a16:creationId xmlns:a16="http://schemas.microsoft.com/office/drawing/2014/main" id="{1FDBD7B6-D851-0F75-E8A5-FFB43D08BB37}"/>
              </a:ext>
            </a:extLst>
          </p:cNvPr>
          <p:cNvPicPr>
            <a:picLocks noChangeAspect="1"/>
          </p:cNvPicPr>
          <p:nvPr/>
        </p:nvPicPr>
        <p:blipFill>
          <a:blip r:embed="rId3"/>
          <a:stretch>
            <a:fillRect/>
          </a:stretch>
        </p:blipFill>
        <p:spPr>
          <a:xfrm>
            <a:off x="914380" y="1837787"/>
            <a:ext cx="1521264" cy="1521264"/>
          </a:xfrm>
          <a:prstGeom prst="rect">
            <a:avLst/>
          </a:prstGeom>
        </p:spPr>
      </p:pic>
      <p:sp>
        <p:nvSpPr>
          <p:cNvPr id="5" name="Rectángulo 4"/>
          <p:cNvSpPr/>
          <p:nvPr/>
        </p:nvSpPr>
        <p:spPr>
          <a:xfrm>
            <a:off x="2809500" y="1398090"/>
            <a:ext cx="6096000" cy="120032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just"/>
            <a:r>
              <a:rPr lang="es-ES" sz="2400" dirty="0">
                <a:latin typeface="Arial" panose="020B0604020202020204" pitchFamily="34" charset="0"/>
                <a:ea typeface="Aptos" panose="020B0004020202020204" pitchFamily="34" charset="0"/>
                <a:cs typeface="Times New Roman" panose="02020603050405020304" pitchFamily="18" charset="0"/>
              </a:rPr>
              <a:t>S</a:t>
            </a:r>
            <a:r>
              <a:rPr lang="es-ES" sz="2400" dirty="0">
                <a:effectLst/>
                <a:latin typeface="Arial" panose="020B0604020202020204" pitchFamily="34" charset="0"/>
                <a:ea typeface="Aptos" panose="020B0004020202020204" pitchFamily="34" charset="0"/>
                <a:cs typeface="Times New Roman" panose="02020603050405020304" pitchFamily="18" charset="0"/>
              </a:rPr>
              <a:t>on programas usados para apoyar las actividades del proceso de la ingeniería de software</a:t>
            </a:r>
            <a:endParaRPr lang="es-BO" sz="2400" dirty="0"/>
          </a:p>
        </p:txBody>
      </p:sp>
      <p:pic>
        <p:nvPicPr>
          <p:cNvPr id="2052" name="Picture 4" descr="Learn TypeScript Offline [Pro] on the App Store">
            <a:extLst>
              <a:ext uri="{FF2B5EF4-FFF2-40B4-BE49-F238E27FC236}">
                <a16:creationId xmlns:a16="http://schemas.microsoft.com/office/drawing/2014/main" id="{2187CB4E-D3E4-7C47-DA91-507DD931DF8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326" t="16156" r="32325" b="16156"/>
          <a:stretch/>
        </p:blipFill>
        <p:spPr bwMode="auto">
          <a:xfrm>
            <a:off x="4765040" y="2664327"/>
            <a:ext cx="1521265" cy="1529346"/>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DB1450BA-EF10-ED85-691C-21B22F83B997}"/>
              </a:ext>
            </a:extLst>
          </p:cNvPr>
          <p:cNvSpPr/>
          <p:nvPr/>
        </p:nvSpPr>
        <p:spPr>
          <a:xfrm>
            <a:off x="6622085" y="2752506"/>
            <a:ext cx="1657161" cy="5604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a:lnSpc>
                <a:spcPct val="200000"/>
              </a:lnSpc>
              <a:spcAft>
                <a:spcPts val="1200"/>
              </a:spcAft>
            </a:pPr>
            <a:r>
              <a:rPr lang="es-BO" b="1" dirty="0" err="1">
                <a:latin typeface="Arial" panose="020B0604020202020204" pitchFamily="34" charset="0"/>
                <a:ea typeface="Calibri" panose="020F0502020204030204" pitchFamily="34" charset="0"/>
              </a:rPr>
              <a:t>TYPESCRIPT</a:t>
            </a:r>
            <a:endParaRPr lang="es-BO" b="1"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91394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D0E99-EE0A-EC74-480E-17511792E044}"/>
            </a:ext>
          </a:extLst>
        </p:cNvPr>
        <p:cNvGrpSpPr/>
        <p:nvPr/>
      </p:nvGrpSpPr>
      <p:grpSpPr>
        <a:xfrm>
          <a:off x="0" y="0"/>
          <a:ext cx="0" cy="0"/>
          <a:chOff x="0" y="0"/>
          <a:chExt cx="0" cy="0"/>
        </a:xfrm>
      </p:grpSpPr>
      <p:sp>
        <p:nvSpPr>
          <p:cNvPr id="22" name="Rectángulo 21">
            <a:extLst>
              <a:ext uri="{FF2B5EF4-FFF2-40B4-BE49-F238E27FC236}">
                <a16:creationId xmlns:a16="http://schemas.microsoft.com/office/drawing/2014/main" id="{8EB5C60B-70A5-5A35-E98F-FA4842B93B82}"/>
              </a:ext>
            </a:extLst>
          </p:cNvPr>
          <p:cNvSpPr/>
          <p:nvPr/>
        </p:nvSpPr>
        <p:spPr>
          <a:xfrm>
            <a:off x="9881416" y="3839531"/>
            <a:ext cx="225084" cy="120032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23" name="Rectángulo 22">
            <a:extLst>
              <a:ext uri="{FF2B5EF4-FFF2-40B4-BE49-F238E27FC236}">
                <a16:creationId xmlns:a16="http://schemas.microsoft.com/office/drawing/2014/main" id="{7E3BFB30-401C-24CD-97DF-F6A029C32C3C}"/>
              </a:ext>
            </a:extLst>
          </p:cNvPr>
          <p:cNvSpPr/>
          <p:nvPr/>
        </p:nvSpPr>
        <p:spPr>
          <a:xfrm>
            <a:off x="1645374" y="3839531"/>
            <a:ext cx="225084" cy="1308202"/>
          </a:xfrm>
          <a:prstGeom prst="rect">
            <a:avLst/>
          </a:prstGeom>
          <a:solidFill>
            <a:srgbClr val="336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9" name="Rectángulo 18">
            <a:extLst>
              <a:ext uri="{FF2B5EF4-FFF2-40B4-BE49-F238E27FC236}">
                <a16:creationId xmlns:a16="http://schemas.microsoft.com/office/drawing/2014/main" id="{E5BD4A9E-CEB8-0124-84CE-32AB993A9B6C}"/>
              </a:ext>
            </a:extLst>
          </p:cNvPr>
          <p:cNvSpPr/>
          <p:nvPr/>
        </p:nvSpPr>
        <p:spPr>
          <a:xfrm>
            <a:off x="6917394" y="5066304"/>
            <a:ext cx="2304171" cy="300343"/>
          </a:xfrm>
          <a:prstGeom prst="rect">
            <a:avLst/>
          </a:prstGeom>
          <a:solidFill>
            <a:srgbClr val="41B8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2" name="Título 1">
            <a:extLst>
              <a:ext uri="{FF2B5EF4-FFF2-40B4-BE49-F238E27FC236}">
                <a16:creationId xmlns:a16="http://schemas.microsoft.com/office/drawing/2014/main" id="{92597875-9A58-E3F7-4859-2B7422F55AA4}"/>
              </a:ext>
            </a:extLst>
          </p:cNvPr>
          <p:cNvSpPr>
            <a:spLocks noGrp="1"/>
          </p:cNvSpPr>
          <p:nvPr>
            <p:ph type="title"/>
          </p:nvPr>
        </p:nvSpPr>
        <p:spPr>
          <a:xfrm>
            <a:off x="3445508" y="269789"/>
            <a:ext cx="4433797" cy="844696"/>
          </a:xfrm>
        </p:spPr>
        <p:txBody>
          <a:bodyPr>
            <a:normAutofit fontScale="90000"/>
          </a:bodyPr>
          <a:lstStyle/>
          <a:p>
            <a:pPr algn="ctr"/>
            <a:r>
              <a:rPr lang="es-BO" b="1" dirty="0">
                <a:latin typeface="Arial" panose="020B0604020202020204" pitchFamily="34" charset="0"/>
                <a:cs typeface="Arial" panose="020B0604020202020204" pitchFamily="34" charset="0"/>
              </a:rPr>
              <a:t>Herramientas de Desarrollo</a:t>
            </a:r>
          </a:p>
        </p:txBody>
      </p:sp>
      <p:sp>
        <p:nvSpPr>
          <p:cNvPr id="4" name="Marcador de número de diapositiva 3">
            <a:extLst>
              <a:ext uri="{FF2B5EF4-FFF2-40B4-BE49-F238E27FC236}">
                <a16:creationId xmlns:a16="http://schemas.microsoft.com/office/drawing/2014/main" id="{526BBF56-0B1C-16F4-C4A1-9D6FC6CF8C07}"/>
              </a:ext>
            </a:extLst>
          </p:cNvPr>
          <p:cNvSpPr>
            <a:spLocks noGrp="1"/>
          </p:cNvSpPr>
          <p:nvPr>
            <p:ph type="sldNum" sz="quarter" idx="12"/>
          </p:nvPr>
        </p:nvSpPr>
        <p:spPr>
          <a:xfrm>
            <a:off x="9248837" y="6303663"/>
            <a:ext cx="2743200" cy="365125"/>
          </a:xfrm>
        </p:spPr>
        <p:txBody>
          <a:bodyPr/>
          <a:lstStyle/>
          <a:p>
            <a:fld id="{4AC8A195-BE83-413D-9CFA-1C7771F662A1}" type="slidenum">
              <a:rPr lang="en-US" sz="1800" smtClean="0">
                <a:solidFill>
                  <a:srgbClr val="FF0000"/>
                </a:solidFill>
              </a:rPr>
              <a:t>13</a:t>
            </a:fld>
            <a:endParaRPr lang="en-US" sz="1800" dirty="0">
              <a:solidFill>
                <a:srgbClr val="FF0000"/>
              </a:solidFill>
            </a:endParaRPr>
          </a:p>
        </p:txBody>
      </p:sp>
      <p:sp>
        <p:nvSpPr>
          <p:cNvPr id="6" name="Rectángulo 5">
            <a:extLst>
              <a:ext uri="{FF2B5EF4-FFF2-40B4-BE49-F238E27FC236}">
                <a16:creationId xmlns:a16="http://schemas.microsoft.com/office/drawing/2014/main" id="{EDF97773-A3CB-5343-296E-3CD5509E1B35}"/>
              </a:ext>
            </a:extLst>
          </p:cNvPr>
          <p:cNvSpPr/>
          <p:nvPr/>
        </p:nvSpPr>
        <p:spPr>
          <a:xfrm>
            <a:off x="846197" y="3375725"/>
            <a:ext cx="1930635" cy="5604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lnSpc>
                <a:spcPct val="200000"/>
              </a:lnSpc>
              <a:spcAft>
                <a:spcPts val="1200"/>
              </a:spcAft>
            </a:pPr>
            <a:r>
              <a:rPr lang="es-BO" b="1" dirty="0">
                <a:latin typeface="Arial" panose="020B0604020202020204" pitchFamily="34" charset="0"/>
                <a:ea typeface="Calibri" panose="020F0502020204030204" pitchFamily="34" charset="0"/>
              </a:rPr>
              <a:t>POSTGRESQL</a:t>
            </a:r>
          </a:p>
        </p:txBody>
      </p:sp>
      <p:sp>
        <p:nvSpPr>
          <p:cNvPr id="7" name="Rectángulo 6">
            <a:extLst>
              <a:ext uri="{FF2B5EF4-FFF2-40B4-BE49-F238E27FC236}">
                <a16:creationId xmlns:a16="http://schemas.microsoft.com/office/drawing/2014/main" id="{FD52F825-1285-35F1-47C3-70E1B9860E38}"/>
              </a:ext>
            </a:extLst>
          </p:cNvPr>
          <p:cNvSpPr/>
          <p:nvPr/>
        </p:nvSpPr>
        <p:spPr>
          <a:xfrm>
            <a:off x="332932" y="4411394"/>
            <a:ext cx="2776027"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MX" dirty="0"/>
              <a:t>Es un sistema de gestión de bases de datos relacional de código abierto. </a:t>
            </a:r>
            <a:endParaRPr lang="es-BO" dirty="0"/>
          </a:p>
        </p:txBody>
      </p:sp>
      <p:sp>
        <p:nvSpPr>
          <p:cNvPr id="13" name="Rectángulo 12">
            <a:extLst>
              <a:ext uri="{FF2B5EF4-FFF2-40B4-BE49-F238E27FC236}">
                <a16:creationId xmlns:a16="http://schemas.microsoft.com/office/drawing/2014/main" id="{E218DCAF-E742-5B9E-CF02-8A467255E0A8}"/>
              </a:ext>
            </a:extLst>
          </p:cNvPr>
          <p:cNvSpPr/>
          <p:nvPr/>
        </p:nvSpPr>
        <p:spPr>
          <a:xfrm>
            <a:off x="5413131" y="3687131"/>
            <a:ext cx="225084" cy="1647594"/>
          </a:xfrm>
          <a:prstGeom prst="rect">
            <a:avLst/>
          </a:prstGeom>
          <a:solidFill>
            <a:srgbClr val="E02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4" name="Rectángulo 13">
            <a:extLst>
              <a:ext uri="{FF2B5EF4-FFF2-40B4-BE49-F238E27FC236}">
                <a16:creationId xmlns:a16="http://schemas.microsoft.com/office/drawing/2014/main" id="{7F1135DB-225C-30B6-DFE2-5C8BBED3E893}"/>
              </a:ext>
            </a:extLst>
          </p:cNvPr>
          <p:cNvSpPr/>
          <p:nvPr/>
        </p:nvSpPr>
        <p:spPr>
          <a:xfrm>
            <a:off x="3108959" y="5034381"/>
            <a:ext cx="2304171" cy="300343"/>
          </a:xfrm>
          <a:prstGeom prst="rect">
            <a:avLst/>
          </a:prstGeom>
          <a:solidFill>
            <a:srgbClr val="3367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7" name="Rectángulo 16">
            <a:extLst>
              <a:ext uri="{FF2B5EF4-FFF2-40B4-BE49-F238E27FC236}">
                <a16:creationId xmlns:a16="http://schemas.microsoft.com/office/drawing/2014/main" id="{A172CFBB-EF40-9F80-598E-686217DE32F1}"/>
              </a:ext>
            </a:extLst>
          </p:cNvPr>
          <p:cNvSpPr/>
          <p:nvPr/>
        </p:nvSpPr>
        <p:spPr>
          <a:xfrm>
            <a:off x="3792285" y="4582863"/>
            <a:ext cx="3466773" cy="1267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1600" dirty="0">
                <a:solidFill>
                  <a:schemeClr val="tx1"/>
                </a:solidFill>
                <a:effectLst/>
                <a:ea typeface="Aptos" panose="020B0004020202020204" pitchFamily="34" charset="0"/>
                <a:cs typeface="Times New Roman" panose="02020603050405020304" pitchFamily="18" charset="0"/>
              </a:rPr>
              <a:t>Nest.js es uno de los </a:t>
            </a:r>
            <a:r>
              <a:rPr lang="es-BO" sz="1600" dirty="0" err="1">
                <a:solidFill>
                  <a:schemeClr val="tx1"/>
                </a:solidFill>
                <a:effectLst/>
                <a:ea typeface="Aptos" panose="020B0004020202020204" pitchFamily="34" charset="0"/>
                <a:cs typeface="Times New Roman" panose="02020603050405020304" pitchFamily="18" charset="0"/>
              </a:rPr>
              <a:t>frameworks</a:t>
            </a:r>
            <a:r>
              <a:rPr lang="es-BO" sz="1600" dirty="0">
                <a:solidFill>
                  <a:schemeClr val="tx1"/>
                </a:solidFill>
                <a:effectLst/>
                <a:ea typeface="Aptos" panose="020B0004020202020204" pitchFamily="34" charset="0"/>
                <a:cs typeface="Times New Roman" panose="02020603050405020304" pitchFamily="18" charset="0"/>
              </a:rPr>
              <a:t> de Node.js de más rápido crecimiento para construir aplicaciones </a:t>
            </a:r>
            <a:r>
              <a:rPr lang="es-BO" sz="1600" dirty="0" err="1">
                <a:solidFill>
                  <a:schemeClr val="tx1"/>
                </a:solidFill>
                <a:effectLst/>
                <a:ea typeface="Aptos" panose="020B0004020202020204" pitchFamily="34" charset="0"/>
                <a:cs typeface="Times New Roman" panose="02020603050405020304" pitchFamily="18" charset="0"/>
              </a:rPr>
              <a:t>backend</a:t>
            </a:r>
            <a:r>
              <a:rPr lang="es-BO" sz="1600" dirty="0">
                <a:solidFill>
                  <a:schemeClr val="tx1"/>
                </a:solidFill>
                <a:effectLst/>
                <a:ea typeface="Aptos" panose="020B0004020202020204" pitchFamily="34" charset="0"/>
                <a:cs typeface="Times New Roman" panose="02020603050405020304" pitchFamily="18" charset="0"/>
              </a:rPr>
              <a:t> eficientes, escalables y de nivel empresarial</a:t>
            </a:r>
            <a:endParaRPr lang="es-BO" sz="1200" dirty="0">
              <a:solidFill>
                <a:schemeClr val="tx1"/>
              </a:solidFill>
              <a:cs typeface="Arial" panose="020B0604020202020204" pitchFamily="34" charset="0"/>
            </a:endParaRPr>
          </a:p>
        </p:txBody>
      </p:sp>
      <p:pic>
        <p:nvPicPr>
          <p:cNvPr id="9" name="Imagen 8">
            <a:extLst>
              <a:ext uri="{FF2B5EF4-FFF2-40B4-BE49-F238E27FC236}">
                <a16:creationId xmlns:a16="http://schemas.microsoft.com/office/drawing/2014/main" id="{16EB3EC3-56F6-DE85-9289-2587F009C43F}"/>
              </a:ext>
            </a:extLst>
          </p:cNvPr>
          <p:cNvPicPr>
            <a:picLocks noChangeAspect="1"/>
          </p:cNvPicPr>
          <p:nvPr/>
        </p:nvPicPr>
        <p:blipFill>
          <a:blip r:embed="rId2"/>
          <a:stretch>
            <a:fillRect/>
          </a:stretch>
        </p:blipFill>
        <p:spPr>
          <a:xfrm>
            <a:off x="846197" y="1741897"/>
            <a:ext cx="1633828" cy="1633828"/>
          </a:xfrm>
          <a:prstGeom prst="rect">
            <a:avLst/>
          </a:prstGeom>
        </p:spPr>
      </p:pic>
      <p:pic>
        <p:nvPicPr>
          <p:cNvPr id="16" name="Imagen 15">
            <a:extLst>
              <a:ext uri="{FF2B5EF4-FFF2-40B4-BE49-F238E27FC236}">
                <a16:creationId xmlns:a16="http://schemas.microsoft.com/office/drawing/2014/main" id="{FABA75CD-6959-6000-E8D8-86D7757581C2}"/>
              </a:ext>
            </a:extLst>
          </p:cNvPr>
          <p:cNvPicPr>
            <a:picLocks noChangeAspect="1"/>
          </p:cNvPicPr>
          <p:nvPr/>
        </p:nvPicPr>
        <p:blipFill>
          <a:blip r:embed="rId3"/>
          <a:stretch>
            <a:fillRect/>
          </a:stretch>
        </p:blipFill>
        <p:spPr>
          <a:xfrm>
            <a:off x="4697090" y="1926386"/>
            <a:ext cx="1657161" cy="1600818"/>
          </a:xfrm>
          <a:prstGeom prst="rect">
            <a:avLst/>
          </a:prstGeom>
        </p:spPr>
      </p:pic>
      <p:pic>
        <p:nvPicPr>
          <p:cNvPr id="3078" name="Picture 6">
            <a:extLst>
              <a:ext uri="{FF2B5EF4-FFF2-40B4-BE49-F238E27FC236}">
                <a16:creationId xmlns:a16="http://schemas.microsoft.com/office/drawing/2014/main" id="{AE78C438-B019-BDE2-50F6-72E90DA656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92840" y="1868122"/>
            <a:ext cx="1802236" cy="1560878"/>
          </a:xfrm>
          <a:prstGeom prst="rect">
            <a:avLst/>
          </a:prstGeom>
          <a:noFill/>
          <a:extLst>
            <a:ext uri="{909E8E84-426E-40DD-AFC4-6F175D3DCCD1}">
              <a14:hiddenFill xmlns:a14="http://schemas.microsoft.com/office/drawing/2010/main">
                <a:solidFill>
                  <a:srgbClr val="FFFFFF"/>
                </a:solidFill>
              </a14:hiddenFill>
            </a:ext>
          </a:extLst>
        </p:spPr>
      </p:pic>
      <p:sp>
        <p:nvSpPr>
          <p:cNvPr id="18" name="Rectángulo 17">
            <a:extLst>
              <a:ext uri="{FF2B5EF4-FFF2-40B4-BE49-F238E27FC236}">
                <a16:creationId xmlns:a16="http://schemas.microsoft.com/office/drawing/2014/main" id="{41AA22B2-D6B6-B1EF-1569-3D00DCA21092}"/>
              </a:ext>
            </a:extLst>
          </p:cNvPr>
          <p:cNvSpPr/>
          <p:nvPr/>
        </p:nvSpPr>
        <p:spPr>
          <a:xfrm>
            <a:off x="8879904" y="4195979"/>
            <a:ext cx="2776027"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BO" sz="1800" dirty="0">
                <a:effectLst/>
                <a:latin typeface="Arial" panose="020B0604020202020204" pitchFamily="34" charset="0"/>
                <a:ea typeface="Aptos" panose="020B0004020202020204" pitchFamily="34" charset="0"/>
                <a:cs typeface="Times New Roman" panose="02020603050405020304" pitchFamily="18" charset="0"/>
              </a:rPr>
              <a:t>Es un </a:t>
            </a:r>
            <a:r>
              <a:rPr lang="es-BO" sz="1800" dirty="0" err="1">
                <a:effectLst/>
                <a:latin typeface="Arial" panose="020B0604020202020204" pitchFamily="34" charset="0"/>
                <a:ea typeface="Aptos" panose="020B0004020202020204" pitchFamily="34" charset="0"/>
                <a:cs typeface="Times New Roman" panose="02020603050405020304" pitchFamily="18" charset="0"/>
              </a:rPr>
              <a:t>framework</a:t>
            </a:r>
            <a:r>
              <a:rPr lang="es-BO" sz="1800" dirty="0">
                <a:effectLst/>
                <a:latin typeface="Arial" panose="020B0604020202020204" pitchFamily="34" charset="0"/>
                <a:ea typeface="Aptos" panose="020B0004020202020204" pitchFamily="34" charset="0"/>
                <a:cs typeface="Times New Roman" panose="02020603050405020304" pitchFamily="18" charset="0"/>
              </a:rPr>
              <a:t> progresivo diseñado para construir interfaces de usuario. </a:t>
            </a:r>
            <a:endParaRPr lang="es-BO" dirty="0"/>
          </a:p>
        </p:txBody>
      </p:sp>
      <p:sp>
        <p:nvSpPr>
          <p:cNvPr id="20" name="Rectángulo 19">
            <a:extLst>
              <a:ext uri="{FF2B5EF4-FFF2-40B4-BE49-F238E27FC236}">
                <a16:creationId xmlns:a16="http://schemas.microsoft.com/office/drawing/2014/main" id="{61837EEA-BA27-FDCB-8EE6-9E354B7BF765}"/>
              </a:ext>
            </a:extLst>
          </p:cNvPr>
          <p:cNvSpPr/>
          <p:nvPr/>
        </p:nvSpPr>
        <p:spPr>
          <a:xfrm>
            <a:off x="4697090" y="1198315"/>
            <a:ext cx="1930635" cy="56041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lnSpc>
                <a:spcPct val="200000"/>
              </a:lnSpc>
              <a:spcAft>
                <a:spcPts val="1200"/>
              </a:spcAft>
            </a:pPr>
            <a:r>
              <a:rPr lang="es-BO" b="1" dirty="0">
                <a:latin typeface="Arial" panose="020B0604020202020204" pitchFamily="34" charset="0"/>
                <a:ea typeface="Calibri" panose="020F0502020204030204" pitchFamily="34" charset="0"/>
              </a:rPr>
              <a:t>NEST.JS</a:t>
            </a:r>
          </a:p>
        </p:txBody>
      </p:sp>
      <p:sp>
        <p:nvSpPr>
          <p:cNvPr id="21" name="Rectángulo 20">
            <a:extLst>
              <a:ext uri="{FF2B5EF4-FFF2-40B4-BE49-F238E27FC236}">
                <a16:creationId xmlns:a16="http://schemas.microsoft.com/office/drawing/2014/main" id="{A36B17DB-A388-6448-A0C3-19FEBAEED23E}"/>
              </a:ext>
            </a:extLst>
          </p:cNvPr>
          <p:cNvSpPr/>
          <p:nvPr/>
        </p:nvSpPr>
        <p:spPr>
          <a:xfrm>
            <a:off x="8990550" y="3279121"/>
            <a:ext cx="1930635" cy="56041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lnSpc>
                <a:spcPct val="200000"/>
              </a:lnSpc>
              <a:spcAft>
                <a:spcPts val="1200"/>
              </a:spcAft>
            </a:pPr>
            <a:r>
              <a:rPr lang="es-BO" b="1" dirty="0">
                <a:latin typeface="Arial" panose="020B0604020202020204" pitchFamily="34" charset="0"/>
                <a:ea typeface="Calibri" panose="020F0502020204030204" pitchFamily="34" charset="0"/>
              </a:rPr>
              <a:t>VUE.JS</a:t>
            </a:r>
          </a:p>
        </p:txBody>
      </p:sp>
    </p:spTree>
    <p:extLst>
      <p:ext uri="{BB962C8B-B14F-4D97-AF65-F5344CB8AC3E}">
        <p14:creationId xmlns:p14="http://schemas.microsoft.com/office/powerpoint/2010/main" val="411466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Ya contamos con la certificación ISO 27001!">
            <a:extLst>
              <a:ext uri="{FF2B5EF4-FFF2-40B4-BE49-F238E27FC236}">
                <a16:creationId xmlns:a16="http://schemas.microsoft.com/office/drawing/2014/main" id="{7F632EF2-2CBC-6BB2-CB53-C3EE4A405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819" y="1044109"/>
            <a:ext cx="3591983" cy="359198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2005819" y="210380"/>
            <a:ext cx="7772400" cy="731305"/>
          </a:xfrm>
        </p:spPr>
        <p:txBody>
          <a:bodyPr/>
          <a:lstStyle/>
          <a:p>
            <a:pPr algn="ctr"/>
            <a:r>
              <a:rPr lang="es-ES" sz="4400" b="1" dirty="0">
                <a:effectLst/>
                <a:latin typeface="Arial" panose="020B0604020202020204" pitchFamily="34" charset="0"/>
                <a:ea typeface="Aptos" panose="020B0004020202020204" pitchFamily="34" charset="0"/>
                <a:cs typeface="Times New Roman" panose="02020603050405020304" pitchFamily="18" charset="0"/>
              </a:rPr>
              <a:t>UNE-ISO/IEC 27001:2023</a:t>
            </a:r>
            <a:endParaRPr lang="es-BO"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a:xfrm>
            <a:off x="9223142" y="6266973"/>
            <a:ext cx="2743200" cy="365125"/>
          </a:xfrm>
        </p:spPr>
        <p:txBody>
          <a:bodyPr/>
          <a:lstStyle/>
          <a:p>
            <a:fld id="{4AC8A195-BE83-413D-9CFA-1C7771F662A1}" type="slidenum">
              <a:rPr lang="en-US" sz="1800" smtClean="0">
                <a:solidFill>
                  <a:srgbClr val="FF0000"/>
                </a:solidFill>
              </a:rPr>
              <a:t>14</a:t>
            </a:fld>
            <a:endParaRPr lang="en-US" sz="1600" dirty="0">
              <a:solidFill>
                <a:srgbClr val="FF0000"/>
              </a:solidFill>
            </a:endParaRPr>
          </a:p>
        </p:txBody>
      </p:sp>
      <p:sp>
        <p:nvSpPr>
          <p:cNvPr id="8" name="Rectángulo 7"/>
          <p:cNvSpPr/>
          <p:nvPr/>
        </p:nvSpPr>
        <p:spPr>
          <a:xfrm>
            <a:off x="255198" y="2129047"/>
            <a:ext cx="227087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s-BO" dirty="0">
                <a:latin typeface="Arial" panose="020B0604020202020204" pitchFamily="34" charset="0"/>
                <a:ea typeface="Calibri" panose="020F0502020204030204" pitchFamily="34" charset="0"/>
              </a:rPr>
              <a:t>Control Tecnológico</a:t>
            </a:r>
            <a:endParaRPr lang="es-BO" dirty="0"/>
          </a:p>
        </p:txBody>
      </p:sp>
      <p:sp>
        <p:nvSpPr>
          <p:cNvPr id="9" name="Rectángulo 8"/>
          <p:cNvSpPr/>
          <p:nvPr/>
        </p:nvSpPr>
        <p:spPr>
          <a:xfrm>
            <a:off x="371958" y="3181824"/>
            <a:ext cx="4270715" cy="231611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BO" sz="1600" dirty="0">
                <a:effectLst/>
                <a:latin typeface="Arial" panose="020B0604020202020204" pitchFamily="34" charset="0"/>
                <a:ea typeface="Aptos" panose="020B0004020202020204" pitchFamily="34" charset="0"/>
                <a:cs typeface="Times New Roman" panose="02020603050405020304" pitchFamily="18" charset="0"/>
              </a:rPr>
              <a:t>Un control tecnológico es una medida implementada para garantizar la seguridad de la información mediante el uso de tecnologías específicas que según los principios establecidos en la norma estos controles tienen como objetivo mitigar los riesgos asociados a la confidencialidad, integridad y disponibilidad de los datos dentro de una organización </a:t>
            </a:r>
            <a:endParaRPr lang="es-BO" sz="1600" dirty="0"/>
          </a:p>
        </p:txBody>
      </p:sp>
      <p:sp>
        <p:nvSpPr>
          <p:cNvPr id="15" name="Rectángulo 14"/>
          <p:cNvSpPr/>
          <p:nvPr/>
        </p:nvSpPr>
        <p:spPr>
          <a:xfrm>
            <a:off x="1115377" y="2498378"/>
            <a:ext cx="267288" cy="683446"/>
          </a:xfrm>
          <a:prstGeom prst="rect">
            <a:avLst/>
          </a:prstGeom>
          <a:solidFill>
            <a:srgbClr val="D1D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12" name="Rectángulo 11"/>
          <p:cNvSpPr/>
          <p:nvPr/>
        </p:nvSpPr>
        <p:spPr>
          <a:xfrm>
            <a:off x="255198" y="1089062"/>
            <a:ext cx="7229335" cy="8162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800" dirty="0">
                <a:effectLst/>
                <a:latin typeface="Arial" panose="020B0604020202020204" pitchFamily="34" charset="0"/>
                <a:ea typeface="Aptos" panose="020B0004020202020204" pitchFamily="34" charset="0"/>
                <a:cs typeface="Times New Roman" panose="02020603050405020304" pitchFamily="18" charset="0"/>
              </a:rPr>
              <a:t>La Norma UNE-ISO/IEC 27001:2023 establece los requisitos para la creación, implementación, mantenimiento y mejora continua de un Sistema de Gestión de la Seguridad de la Información (</a:t>
            </a:r>
            <a:r>
              <a:rPr lang="es-ES" sz="1800" dirty="0" err="1">
                <a:effectLst/>
                <a:latin typeface="Arial" panose="020B0604020202020204" pitchFamily="34" charset="0"/>
                <a:ea typeface="Aptos" panose="020B0004020202020204" pitchFamily="34" charset="0"/>
                <a:cs typeface="Times New Roman" panose="02020603050405020304" pitchFamily="18" charset="0"/>
              </a:rPr>
              <a:t>SGSI</a:t>
            </a:r>
            <a:r>
              <a:rPr lang="es-ES" sz="1800" dirty="0">
                <a:effectLst/>
                <a:latin typeface="Arial" panose="020B0604020202020204" pitchFamily="34" charset="0"/>
                <a:ea typeface="Aptos" panose="020B0004020202020204" pitchFamily="34" charset="0"/>
                <a:cs typeface="Times New Roman" panose="02020603050405020304" pitchFamily="18" charset="0"/>
              </a:rPr>
              <a:t>)</a:t>
            </a:r>
            <a:endParaRPr lang="es-BO"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604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E1F016-4F0B-9FCD-B01F-4E7167DEF7D0}"/>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9B5CBF-5373-5E67-6031-93013E28C21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effectLst/>
                <a:latin typeface="+mj-lt"/>
                <a:ea typeface="+mj-ea"/>
                <a:cs typeface="+mj-cs"/>
              </a:rPr>
              <a:t>UNE-ISO/IEC 27001:2023</a:t>
            </a:r>
            <a:endParaRPr lang="en-US" sz="4000" b="1" kern="1200">
              <a:solidFill>
                <a:srgbClr val="FFFFFF"/>
              </a:solidFill>
              <a:latin typeface="+mj-lt"/>
              <a:ea typeface="+mj-ea"/>
              <a:cs typeface="+mj-cs"/>
            </a:endParaRPr>
          </a:p>
        </p:txBody>
      </p:sp>
      <p:sp>
        <p:nvSpPr>
          <p:cNvPr id="4" name="Marcador de número de diapositiva 3">
            <a:extLst>
              <a:ext uri="{FF2B5EF4-FFF2-40B4-BE49-F238E27FC236}">
                <a16:creationId xmlns:a16="http://schemas.microsoft.com/office/drawing/2014/main" id="{D8EDD4F9-6541-55B2-ACEF-35990F0137E4}"/>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4AC8A195-BE83-413D-9CFA-1C7771F662A1}"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graphicFrame>
        <p:nvGraphicFramePr>
          <p:cNvPr id="3" name="Tabla 2">
            <a:extLst>
              <a:ext uri="{FF2B5EF4-FFF2-40B4-BE49-F238E27FC236}">
                <a16:creationId xmlns:a16="http://schemas.microsoft.com/office/drawing/2014/main" id="{4FB4EB05-DF6C-5AFF-E871-BD2856B67612}"/>
              </a:ext>
            </a:extLst>
          </p:cNvPr>
          <p:cNvGraphicFramePr>
            <a:graphicFrameLocks noGrp="1"/>
          </p:cNvGraphicFramePr>
          <p:nvPr>
            <p:extLst>
              <p:ext uri="{D42A27DB-BD31-4B8C-83A1-F6EECF244321}">
                <p14:modId xmlns:p14="http://schemas.microsoft.com/office/powerpoint/2010/main" val="2218653920"/>
              </p:ext>
            </p:extLst>
          </p:nvPr>
        </p:nvGraphicFramePr>
        <p:xfrm>
          <a:off x="1011846" y="1966293"/>
          <a:ext cx="10168308" cy="4711833"/>
        </p:xfrm>
        <a:graphic>
          <a:graphicData uri="http://schemas.openxmlformats.org/drawingml/2006/table">
            <a:tbl>
              <a:tblPr firstRow="1" firstCol="1" bandRow="1"/>
              <a:tblGrid>
                <a:gridCol w="2053177">
                  <a:extLst>
                    <a:ext uri="{9D8B030D-6E8A-4147-A177-3AD203B41FA5}">
                      <a16:colId xmlns:a16="http://schemas.microsoft.com/office/drawing/2014/main" val="4045579473"/>
                    </a:ext>
                  </a:extLst>
                </a:gridCol>
                <a:gridCol w="3873588">
                  <a:extLst>
                    <a:ext uri="{9D8B030D-6E8A-4147-A177-3AD203B41FA5}">
                      <a16:colId xmlns:a16="http://schemas.microsoft.com/office/drawing/2014/main" val="3967969302"/>
                    </a:ext>
                  </a:extLst>
                </a:gridCol>
                <a:gridCol w="4241543">
                  <a:extLst>
                    <a:ext uri="{9D8B030D-6E8A-4147-A177-3AD203B41FA5}">
                      <a16:colId xmlns:a16="http://schemas.microsoft.com/office/drawing/2014/main" val="492461057"/>
                    </a:ext>
                  </a:extLst>
                </a:gridCol>
              </a:tblGrid>
              <a:tr h="263811">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Aspecto</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ISO/IEC 27001:2013</a:t>
                      </a:r>
                      <a:endParaRPr lang="es-ES" sz="1300" b="0" i="0" u="none" strike="noStrike">
                        <a:effectLst/>
                        <a:latin typeface="Arial" panose="020B0604020202020204" pitchFamily="34" charset="0"/>
                      </a:endParaRPr>
                    </a:p>
                  </a:txBody>
                  <a:tcPr marL="38716" marR="38716" marT="5377"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ISO/IEC 27001:2023</a:t>
                      </a:r>
                      <a:endParaRPr lang="es-ES" sz="1300" b="0" i="0" u="none" strike="noStrike">
                        <a:effectLst/>
                        <a:latin typeface="Arial" panose="020B0604020202020204" pitchFamily="34" charset="0"/>
                      </a:endParaRPr>
                    </a:p>
                  </a:txBody>
                  <a:tcPr marL="38716" marR="38716" marT="5377"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1021133269"/>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Estructura de controles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Contaba con 114 controles agrupados en 14 cláusulas (Anexo A).</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Ahora incluye 93 controles reorganizados en 4 categorías: organizativos, personales, físicos y tecnológicos.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1668351476"/>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Enfoque en controles tecnológicos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Controles como cifrado, control de accesos, registro de eventos, entre otros.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Introduce conceptos actualizados como inteligencia sobre amenazas, seguridad en la nube y filtrado de tráfico web.</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extLst>
                  <a:ext uri="{0D108BD9-81ED-4DB2-BD59-A6C34878D82A}">
                    <a16:rowId xmlns:a16="http://schemas.microsoft.com/office/drawing/2014/main" val="1846528477"/>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Cifrado de datos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Recomendaba el cifrado de datos sensibles durante el almacenamiento y la transmisión.</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Sigue recomendando el cifrado, pero ahora enfatiza estándares modernos y estrategias para entornos complejos (p. ej., nube).</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1378716286"/>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Gestión de accesos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Control de acceso basado en privilegios mínimos y gestión de identidades.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Amplía la gestión de accesos con enfoque en gestión de identidades digitales y accesos en múltiples entornos.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extLst>
                  <a:ext uri="{0D108BD9-81ED-4DB2-BD59-A6C34878D82A}">
                    <a16:rowId xmlns:a16="http://schemas.microsoft.com/office/drawing/2014/main" val="3626156468"/>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Seguridad en la nube</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Mencionada indirectamente en el control de terceros y en las comunicaciones seguras.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Introduce un control específico para seguridad en la nube, alineado con las necesidades actuales.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2590788613"/>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Monitoreo y registro</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Recomendaba el monitoreo de eventos de seguridad y registros de auditoría.</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Refuerza este control con análisis avanzados de registros y capacidades de detección proactiva de amenazas.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extLst>
                  <a:ext uri="{0D108BD9-81ED-4DB2-BD59-A6C34878D82A}">
                    <a16:rowId xmlns:a16="http://schemas.microsoft.com/office/drawing/2014/main" val="2268923776"/>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Gestión de incidentes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Enfocada en la respuesta a incidentes y recuperación.</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Amplía la gestión de incidentes, incluyendo automatización en respuestas y detección basada en inteligencia artificial.</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3558562251"/>
                  </a:ext>
                </a:extLst>
              </a:tr>
              <a:tr h="523544">
                <a:tc>
                  <a:txBody>
                    <a:bodyPr/>
                    <a:lstStyle/>
                    <a:p>
                      <a:pPr algn="ctr" fontAlgn="ctr">
                        <a:lnSpc>
                          <a:spcPct val="200000"/>
                        </a:lnSpc>
                        <a:spcBef>
                          <a:spcPts val="1200"/>
                        </a:spcBef>
                        <a:spcAft>
                          <a:spcPts val="800"/>
                        </a:spcAft>
                      </a:pPr>
                      <a:r>
                        <a:rPr lang="es-ES" sz="9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Innovaciones incluidas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No incluía referencias específicas a tecnologías emergentes.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fontAlgn="ctr">
                        <a:lnSpc>
                          <a:spcPct val="200000"/>
                        </a:lnSpc>
                        <a:spcBef>
                          <a:spcPts val="1200"/>
                        </a:spcBef>
                        <a:spcAft>
                          <a:spcPts val="800"/>
                        </a:spcAft>
                      </a:pPr>
                      <a:r>
                        <a:rPr lang="es-ES" sz="9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Añade nuevos controles como prevención de pérdida de datos (DLP), filtrado de tráfico web y gestión de amenazas.</a:t>
                      </a:r>
                      <a:endParaRPr lang="es-ES" sz="1300" b="0" i="0" u="none" strike="noStrike">
                        <a:effectLst/>
                        <a:latin typeface="Arial" panose="020B0604020202020204" pitchFamily="34" charset="0"/>
                      </a:endParaRPr>
                    </a:p>
                  </a:txBody>
                  <a:tcPr marL="38716" marR="38716" marT="537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extLst>
                  <a:ext uri="{0D108BD9-81ED-4DB2-BD59-A6C34878D82A}">
                    <a16:rowId xmlns:a16="http://schemas.microsoft.com/office/drawing/2014/main" val="409436761"/>
                  </a:ext>
                </a:extLst>
              </a:tr>
            </a:tbl>
          </a:graphicData>
        </a:graphic>
      </p:graphicFrame>
    </p:spTree>
    <p:extLst>
      <p:ext uri="{BB962C8B-B14F-4D97-AF65-F5344CB8AC3E}">
        <p14:creationId xmlns:p14="http://schemas.microsoft.com/office/powerpoint/2010/main" val="842427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b="1">
                <a:effectLst/>
              </a:rPr>
              <a:t>MARCO DE TRABAJO SCRUM</a:t>
            </a:r>
            <a:endParaRPr lang="en-US" sz="3700" b="1"/>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0719" y="2330505"/>
            <a:ext cx="4559425" cy="3979585"/>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solidFill>
                  <a:schemeClr val="tx1"/>
                </a:solidFill>
              </a:rPr>
              <a:t>Scrum</a:t>
            </a:r>
            <a:r>
              <a:rPr lang="en-US" sz="2000">
                <a:solidFill>
                  <a:schemeClr val="tx1"/>
                </a:solidFill>
              </a:rPr>
              <a:t> es un </a:t>
            </a:r>
            <a:r>
              <a:rPr lang="en-US" sz="2000" b="1">
                <a:solidFill>
                  <a:schemeClr val="tx1"/>
                </a:solidFill>
              </a:rPr>
              <a:t>marco de trabajo ágil (framework)</a:t>
            </a:r>
            <a:r>
              <a:rPr lang="en-US" sz="2000">
                <a:solidFill>
                  <a:schemeClr val="tx1"/>
                </a:solidFill>
              </a:rPr>
              <a:t> utilizado principalmente para gestionar y desarrollar proyectos complejos, especialmente en el ámbito del desarrollo de software. Este marco permite dividir el trabajo en </a:t>
            </a:r>
            <a:r>
              <a:rPr lang="en-US" sz="2000" b="1">
                <a:solidFill>
                  <a:schemeClr val="tx1"/>
                </a:solidFill>
              </a:rPr>
              <a:t>iteraciones pequeñas y manejables</a:t>
            </a:r>
            <a:r>
              <a:rPr lang="en-US" sz="2000">
                <a:solidFill>
                  <a:schemeClr val="tx1"/>
                </a:solidFill>
              </a:rPr>
              <a:t>, llamadas </a:t>
            </a:r>
            <a:r>
              <a:rPr lang="en-US" sz="2000" b="1">
                <a:solidFill>
                  <a:schemeClr val="tx1"/>
                </a:solidFill>
              </a:rPr>
              <a:t>sprints</a:t>
            </a:r>
            <a:r>
              <a:rPr lang="en-US" sz="2000">
                <a:solidFill>
                  <a:schemeClr val="tx1"/>
                </a:solidFill>
              </a:rPr>
              <a:t>, fomentando la colaboración, la flexibilidad y la entrega continua de valor.</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63E7863A-D4FB-98FD-A675-12BBC0F4ED74}"/>
              </a:ext>
            </a:extLst>
          </p:cNvPr>
          <p:cNvPicPr>
            <a:picLocks noChangeAspect="1"/>
          </p:cNvPicPr>
          <p:nvPr/>
        </p:nvPicPr>
        <p:blipFill>
          <a:blip r:embed="rId2"/>
          <a:srcRect t="2313" r="4" b="752"/>
          <a:stretch/>
        </p:blipFill>
        <p:spPr>
          <a:xfrm>
            <a:off x="5977788" y="799352"/>
            <a:ext cx="5425410" cy="5259296"/>
          </a:xfrm>
          <a:prstGeom prst="rect">
            <a:avLst/>
          </a:prstGeom>
        </p:spPr>
      </p:pic>
      <p:sp>
        <p:nvSpPr>
          <p:cNvPr id="4" name="Marcador de número de diapositiva 3"/>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4AC8A195-BE83-413D-9CFA-1C7771F662A1}" type="slidenum">
              <a:rPr lang="en-US" smtClean="0">
                <a:solidFill>
                  <a:prstClr val="black">
                    <a:tint val="75000"/>
                  </a:prstClr>
                </a:solidFill>
                <a:latin typeface="Calibri" panose="020F0502020204030204"/>
              </a:rPr>
              <a:pPr>
                <a:spcAft>
                  <a:spcPts val="600"/>
                </a:spcAft>
                <a:defRPr/>
              </a:pPr>
              <a:t>16</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14367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CAPITULO III</a:t>
            </a:r>
            <a:br>
              <a:rPr lang="en-US" sz="7200" b="1" kern="1200">
                <a:solidFill>
                  <a:schemeClr val="tx1"/>
                </a:solidFill>
                <a:latin typeface="+mj-lt"/>
                <a:ea typeface="+mj-ea"/>
                <a:cs typeface="+mj-cs"/>
              </a:rPr>
            </a:br>
            <a:r>
              <a:rPr lang="en-US" sz="7200" b="1" kern="1200">
                <a:solidFill>
                  <a:schemeClr val="tx1"/>
                </a:solidFill>
                <a:latin typeface="+mj-lt"/>
                <a:ea typeface="+mj-ea"/>
                <a:cs typeface="+mj-cs"/>
              </a:rPr>
              <a:t>MARCO  PRÁCTICO</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número de diapositiva 3"/>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4AC8A195-BE83-413D-9CFA-1C7771F662A1}" type="slidenum">
              <a:rPr lang="en-US">
                <a:solidFill>
                  <a:schemeClr val="tx1">
                    <a:lumMod val="50000"/>
                    <a:lumOff val="50000"/>
                  </a:schemeClr>
                </a:solidFill>
              </a:rPr>
              <a:pPr>
                <a:spcAft>
                  <a:spcPts val="600"/>
                </a:spcAft>
              </a:pPr>
              <a:t>17</a:t>
            </a:fld>
            <a:endParaRPr lang="en-US">
              <a:solidFill>
                <a:schemeClr val="tx1">
                  <a:lumMod val="50000"/>
                  <a:lumOff val="50000"/>
                </a:schemeClr>
              </a:solidFill>
            </a:endParaRPr>
          </a:p>
        </p:txBody>
      </p:sp>
    </p:spTree>
    <p:extLst>
      <p:ext uri="{BB962C8B-B14F-4D97-AF65-F5344CB8AC3E}">
        <p14:creationId xmlns:p14="http://schemas.microsoft.com/office/powerpoint/2010/main" val="271356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AC0499-B1A2-901A-749A-23553401846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kern="1200">
                <a:solidFill>
                  <a:srgbClr val="FFFFFF"/>
                </a:solidFill>
                <a:latin typeface="+mj-lt"/>
                <a:ea typeface="+mj-ea"/>
                <a:cs typeface="+mj-cs"/>
              </a:rPr>
              <a:t>Diagrama Relacional</a:t>
            </a:r>
          </a:p>
        </p:txBody>
      </p:sp>
      <p:pic>
        <p:nvPicPr>
          <p:cNvPr id="6" name="Imagen 5">
            <a:extLst>
              <a:ext uri="{FF2B5EF4-FFF2-40B4-BE49-F238E27FC236}">
                <a16:creationId xmlns:a16="http://schemas.microsoft.com/office/drawing/2014/main" id="{7637ECF4-2216-426D-52F4-BBF806111E3C}"/>
              </a:ext>
            </a:extLst>
          </p:cNvPr>
          <p:cNvPicPr>
            <a:picLocks noChangeAspect="1"/>
          </p:cNvPicPr>
          <p:nvPr/>
        </p:nvPicPr>
        <p:blipFill>
          <a:blip r:embed="rId2"/>
          <a:stretch>
            <a:fillRect/>
          </a:stretch>
        </p:blipFill>
        <p:spPr>
          <a:xfrm>
            <a:off x="1552980" y="1966293"/>
            <a:ext cx="9086039" cy="4452160"/>
          </a:xfrm>
          <a:prstGeom prst="rect">
            <a:avLst/>
          </a:prstGeom>
        </p:spPr>
      </p:pic>
      <p:sp>
        <p:nvSpPr>
          <p:cNvPr id="4" name="Marcador de número de diapositiva 3">
            <a:extLst>
              <a:ext uri="{FF2B5EF4-FFF2-40B4-BE49-F238E27FC236}">
                <a16:creationId xmlns:a16="http://schemas.microsoft.com/office/drawing/2014/main" id="{770A6A8F-8AC6-7D9D-8D4D-6EC3F10D0DD3}"/>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4AC8A195-BE83-413D-9CFA-1C7771F662A1}"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Tree>
    <p:extLst>
      <p:ext uri="{BB962C8B-B14F-4D97-AF65-F5344CB8AC3E}">
        <p14:creationId xmlns:p14="http://schemas.microsoft.com/office/powerpoint/2010/main" val="555181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ángulo 9"/>
          <p:cNvSpPr/>
          <p:nvPr/>
        </p:nvSpPr>
        <p:spPr>
          <a:xfrm>
            <a:off x="1371597" y="348865"/>
            <a:ext cx="10044023" cy="877729"/>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2800" b="1" kern="1200">
                <a:solidFill>
                  <a:srgbClr val="FFFFFF"/>
                </a:solidFill>
                <a:latin typeface="+mj-lt"/>
                <a:ea typeface="+mj-ea"/>
                <a:cs typeface="+mj-cs"/>
              </a:rPr>
              <a:t>HISTORIA DE USUARIO: AUTENTICACIÓN DE USUARIOS PARA EL ACCESO AL SISTEMA</a:t>
            </a:r>
            <a:endParaRPr lang="en-US" sz="2800" b="1" i="1" kern="1200">
              <a:solidFill>
                <a:srgbClr val="FFFFFF"/>
              </a:solidFill>
              <a:latin typeface="+mj-lt"/>
              <a:ea typeface="+mj-ea"/>
              <a:cs typeface="+mj-cs"/>
            </a:endParaRPr>
          </a:p>
        </p:txBody>
      </p:sp>
      <p:sp>
        <p:nvSpPr>
          <p:cNvPr id="4" name="Marcador de número de diapositiva 3"/>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AC8A195-BE83-413D-9CFA-1C7771F662A1}"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graphicFrame>
        <p:nvGraphicFramePr>
          <p:cNvPr id="5" name="Marcador de contenido 4">
            <a:extLst>
              <a:ext uri="{FF2B5EF4-FFF2-40B4-BE49-F238E27FC236}">
                <a16:creationId xmlns:a16="http://schemas.microsoft.com/office/drawing/2014/main" id="{441CD145-EB7E-FA8C-E8EF-C2EFDB5CCBE3}"/>
              </a:ext>
            </a:extLst>
          </p:cNvPr>
          <p:cNvGraphicFramePr>
            <a:graphicFrameLocks noGrp="1"/>
          </p:cNvGraphicFramePr>
          <p:nvPr>
            <p:ph idx="1"/>
            <p:extLst>
              <p:ext uri="{D42A27DB-BD31-4B8C-83A1-F6EECF244321}">
                <p14:modId xmlns:p14="http://schemas.microsoft.com/office/powerpoint/2010/main" val="746624734"/>
              </p:ext>
            </p:extLst>
          </p:nvPr>
        </p:nvGraphicFramePr>
        <p:xfrm>
          <a:off x="1734565" y="2112579"/>
          <a:ext cx="8746811" cy="4192806"/>
        </p:xfrm>
        <a:graphic>
          <a:graphicData uri="http://schemas.openxmlformats.org/drawingml/2006/table">
            <a:tbl>
              <a:tblPr firstRow="1" firstCol="1" bandRow="1"/>
              <a:tblGrid>
                <a:gridCol w="3685191">
                  <a:extLst>
                    <a:ext uri="{9D8B030D-6E8A-4147-A177-3AD203B41FA5}">
                      <a16:colId xmlns:a16="http://schemas.microsoft.com/office/drawing/2014/main" val="1732734765"/>
                    </a:ext>
                  </a:extLst>
                </a:gridCol>
                <a:gridCol w="5061620">
                  <a:extLst>
                    <a:ext uri="{9D8B030D-6E8A-4147-A177-3AD203B41FA5}">
                      <a16:colId xmlns:a16="http://schemas.microsoft.com/office/drawing/2014/main" val="528525481"/>
                    </a:ext>
                  </a:extLst>
                </a:gridCol>
              </a:tblGrid>
              <a:tr h="698801">
                <a:tc>
                  <a:txBody>
                    <a:bodyPr/>
                    <a:lstStyle/>
                    <a:p>
                      <a:pPr algn="ctr" fontAlgn="ctr">
                        <a:lnSpc>
                          <a:spcPct val="200000"/>
                        </a:lnSpc>
                        <a:spcBef>
                          <a:spcPts val="1200"/>
                        </a:spcBef>
                        <a:spcAft>
                          <a:spcPts val="800"/>
                        </a:spcAft>
                      </a:pPr>
                      <a:r>
                        <a:rPr lang="es-BO" sz="20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Rol</a:t>
                      </a:r>
                      <a:endParaRPr lang="es-BO" sz="3100" b="0" i="0" u="none" strike="noStrike">
                        <a:effectLst/>
                        <a:latin typeface="Arial" panose="020B0604020202020204" pitchFamily="34" charset="0"/>
                      </a:endParaRPr>
                    </a:p>
                  </a:txBody>
                  <a:tcPr marL="116359" marR="116359" marT="16161" marB="0" anchor="ctr">
                    <a:lnL w="12700" cap="flat" cmpd="sng" algn="ctr">
                      <a:solidFill>
                        <a:srgbClr val="156082"/>
                      </a:solidFill>
                      <a:prstDash val="solid"/>
                      <a:round/>
                      <a:headEnd type="none" w="med" len="med"/>
                      <a:tailEnd type="none" w="med" len="med"/>
                    </a:lnL>
                    <a:lnR>
                      <a:noFill/>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solidFill>
                      <a:srgbClr val="156082"/>
                    </a:solidFill>
                  </a:tcPr>
                </a:tc>
                <a:tc>
                  <a:txBody>
                    <a:bodyPr/>
                    <a:lstStyle/>
                    <a:p>
                      <a:pPr algn="ctr" fontAlgn="ctr">
                        <a:lnSpc>
                          <a:spcPct val="200000"/>
                        </a:lnSpc>
                        <a:spcBef>
                          <a:spcPts val="1200"/>
                        </a:spcBef>
                        <a:spcAft>
                          <a:spcPts val="800"/>
                        </a:spcAft>
                      </a:pPr>
                      <a:r>
                        <a:rPr lang="es-BO" sz="2000" b="1" i="0" u="none" strike="noStrike" kern="100">
                          <a:solidFill>
                            <a:srgbClr val="FFFFFF"/>
                          </a:solidFill>
                          <a:effectLst/>
                          <a:latin typeface="Arial" panose="020B0604020202020204" pitchFamily="34" charset="0"/>
                          <a:ea typeface="Aptos" panose="020B0004020202020204" pitchFamily="34" charset="0"/>
                          <a:cs typeface="Times New Roman" panose="02020603050405020304" pitchFamily="18" charset="0"/>
                        </a:rPr>
                        <a:t>Nombre</a:t>
                      </a:r>
                      <a:endParaRPr lang="es-BO" sz="3100" b="0" i="0" u="none" strike="noStrike">
                        <a:effectLst/>
                        <a:latin typeface="Arial" panose="020B0604020202020204" pitchFamily="34" charset="0"/>
                      </a:endParaRPr>
                    </a:p>
                  </a:txBody>
                  <a:tcPr marL="116359" marR="116359" marT="16161" marB="0" anchor="ctr">
                    <a:lnL>
                      <a:noFill/>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635653754"/>
                  </a:ext>
                </a:extLst>
              </a:tr>
              <a:tr h="698801">
                <a:tc>
                  <a:txBody>
                    <a:bodyPr/>
                    <a:lstStyle/>
                    <a:p>
                      <a:pPr algn="ctr" fontAlgn="ctr">
                        <a:lnSpc>
                          <a:spcPct val="200000"/>
                        </a:lnSpc>
                        <a:spcBef>
                          <a:spcPts val="1200"/>
                        </a:spcBef>
                        <a:spcAft>
                          <a:spcPts val="800"/>
                        </a:spcAft>
                      </a:pPr>
                      <a:r>
                        <a:rPr lang="es-BO" sz="2000" b="1"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Product Owner</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45B0E1"/>
                      </a:solidFill>
                      <a:prstDash val="solid"/>
                      <a:round/>
                      <a:headEnd type="none" w="med" len="med"/>
                      <a:tailEnd type="none" w="med" len="med"/>
                    </a:lnB>
                    <a:solidFill>
                      <a:srgbClr val="C1E4F5"/>
                    </a:solidFill>
                  </a:tcPr>
                </a:tc>
                <a:tc>
                  <a:txBody>
                    <a:bodyPr/>
                    <a:lstStyle/>
                    <a:p>
                      <a:pPr algn="ctr" fontAlgn="ctr">
                        <a:lnSpc>
                          <a:spcPct val="200000"/>
                        </a:lnSpc>
                        <a:spcBef>
                          <a:spcPts val="1200"/>
                        </a:spcBef>
                        <a:spcAft>
                          <a:spcPts val="800"/>
                        </a:spcAft>
                      </a:pPr>
                      <a:r>
                        <a:rPr lang="es-BO" sz="20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Maritza Netzy Paiva Zapana</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2476674339"/>
                  </a:ext>
                </a:extLst>
              </a:tr>
              <a:tr h="698801">
                <a:tc>
                  <a:txBody>
                    <a:bodyPr/>
                    <a:lstStyle/>
                    <a:p>
                      <a:pPr algn="ctr" fontAlgn="ctr">
                        <a:lnSpc>
                          <a:spcPct val="200000"/>
                        </a:lnSpc>
                        <a:spcBef>
                          <a:spcPts val="1200"/>
                        </a:spcBef>
                        <a:spcAft>
                          <a:spcPts val="800"/>
                        </a:spcAft>
                      </a:pPr>
                      <a:r>
                        <a:rPr lang="es-BO" sz="2000" b="1" i="0" u="none" strike="noStrike" kern="100">
                          <a:effectLst/>
                          <a:latin typeface="Arial" panose="020B0604020202020204" pitchFamily="34" charset="0"/>
                          <a:ea typeface="Aptos" panose="020B0004020202020204" pitchFamily="34" charset="0"/>
                          <a:cs typeface="Times New Roman" panose="02020603050405020304" pitchFamily="18" charset="0"/>
                        </a:rPr>
                        <a:t>Scrum Master</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noFill/>
                  </a:tcPr>
                </a:tc>
                <a:tc>
                  <a:txBody>
                    <a:bodyPr/>
                    <a:lstStyle/>
                    <a:p>
                      <a:pPr algn="ctr" fontAlgn="ctr">
                        <a:lnSpc>
                          <a:spcPct val="200000"/>
                        </a:lnSpc>
                        <a:spcBef>
                          <a:spcPts val="1200"/>
                        </a:spcBef>
                        <a:spcAft>
                          <a:spcPts val="800"/>
                        </a:spcAft>
                      </a:pPr>
                      <a:r>
                        <a:rPr lang="es-BO" sz="2000" b="0" i="0" u="none" strike="noStrike" kern="100" dirty="0" err="1">
                          <a:effectLst/>
                          <a:latin typeface="Arial" panose="020B0604020202020204" pitchFamily="34" charset="0"/>
                          <a:ea typeface="Aptos" panose="020B0004020202020204" pitchFamily="34" charset="0"/>
                          <a:cs typeface="Times New Roman" panose="02020603050405020304" pitchFamily="18" charset="0"/>
                        </a:rPr>
                        <a:t>Rodmy</a:t>
                      </a:r>
                      <a:r>
                        <a:rPr lang="es-BO" sz="2000" b="0" i="0" u="none" strike="noStrike" kern="100" dirty="0">
                          <a:effectLst/>
                          <a:latin typeface="Arial" panose="020B0604020202020204" pitchFamily="34" charset="0"/>
                          <a:ea typeface="Aptos" panose="020B0004020202020204" pitchFamily="34" charset="0"/>
                          <a:cs typeface="Times New Roman" panose="02020603050405020304" pitchFamily="18" charset="0"/>
                        </a:rPr>
                        <a:t> Orellana Illanes</a:t>
                      </a:r>
                      <a:endParaRPr lang="es-BO" sz="3100" b="0" i="0" u="none" strike="noStrike" dirty="0">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937082183"/>
                  </a:ext>
                </a:extLst>
              </a:tr>
              <a:tr h="698801">
                <a:tc>
                  <a:txBody>
                    <a:bodyPr/>
                    <a:lstStyle/>
                    <a:p>
                      <a:pPr algn="ctr" fontAlgn="ctr">
                        <a:lnSpc>
                          <a:spcPct val="200000"/>
                        </a:lnSpc>
                        <a:spcBef>
                          <a:spcPts val="1200"/>
                        </a:spcBef>
                        <a:spcAft>
                          <a:spcPts val="800"/>
                        </a:spcAft>
                      </a:pPr>
                      <a:r>
                        <a:rPr lang="es-BO" sz="2000" b="1"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Desarrollador</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solidFill>
                      <a:srgbClr val="C1E4F5"/>
                    </a:solidFill>
                  </a:tcPr>
                </a:tc>
                <a:tc>
                  <a:txBody>
                    <a:bodyPr/>
                    <a:lstStyle/>
                    <a:p>
                      <a:pPr algn="ctr" fontAlgn="ctr">
                        <a:lnSpc>
                          <a:spcPct val="200000"/>
                        </a:lnSpc>
                        <a:spcBef>
                          <a:spcPts val="1200"/>
                        </a:spcBef>
                        <a:spcAft>
                          <a:spcPts val="800"/>
                        </a:spcAft>
                      </a:pPr>
                      <a:r>
                        <a:rPr lang="es-BO" sz="2000" b="0"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Daniel Santiago Soto Villamil</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2547238157"/>
                  </a:ext>
                </a:extLst>
              </a:tr>
              <a:tr h="698801">
                <a:tc>
                  <a:txBody>
                    <a:bodyPr/>
                    <a:lstStyle/>
                    <a:p>
                      <a:pPr algn="ctr" fontAlgn="ctr">
                        <a:lnSpc>
                          <a:spcPct val="200000"/>
                        </a:lnSpc>
                        <a:spcBef>
                          <a:spcPts val="1200"/>
                        </a:spcBef>
                        <a:spcAft>
                          <a:spcPts val="800"/>
                        </a:spcAft>
                      </a:pPr>
                      <a:r>
                        <a:rPr lang="es-BO" sz="2000" b="1" i="0" u="none" strike="noStrike" kern="100">
                          <a:effectLst/>
                          <a:latin typeface="Arial" panose="020B0604020202020204" pitchFamily="34" charset="0"/>
                          <a:ea typeface="Aptos" panose="020B0004020202020204" pitchFamily="34" charset="0"/>
                          <a:cs typeface="Times New Roman" panose="02020603050405020304" pitchFamily="18" charset="0"/>
                        </a:rPr>
                        <a:t>Tester</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noFill/>
                  </a:tcPr>
                </a:tc>
                <a:tc>
                  <a:txBody>
                    <a:bodyPr/>
                    <a:lstStyle/>
                    <a:p>
                      <a:pPr algn="ctr" fontAlgn="ctr">
                        <a:lnSpc>
                          <a:spcPct val="200000"/>
                        </a:lnSpc>
                        <a:spcBef>
                          <a:spcPts val="1200"/>
                        </a:spcBef>
                        <a:spcAft>
                          <a:spcPts val="800"/>
                        </a:spcAft>
                      </a:pPr>
                      <a:r>
                        <a:rPr lang="es-BO" sz="2000" b="0" i="0" u="none" strike="noStrike" kern="100">
                          <a:effectLst/>
                          <a:latin typeface="Arial" panose="020B0604020202020204" pitchFamily="34" charset="0"/>
                          <a:ea typeface="Aptos" panose="020B0004020202020204" pitchFamily="34" charset="0"/>
                          <a:cs typeface="Times New Roman" panose="02020603050405020304" pitchFamily="18" charset="0"/>
                        </a:rPr>
                        <a:t>Marco Antonio Luna Gonzales</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3076638733"/>
                  </a:ext>
                </a:extLst>
              </a:tr>
              <a:tr h="698801">
                <a:tc>
                  <a:txBody>
                    <a:bodyPr/>
                    <a:lstStyle/>
                    <a:p>
                      <a:pPr algn="ctr" fontAlgn="ctr">
                        <a:lnSpc>
                          <a:spcPct val="200000"/>
                        </a:lnSpc>
                        <a:spcBef>
                          <a:spcPts val="1200"/>
                        </a:spcBef>
                        <a:spcAft>
                          <a:spcPts val="800"/>
                        </a:spcAft>
                      </a:pPr>
                      <a:r>
                        <a:rPr lang="es-BO" sz="2000" b="1" i="0" u="none" strike="noStrike"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Diseñador</a:t>
                      </a:r>
                      <a:endParaRPr lang="es-BO" sz="3100" b="0" i="0" u="none" strike="noStrike">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solidFill>
                      <a:srgbClr val="C1E4F5"/>
                    </a:solidFill>
                  </a:tcPr>
                </a:tc>
                <a:tc>
                  <a:txBody>
                    <a:bodyPr/>
                    <a:lstStyle/>
                    <a:p>
                      <a:pPr algn="ctr" fontAlgn="ctr">
                        <a:lnSpc>
                          <a:spcPct val="200000"/>
                        </a:lnSpc>
                        <a:spcBef>
                          <a:spcPts val="1200"/>
                        </a:spcBef>
                        <a:spcAft>
                          <a:spcPts val="800"/>
                        </a:spcAft>
                      </a:pPr>
                      <a:r>
                        <a:rPr lang="es-BO" sz="2000" b="0" i="0" u="none" strike="noStrike"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Marlene </a:t>
                      </a:r>
                      <a:r>
                        <a:rPr lang="es-BO" sz="2000" b="0" i="0" u="none" strike="noStrike" kern="100" dirty="0" err="1">
                          <a:solidFill>
                            <a:srgbClr val="000000"/>
                          </a:solidFill>
                          <a:effectLst/>
                          <a:latin typeface="Arial" panose="020B0604020202020204" pitchFamily="34" charset="0"/>
                          <a:ea typeface="Aptos" panose="020B0004020202020204" pitchFamily="34" charset="0"/>
                          <a:cs typeface="Times New Roman" panose="02020603050405020304" pitchFamily="18" charset="0"/>
                        </a:rPr>
                        <a:t>Monica</a:t>
                      </a:r>
                      <a:r>
                        <a:rPr lang="es-BO" sz="2000" b="0" i="0" u="none" strike="noStrike"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a:t>
                      </a:r>
                      <a:r>
                        <a:rPr lang="es-BO" sz="2000" b="0" i="0" u="none" strike="noStrike" kern="100" dirty="0" err="1">
                          <a:solidFill>
                            <a:srgbClr val="000000"/>
                          </a:solidFill>
                          <a:effectLst/>
                          <a:latin typeface="Arial" panose="020B0604020202020204" pitchFamily="34" charset="0"/>
                          <a:ea typeface="Aptos" panose="020B0004020202020204" pitchFamily="34" charset="0"/>
                          <a:cs typeface="Times New Roman" panose="02020603050405020304" pitchFamily="18" charset="0"/>
                        </a:rPr>
                        <a:t>Suntura</a:t>
                      </a:r>
                      <a:r>
                        <a:rPr lang="es-BO" sz="2000" b="0" i="0" u="none" strike="noStrike"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Chura</a:t>
                      </a:r>
                      <a:endParaRPr lang="es-BO" sz="3100" b="0" i="0" u="none" strike="noStrike" dirty="0">
                        <a:effectLst/>
                        <a:latin typeface="Arial" panose="020B0604020202020204" pitchFamily="34" charset="0"/>
                      </a:endParaRPr>
                    </a:p>
                  </a:txBody>
                  <a:tcPr marL="116359" marR="116359" marT="16161" marB="0" anchor="ctr">
                    <a:lnL w="12700" cap="flat" cmpd="sng" algn="ctr">
                      <a:solidFill>
                        <a:srgbClr val="45B0E1"/>
                      </a:solidFill>
                      <a:prstDash val="solid"/>
                      <a:round/>
                      <a:headEnd type="none" w="med" len="med"/>
                      <a:tailEnd type="none" w="med" len="med"/>
                    </a:lnL>
                    <a:lnR w="12700" cap="flat" cmpd="sng" algn="ctr">
                      <a:solidFill>
                        <a:srgbClr val="45B0E1"/>
                      </a:solidFill>
                      <a:prstDash val="solid"/>
                      <a:round/>
                      <a:headEnd type="none" w="med" len="med"/>
                      <a:tailEnd type="none" w="med" len="med"/>
                    </a:lnR>
                    <a:lnT w="12700" cap="flat" cmpd="sng" algn="ctr">
                      <a:solidFill>
                        <a:srgbClr val="45B0E1"/>
                      </a:solidFill>
                      <a:prstDash val="solid"/>
                      <a:round/>
                      <a:headEnd type="none" w="med" len="med"/>
                      <a:tailEnd type="none" w="med" len="med"/>
                    </a:lnT>
                    <a:lnB w="12700"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3347685720"/>
                  </a:ext>
                </a:extLst>
              </a:tr>
            </a:tbl>
          </a:graphicData>
        </a:graphic>
      </p:graphicFrame>
    </p:spTree>
    <p:extLst>
      <p:ext uri="{BB962C8B-B14F-4D97-AF65-F5344CB8AC3E}">
        <p14:creationId xmlns:p14="http://schemas.microsoft.com/office/powerpoint/2010/main" val="388350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700" b="1" kern="1200">
                <a:solidFill>
                  <a:srgbClr val="FFFFFF"/>
                </a:solidFill>
                <a:latin typeface="+mj-lt"/>
                <a:ea typeface="+mj-ea"/>
                <a:cs typeface="+mj-cs"/>
              </a:rPr>
              <a:t>ANTECEDENTES</a:t>
            </a:r>
          </a:p>
        </p:txBody>
      </p:sp>
      <p:sp>
        <p:nvSpPr>
          <p:cNvPr id="13" name="CuadroTexto 12">
            <a:extLst>
              <a:ext uri="{FF2B5EF4-FFF2-40B4-BE49-F238E27FC236}">
                <a16:creationId xmlns:a16="http://schemas.microsoft.com/office/drawing/2014/main" id="{653EDAD5-6B43-C883-7D7E-96DDBCF4CAE0}"/>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El laboratorio óptico “OptalVision” se dedica a la fabricación y distribución de insumos ópticos, proporcionando productos y servicios especializados a clientes locales. Sin embargo, la gestión manual de inventarios y la falta de un sistema centralizado para el control de insumos han generado inconvenientes como pérdidas de productos, errores en los registros y limitaciones en la trazabilidad de los movimientos de inventario. Estas problemáticas evidencian la necesidad de implementar una solución tecnológica que permita optimizar la administración de insumos, mejorar la seguridad de la información y garantizar un seguimiento eficiente de los procesos operativos.</a:t>
            </a:r>
          </a:p>
        </p:txBody>
      </p:sp>
      <p:sp>
        <p:nvSpPr>
          <p:cNvPr id="4" name="Marcador de número de diapositiva 3"/>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AC8A195-BE83-413D-9CFA-1C7771F662A1}"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3910853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9248004" y="6298687"/>
            <a:ext cx="2743200" cy="365125"/>
          </a:xfrm>
        </p:spPr>
        <p:txBody>
          <a:bodyPr/>
          <a:lstStyle/>
          <a:p>
            <a:fld id="{4AC8A195-BE83-413D-9CFA-1C7771F662A1}" type="slidenum">
              <a:rPr lang="en-US" sz="1800" smtClean="0">
                <a:solidFill>
                  <a:srgbClr val="FF0000"/>
                </a:solidFill>
              </a:rPr>
              <a:t>20</a:t>
            </a:fld>
            <a:endParaRPr lang="en-US" sz="1600" dirty="0">
              <a:solidFill>
                <a:srgbClr val="FF0000"/>
              </a:solidFill>
            </a:endParaRPr>
          </a:p>
        </p:txBody>
      </p:sp>
      <p:sp>
        <p:nvSpPr>
          <p:cNvPr id="7" name="Título 1"/>
          <p:cNvSpPr txBox="1">
            <a:spLocks/>
          </p:cNvSpPr>
          <p:nvPr/>
        </p:nvSpPr>
        <p:spPr>
          <a:xfrm>
            <a:off x="3901050" y="499489"/>
            <a:ext cx="4419165" cy="52200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20000"/>
              </a:lnSpc>
            </a:pPr>
            <a:r>
              <a:rPr lang="es-BO" sz="8000" b="1" dirty="0">
                <a:latin typeface="Arial" panose="020B0604020202020204" pitchFamily="34" charset="0"/>
                <a:cs typeface="Arial" panose="020B0604020202020204" pitchFamily="34" charset="0"/>
              </a:rPr>
              <a:t>Historias del Usuario </a:t>
            </a:r>
            <a:endParaRPr lang="es-BO" dirty="0"/>
          </a:p>
        </p:txBody>
      </p:sp>
      <p:sp>
        <p:nvSpPr>
          <p:cNvPr id="3" name="Título 1">
            <a:extLst>
              <a:ext uri="{FF2B5EF4-FFF2-40B4-BE49-F238E27FC236}">
                <a16:creationId xmlns:a16="http://schemas.microsoft.com/office/drawing/2014/main" id="{2D3CDD6F-BB3A-E0A4-58F3-E9D5D29EC03E}"/>
              </a:ext>
            </a:extLst>
          </p:cNvPr>
          <p:cNvSpPr txBox="1">
            <a:spLocks/>
          </p:cNvSpPr>
          <p:nvPr/>
        </p:nvSpPr>
        <p:spPr>
          <a:xfrm>
            <a:off x="1453126" y="1245447"/>
            <a:ext cx="2575950" cy="30427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20000"/>
              </a:lnSpc>
            </a:pPr>
            <a:r>
              <a:rPr lang="es-BO" sz="1600" b="1" dirty="0">
                <a:latin typeface="Arial" panose="020B0604020202020204" pitchFamily="34" charset="0"/>
                <a:cs typeface="Arial" panose="020B0604020202020204" pitchFamily="34" charset="0"/>
              </a:rPr>
              <a:t>Administrador </a:t>
            </a:r>
            <a:endParaRPr lang="es-BO" sz="900" dirty="0"/>
          </a:p>
        </p:txBody>
      </p:sp>
      <p:graphicFrame>
        <p:nvGraphicFramePr>
          <p:cNvPr id="5" name="Tabla 4">
            <a:extLst>
              <a:ext uri="{FF2B5EF4-FFF2-40B4-BE49-F238E27FC236}">
                <a16:creationId xmlns:a16="http://schemas.microsoft.com/office/drawing/2014/main" id="{827F597B-52AF-EA13-4B85-62C34857210E}"/>
              </a:ext>
            </a:extLst>
          </p:cNvPr>
          <p:cNvGraphicFramePr>
            <a:graphicFrameLocks noGrp="1"/>
          </p:cNvGraphicFramePr>
          <p:nvPr>
            <p:extLst>
              <p:ext uri="{D42A27DB-BD31-4B8C-83A1-F6EECF244321}">
                <p14:modId xmlns:p14="http://schemas.microsoft.com/office/powerpoint/2010/main" val="1558644063"/>
              </p:ext>
            </p:extLst>
          </p:nvPr>
        </p:nvGraphicFramePr>
        <p:xfrm>
          <a:off x="602040" y="2159329"/>
          <a:ext cx="5055808" cy="2873501"/>
        </p:xfrm>
        <a:graphic>
          <a:graphicData uri="http://schemas.openxmlformats.org/drawingml/2006/table">
            <a:tbl>
              <a:tblPr firstRow="1" firstCol="1" bandRow="1">
                <a:tableStyleId>{5C22544A-7EE6-4342-B048-85BDC9FD1C3A}</a:tableStyleId>
              </a:tblPr>
              <a:tblGrid>
                <a:gridCol w="1234048">
                  <a:extLst>
                    <a:ext uri="{9D8B030D-6E8A-4147-A177-3AD203B41FA5}">
                      <a16:colId xmlns:a16="http://schemas.microsoft.com/office/drawing/2014/main" val="3930204317"/>
                    </a:ext>
                  </a:extLst>
                </a:gridCol>
                <a:gridCol w="172217">
                  <a:extLst>
                    <a:ext uri="{9D8B030D-6E8A-4147-A177-3AD203B41FA5}">
                      <a16:colId xmlns:a16="http://schemas.microsoft.com/office/drawing/2014/main" val="3127400803"/>
                    </a:ext>
                  </a:extLst>
                </a:gridCol>
                <a:gridCol w="1480503">
                  <a:extLst>
                    <a:ext uri="{9D8B030D-6E8A-4147-A177-3AD203B41FA5}">
                      <a16:colId xmlns:a16="http://schemas.microsoft.com/office/drawing/2014/main" val="4049246682"/>
                    </a:ext>
                  </a:extLst>
                </a:gridCol>
                <a:gridCol w="2169040">
                  <a:extLst>
                    <a:ext uri="{9D8B030D-6E8A-4147-A177-3AD203B41FA5}">
                      <a16:colId xmlns:a16="http://schemas.microsoft.com/office/drawing/2014/main" val="2840279333"/>
                    </a:ext>
                  </a:extLst>
                </a:gridCol>
              </a:tblGrid>
              <a:tr h="650761">
                <a:tc gridSpan="2">
                  <a:txBody>
                    <a:bodyPr/>
                    <a:lstStyle/>
                    <a:p>
                      <a:pPr algn="ctr">
                        <a:lnSpc>
                          <a:spcPct val="200000"/>
                        </a:lnSpc>
                        <a:spcBef>
                          <a:spcPts val="1200"/>
                        </a:spcBef>
                        <a:spcAft>
                          <a:spcPts val="800"/>
                        </a:spcAft>
                      </a:pPr>
                      <a:r>
                        <a:rPr lang="es-BO" sz="900" kern="100">
                          <a:effectLst/>
                        </a:rPr>
                        <a:t>Historia de Administrador</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72016" marR="72016" marT="36008" marB="36008" anchor="ctr"/>
                </a:tc>
                <a:tc hMerge="1">
                  <a:txBody>
                    <a:bodyPr/>
                    <a:lstStyle/>
                    <a:p>
                      <a:endParaRPr lang="es-BO"/>
                    </a:p>
                  </a:txBody>
                  <a:tcPr/>
                </a:tc>
                <a:tc>
                  <a:txBody>
                    <a:bodyPr/>
                    <a:lstStyle/>
                    <a:p>
                      <a:pPr algn="ctr">
                        <a:lnSpc>
                          <a:spcPct val="200000"/>
                        </a:lnSpc>
                        <a:spcBef>
                          <a:spcPts val="1200"/>
                        </a:spcBef>
                        <a:spcAft>
                          <a:spcPts val="800"/>
                        </a:spcAft>
                      </a:pPr>
                      <a:r>
                        <a:rPr lang="es-BO" sz="900" kern="100">
                          <a:effectLst/>
                        </a:rPr>
                        <a:t>Estimación: 8</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54012" marR="54012" marT="0" marB="0" anchor="ctr"/>
                </a:tc>
                <a:tc>
                  <a:txBody>
                    <a:bodyPr/>
                    <a:lstStyle/>
                    <a:p>
                      <a:pPr algn="ctr">
                        <a:lnSpc>
                          <a:spcPct val="200000"/>
                        </a:lnSpc>
                        <a:spcBef>
                          <a:spcPts val="1200"/>
                        </a:spcBef>
                        <a:spcAft>
                          <a:spcPts val="800"/>
                        </a:spcAft>
                      </a:pPr>
                      <a:r>
                        <a:rPr lang="es-BO" sz="900" kern="100">
                          <a:effectLst/>
                        </a:rPr>
                        <a:t>ID: HU-1</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54012" marR="54012" marT="0" marB="0" anchor="ctr"/>
                </a:tc>
                <a:extLst>
                  <a:ext uri="{0D108BD9-81ED-4DB2-BD59-A6C34878D82A}">
                    <a16:rowId xmlns:a16="http://schemas.microsoft.com/office/drawing/2014/main" val="4000430181"/>
                  </a:ext>
                </a:extLst>
              </a:tr>
              <a:tr h="957834">
                <a:tc>
                  <a:txBody>
                    <a:bodyPr/>
                    <a:lstStyle/>
                    <a:p>
                      <a:pPr algn="ctr">
                        <a:lnSpc>
                          <a:spcPct val="200000"/>
                        </a:lnSpc>
                        <a:spcBef>
                          <a:spcPts val="1200"/>
                        </a:spcBef>
                        <a:spcAft>
                          <a:spcPts val="800"/>
                        </a:spcAft>
                      </a:pPr>
                      <a:r>
                        <a:rPr lang="es-ES" sz="900" kern="100">
                          <a:effectLst/>
                        </a:rPr>
                        <a:t>Historia de Usuario</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54012" marR="54012" marT="0" marB="0" anchor="ctr"/>
                </a:tc>
                <a:tc gridSpan="3">
                  <a:txBody>
                    <a:bodyPr/>
                    <a:lstStyle/>
                    <a:p>
                      <a:pPr algn="ctr">
                        <a:lnSpc>
                          <a:spcPct val="200000"/>
                        </a:lnSpc>
                        <a:spcBef>
                          <a:spcPts val="1200"/>
                        </a:spcBef>
                        <a:spcAft>
                          <a:spcPts val="800"/>
                        </a:spcAft>
                      </a:pPr>
                      <a:r>
                        <a:rPr lang="es-ES" sz="900" kern="100">
                          <a:effectLst/>
                        </a:rPr>
                        <a:t>Como administrador, quiero gestionar el personal del sistema (registrar, actualizar, desactivar), para mantener un control adecuado de los usuarios y sus datos.</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72016" marR="72016" marT="36008" marB="36008"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718463044"/>
                  </a:ext>
                </a:extLst>
              </a:tr>
              <a:tr h="1264906">
                <a:tc>
                  <a:txBody>
                    <a:bodyPr/>
                    <a:lstStyle/>
                    <a:p>
                      <a:pPr algn="ctr">
                        <a:lnSpc>
                          <a:spcPct val="200000"/>
                        </a:lnSpc>
                        <a:spcBef>
                          <a:spcPts val="1200"/>
                        </a:spcBef>
                        <a:spcAft>
                          <a:spcPts val="800"/>
                        </a:spcAft>
                      </a:pPr>
                      <a:r>
                        <a:rPr lang="es-BO" sz="900" kern="100">
                          <a:effectLst/>
                        </a:rPr>
                        <a:t>Criterios de Aceptación:</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54012" marR="54012" marT="0" marB="0" anchor="ctr"/>
                </a:tc>
                <a:tc gridSpan="3">
                  <a:txBody>
                    <a:bodyPr/>
                    <a:lstStyle/>
                    <a:p>
                      <a:pPr algn="ctr">
                        <a:lnSpc>
                          <a:spcPct val="200000"/>
                        </a:lnSpc>
                        <a:spcBef>
                          <a:spcPts val="1200"/>
                        </a:spcBef>
                        <a:spcAft>
                          <a:spcPts val="800"/>
                        </a:spcAft>
                      </a:pPr>
                      <a:r>
                        <a:rPr lang="es-BO" sz="900" kern="100" dirty="0">
                          <a:effectLst/>
                        </a:rPr>
                        <a:t>Dado que el administrador accede al módulo de personal, Cuando realiza una acción (registro, actualización o desactivación) y confirma, Entonces el sistema debe reflejar los cambios de manera inmediata y correcta.</a:t>
                      </a:r>
                      <a:endParaRPr lang="es-BO" sz="900" kern="100" dirty="0">
                        <a:effectLst/>
                        <a:latin typeface="Arial" panose="020B0604020202020204" pitchFamily="34" charset="0"/>
                        <a:ea typeface="Aptos" panose="020B0004020202020204" pitchFamily="34" charset="0"/>
                        <a:cs typeface="Times New Roman" panose="02020603050405020304" pitchFamily="18" charset="0"/>
                      </a:endParaRPr>
                    </a:p>
                  </a:txBody>
                  <a:tcPr marL="72016" marR="72016" marT="36008" marB="36008"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2238101264"/>
                  </a:ext>
                </a:extLst>
              </a:tr>
            </a:tbl>
          </a:graphicData>
        </a:graphic>
      </p:graphicFrame>
      <p:graphicFrame>
        <p:nvGraphicFramePr>
          <p:cNvPr id="8" name="Tabla 7">
            <a:extLst>
              <a:ext uri="{FF2B5EF4-FFF2-40B4-BE49-F238E27FC236}">
                <a16:creationId xmlns:a16="http://schemas.microsoft.com/office/drawing/2014/main" id="{4628A0FB-A9B4-768B-CEC5-F34D2026165A}"/>
              </a:ext>
            </a:extLst>
          </p:cNvPr>
          <p:cNvGraphicFramePr>
            <a:graphicFrameLocks noGrp="1"/>
          </p:cNvGraphicFramePr>
          <p:nvPr>
            <p:extLst>
              <p:ext uri="{D42A27DB-BD31-4B8C-83A1-F6EECF244321}">
                <p14:modId xmlns:p14="http://schemas.microsoft.com/office/powerpoint/2010/main" val="1854572476"/>
              </p:ext>
            </p:extLst>
          </p:nvPr>
        </p:nvGraphicFramePr>
        <p:xfrm>
          <a:off x="6096001" y="2159329"/>
          <a:ext cx="5493959" cy="2873502"/>
        </p:xfrm>
        <a:graphic>
          <a:graphicData uri="http://schemas.openxmlformats.org/drawingml/2006/table">
            <a:tbl>
              <a:tblPr firstRow="1" firstCol="1" bandRow="1">
                <a:tableStyleId>{5C22544A-7EE6-4342-B048-85BDC9FD1C3A}</a:tableStyleId>
              </a:tblPr>
              <a:tblGrid>
                <a:gridCol w="1605343">
                  <a:extLst>
                    <a:ext uri="{9D8B030D-6E8A-4147-A177-3AD203B41FA5}">
                      <a16:colId xmlns:a16="http://schemas.microsoft.com/office/drawing/2014/main" val="130387959"/>
                    </a:ext>
                  </a:extLst>
                </a:gridCol>
                <a:gridCol w="254957">
                  <a:extLst>
                    <a:ext uri="{9D8B030D-6E8A-4147-A177-3AD203B41FA5}">
                      <a16:colId xmlns:a16="http://schemas.microsoft.com/office/drawing/2014/main" val="2867281429"/>
                    </a:ext>
                  </a:extLst>
                </a:gridCol>
                <a:gridCol w="1744096">
                  <a:extLst>
                    <a:ext uri="{9D8B030D-6E8A-4147-A177-3AD203B41FA5}">
                      <a16:colId xmlns:a16="http://schemas.microsoft.com/office/drawing/2014/main" val="3853696285"/>
                    </a:ext>
                  </a:extLst>
                </a:gridCol>
                <a:gridCol w="1889563">
                  <a:extLst>
                    <a:ext uri="{9D8B030D-6E8A-4147-A177-3AD203B41FA5}">
                      <a16:colId xmlns:a16="http://schemas.microsoft.com/office/drawing/2014/main" val="4140064133"/>
                    </a:ext>
                  </a:extLst>
                </a:gridCol>
              </a:tblGrid>
              <a:tr h="462931">
                <a:tc gridSpan="2">
                  <a:txBody>
                    <a:bodyPr/>
                    <a:lstStyle/>
                    <a:p>
                      <a:pPr algn="ctr">
                        <a:lnSpc>
                          <a:spcPct val="200000"/>
                        </a:lnSpc>
                        <a:spcBef>
                          <a:spcPts val="1200"/>
                        </a:spcBef>
                        <a:spcAft>
                          <a:spcPts val="800"/>
                        </a:spcAft>
                      </a:pPr>
                      <a:r>
                        <a:rPr lang="es-BO" sz="1100" kern="100">
                          <a:effectLst/>
                        </a:rPr>
                        <a:t>Historia de Encargado Proveedores-Productos</a:t>
                      </a:r>
                      <a:endParaRPr lang="es-BO" sz="1100" kern="100">
                        <a:effectLst/>
                        <a:latin typeface="Arial" panose="020B0604020202020204" pitchFamily="34" charset="0"/>
                        <a:ea typeface="Aptos" panose="020B0004020202020204" pitchFamily="34" charset="0"/>
                        <a:cs typeface="Times New Roman" panose="02020603050405020304" pitchFamily="18" charset="0"/>
                      </a:endParaRPr>
                    </a:p>
                  </a:txBody>
                  <a:tcPr marL="65088" marR="65088" marT="0" marB="0" anchor="ctr"/>
                </a:tc>
                <a:tc hMerge="1">
                  <a:txBody>
                    <a:bodyPr/>
                    <a:lstStyle/>
                    <a:p>
                      <a:endParaRPr lang="es-BO"/>
                    </a:p>
                  </a:txBody>
                  <a:tcPr/>
                </a:tc>
                <a:tc>
                  <a:txBody>
                    <a:bodyPr/>
                    <a:lstStyle/>
                    <a:p>
                      <a:pPr algn="ctr">
                        <a:lnSpc>
                          <a:spcPct val="200000"/>
                        </a:lnSpc>
                        <a:spcBef>
                          <a:spcPts val="1200"/>
                        </a:spcBef>
                        <a:spcAft>
                          <a:spcPts val="800"/>
                        </a:spcAft>
                      </a:pPr>
                      <a:r>
                        <a:rPr lang="es-BO" sz="1100" kern="100">
                          <a:effectLst/>
                        </a:rPr>
                        <a:t>Estimación: 6</a:t>
                      </a:r>
                      <a:endParaRPr lang="es-BO" sz="1100" kern="100">
                        <a:effectLst/>
                        <a:latin typeface="Arial" panose="020B0604020202020204" pitchFamily="34" charset="0"/>
                        <a:ea typeface="Aptos" panose="020B0004020202020204" pitchFamily="34" charset="0"/>
                        <a:cs typeface="Times New Roman" panose="02020603050405020304" pitchFamily="18" charset="0"/>
                      </a:endParaRPr>
                    </a:p>
                  </a:txBody>
                  <a:tcPr marL="65088" marR="65088" marT="0" marB="0" anchor="ctr"/>
                </a:tc>
                <a:tc>
                  <a:txBody>
                    <a:bodyPr/>
                    <a:lstStyle/>
                    <a:p>
                      <a:pPr algn="ctr">
                        <a:lnSpc>
                          <a:spcPct val="200000"/>
                        </a:lnSpc>
                        <a:spcBef>
                          <a:spcPts val="1200"/>
                        </a:spcBef>
                        <a:spcAft>
                          <a:spcPts val="800"/>
                        </a:spcAft>
                      </a:pPr>
                      <a:r>
                        <a:rPr lang="es-BO" sz="1100" kern="100">
                          <a:effectLst/>
                        </a:rPr>
                        <a:t>ID: HU-2</a:t>
                      </a:r>
                      <a:endParaRPr lang="es-BO" sz="1100" kern="100">
                        <a:effectLst/>
                        <a:latin typeface="Arial" panose="020B0604020202020204" pitchFamily="34" charset="0"/>
                        <a:ea typeface="Aptos" panose="020B0004020202020204" pitchFamily="34" charset="0"/>
                        <a:cs typeface="Times New Roman" panose="02020603050405020304" pitchFamily="18" charset="0"/>
                      </a:endParaRPr>
                    </a:p>
                  </a:txBody>
                  <a:tcPr marL="65088" marR="65088" marT="0" marB="0" anchor="ctr"/>
                </a:tc>
                <a:extLst>
                  <a:ext uri="{0D108BD9-81ED-4DB2-BD59-A6C34878D82A}">
                    <a16:rowId xmlns:a16="http://schemas.microsoft.com/office/drawing/2014/main" val="3996526789"/>
                  </a:ext>
                </a:extLst>
              </a:tr>
              <a:tr h="855670">
                <a:tc>
                  <a:txBody>
                    <a:bodyPr/>
                    <a:lstStyle/>
                    <a:p>
                      <a:pPr algn="ctr">
                        <a:lnSpc>
                          <a:spcPct val="200000"/>
                        </a:lnSpc>
                        <a:spcBef>
                          <a:spcPts val="1200"/>
                        </a:spcBef>
                        <a:spcAft>
                          <a:spcPts val="800"/>
                        </a:spcAft>
                      </a:pPr>
                      <a:r>
                        <a:rPr lang="es-ES" sz="1100" kern="100" dirty="0">
                          <a:effectLst/>
                        </a:rPr>
                        <a:t>Historia de Usuario</a:t>
                      </a:r>
                      <a:endParaRPr lang="es-BO" sz="11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5088" marR="65088" marT="0" marB="0" anchor="ctr"/>
                </a:tc>
                <a:tc gridSpan="3">
                  <a:txBody>
                    <a:bodyPr/>
                    <a:lstStyle/>
                    <a:p>
                      <a:pPr algn="ctr">
                        <a:lnSpc>
                          <a:spcPct val="200000"/>
                        </a:lnSpc>
                        <a:spcBef>
                          <a:spcPts val="1200"/>
                        </a:spcBef>
                        <a:spcAft>
                          <a:spcPts val="800"/>
                        </a:spcAft>
                      </a:pPr>
                      <a:r>
                        <a:rPr lang="es-ES" sz="1100" kern="100">
                          <a:effectLst/>
                        </a:rPr>
                        <a:t>Como encargado de proveedores-productos, quiero gestionar insumos y productos (registrar, actualizar, asociar), para garantizar un control eficiente del inventario.</a:t>
                      </a:r>
                      <a:endParaRPr lang="es-BO" sz="1100" kern="100">
                        <a:effectLst/>
                        <a:latin typeface="Arial" panose="020B0604020202020204" pitchFamily="34" charset="0"/>
                        <a:ea typeface="Aptos" panose="020B0004020202020204" pitchFamily="34" charset="0"/>
                        <a:cs typeface="Times New Roman" panose="02020603050405020304" pitchFamily="18" charset="0"/>
                      </a:endParaRPr>
                    </a:p>
                  </a:txBody>
                  <a:tcPr marL="65088" marR="65088" marT="0" marB="0"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1297072741"/>
                  </a:ext>
                </a:extLst>
              </a:tr>
              <a:tr h="1155189">
                <a:tc>
                  <a:txBody>
                    <a:bodyPr/>
                    <a:lstStyle/>
                    <a:p>
                      <a:pPr algn="ctr">
                        <a:lnSpc>
                          <a:spcPct val="200000"/>
                        </a:lnSpc>
                        <a:spcBef>
                          <a:spcPts val="1200"/>
                        </a:spcBef>
                        <a:spcAft>
                          <a:spcPts val="800"/>
                        </a:spcAft>
                      </a:pPr>
                      <a:r>
                        <a:rPr lang="es-BO" sz="1100" kern="100">
                          <a:effectLst/>
                        </a:rPr>
                        <a:t>Criterios de Aceptación:</a:t>
                      </a:r>
                      <a:endParaRPr lang="es-BO" sz="1100" kern="100">
                        <a:effectLst/>
                        <a:latin typeface="Arial" panose="020B0604020202020204" pitchFamily="34" charset="0"/>
                        <a:ea typeface="Aptos" panose="020B0004020202020204" pitchFamily="34" charset="0"/>
                        <a:cs typeface="Times New Roman" panose="02020603050405020304" pitchFamily="18" charset="0"/>
                      </a:endParaRPr>
                    </a:p>
                  </a:txBody>
                  <a:tcPr marL="65088" marR="65088" marT="0" marB="0" anchor="ctr"/>
                </a:tc>
                <a:tc gridSpan="3">
                  <a:txBody>
                    <a:bodyPr/>
                    <a:lstStyle/>
                    <a:p>
                      <a:pPr algn="ctr">
                        <a:lnSpc>
                          <a:spcPct val="200000"/>
                        </a:lnSpc>
                        <a:spcBef>
                          <a:spcPts val="1200"/>
                        </a:spcBef>
                        <a:spcAft>
                          <a:spcPts val="800"/>
                        </a:spcAft>
                      </a:pPr>
                      <a:r>
                        <a:rPr lang="es-BO" sz="1100" kern="100" dirty="0">
                          <a:effectLst/>
                        </a:rPr>
                        <a:t>Dado que el encargado accede al módulo de proveedores-productos, Cuando realiza una acción (registro, asociación o actualización) y confirma, Entonces el sistema debe guardar y reflejar los cambios en el inventario.</a:t>
                      </a:r>
                      <a:endParaRPr lang="es-BO" sz="11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5088" marR="65088" marT="0" marB="0"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793521130"/>
                  </a:ext>
                </a:extLst>
              </a:tr>
            </a:tbl>
          </a:graphicData>
        </a:graphic>
      </p:graphicFrame>
      <p:sp>
        <p:nvSpPr>
          <p:cNvPr id="9" name="Título 1">
            <a:extLst>
              <a:ext uri="{FF2B5EF4-FFF2-40B4-BE49-F238E27FC236}">
                <a16:creationId xmlns:a16="http://schemas.microsoft.com/office/drawing/2014/main" id="{B538AA18-1113-4A1D-CE1E-36BD2F51E106}"/>
              </a:ext>
            </a:extLst>
          </p:cNvPr>
          <p:cNvSpPr txBox="1">
            <a:spLocks/>
          </p:cNvSpPr>
          <p:nvPr/>
        </p:nvSpPr>
        <p:spPr>
          <a:xfrm>
            <a:off x="6715125" y="1245447"/>
            <a:ext cx="4067175" cy="30427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20000"/>
              </a:lnSpc>
            </a:pPr>
            <a:r>
              <a:rPr lang="es-BO" sz="1600" b="1" dirty="0">
                <a:latin typeface="Arial" panose="020B0604020202020204" pitchFamily="34" charset="0"/>
                <a:cs typeface="Arial" panose="020B0604020202020204" pitchFamily="34" charset="0"/>
              </a:rPr>
              <a:t>Encargado Proveedores-Productos</a:t>
            </a:r>
            <a:endParaRPr lang="es-BO" sz="900" dirty="0"/>
          </a:p>
        </p:txBody>
      </p:sp>
    </p:spTree>
    <p:extLst>
      <p:ext uri="{BB962C8B-B14F-4D97-AF65-F5344CB8AC3E}">
        <p14:creationId xmlns:p14="http://schemas.microsoft.com/office/powerpoint/2010/main" val="174422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355B4-1B89-E8CC-CA3B-7EAA1297990A}"/>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1ABD0267-1CC1-9017-69C4-058353D724E8}"/>
              </a:ext>
            </a:extLst>
          </p:cNvPr>
          <p:cNvSpPr>
            <a:spLocks noGrp="1"/>
          </p:cNvSpPr>
          <p:nvPr>
            <p:ph type="sldNum" sz="quarter" idx="12"/>
          </p:nvPr>
        </p:nvSpPr>
        <p:spPr>
          <a:xfrm>
            <a:off x="9248004" y="6298687"/>
            <a:ext cx="2743200" cy="365125"/>
          </a:xfrm>
        </p:spPr>
        <p:txBody>
          <a:bodyPr/>
          <a:lstStyle/>
          <a:p>
            <a:fld id="{4AC8A195-BE83-413D-9CFA-1C7771F662A1}" type="slidenum">
              <a:rPr lang="en-US" sz="1800" smtClean="0">
                <a:solidFill>
                  <a:srgbClr val="FF0000"/>
                </a:solidFill>
              </a:rPr>
              <a:t>21</a:t>
            </a:fld>
            <a:endParaRPr lang="en-US" sz="1600" dirty="0">
              <a:solidFill>
                <a:srgbClr val="FF0000"/>
              </a:solidFill>
            </a:endParaRPr>
          </a:p>
        </p:txBody>
      </p:sp>
      <p:sp>
        <p:nvSpPr>
          <p:cNvPr id="7" name="Título 1">
            <a:extLst>
              <a:ext uri="{FF2B5EF4-FFF2-40B4-BE49-F238E27FC236}">
                <a16:creationId xmlns:a16="http://schemas.microsoft.com/office/drawing/2014/main" id="{6A4AD391-1159-DA72-42C0-0F344CBADE56}"/>
              </a:ext>
            </a:extLst>
          </p:cNvPr>
          <p:cNvSpPr txBox="1">
            <a:spLocks/>
          </p:cNvSpPr>
          <p:nvPr/>
        </p:nvSpPr>
        <p:spPr>
          <a:xfrm>
            <a:off x="3901050" y="499489"/>
            <a:ext cx="4419165" cy="52200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20000"/>
              </a:lnSpc>
            </a:pPr>
            <a:r>
              <a:rPr lang="es-BO" sz="8000" b="1" dirty="0">
                <a:latin typeface="Arial" panose="020B0604020202020204" pitchFamily="34" charset="0"/>
                <a:cs typeface="Arial" panose="020B0604020202020204" pitchFamily="34" charset="0"/>
              </a:rPr>
              <a:t>Historias del Usuario </a:t>
            </a:r>
            <a:endParaRPr lang="es-BO" dirty="0"/>
          </a:p>
        </p:txBody>
      </p:sp>
      <p:sp>
        <p:nvSpPr>
          <p:cNvPr id="3" name="Título 1">
            <a:extLst>
              <a:ext uri="{FF2B5EF4-FFF2-40B4-BE49-F238E27FC236}">
                <a16:creationId xmlns:a16="http://schemas.microsoft.com/office/drawing/2014/main" id="{311F10AC-B705-3EEC-0CB0-3FEAF0210BDB}"/>
              </a:ext>
            </a:extLst>
          </p:cNvPr>
          <p:cNvSpPr txBox="1">
            <a:spLocks/>
          </p:cNvSpPr>
          <p:nvPr/>
        </p:nvSpPr>
        <p:spPr>
          <a:xfrm>
            <a:off x="1917111" y="1207415"/>
            <a:ext cx="2575950" cy="30427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Aft>
                <a:spcPts val="1000"/>
              </a:spcAft>
            </a:pPr>
            <a:r>
              <a:rPr lang="es-ES" sz="1600" b="1"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Encargado Trabajos.</a:t>
            </a:r>
            <a:endParaRPr lang="es-BO" sz="1600" b="1"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endParaRPr>
          </a:p>
        </p:txBody>
      </p:sp>
      <p:sp>
        <p:nvSpPr>
          <p:cNvPr id="9" name="Título 1">
            <a:extLst>
              <a:ext uri="{FF2B5EF4-FFF2-40B4-BE49-F238E27FC236}">
                <a16:creationId xmlns:a16="http://schemas.microsoft.com/office/drawing/2014/main" id="{E6BB6103-17A8-6622-7A4A-DB1923B3D0DB}"/>
              </a:ext>
            </a:extLst>
          </p:cNvPr>
          <p:cNvSpPr txBox="1">
            <a:spLocks/>
          </p:cNvSpPr>
          <p:nvPr/>
        </p:nvSpPr>
        <p:spPr>
          <a:xfrm>
            <a:off x="6994171" y="1248032"/>
            <a:ext cx="4067175" cy="30427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120000"/>
              </a:lnSpc>
            </a:pPr>
            <a:r>
              <a:rPr lang="es-BO" sz="1600" b="1" dirty="0">
                <a:latin typeface="Arial" panose="020B0604020202020204" pitchFamily="34" charset="0"/>
                <a:cs typeface="Arial" panose="020B0604020202020204" pitchFamily="34" charset="0"/>
              </a:rPr>
              <a:t>Encargado Ventas</a:t>
            </a:r>
            <a:endParaRPr lang="es-BO" sz="900" dirty="0"/>
          </a:p>
        </p:txBody>
      </p:sp>
      <p:graphicFrame>
        <p:nvGraphicFramePr>
          <p:cNvPr id="2" name="Tabla 1">
            <a:extLst>
              <a:ext uri="{FF2B5EF4-FFF2-40B4-BE49-F238E27FC236}">
                <a16:creationId xmlns:a16="http://schemas.microsoft.com/office/drawing/2014/main" id="{5C3E5764-1720-2FBE-1BBD-F9CD79DA4AF2}"/>
              </a:ext>
            </a:extLst>
          </p:cNvPr>
          <p:cNvGraphicFramePr>
            <a:graphicFrameLocks noGrp="1"/>
          </p:cNvGraphicFramePr>
          <p:nvPr>
            <p:extLst>
              <p:ext uri="{D42A27DB-BD31-4B8C-83A1-F6EECF244321}">
                <p14:modId xmlns:p14="http://schemas.microsoft.com/office/powerpoint/2010/main" val="543298023"/>
              </p:ext>
            </p:extLst>
          </p:nvPr>
        </p:nvGraphicFramePr>
        <p:xfrm>
          <a:off x="602040" y="2083129"/>
          <a:ext cx="5206093" cy="3263178"/>
        </p:xfrm>
        <a:graphic>
          <a:graphicData uri="http://schemas.openxmlformats.org/drawingml/2006/table">
            <a:tbl>
              <a:tblPr firstRow="1" firstCol="1" bandRow="1">
                <a:tableStyleId>{5C22544A-7EE6-4342-B048-85BDC9FD1C3A}</a:tableStyleId>
              </a:tblPr>
              <a:tblGrid>
                <a:gridCol w="1469910">
                  <a:extLst>
                    <a:ext uri="{9D8B030D-6E8A-4147-A177-3AD203B41FA5}">
                      <a16:colId xmlns:a16="http://schemas.microsoft.com/office/drawing/2014/main" val="1288508124"/>
                    </a:ext>
                  </a:extLst>
                </a:gridCol>
                <a:gridCol w="224719">
                  <a:extLst>
                    <a:ext uri="{9D8B030D-6E8A-4147-A177-3AD203B41FA5}">
                      <a16:colId xmlns:a16="http://schemas.microsoft.com/office/drawing/2014/main" val="465214888"/>
                    </a:ext>
                  </a:extLst>
                </a:gridCol>
                <a:gridCol w="1791089">
                  <a:extLst>
                    <a:ext uri="{9D8B030D-6E8A-4147-A177-3AD203B41FA5}">
                      <a16:colId xmlns:a16="http://schemas.microsoft.com/office/drawing/2014/main" val="1896300525"/>
                    </a:ext>
                  </a:extLst>
                </a:gridCol>
                <a:gridCol w="1720375">
                  <a:extLst>
                    <a:ext uri="{9D8B030D-6E8A-4147-A177-3AD203B41FA5}">
                      <a16:colId xmlns:a16="http://schemas.microsoft.com/office/drawing/2014/main" val="429766121"/>
                    </a:ext>
                  </a:extLst>
                </a:gridCol>
              </a:tblGrid>
              <a:tr h="550635">
                <a:tc gridSpan="2">
                  <a:txBody>
                    <a:bodyPr/>
                    <a:lstStyle/>
                    <a:p>
                      <a:pPr algn="ctr">
                        <a:lnSpc>
                          <a:spcPct val="200000"/>
                        </a:lnSpc>
                        <a:spcBef>
                          <a:spcPts val="1200"/>
                        </a:spcBef>
                        <a:spcAft>
                          <a:spcPts val="800"/>
                        </a:spcAft>
                      </a:pPr>
                      <a:r>
                        <a:rPr lang="es-BO" sz="1200" kern="100">
                          <a:effectLst/>
                        </a:rPr>
                        <a:t>Historia de Encargado Trabajos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s-BO"/>
                    </a:p>
                  </a:txBody>
                  <a:tcPr/>
                </a:tc>
                <a:tc>
                  <a:txBody>
                    <a:bodyPr/>
                    <a:lstStyle/>
                    <a:p>
                      <a:pPr algn="ctr">
                        <a:lnSpc>
                          <a:spcPct val="200000"/>
                        </a:lnSpc>
                        <a:spcBef>
                          <a:spcPts val="1200"/>
                        </a:spcBef>
                        <a:spcAft>
                          <a:spcPts val="800"/>
                        </a:spcAft>
                      </a:pPr>
                      <a:r>
                        <a:rPr lang="es-BO" sz="1200" kern="100">
                          <a:effectLst/>
                        </a:rPr>
                        <a:t>Estimación: 6</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BO" sz="1200" kern="100">
                          <a:effectLst/>
                        </a:rPr>
                        <a:t>ID: HU-3</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47277053"/>
                  </a:ext>
                </a:extLst>
              </a:tr>
              <a:tr h="1143745">
                <a:tc>
                  <a:txBody>
                    <a:bodyPr/>
                    <a:lstStyle/>
                    <a:p>
                      <a:pPr algn="ctr">
                        <a:lnSpc>
                          <a:spcPct val="200000"/>
                        </a:lnSpc>
                        <a:spcBef>
                          <a:spcPts val="1200"/>
                        </a:spcBef>
                        <a:spcAft>
                          <a:spcPts val="800"/>
                        </a:spcAft>
                      </a:pPr>
                      <a:r>
                        <a:rPr lang="es-ES" sz="1200" kern="100">
                          <a:effectLst/>
                        </a:rPr>
                        <a:t>Historia de Usuario</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gridSpan="3">
                  <a:txBody>
                    <a:bodyPr/>
                    <a:lstStyle/>
                    <a:p>
                      <a:pPr algn="ctr">
                        <a:lnSpc>
                          <a:spcPct val="200000"/>
                        </a:lnSpc>
                        <a:spcBef>
                          <a:spcPts val="1200"/>
                        </a:spcBef>
                        <a:spcAft>
                          <a:spcPts val="800"/>
                        </a:spcAft>
                      </a:pPr>
                      <a:r>
                        <a:rPr lang="es-ES" sz="1200" kern="100" dirty="0">
                          <a:effectLst/>
                        </a:rPr>
                        <a:t>Como encargado de trabajos, quiero gestionar los trabajos ópticos (registrar, asignar), para garantizar un seguimiento claro y eficiente de los servicios.</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1302345486"/>
                  </a:ext>
                </a:extLst>
              </a:tr>
              <a:tr h="1440300">
                <a:tc>
                  <a:txBody>
                    <a:bodyPr/>
                    <a:lstStyle/>
                    <a:p>
                      <a:pPr algn="ctr">
                        <a:lnSpc>
                          <a:spcPct val="200000"/>
                        </a:lnSpc>
                        <a:spcBef>
                          <a:spcPts val="1200"/>
                        </a:spcBef>
                        <a:spcAft>
                          <a:spcPts val="800"/>
                        </a:spcAft>
                      </a:pPr>
                      <a:r>
                        <a:rPr lang="es-BO" sz="1200" kern="100">
                          <a:effectLst/>
                        </a:rPr>
                        <a:t>Criterios de Aceptación:</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gridSpan="3">
                  <a:txBody>
                    <a:bodyPr/>
                    <a:lstStyle/>
                    <a:p>
                      <a:pPr algn="ctr">
                        <a:lnSpc>
                          <a:spcPct val="200000"/>
                        </a:lnSpc>
                        <a:spcBef>
                          <a:spcPts val="1200"/>
                        </a:spcBef>
                        <a:spcAft>
                          <a:spcPts val="800"/>
                        </a:spcAft>
                      </a:pPr>
                      <a:r>
                        <a:rPr lang="es-BO" sz="1200" kern="100" dirty="0">
                          <a:effectLst/>
                        </a:rPr>
                        <a:t>Dado que el encargado accede al módulo de trabajos, Cuando realiza una acción (registro, asignación) y confirma, Entonces el sistema debe guardar los cambios y mostrar el estado actualizado de los trabajos.</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1896565945"/>
                  </a:ext>
                </a:extLst>
              </a:tr>
            </a:tbl>
          </a:graphicData>
        </a:graphic>
      </p:graphicFrame>
      <p:graphicFrame>
        <p:nvGraphicFramePr>
          <p:cNvPr id="6" name="Tabla 5">
            <a:extLst>
              <a:ext uri="{FF2B5EF4-FFF2-40B4-BE49-F238E27FC236}">
                <a16:creationId xmlns:a16="http://schemas.microsoft.com/office/drawing/2014/main" id="{15B5D126-6981-4F9F-CFC6-C1891FF9E25C}"/>
              </a:ext>
            </a:extLst>
          </p:cNvPr>
          <p:cNvGraphicFramePr>
            <a:graphicFrameLocks noGrp="1"/>
          </p:cNvGraphicFramePr>
          <p:nvPr>
            <p:extLst>
              <p:ext uri="{D42A27DB-BD31-4B8C-83A1-F6EECF244321}">
                <p14:modId xmlns:p14="http://schemas.microsoft.com/office/powerpoint/2010/main" val="1648382659"/>
              </p:ext>
            </p:extLst>
          </p:nvPr>
        </p:nvGraphicFramePr>
        <p:xfrm>
          <a:off x="6465558" y="2083129"/>
          <a:ext cx="5124402" cy="3866199"/>
        </p:xfrm>
        <a:graphic>
          <a:graphicData uri="http://schemas.openxmlformats.org/drawingml/2006/table">
            <a:tbl>
              <a:tblPr firstRow="1" firstCol="1" bandRow="1">
                <a:tableStyleId>{5C22544A-7EE6-4342-B048-85BDC9FD1C3A}</a:tableStyleId>
              </a:tblPr>
              <a:tblGrid>
                <a:gridCol w="1365885">
                  <a:extLst>
                    <a:ext uri="{9D8B030D-6E8A-4147-A177-3AD203B41FA5}">
                      <a16:colId xmlns:a16="http://schemas.microsoft.com/office/drawing/2014/main" val="1901368748"/>
                    </a:ext>
                  </a:extLst>
                </a:gridCol>
                <a:gridCol w="196802">
                  <a:extLst>
                    <a:ext uri="{9D8B030D-6E8A-4147-A177-3AD203B41FA5}">
                      <a16:colId xmlns:a16="http://schemas.microsoft.com/office/drawing/2014/main" val="1537212423"/>
                    </a:ext>
                  </a:extLst>
                </a:gridCol>
                <a:gridCol w="1954530">
                  <a:extLst>
                    <a:ext uri="{9D8B030D-6E8A-4147-A177-3AD203B41FA5}">
                      <a16:colId xmlns:a16="http://schemas.microsoft.com/office/drawing/2014/main" val="3261634379"/>
                    </a:ext>
                  </a:extLst>
                </a:gridCol>
                <a:gridCol w="1607185">
                  <a:extLst>
                    <a:ext uri="{9D8B030D-6E8A-4147-A177-3AD203B41FA5}">
                      <a16:colId xmlns:a16="http://schemas.microsoft.com/office/drawing/2014/main" val="3277985360"/>
                    </a:ext>
                  </a:extLst>
                </a:gridCol>
              </a:tblGrid>
              <a:tr h="837618">
                <a:tc gridSpan="2">
                  <a:txBody>
                    <a:bodyPr/>
                    <a:lstStyle/>
                    <a:p>
                      <a:pPr algn="ctr">
                        <a:lnSpc>
                          <a:spcPct val="200000"/>
                        </a:lnSpc>
                        <a:spcBef>
                          <a:spcPts val="1200"/>
                        </a:spcBef>
                        <a:spcAft>
                          <a:spcPts val="800"/>
                        </a:spcAft>
                      </a:pPr>
                      <a:r>
                        <a:rPr lang="es-BO" sz="1200" kern="100">
                          <a:effectLst/>
                        </a:rPr>
                        <a:t>Historia de Encargado Ventas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s-BO"/>
                    </a:p>
                  </a:txBody>
                  <a:tcPr/>
                </a:tc>
                <a:tc>
                  <a:txBody>
                    <a:bodyPr/>
                    <a:lstStyle/>
                    <a:p>
                      <a:pPr algn="ctr">
                        <a:lnSpc>
                          <a:spcPct val="200000"/>
                        </a:lnSpc>
                        <a:spcBef>
                          <a:spcPts val="1200"/>
                        </a:spcBef>
                        <a:spcAft>
                          <a:spcPts val="800"/>
                        </a:spcAft>
                      </a:pPr>
                      <a:r>
                        <a:rPr lang="es-BO" sz="1200" kern="100">
                          <a:effectLst/>
                        </a:rPr>
                        <a:t>Estimación: 6</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BO" sz="1200" kern="100">
                          <a:effectLst/>
                        </a:rPr>
                        <a:t>ID: HU-4</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136591"/>
                  </a:ext>
                </a:extLst>
              </a:tr>
              <a:tr h="1288733">
                <a:tc>
                  <a:txBody>
                    <a:bodyPr/>
                    <a:lstStyle/>
                    <a:p>
                      <a:pPr algn="ctr">
                        <a:lnSpc>
                          <a:spcPct val="200000"/>
                        </a:lnSpc>
                        <a:spcBef>
                          <a:spcPts val="1200"/>
                        </a:spcBef>
                        <a:spcAft>
                          <a:spcPts val="800"/>
                        </a:spcAft>
                      </a:pPr>
                      <a:r>
                        <a:rPr lang="es-ES" sz="1200" kern="100">
                          <a:effectLst/>
                        </a:rPr>
                        <a:t>Historia de Usuario</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gridSpan="3">
                  <a:txBody>
                    <a:bodyPr/>
                    <a:lstStyle/>
                    <a:p>
                      <a:pPr algn="ctr">
                        <a:lnSpc>
                          <a:spcPct val="200000"/>
                        </a:lnSpc>
                        <a:spcBef>
                          <a:spcPts val="1200"/>
                        </a:spcBef>
                        <a:spcAft>
                          <a:spcPts val="800"/>
                        </a:spcAft>
                      </a:pPr>
                      <a:r>
                        <a:rPr lang="es-ES" sz="1200" kern="100" dirty="0">
                          <a:effectLst/>
                        </a:rPr>
                        <a:t>Como encargado de ventas, quiero gestionar las ventas (registrar, consultar), para llevar un control detallado de las transacciones realizadas.</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3466900357"/>
                  </a:ext>
                </a:extLst>
              </a:tr>
              <a:tr h="1739848">
                <a:tc>
                  <a:txBody>
                    <a:bodyPr/>
                    <a:lstStyle/>
                    <a:p>
                      <a:pPr algn="ctr">
                        <a:lnSpc>
                          <a:spcPct val="200000"/>
                        </a:lnSpc>
                        <a:spcBef>
                          <a:spcPts val="1200"/>
                        </a:spcBef>
                        <a:spcAft>
                          <a:spcPts val="800"/>
                        </a:spcAft>
                      </a:pPr>
                      <a:r>
                        <a:rPr lang="es-BO" sz="1200" kern="100">
                          <a:effectLst/>
                        </a:rPr>
                        <a:t>Criterios de Aceptación:</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gridSpan="3">
                  <a:txBody>
                    <a:bodyPr/>
                    <a:lstStyle/>
                    <a:p>
                      <a:pPr algn="ctr">
                        <a:lnSpc>
                          <a:spcPct val="200000"/>
                        </a:lnSpc>
                        <a:spcBef>
                          <a:spcPts val="1200"/>
                        </a:spcBef>
                        <a:spcAft>
                          <a:spcPts val="800"/>
                        </a:spcAft>
                      </a:pPr>
                      <a:r>
                        <a:rPr lang="es-BO" sz="1200" kern="100" dirty="0">
                          <a:effectLst/>
                        </a:rPr>
                        <a:t>Dado que el encargado accede al módulo de ventas, Cuando realiza una acción (registro, consulta) y confirma, Entonces el sistema debe reflejar las operaciones en el historial de ventas.</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s-BO"/>
                    </a:p>
                  </a:txBody>
                  <a:tcPr/>
                </a:tc>
                <a:tc hMerge="1">
                  <a:txBody>
                    <a:bodyPr/>
                    <a:lstStyle/>
                    <a:p>
                      <a:endParaRPr lang="es-BO"/>
                    </a:p>
                  </a:txBody>
                  <a:tcPr/>
                </a:tc>
                <a:extLst>
                  <a:ext uri="{0D108BD9-81ED-4DB2-BD59-A6C34878D82A}">
                    <a16:rowId xmlns:a16="http://schemas.microsoft.com/office/drawing/2014/main" val="453250204"/>
                  </a:ext>
                </a:extLst>
              </a:tr>
            </a:tbl>
          </a:graphicData>
        </a:graphic>
      </p:graphicFrame>
    </p:spTree>
    <p:extLst>
      <p:ext uri="{BB962C8B-B14F-4D97-AF65-F5344CB8AC3E}">
        <p14:creationId xmlns:p14="http://schemas.microsoft.com/office/powerpoint/2010/main" val="87914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15868" y="376635"/>
            <a:ext cx="4410339" cy="609913"/>
          </a:xfrm>
        </p:spPr>
        <p:style>
          <a:lnRef idx="1">
            <a:schemeClr val="accent3"/>
          </a:lnRef>
          <a:fillRef idx="2">
            <a:schemeClr val="accent3"/>
          </a:fillRef>
          <a:effectRef idx="1">
            <a:schemeClr val="accent3"/>
          </a:effectRef>
          <a:fontRef idx="minor">
            <a:schemeClr val="dk1"/>
          </a:fontRef>
        </p:style>
        <p:txBody>
          <a:bodyPr>
            <a:noAutofit/>
          </a:bodyPr>
          <a:lstStyle/>
          <a:p>
            <a:pPr marL="360000" lvl="4" indent="-228600" algn="l">
              <a:spcAft>
                <a:spcPts val="600"/>
              </a:spcAft>
            </a:pPr>
            <a:r>
              <a:rPr lang="es-BO"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Sprint 1:Gestion de Autenticación</a:t>
            </a:r>
            <a:endParaRPr lang="es-BO" sz="1100" dirty="0"/>
          </a:p>
        </p:txBody>
      </p:sp>
      <p:sp>
        <p:nvSpPr>
          <p:cNvPr id="3" name="Marcador de contenido 2"/>
          <p:cNvSpPr>
            <a:spLocks noGrp="1"/>
          </p:cNvSpPr>
          <p:nvPr>
            <p:ph idx="1"/>
          </p:nvPr>
        </p:nvSpPr>
        <p:spPr>
          <a:xfrm>
            <a:off x="1705737" y="1278012"/>
            <a:ext cx="8430601" cy="913254"/>
          </a:xfrm>
          <a:solidFill>
            <a:srgbClr val="5B9BD5"/>
          </a:solidFill>
        </p:spPr>
        <p:style>
          <a:lnRef idx="1">
            <a:schemeClr val="accent6"/>
          </a:lnRef>
          <a:fillRef idx="2">
            <a:schemeClr val="accent6"/>
          </a:fillRef>
          <a:effectRef idx="1">
            <a:schemeClr val="accent6"/>
          </a:effectRef>
          <a:fontRef idx="minor">
            <a:schemeClr val="dk1"/>
          </a:fontRef>
        </p:style>
        <p:txBody>
          <a:bodyPr>
            <a:noAutofit/>
          </a:bodyPr>
          <a:lstStyle/>
          <a:p>
            <a:pPr marL="0" indent="0" algn="ctr">
              <a:buNone/>
            </a:pPr>
            <a:r>
              <a:rPr lang="es-BO" sz="1800" dirty="0">
                <a:effectLst/>
                <a:latin typeface="Arial" panose="020B0604020202020204" pitchFamily="34" charset="0"/>
                <a:ea typeface="Aptos" panose="020B0004020202020204" pitchFamily="34" charset="0"/>
                <a:cs typeface="Times New Roman" panose="02020603050405020304" pitchFamily="18" charset="0"/>
              </a:rPr>
              <a:t>El objetivo es desarrollar y validar las funcionalidades esenciales del módulo de gestión de Autenticación, que será la base para controlar los accesos y funcionalidades del sistema.</a:t>
            </a:r>
            <a:endParaRPr lang="es-BO" sz="2000" dirty="0"/>
          </a:p>
        </p:txBody>
      </p:sp>
      <p:sp>
        <p:nvSpPr>
          <p:cNvPr id="4" name="Marcador de número de diapositiva 3"/>
          <p:cNvSpPr>
            <a:spLocks noGrp="1"/>
          </p:cNvSpPr>
          <p:nvPr>
            <p:ph type="sldNum" sz="quarter" idx="12"/>
          </p:nvPr>
        </p:nvSpPr>
        <p:spPr>
          <a:xfrm>
            <a:off x="9215345" y="6282689"/>
            <a:ext cx="2743200" cy="365125"/>
          </a:xfrm>
        </p:spPr>
        <p:txBody>
          <a:bodyPr/>
          <a:lstStyle/>
          <a:p>
            <a:fld id="{4AC8A195-BE83-413D-9CFA-1C7771F662A1}" type="slidenum">
              <a:rPr lang="en-US" sz="1800" smtClean="0">
                <a:solidFill>
                  <a:srgbClr val="FF0000"/>
                </a:solidFill>
              </a:rPr>
              <a:t>22</a:t>
            </a:fld>
            <a:endParaRPr lang="en-US" sz="1600" dirty="0">
              <a:solidFill>
                <a:srgbClr val="FF0000"/>
              </a:solidFill>
            </a:endParaRPr>
          </a:p>
        </p:txBody>
      </p:sp>
      <p:graphicFrame>
        <p:nvGraphicFramePr>
          <p:cNvPr id="8" name="Marcador de contenido 2">
            <a:extLst>
              <a:ext uri="{FF2B5EF4-FFF2-40B4-BE49-F238E27FC236}">
                <a16:creationId xmlns:a16="http://schemas.microsoft.com/office/drawing/2014/main" id="{945AD8A0-9A49-CC1C-9768-1505DCB08288}"/>
              </a:ext>
            </a:extLst>
          </p:cNvPr>
          <p:cNvGraphicFramePr/>
          <p:nvPr>
            <p:extLst>
              <p:ext uri="{D42A27DB-BD31-4B8C-83A1-F6EECF244321}">
                <p14:modId xmlns:p14="http://schemas.microsoft.com/office/powerpoint/2010/main" val="733204079"/>
              </p:ext>
            </p:extLst>
          </p:nvPr>
        </p:nvGraphicFramePr>
        <p:xfrm>
          <a:off x="1705737" y="2972373"/>
          <a:ext cx="8430601" cy="2378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621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575FF0-10A2-4863-08F7-BCCA42595DD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DF9709-CD12-D7B2-363C-FD461DC7CA24}"/>
              </a:ext>
            </a:extLst>
          </p:cNvPr>
          <p:cNvSpPr>
            <a:spLocks noGrp="1"/>
          </p:cNvSpPr>
          <p:nvPr>
            <p:ph type="title"/>
          </p:nvPr>
        </p:nvSpPr>
        <p:spPr>
          <a:xfrm>
            <a:off x="1043631" y="873940"/>
            <a:ext cx="4928291" cy="1035781"/>
          </a:xfrm>
        </p:spPr>
        <p:style>
          <a:lnRef idx="1">
            <a:schemeClr val="accent3"/>
          </a:lnRef>
          <a:fillRef idx="2">
            <a:schemeClr val="accent3"/>
          </a:fillRef>
          <a:effectRef idx="1">
            <a:schemeClr val="accent3"/>
          </a:effectRef>
          <a:fontRef idx="minor">
            <a:schemeClr val="dk1"/>
          </a:fontRef>
        </p:style>
        <p:txBody>
          <a:bodyPr anchor="ctr">
            <a:normAutofit/>
          </a:bodyPr>
          <a:lstStyle/>
          <a:p>
            <a:pPr marL="360000" lvl="4" indent="-228600">
              <a:lnSpc>
                <a:spcPct val="90000"/>
              </a:lnSpc>
              <a:spcAft>
                <a:spcPts val="600"/>
              </a:spcAft>
            </a:pPr>
            <a:r>
              <a:rPr lang="es-BO" sz="3300" b="1" dirty="0">
                <a:effectLst/>
                <a:latin typeface="Arial" panose="020B0604020202020204" pitchFamily="34" charset="0"/>
                <a:ea typeface="Times New Roman" panose="02020603050405020304" pitchFamily="18" charset="0"/>
                <a:cs typeface="Times New Roman" panose="02020603050405020304" pitchFamily="18" charset="0"/>
              </a:rPr>
              <a:t>Sprint 1:Gestion de Autenticación</a:t>
            </a:r>
            <a:endParaRPr lang="es-BO" sz="3300" dirty="0"/>
          </a:p>
        </p:txBody>
      </p:sp>
      <p:sp>
        <p:nvSpPr>
          <p:cNvPr id="3" name="Marcador de contenido 2">
            <a:extLst>
              <a:ext uri="{FF2B5EF4-FFF2-40B4-BE49-F238E27FC236}">
                <a16:creationId xmlns:a16="http://schemas.microsoft.com/office/drawing/2014/main" id="{C1BE425E-3CF1-461C-CB00-FD6C50BBA9F8}"/>
              </a:ext>
            </a:extLst>
          </p:cNvPr>
          <p:cNvSpPr>
            <a:spLocks noGrp="1"/>
          </p:cNvSpPr>
          <p:nvPr>
            <p:ph idx="1"/>
          </p:nvPr>
        </p:nvSpPr>
        <p:spPr>
          <a:xfrm>
            <a:off x="1045029" y="2524721"/>
            <a:ext cx="4991629" cy="3677123"/>
          </a:xfrm>
          <a:noFill/>
        </p:spPr>
        <p:style>
          <a:lnRef idx="1">
            <a:schemeClr val="accent6"/>
          </a:lnRef>
          <a:fillRef idx="2">
            <a:schemeClr val="accent6"/>
          </a:fillRef>
          <a:effectRef idx="1">
            <a:schemeClr val="accent6"/>
          </a:effectRef>
          <a:fontRef idx="minor">
            <a:schemeClr val="dk1"/>
          </a:fontRef>
        </p:style>
        <p:txBody>
          <a:bodyPr anchor="ctr">
            <a:normAutofit/>
          </a:bodyPr>
          <a:lstStyle/>
          <a:p>
            <a:pPr marL="0" indent="0">
              <a:buNone/>
            </a:pPr>
            <a:r>
              <a:rPr lang="es-BO" sz="1800" dirty="0">
                <a:effectLst/>
                <a:latin typeface="Arial" panose="020B0604020202020204" pitchFamily="34" charset="0"/>
                <a:ea typeface="Aptos" panose="020B0004020202020204" pitchFamily="34" charset="0"/>
                <a:cs typeface="Times New Roman" panose="02020603050405020304" pitchFamily="18" charset="0"/>
              </a:rPr>
              <a:t>Diagrama de Actividades</a:t>
            </a:r>
            <a:endParaRPr lang="es-BO" sz="1800" dirty="0"/>
          </a:p>
        </p:txBody>
      </p:sp>
      <p:pic>
        <p:nvPicPr>
          <p:cNvPr id="5" name="Imagen 4" descr="Diagrama&#10;&#10;Descripción generada automáticamente">
            <a:extLst>
              <a:ext uri="{FF2B5EF4-FFF2-40B4-BE49-F238E27FC236}">
                <a16:creationId xmlns:a16="http://schemas.microsoft.com/office/drawing/2014/main" id="{1A701C32-DE12-91E9-4AC9-A89645662E8F}"/>
              </a:ext>
            </a:extLst>
          </p:cNvPr>
          <p:cNvPicPr>
            <a:picLocks noChangeAspect="1"/>
          </p:cNvPicPr>
          <p:nvPr/>
        </p:nvPicPr>
        <p:blipFill>
          <a:blip r:embed="rId2" cstate="print">
            <a:extLst>
              <a:ext uri="{28A0092B-C50C-407E-A947-70E740481C1C}">
                <a14:useLocalDpi xmlns:a14="http://schemas.microsoft.com/office/drawing/2010/main" val="0"/>
              </a:ext>
            </a:extLst>
          </a:blip>
          <a:srcRect l="3231" r="-9" b="-9"/>
          <a:stretch/>
        </p:blipFill>
        <p:spPr bwMode="auto">
          <a:xfrm>
            <a:off x="6788383" y="613147"/>
            <a:ext cx="4565417" cy="5593443"/>
          </a:xfrm>
          <a:prstGeom prst="rect">
            <a:avLst/>
          </a:prstGeom>
          <a:noFill/>
        </p:spPr>
      </p:pic>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Marcador de número de diapositiva 3">
            <a:extLst>
              <a:ext uri="{FF2B5EF4-FFF2-40B4-BE49-F238E27FC236}">
                <a16:creationId xmlns:a16="http://schemas.microsoft.com/office/drawing/2014/main" id="{ACCA59EB-28CB-9E04-B131-747E0F4D61B7}"/>
              </a:ext>
            </a:extLst>
          </p:cNvPr>
          <p:cNvSpPr>
            <a:spLocks noGrp="1"/>
          </p:cNvSpPr>
          <p:nvPr>
            <p:ph type="sldNum" sz="quarter" idx="12"/>
          </p:nvPr>
        </p:nvSpPr>
        <p:spPr>
          <a:xfrm>
            <a:off x="8610600" y="6492240"/>
            <a:ext cx="2743200" cy="365125"/>
          </a:xfrm>
        </p:spPr>
        <p:txBody>
          <a:bodyPr>
            <a:normAutofit/>
          </a:bodyPr>
          <a:lstStyle/>
          <a:p>
            <a:pPr>
              <a:spcAft>
                <a:spcPts val="600"/>
              </a:spcAft>
            </a:pPr>
            <a:fld id="{4AC8A195-BE83-413D-9CFA-1C7771F662A1}" type="slidenum">
              <a:rPr lang="en-US" smtClean="0"/>
              <a:pPr>
                <a:spcAft>
                  <a:spcPts val="600"/>
                </a:spcAft>
              </a:pPr>
              <a:t>23</a:t>
            </a:fld>
            <a:endParaRPr lang="en-US"/>
          </a:p>
        </p:txBody>
      </p:sp>
    </p:spTree>
    <p:extLst>
      <p:ext uri="{BB962C8B-B14F-4D97-AF65-F5344CB8AC3E}">
        <p14:creationId xmlns:p14="http://schemas.microsoft.com/office/powerpoint/2010/main" val="4279423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33841D-A61F-51DD-2CFE-3257BFB3849E}"/>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5" name="Rectangle 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AD2980E6-6EB0-0C0A-3F98-EBB4A70818DD}"/>
              </a:ext>
            </a:extLst>
          </p:cNvPr>
          <p:cNvSpPr/>
          <p:nvPr/>
        </p:nvSpPr>
        <p:spPr>
          <a:xfrm>
            <a:off x="590719" y="2330505"/>
            <a:ext cx="4559425" cy="3979585"/>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indent="-228600">
              <a:lnSpc>
                <a:spcPct val="90000"/>
              </a:lnSpc>
              <a:spcBef>
                <a:spcPts val="1000"/>
              </a:spcBef>
              <a:buFont typeface="Arial" panose="020B0604020202020204" pitchFamily="34" charset="0"/>
              <a:buChar char="•"/>
            </a:pPr>
            <a:r>
              <a:rPr lang="en-US" sz="2000" b="1" dirty="0">
                <a:solidFill>
                  <a:schemeClr val="tx1"/>
                </a:solidFill>
                <a:effectLst/>
              </a:rPr>
              <a:t>Controller </a:t>
            </a:r>
            <a:endParaRPr lang="en-US" sz="2000" b="1">
              <a:solidFill>
                <a:schemeClr val="tx1"/>
              </a:solidFill>
              <a:effectLst/>
            </a:endParaRPr>
          </a:p>
        </p:txBody>
      </p:sp>
      <p:sp>
        <p:nvSpPr>
          <p:cNvPr id="40" name="Rectangle 3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Texto&#10;&#10;Descripción generada automáticamente">
            <a:extLst>
              <a:ext uri="{FF2B5EF4-FFF2-40B4-BE49-F238E27FC236}">
                <a16:creationId xmlns:a16="http://schemas.microsoft.com/office/drawing/2014/main" id="{6114F38F-3A89-7500-2B29-A4E3C2C4293A}"/>
              </a:ext>
            </a:extLst>
          </p:cNvPr>
          <p:cNvPicPr>
            <a:picLocks noChangeAspect="1"/>
          </p:cNvPicPr>
          <p:nvPr/>
        </p:nvPicPr>
        <p:blipFill>
          <a:blip r:embed="rId2"/>
          <a:srcRect t="1688" r="3" b="11313"/>
          <a:stretch/>
        </p:blipFill>
        <p:spPr>
          <a:xfrm>
            <a:off x="5977788" y="799352"/>
            <a:ext cx="5425410" cy="5259296"/>
          </a:xfrm>
          <a:prstGeom prst="rect">
            <a:avLst/>
          </a:prstGeom>
        </p:spPr>
      </p:pic>
      <p:sp>
        <p:nvSpPr>
          <p:cNvPr id="4" name="Marcador de número de diapositiva 3">
            <a:extLst>
              <a:ext uri="{FF2B5EF4-FFF2-40B4-BE49-F238E27FC236}">
                <a16:creationId xmlns:a16="http://schemas.microsoft.com/office/drawing/2014/main" id="{F1BBF153-E725-00A7-C382-AAB92B1F585C}"/>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defRPr/>
            </a:pPr>
            <a:fld id="{4AC8A195-BE83-413D-9CFA-1C7771F662A1}" type="slidenum">
              <a:rPr lang="en-US">
                <a:solidFill>
                  <a:prstClr val="black">
                    <a:tint val="75000"/>
                  </a:prstClr>
                </a:solidFill>
                <a:latin typeface="Calibri" panose="020F0502020204030204"/>
              </a:rPr>
              <a:pPr>
                <a:spcAft>
                  <a:spcPts val="600"/>
                </a:spcAft>
                <a:defRPr/>
              </a:pPr>
              <a:t>24</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016062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D6B2A-44E8-9AA9-34FA-97C583404835}"/>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F95890D-8BB4-F11A-C4B4-18FE74BC6543}"/>
              </a:ext>
            </a:extLst>
          </p:cNvPr>
          <p:cNvSpPr>
            <a:spLocks noGrp="1"/>
          </p:cNvSpPr>
          <p:nvPr>
            <p:ph type="sldNum" sz="quarter" idx="12"/>
          </p:nvPr>
        </p:nvSpPr>
        <p:spPr>
          <a:xfrm>
            <a:off x="9231527" y="6270706"/>
            <a:ext cx="2743200" cy="365125"/>
          </a:xfrm>
        </p:spPr>
        <p:txBody>
          <a:bodyPr/>
          <a:lstStyle/>
          <a:p>
            <a:fld id="{4AC8A195-BE83-413D-9CFA-1C7771F662A1}" type="slidenum">
              <a:rPr lang="en-US" sz="1800" smtClean="0">
                <a:solidFill>
                  <a:srgbClr val="FF0000"/>
                </a:solidFill>
              </a:rPr>
              <a:t>25</a:t>
            </a:fld>
            <a:endParaRPr lang="en-US" sz="1600" dirty="0">
              <a:solidFill>
                <a:srgbClr val="FF0000"/>
              </a:solidFill>
            </a:endParaRPr>
          </a:p>
        </p:txBody>
      </p:sp>
      <p:sp>
        <p:nvSpPr>
          <p:cNvPr id="5" name="Rectángulo 4">
            <a:extLst>
              <a:ext uri="{FF2B5EF4-FFF2-40B4-BE49-F238E27FC236}">
                <a16:creationId xmlns:a16="http://schemas.microsoft.com/office/drawing/2014/main" id="{F87F2352-1AF8-23BB-104C-48BF3E006665}"/>
              </a:ext>
            </a:extLst>
          </p:cNvPr>
          <p:cNvSpPr/>
          <p:nvPr/>
        </p:nvSpPr>
        <p:spPr>
          <a:xfrm>
            <a:off x="1307733" y="596067"/>
            <a:ext cx="6184279" cy="338554"/>
          </a:xfrm>
          <a:prstGeom prst="rect">
            <a:avLst/>
          </a:prstGeom>
          <a:solidFill>
            <a:srgbClr val="E5E7EB"/>
          </a:solidFill>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80000"/>
              </a:lnSpc>
              <a:spcBef>
                <a:spcPts val="1000"/>
              </a:spcBef>
            </a:pPr>
            <a:r>
              <a:rPr lang="es-BO" sz="2000" dirty="0">
                <a:latin typeface="Arial" panose="020B0604020202020204" pitchFamily="34" charset="0"/>
                <a:ea typeface="Calibri" panose="020F0502020204030204" pitchFamily="34" charset="0"/>
              </a:rPr>
              <a:t>Inicio de Sesión</a:t>
            </a:r>
            <a:endParaRPr lang="es-BO" sz="2000" dirty="0">
              <a:effectLst/>
              <a:latin typeface="Arial" panose="020B0604020202020204" pitchFamily="34" charset="0"/>
              <a:ea typeface="Calibri" panose="020F0502020204030204" pitchFamily="34" charset="0"/>
            </a:endParaRPr>
          </a:p>
        </p:txBody>
      </p:sp>
      <p:pic>
        <p:nvPicPr>
          <p:cNvPr id="8" name="Imagen 7">
            <a:extLst>
              <a:ext uri="{FF2B5EF4-FFF2-40B4-BE49-F238E27FC236}">
                <a16:creationId xmlns:a16="http://schemas.microsoft.com/office/drawing/2014/main" id="{2B3DAFDB-D14B-74C8-14F8-363F567A2E91}"/>
              </a:ext>
            </a:extLst>
          </p:cNvPr>
          <p:cNvPicPr>
            <a:picLocks noChangeAspect="1"/>
          </p:cNvPicPr>
          <p:nvPr/>
        </p:nvPicPr>
        <p:blipFill>
          <a:blip r:embed="rId2"/>
          <a:stretch>
            <a:fillRect/>
          </a:stretch>
        </p:blipFill>
        <p:spPr>
          <a:xfrm>
            <a:off x="2840567" y="1825625"/>
            <a:ext cx="5867400" cy="4514850"/>
          </a:xfrm>
          <a:prstGeom prst="rect">
            <a:avLst/>
          </a:prstGeom>
        </p:spPr>
      </p:pic>
    </p:spTree>
    <p:extLst>
      <p:ext uri="{BB962C8B-B14F-4D97-AF65-F5344CB8AC3E}">
        <p14:creationId xmlns:p14="http://schemas.microsoft.com/office/powerpoint/2010/main" val="275728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9231527" y="6270706"/>
            <a:ext cx="2743200" cy="365125"/>
          </a:xfrm>
        </p:spPr>
        <p:txBody>
          <a:bodyPr/>
          <a:lstStyle/>
          <a:p>
            <a:fld id="{4AC8A195-BE83-413D-9CFA-1C7771F662A1}" type="slidenum">
              <a:rPr lang="en-US" sz="1800" smtClean="0">
                <a:solidFill>
                  <a:srgbClr val="FF0000"/>
                </a:solidFill>
              </a:rPr>
              <a:t>26</a:t>
            </a:fld>
            <a:endParaRPr lang="en-US" sz="1600" dirty="0">
              <a:solidFill>
                <a:srgbClr val="FF0000"/>
              </a:solidFill>
            </a:endParaRPr>
          </a:p>
        </p:txBody>
      </p:sp>
      <p:sp>
        <p:nvSpPr>
          <p:cNvPr id="5" name="Rectángulo 4"/>
          <p:cNvSpPr/>
          <p:nvPr/>
        </p:nvSpPr>
        <p:spPr>
          <a:xfrm>
            <a:off x="1307733" y="596067"/>
            <a:ext cx="6184279" cy="830997"/>
          </a:xfrm>
          <a:prstGeom prst="rect">
            <a:avLst/>
          </a:prstGeom>
          <a:solidFill>
            <a:srgbClr val="E5E7EB"/>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80000"/>
              </a:lnSpc>
              <a:spcBef>
                <a:spcPts val="1000"/>
              </a:spcBef>
            </a:pPr>
            <a:r>
              <a:rPr lang="es-BO" sz="2000" dirty="0">
                <a:latin typeface="Arial" panose="020B0604020202020204" pitchFamily="34" charset="0"/>
                <a:ea typeface="Calibri" panose="020F0502020204030204" pitchFamily="34" charset="0"/>
              </a:rPr>
              <a:t>Se observa el mensaje de error en el inicio de sesión si el usuario de la clínica no digitaliza correctamente su nombre de usuario y/o contraseña. </a:t>
            </a:r>
            <a:endParaRPr lang="es-BO" sz="2000" dirty="0">
              <a:effectLst/>
              <a:latin typeface="Arial" panose="020B0604020202020204" pitchFamily="34" charset="0"/>
              <a:ea typeface="Calibri" panose="020F0502020204030204" pitchFamily="34" charset="0"/>
            </a:endParaRPr>
          </a:p>
        </p:txBody>
      </p:sp>
      <p:pic>
        <p:nvPicPr>
          <p:cNvPr id="8" name="Imagen 7">
            <a:extLst>
              <a:ext uri="{FF2B5EF4-FFF2-40B4-BE49-F238E27FC236}">
                <a16:creationId xmlns:a16="http://schemas.microsoft.com/office/drawing/2014/main" id="{C4BFF538-2E4B-1261-735D-C81AECEF7AF5}"/>
              </a:ext>
            </a:extLst>
          </p:cNvPr>
          <p:cNvPicPr>
            <a:picLocks noChangeAspect="1"/>
          </p:cNvPicPr>
          <p:nvPr/>
        </p:nvPicPr>
        <p:blipFill>
          <a:blip r:embed="rId2"/>
          <a:stretch>
            <a:fillRect/>
          </a:stretch>
        </p:blipFill>
        <p:spPr>
          <a:xfrm>
            <a:off x="1933574" y="1837698"/>
            <a:ext cx="8505825" cy="3967303"/>
          </a:xfrm>
          <a:prstGeom prst="rect">
            <a:avLst/>
          </a:prstGeom>
        </p:spPr>
      </p:pic>
    </p:spTree>
    <p:extLst>
      <p:ext uri="{BB962C8B-B14F-4D97-AF65-F5344CB8AC3E}">
        <p14:creationId xmlns:p14="http://schemas.microsoft.com/office/powerpoint/2010/main" val="2057807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1686-55E7-DFC7-341D-1EB4372660AC}"/>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A00D412-5D8F-C607-B167-FABF0246E950}"/>
              </a:ext>
            </a:extLst>
          </p:cNvPr>
          <p:cNvSpPr>
            <a:spLocks noGrp="1"/>
          </p:cNvSpPr>
          <p:nvPr>
            <p:ph type="sldNum" sz="quarter" idx="12"/>
          </p:nvPr>
        </p:nvSpPr>
        <p:spPr>
          <a:xfrm>
            <a:off x="9231527" y="6270706"/>
            <a:ext cx="2743200" cy="365125"/>
          </a:xfrm>
        </p:spPr>
        <p:txBody>
          <a:bodyPr/>
          <a:lstStyle/>
          <a:p>
            <a:fld id="{4AC8A195-BE83-413D-9CFA-1C7771F662A1}" type="slidenum">
              <a:rPr lang="en-US" sz="1800" smtClean="0">
                <a:solidFill>
                  <a:srgbClr val="FF0000"/>
                </a:solidFill>
              </a:rPr>
              <a:t>27</a:t>
            </a:fld>
            <a:endParaRPr lang="en-US" sz="1600" dirty="0">
              <a:solidFill>
                <a:srgbClr val="FF0000"/>
              </a:solidFill>
            </a:endParaRPr>
          </a:p>
        </p:txBody>
      </p:sp>
      <p:sp>
        <p:nvSpPr>
          <p:cNvPr id="5" name="Rectángulo 4">
            <a:extLst>
              <a:ext uri="{FF2B5EF4-FFF2-40B4-BE49-F238E27FC236}">
                <a16:creationId xmlns:a16="http://schemas.microsoft.com/office/drawing/2014/main" id="{8B3DFCD7-6FFF-AD9F-D300-E1B666B88E01}"/>
              </a:ext>
            </a:extLst>
          </p:cNvPr>
          <p:cNvSpPr/>
          <p:nvPr/>
        </p:nvSpPr>
        <p:spPr>
          <a:xfrm>
            <a:off x="1307733" y="596067"/>
            <a:ext cx="7540992" cy="338554"/>
          </a:xfrm>
          <a:prstGeom prst="rect">
            <a:avLst/>
          </a:prstGeom>
          <a:solidFill>
            <a:srgbClr val="E5E7EB"/>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80000"/>
              </a:lnSpc>
              <a:spcBef>
                <a:spcPts val="1000"/>
              </a:spcBef>
            </a:pPr>
            <a:r>
              <a:rPr lang="es-BO" sz="2000" dirty="0">
                <a:latin typeface="Arial" panose="020B0604020202020204" pitchFamily="34" charset="0"/>
                <a:ea typeface="Calibri" panose="020F0502020204030204" pitchFamily="34" charset="0"/>
              </a:rPr>
              <a:t>Parte del código que crea al usuario y encripta las contraseñas</a:t>
            </a:r>
            <a:endParaRPr lang="es-BO" sz="2000" dirty="0">
              <a:effectLst/>
              <a:latin typeface="Arial" panose="020B0604020202020204" pitchFamily="34" charset="0"/>
              <a:ea typeface="Calibri" panose="020F0502020204030204" pitchFamily="34" charset="0"/>
            </a:endParaRPr>
          </a:p>
        </p:txBody>
      </p:sp>
      <p:pic>
        <p:nvPicPr>
          <p:cNvPr id="3" name="Imagen 2">
            <a:extLst>
              <a:ext uri="{FF2B5EF4-FFF2-40B4-BE49-F238E27FC236}">
                <a16:creationId xmlns:a16="http://schemas.microsoft.com/office/drawing/2014/main" id="{5501745D-0FFE-4633-C864-128985CDC7B6}"/>
              </a:ext>
            </a:extLst>
          </p:cNvPr>
          <p:cNvPicPr>
            <a:picLocks noChangeAspect="1"/>
          </p:cNvPicPr>
          <p:nvPr/>
        </p:nvPicPr>
        <p:blipFill>
          <a:blip r:embed="rId2"/>
          <a:stretch>
            <a:fillRect/>
          </a:stretch>
        </p:blipFill>
        <p:spPr>
          <a:xfrm>
            <a:off x="4257490" y="1332570"/>
            <a:ext cx="3677019" cy="4192860"/>
          </a:xfrm>
          <a:prstGeom prst="rect">
            <a:avLst/>
          </a:prstGeom>
        </p:spPr>
      </p:pic>
    </p:spTree>
    <p:extLst>
      <p:ext uri="{BB962C8B-B14F-4D97-AF65-F5344CB8AC3E}">
        <p14:creationId xmlns:p14="http://schemas.microsoft.com/office/powerpoint/2010/main" val="4103991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0F132-6EEE-4A29-8E4E-391265905379}"/>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42E2E7A-B2B5-DF84-2E00-544918383A85}"/>
              </a:ext>
            </a:extLst>
          </p:cNvPr>
          <p:cNvSpPr>
            <a:spLocks noGrp="1"/>
          </p:cNvSpPr>
          <p:nvPr>
            <p:ph type="sldNum" sz="quarter" idx="12"/>
          </p:nvPr>
        </p:nvSpPr>
        <p:spPr>
          <a:xfrm>
            <a:off x="9231527" y="6270706"/>
            <a:ext cx="2743200" cy="365125"/>
          </a:xfrm>
        </p:spPr>
        <p:txBody>
          <a:bodyPr/>
          <a:lstStyle/>
          <a:p>
            <a:fld id="{4AC8A195-BE83-413D-9CFA-1C7771F662A1}" type="slidenum">
              <a:rPr lang="en-US" sz="1800" smtClean="0">
                <a:solidFill>
                  <a:srgbClr val="FF0000"/>
                </a:solidFill>
              </a:rPr>
              <a:t>28</a:t>
            </a:fld>
            <a:endParaRPr lang="en-US" sz="1600" dirty="0">
              <a:solidFill>
                <a:srgbClr val="FF0000"/>
              </a:solidFill>
            </a:endParaRPr>
          </a:p>
        </p:txBody>
      </p:sp>
      <p:sp>
        <p:nvSpPr>
          <p:cNvPr id="5" name="Rectángulo 4">
            <a:extLst>
              <a:ext uri="{FF2B5EF4-FFF2-40B4-BE49-F238E27FC236}">
                <a16:creationId xmlns:a16="http://schemas.microsoft.com/office/drawing/2014/main" id="{34EA992F-5502-AE11-C601-C4B4FC46B33B}"/>
              </a:ext>
            </a:extLst>
          </p:cNvPr>
          <p:cNvSpPr/>
          <p:nvPr/>
        </p:nvSpPr>
        <p:spPr>
          <a:xfrm>
            <a:off x="1307733" y="596067"/>
            <a:ext cx="7540992" cy="338554"/>
          </a:xfrm>
          <a:prstGeom prst="rect">
            <a:avLst/>
          </a:prstGeom>
          <a:solidFill>
            <a:srgbClr val="E5E7EB"/>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80000"/>
              </a:lnSpc>
              <a:spcBef>
                <a:spcPts val="1000"/>
              </a:spcBef>
            </a:pPr>
            <a:r>
              <a:rPr lang="es-BO" sz="2000" dirty="0">
                <a:latin typeface="Arial" panose="020B0604020202020204" pitchFamily="34" charset="0"/>
                <a:ea typeface="Calibri" panose="020F0502020204030204" pitchFamily="34" charset="0"/>
              </a:rPr>
              <a:t>Registro de las contraseñas que están siendo encriptadas</a:t>
            </a:r>
            <a:endParaRPr lang="es-BO" sz="2000" dirty="0">
              <a:effectLst/>
              <a:latin typeface="Arial" panose="020B0604020202020204" pitchFamily="34" charset="0"/>
              <a:ea typeface="Calibri" panose="020F0502020204030204" pitchFamily="34" charset="0"/>
            </a:endParaRPr>
          </a:p>
        </p:txBody>
      </p:sp>
      <p:pic>
        <p:nvPicPr>
          <p:cNvPr id="6" name="Imagen 5">
            <a:extLst>
              <a:ext uri="{FF2B5EF4-FFF2-40B4-BE49-F238E27FC236}">
                <a16:creationId xmlns:a16="http://schemas.microsoft.com/office/drawing/2014/main" id="{B4F29032-37A6-01CA-F303-E7D99809523D}"/>
              </a:ext>
            </a:extLst>
          </p:cNvPr>
          <p:cNvPicPr>
            <a:picLocks noChangeAspect="1"/>
          </p:cNvPicPr>
          <p:nvPr/>
        </p:nvPicPr>
        <p:blipFill>
          <a:blip r:embed="rId2"/>
          <a:stretch>
            <a:fillRect/>
          </a:stretch>
        </p:blipFill>
        <p:spPr>
          <a:xfrm>
            <a:off x="959368" y="2967037"/>
            <a:ext cx="10273264" cy="1747838"/>
          </a:xfrm>
          <a:prstGeom prst="rect">
            <a:avLst/>
          </a:prstGeom>
        </p:spPr>
      </p:pic>
    </p:spTree>
    <p:extLst>
      <p:ext uri="{BB962C8B-B14F-4D97-AF65-F5344CB8AC3E}">
        <p14:creationId xmlns:p14="http://schemas.microsoft.com/office/powerpoint/2010/main" val="32942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AFA5A-7CB3-1769-E963-35FA937B1BAD}"/>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8A181612-A0E8-DD50-01DB-6B2A0507D631}"/>
              </a:ext>
            </a:extLst>
          </p:cNvPr>
          <p:cNvSpPr>
            <a:spLocks noGrp="1"/>
          </p:cNvSpPr>
          <p:nvPr>
            <p:ph type="sldNum" sz="quarter" idx="12"/>
          </p:nvPr>
        </p:nvSpPr>
        <p:spPr>
          <a:xfrm>
            <a:off x="9231527" y="6270706"/>
            <a:ext cx="2743200" cy="365125"/>
          </a:xfrm>
        </p:spPr>
        <p:txBody>
          <a:bodyPr/>
          <a:lstStyle/>
          <a:p>
            <a:fld id="{4AC8A195-BE83-413D-9CFA-1C7771F662A1}" type="slidenum">
              <a:rPr lang="en-US" sz="1800" smtClean="0">
                <a:solidFill>
                  <a:srgbClr val="FF0000"/>
                </a:solidFill>
              </a:rPr>
              <a:t>29</a:t>
            </a:fld>
            <a:endParaRPr lang="en-US" sz="1600" dirty="0">
              <a:solidFill>
                <a:srgbClr val="FF0000"/>
              </a:solidFill>
            </a:endParaRPr>
          </a:p>
        </p:txBody>
      </p:sp>
      <p:sp>
        <p:nvSpPr>
          <p:cNvPr id="5" name="Rectángulo 4">
            <a:extLst>
              <a:ext uri="{FF2B5EF4-FFF2-40B4-BE49-F238E27FC236}">
                <a16:creationId xmlns:a16="http://schemas.microsoft.com/office/drawing/2014/main" id="{7159CFA1-FA43-68AE-38BF-40CFB808D8D4}"/>
              </a:ext>
            </a:extLst>
          </p:cNvPr>
          <p:cNvSpPr/>
          <p:nvPr/>
        </p:nvSpPr>
        <p:spPr>
          <a:xfrm>
            <a:off x="1307733" y="596067"/>
            <a:ext cx="6184279" cy="584775"/>
          </a:xfrm>
          <a:prstGeom prst="rect">
            <a:avLst/>
          </a:prstGeom>
          <a:solidFill>
            <a:srgbClr val="E5E7EB"/>
          </a:solid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80000"/>
              </a:lnSpc>
              <a:spcBef>
                <a:spcPts val="1000"/>
              </a:spcBef>
            </a:pPr>
            <a:r>
              <a:rPr lang="es-BO" sz="2000" dirty="0">
                <a:latin typeface="Arial" panose="020B0604020202020204" pitchFamily="34" charset="0"/>
                <a:ea typeface="Calibri" panose="020F0502020204030204" pitchFamily="34" charset="0"/>
              </a:rPr>
              <a:t>Se puede observar como se Administra el token al usuario autenticado</a:t>
            </a:r>
            <a:endParaRPr lang="es-BO" sz="2000" dirty="0">
              <a:effectLst/>
              <a:latin typeface="Arial" panose="020B0604020202020204" pitchFamily="34" charset="0"/>
              <a:ea typeface="Calibri" panose="020F0502020204030204" pitchFamily="34" charset="0"/>
            </a:endParaRPr>
          </a:p>
        </p:txBody>
      </p:sp>
      <p:pic>
        <p:nvPicPr>
          <p:cNvPr id="3" name="Imagen 2">
            <a:extLst>
              <a:ext uri="{FF2B5EF4-FFF2-40B4-BE49-F238E27FC236}">
                <a16:creationId xmlns:a16="http://schemas.microsoft.com/office/drawing/2014/main" id="{68A967B1-A000-AE19-82A7-5004F207FB72}"/>
              </a:ext>
            </a:extLst>
          </p:cNvPr>
          <p:cNvPicPr>
            <a:picLocks noChangeAspect="1"/>
          </p:cNvPicPr>
          <p:nvPr/>
        </p:nvPicPr>
        <p:blipFill>
          <a:blip r:embed="rId2"/>
          <a:srcRect l="54765"/>
          <a:stretch/>
        </p:blipFill>
        <p:spPr>
          <a:xfrm>
            <a:off x="495299" y="2123904"/>
            <a:ext cx="10945754" cy="2610192"/>
          </a:xfrm>
          <a:prstGeom prst="rect">
            <a:avLst/>
          </a:prstGeom>
        </p:spPr>
      </p:pic>
    </p:spTree>
    <p:extLst>
      <p:ext uri="{BB962C8B-B14F-4D97-AF65-F5344CB8AC3E}">
        <p14:creationId xmlns:p14="http://schemas.microsoft.com/office/powerpoint/2010/main" val="356851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0" y="189470"/>
            <a:ext cx="10791370" cy="757881"/>
          </a:xfrm>
          <a:ln>
            <a:solidFill>
              <a:schemeClr val="tx1">
                <a:lumMod val="50000"/>
                <a:lumOff val="50000"/>
              </a:schemeClr>
            </a:solidFill>
          </a:ln>
        </p:spPr>
        <p:txBody>
          <a:bodyPr/>
          <a:lstStyle/>
          <a:p>
            <a:pPr algn="ctr"/>
            <a:r>
              <a:rPr lang="es-BO" b="1" dirty="0">
                <a:latin typeface="Arial" panose="020B0604020202020204" pitchFamily="34" charset="0"/>
                <a:cs typeface="Arial" panose="020B0604020202020204" pitchFamily="34" charset="0"/>
              </a:rPr>
              <a:t>PROBLEMÁTICA</a:t>
            </a:r>
          </a:p>
        </p:txBody>
      </p:sp>
      <p:sp>
        <p:nvSpPr>
          <p:cNvPr id="4" name="Marcador de número de diapositiva 3"/>
          <p:cNvSpPr>
            <a:spLocks noGrp="1"/>
          </p:cNvSpPr>
          <p:nvPr>
            <p:ph type="sldNum" sz="quarter" idx="12"/>
          </p:nvPr>
        </p:nvSpPr>
        <p:spPr>
          <a:xfrm>
            <a:off x="11553370" y="6311900"/>
            <a:ext cx="424543" cy="365125"/>
          </a:xfrm>
        </p:spPr>
        <p:txBody>
          <a:bodyPr/>
          <a:lstStyle/>
          <a:p>
            <a:fld id="{4AC8A195-BE83-413D-9CFA-1C7771F662A1}" type="slidenum">
              <a:rPr lang="en-US" sz="1800" smtClean="0">
                <a:solidFill>
                  <a:srgbClr val="FF0000"/>
                </a:solidFill>
              </a:rPr>
              <a:t>3</a:t>
            </a:fld>
            <a:endParaRPr lang="en-US" sz="1800" dirty="0">
              <a:solidFill>
                <a:srgbClr val="FF0000"/>
              </a:solidFill>
            </a:endParaRPr>
          </a:p>
        </p:txBody>
      </p:sp>
      <p:sp>
        <p:nvSpPr>
          <p:cNvPr id="3" name="Marcador de contenido 2"/>
          <p:cNvSpPr>
            <a:spLocks noGrp="1"/>
          </p:cNvSpPr>
          <p:nvPr>
            <p:ph idx="1"/>
          </p:nvPr>
        </p:nvSpPr>
        <p:spPr>
          <a:xfrm>
            <a:off x="762000" y="3500852"/>
            <a:ext cx="10791370" cy="1552182"/>
          </a:xfrm>
        </p:spPr>
        <p:txBody>
          <a:bodyPr>
            <a:normAutofit/>
          </a:bodyPr>
          <a:lstStyle/>
          <a:p>
            <a:pPr marL="0" indent="0" algn="ctr">
              <a:lnSpc>
                <a:spcPct val="110000"/>
              </a:lnSpc>
              <a:buNone/>
            </a:pPr>
            <a:r>
              <a:rPr lang="es-MX" sz="4400" dirty="0">
                <a:latin typeface="Arial" panose="020B0604020202020204" pitchFamily="34" charset="0"/>
                <a:cs typeface="Arial" panose="020B0604020202020204" pitchFamily="34" charset="0"/>
              </a:rPr>
              <a:t>Ineficiencia en la administración de inventarios en el Laboratorio </a:t>
            </a:r>
            <a:r>
              <a:rPr lang="es-MX" sz="4400" dirty="0" err="1">
                <a:latin typeface="Arial" panose="020B0604020202020204" pitchFamily="34" charset="0"/>
                <a:cs typeface="Arial" panose="020B0604020202020204" pitchFamily="34" charset="0"/>
              </a:rPr>
              <a:t>OptalVision</a:t>
            </a:r>
            <a:endParaRPr lang="es-BO" sz="4400" dirty="0">
              <a:latin typeface="Arial" panose="020B0604020202020204" pitchFamily="34" charset="0"/>
              <a:cs typeface="Arial" panose="020B0604020202020204" pitchFamily="34" charset="0"/>
            </a:endParaRPr>
          </a:p>
        </p:txBody>
      </p:sp>
      <p:sp>
        <p:nvSpPr>
          <p:cNvPr id="5" name="Rectángulo 4"/>
          <p:cNvSpPr/>
          <p:nvPr/>
        </p:nvSpPr>
        <p:spPr>
          <a:xfrm>
            <a:off x="762000" y="1325563"/>
            <a:ext cx="5906814" cy="8651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BO" sz="2400" b="1" dirty="0">
                <a:solidFill>
                  <a:schemeClr val="tx1"/>
                </a:solidFill>
                <a:latin typeface="Arial" panose="020B0604020202020204" pitchFamily="34" charset="0"/>
                <a:cs typeface="Arial" panose="020B0604020202020204" pitchFamily="34" charset="0"/>
              </a:rPr>
              <a:t>IDENTIFICACIÓN DEL PROBLEMA</a:t>
            </a:r>
          </a:p>
        </p:txBody>
      </p:sp>
    </p:spTree>
    <p:extLst>
      <p:ext uri="{BB962C8B-B14F-4D97-AF65-F5344CB8AC3E}">
        <p14:creationId xmlns:p14="http://schemas.microsoft.com/office/powerpoint/2010/main" val="2777273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9215346" y="6299183"/>
            <a:ext cx="2743200" cy="365125"/>
          </a:xfrm>
        </p:spPr>
        <p:txBody>
          <a:bodyPr/>
          <a:lstStyle/>
          <a:p>
            <a:fld id="{4AC8A195-BE83-413D-9CFA-1C7771F662A1}" type="slidenum">
              <a:rPr lang="en-US" sz="1800" smtClean="0">
                <a:solidFill>
                  <a:srgbClr val="FF0000"/>
                </a:solidFill>
              </a:rPr>
              <a:t>30</a:t>
            </a:fld>
            <a:endParaRPr lang="en-US" sz="1600" dirty="0">
              <a:solidFill>
                <a:srgbClr val="FF0000"/>
              </a:solidFill>
            </a:endParaRPr>
          </a:p>
        </p:txBody>
      </p:sp>
      <p:sp>
        <p:nvSpPr>
          <p:cNvPr id="7" name="Rectángulo 6"/>
          <p:cNvSpPr/>
          <p:nvPr/>
        </p:nvSpPr>
        <p:spPr>
          <a:xfrm>
            <a:off x="1936328" y="237224"/>
            <a:ext cx="8199104" cy="369332"/>
          </a:xfrm>
          <a:prstGeom prst="rect">
            <a:avLst/>
          </a:prstGeom>
          <a:solidFill>
            <a:schemeClr val="bg2">
              <a:lumMod val="90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es-BO" b="1" dirty="0">
                <a:latin typeface="Arial" panose="020B0604020202020204" pitchFamily="34" charset="0"/>
                <a:ea typeface="Calibri" panose="020F0502020204030204" pitchFamily="34" charset="0"/>
              </a:rPr>
              <a:t>Sprint 6: </a:t>
            </a:r>
            <a:r>
              <a:rPr lang="es-ES" sz="1800" b="1" dirty="0">
                <a:effectLst/>
                <a:latin typeface="Arial" panose="020B0604020202020204" pitchFamily="34" charset="0"/>
                <a:ea typeface="Aptos" panose="020B0004020202020204" pitchFamily="34" charset="0"/>
                <a:cs typeface="Times New Roman" panose="02020603050405020304" pitchFamily="18" charset="0"/>
              </a:rPr>
              <a:t>GESTIÓN DE SEGURIDAD DE LA INFORMACIÓN</a:t>
            </a:r>
            <a:endParaRPr lang="es-BO" sz="2000" b="1" dirty="0">
              <a:latin typeface="Arial" panose="020B0604020202020204" pitchFamily="34" charset="0"/>
              <a:ea typeface="Calibri" panose="020F0502020204030204" pitchFamily="34" charset="0"/>
            </a:endParaRPr>
          </a:p>
        </p:txBody>
      </p:sp>
      <p:sp>
        <p:nvSpPr>
          <p:cNvPr id="2" name="CuadroTexto 1">
            <a:extLst>
              <a:ext uri="{FF2B5EF4-FFF2-40B4-BE49-F238E27FC236}">
                <a16:creationId xmlns:a16="http://schemas.microsoft.com/office/drawing/2014/main" id="{C7DF35DA-C992-E396-F505-C18A7CA4A0C9}"/>
              </a:ext>
            </a:extLst>
          </p:cNvPr>
          <p:cNvSpPr txBox="1"/>
          <p:nvPr/>
        </p:nvSpPr>
        <p:spPr>
          <a:xfrm>
            <a:off x="2095500" y="1056895"/>
            <a:ext cx="8001000" cy="1477328"/>
          </a:xfrm>
          <a:prstGeom prst="rect">
            <a:avLst/>
          </a:prstGeom>
          <a:noFill/>
        </p:spPr>
        <p:txBody>
          <a:bodyPr wrap="square" rtlCol="0">
            <a:spAutoFit/>
          </a:bodyPr>
          <a:lstStyle/>
          <a:p>
            <a:r>
              <a:rPr lang="es-ES" sz="1800" dirty="0">
                <a:effectLst/>
                <a:latin typeface="Arial" panose="020B0604020202020204" pitchFamily="34" charset="0"/>
                <a:ea typeface="Aptos" panose="020B0004020202020204" pitchFamily="34" charset="0"/>
                <a:cs typeface="Times New Roman" panose="02020603050405020304" pitchFamily="18" charset="0"/>
              </a:rPr>
              <a:t>El presente sprint se enfoca en la implementación de medidas de seguridad inspiradas en los principios de la norma ISO/IEC 27001, complementadas con lineamientos relevantes de la Guía de Implementación de Sistemas de Gestión de Seguridad de la Información, de </a:t>
            </a:r>
            <a:r>
              <a:rPr lang="es-ES" sz="1800" dirty="0" err="1">
                <a:effectLst/>
                <a:latin typeface="Arial" panose="020B0604020202020204" pitchFamily="34" charset="0"/>
                <a:ea typeface="Aptos" panose="020B0004020202020204" pitchFamily="34" charset="0"/>
                <a:cs typeface="Times New Roman" panose="02020603050405020304" pitchFamily="18" charset="0"/>
              </a:rPr>
              <a:t>NQA</a:t>
            </a:r>
            <a:r>
              <a:rPr lang="es-ES" sz="1800" dirty="0">
                <a:effectLst/>
                <a:latin typeface="Arial" panose="020B0604020202020204" pitchFamily="34" charset="0"/>
                <a:ea typeface="Aptos" panose="020B0004020202020204" pitchFamily="34" charset="0"/>
                <a:cs typeface="Times New Roman" panose="02020603050405020304" pitchFamily="18" charset="0"/>
              </a:rPr>
              <a:t> (</a:t>
            </a:r>
            <a:r>
              <a:rPr lang="es-ES" sz="1800" dirty="0" err="1">
                <a:effectLst/>
                <a:latin typeface="Arial" panose="020B0604020202020204" pitchFamily="34" charset="0"/>
                <a:ea typeface="Aptos" panose="020B0004020202020204" pitchFamily="34" charset="0"/>
                <a:cs typeface="Times New Roman" panose="02020603050405020304" pitchFamily="18" charset="0"/>
              </a:rPr>
              <a:t>National</a:t>
            </a:r>
            <a:r>
              <a:rPr lang="es-ES" sz="1800" dirty="0">
                <a:effectLst/>
                <a:latin typeface="Arial" panose="020B0604020202020204" pitchFamily="34" charset="0"/>
                <a:ea typeface="Aptos" panose="020B0004020202020204" pitchFamily="34" charset="0"/>
                <a:cs typeface="Times New Roman" panose="02020603050405020304" pitchFamily="18" charset="0"/>
              </a:rPr>
              <a:t> </a:t>
            </a:r>
            <a:r>
              <a:rPr lang="es-ES" sz="1800" dirty="0" err="1">
                <a:effectLst/>
                <a:latin typeface="Arial" panose="020B0604020202020204" pitchFamily="34" charset="0"/>
                <a:ea typeface="Aptos" panose="020B0004020202020204" pitchFamily="34" charset="0"/>
                <a:cs typeface="Times New Roman" panose="02020603050405020304" pitchFamily="18" charset="0"/>
              </a:rPr>
              <a:t>Quality</a:t>
            </a:r>
            <a:r>
              <a:rPr lang="es-ES" sz="1800" dirty="0">
                <a:effectLst/>
                <a:latin typeface="Arial" panose="020B0604020202020204" pitchFamily="34" charset="0"/>
                <a:ea typeface="Aptos" panose="020B0004020202020204" pitchFamily="34" charset="0"/>
                <a:cs typeface="Times New Roman" panose="02020603050405020304" pitchFamily="18" charset="0"/>
              </a:rPr>
              <a:t> </a:t>
            </a:r>
            <a:r>
              <a:rPr lang="es-ES" sz="1800" dirty="0" err="1">
                <a:effectLst/>
                <a:latin typeface="Arial" panose="020B0604020202020204" pitchFamily="34" charset="0"/>
                <a:ea typeface="Aptos" panose="020B0004020202020204" pitchFamily="34" charset="0"/>
                <a:cs typeface="Times New Roman" panose="02020603050405020304" pitchFamily="18" charset="0"/>
              </a:rPr>
              <a:t>Assurance</a:t>
            </a:r>
            <a:r>
              <a:rPr lang="es-ES" sz="1800" dirty="0">
                <a:effectLst/>
                <a:latin typeface="Arial" panose="020B0604020202020204" pitchFamily="34" charset="0"/>
                <a:ea typeface="Aptos" panose="020B0004020202020204" pitchFamily="34" charset="0"/>
                <a:cs typeface="Times New Roman" panose="02020603050405020304" pitchFamily="18" charset="0"/>
              </a:rPr>
              <a:t>).</a:t>
            </a:r>
            <a:endParaRPr lang="es-BO" dirty="0"/>
          </a:p>
        </p:txBody>
      </p:sp>
      <p:pic>
        <p:nvPicPr>
          <p:cNvPr id="9218" name="Picture 2" descr="La nueva norma ISO 27001:2022 - Ambical">
            <a:extLst>
              <a:ext uri="{FF2B5EF4-FFF2-40B4-BE49-F238E27FC236}">
                <a16:creationId xmlns:a16="http://schemas.microsoft.com/office/drawing/2014/main" id="{C1C7557E-5DC6-0362-0148-00602745D5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9767" y="3094629"/>
            <a:ext cx="4072466" cy="288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4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99713" y="248038"/>
            <a:ext cx="7063721" cy="1159200"/>
          </a:xfrm>
          <a:noFill/>
          <a:ln>
            <a:no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marL="1371600" lvl="3">
              <a:lnSpc>
                <a:spcPct val="200000"/>
              </a:lnSpc>
              <a:spcBef>
                <a:spcPts val="400"/>
              </a:spcBef>
              <a:spcAft>
                <a:spcPts val="200"/>
              </a:spcAft>
              <a:tabLst>
                <a:tab pos="630555" algn="l"/>
              </a:tabLst>
            </a:pPr>
            <a:r>
              <a:rPr lang="es-BO" sz="1800" b="1" kern="100" dirty="0">
                <a:solidFill>
                  <a:srgbClr val="000000"/>
                </a:solidFill>
                <a:effectLst/>
                <a:latin typeface="Arial" panose="020B0604020202020204" pitchFamily="34" charset="0"/>
                <a:ea typeface="Times New Roman" panose="02020603050405020304" pitchFamily="18" charset="0"/>
              </a:rPr>
              <a:t>Declaración de Aplicabilidad (</a:t>
            </a:r>
            <a:r>
              <a:rPr lang="es-BO" sz="1800" b="1" kern="100" dirty="0" err="1">
                <a:solidFill>
                  <a:srgbClr val="000000"/>
                </a:solidFill>
                <a:effectLst/>
                <a:latin typeface="Arial" panose="020B0604020202020204" pitchFamily="34" charset="0"/>
                <a:ea typeface="Times New Roman" panose="02020603050405020304" pitchFamily="18" charset="0"/>
              </a:rPr>
              <a:t>SoA</a:t>
            </a:r>
            <a:r>
              <a:rPr lang="es-BO" sz="1800" b="1" kern="100" dirty="0">
                <a:solidFill>
                  <a:srgbClr val="000000"/>
                </a:solidFill>
                <a:effectLst/>
                <a:latin typeface="Arial" panose="020B0604020202020204" pitchFamily="34" charset="0"/>
                <a:ea typeface="Times New Roman" panose="02020603050405020304" pitchFamily="18" charset="0"/>
              </a:rPr>
              <a:t>)</a:t>
            </a:r>
          </a:p>
        </p:txBody>
      </p:sp>
      <p:sp>
        <p:nvSpPr>
          <p:cNvPr id="4" name="Marcador de número de diapositiva 3"/>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4AC8A195-BE83-413D-9CFA-1C7771F662A1}" type="slidenum">
              <a:rPr lang="en-US" sz="1100">
                <a:solidFill>
                  <a:schemeClr val="tx1">
                    <a:lumMod val="50000"/>
                    <a:lumOff val="50000"/>
                  </a:schemeClr>
                </a:solidFill>
              </a:rPr>
              <a:pPr>
                <a:spcAft>
                  <a:spcPts val="600"/>
                </a:spcAft>
              </a:pPr>
              <a:t>31</a:t>
            </a:fld>
            <a:endParaRPr lang="en-US" sz="1100">
              <a:solidFill>
                <a:schemeClr val="tx1">
                  <a:lumMod val="50000"/>
                  <a:lumOff val="50000"/>
                </a:schemeClr>
              </a:solidFill>
            </a:endParaRPr>
          </a:p>
        </p:txBody>
      </p:sp>
      <p:graphicFrame>
        <p:nvGraphicFramePr>
          <p:cNvPr id="3" name="Tabla 2">
            <a:extLst>
              <a:ext uri="{FF2B5EF4-FFF2-40B4-BE49-F238E27FC236}">
                <a16:creationId xmlns:a16="http://schemas.microsoft.com/office/drawing/2014/main" id="{7069CE35-9C1D-D776-C3AA-D54B3AAD9E3A}"/>
              </a:ext>
            </a:extLst>
          </p:cNvPr>
          <p:cNvGraphicFramePr>
            <a:graphicFrameLocks noGrp="1"/>
          </p:cNvGraphicFramePr>
          <p:nvPr>
            <p:extLst>
              <p:ext uri="{D42A27DB-BD31-4B8C-83A1-F6EECF244321}">
                <p14:modId xmlns:p14="http://schemas.microsoft.com/office/powerpoint/2010/main" val="3663725206"/>
              </p:ext>
            </p:extLst>
          </p:nvPr>
        </p:nvGraphicFramePr>
        <p:xfrm>
          <a:off x="604180" y="1966293"/>
          <a:ext cx="10983640" cy="4452167"/>
        </p:xfrm>
        <a:graphic>
          <a:graphicData uri="http://schemas.openxmlformats.org/drawingml/2006/table">
            <a:tbl>
              <a:tblPr firstRow="1" firstCol="1" bandRow="1">
                <a:tableStyleId>{5C22544A-7EE6-4342-B048-85BDC9FD1C3A}</a:tableStyleId>
              </a:tblPr>
              <a:tblGrid>
                <a:gridCol w="759962">
                  <a:extLst>
                    <a:ext uri="{9D8B030D-6E8A-4147-A177-3AD203B41FA5}">
                      <a16:colId xmlns:a16="http://schemas.microsoft.com/office/drawing/2014/main" val="2499415141"/>
                    </a:ext>
                  </a:extLst>
                </a:gridCol>
                <a:gridCol w="4193491">
                  <a:extLst>
                    <a:ext uri="{9D8B030D-6E8A-4147-A177-3AD203B41FA5}">
                      <a16:colId xmlns:a16="http://schemas.microsoft.com/office/drawing/2014/main" val="1550376024"/>
                    </a:ext>
                  </a:extLst>
                </a:gridCol>
                <a:gridCol w="847076">
                  <a:extLst>
                    <a:ext uri="{9D8B030D-6E8A-4147-A177-3AD203B41FA5}">
                      <a16:colId xmlns:a16="http://schemas.microsoft.com/office/drawing/2014/main" val="900005586"/>
                    </a:ext>
                  </a:extLst>
                </a:gridCol>
                <a:gridCol w="911453">
                  <a:extLst>
                    <a:ext uri="{9D8B030D-6E8A-4147-A177-3AD203B41FA5}">
                      <a16:colId xmlns:a16="http://schemas.microsoft.com/office/drawing/2014/main" val="3558722174"/>
                    </a:ext>
                  </a:extLst>
                </a:gridCol>
                <a:gridCol w="4271658">
                  <a:extLst>
                    <a:ext uri="{9D8B030D-6E8A-4147-A177-3AD203B41FA5}">
                      <a16:colId xmlns:a16="http://schemas.microsoft.com/office/drawing/2014/main" val="3468198592"/>
                    </a:ext>
                  </a:extLst>
                </a:gridCol>
              </a:tblGrid>
              <a:tr h="258015">
                <a:tc>
                  <a:txBody>
                    <a:bodyPr/>
                    <a:lstStyle/>
                    <a:p>
                      <a:pPr algn="ctr">
                        <a:lnSpc>
                          <a:spcPct val="200000"/>
                        </a:lnSpc>
                        <a:spcBef>
                          <a:spcPts val="1200"/>
                        </a:spcBef>
                        <a:spcAft>
                          <a:spcPts val="800"/>
                        </a:spcAft>
                      </a:pPr>
                      <a:r>
                        <a:rPr lang="es-ES" sz="900" kern="100">
                          <a:effectLst/>
                        </a:rPr>
                        <a:t>Control</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Descripción del Control</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¿Aplicable?</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¿Implementado?</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Justificación</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4050107490"/>
                  </a:ext>
                </a:extLst>
              </a:tr>
              <a:tr h="525446">
                <a:tc>
                  <a:txBody>
                    <a:bodyPr/>
                    <a:lstStyle/>
                    <a:p>
                      <a:pPr algn="ctr">
                        <a:lnSpc>
                          <a:spcPct val="200000"/>
                        </a:lnSpc>
                        <a:spcBef>
                          <a:spcPts val="1200"/>
                        </a:spcBef>
                        <a:spcAft>
                          <a:spcPts val="800"/>
                        </a:spcAft>
                      </a:pPr>
                      <a:r>
                        <a:rPr lang="es-ES" sz="900" kern="100">
                          <a:effectLst/>
                        </a:rPr>
                        <a:t>8.2</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Gestión de privilegios de acceso.</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 han implementado roles y permisos, lo cual garantiza acceso restringido según privilegios asignados.</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1974448582"/>
                  </a:ext>
                </a:extLst>
              </a:tr>
              <a:tr h="525446">
                <a:tc>
                  <a:txBody>
                    <a:bodyPr/>
                    <a:lstStyle/>
                    <a:p>
                      <a:pPr algn="ctr">
                        <a:lnSpc>
                          <a:spcPct val="200000"/>
                        </a:lnSpc>
                        <a:spcBef>
                          <a:spcPts val="1200"/>
                        </a:spcBef>
                        <a:spcAft>
                          <a:spcPts val="800"/>
                        </a:spcAft>
                      </a:pPr>
                      <a:r>
                        <a:rPr lang="es-ES" sz="900" kern="100">
                          <a:effectLst/>
                        </a:rPr>
                        <a:t>8.3</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Restricción del acceso a la información: El acceso debe ser controlado de acuerdo con políticas definidas.</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 ha configurado validaciones de acceso a datos sensibles en el backend.</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2867063057"/>
                  </a:ext>
                </a:extLst>
              </a:tr>
              <a:tr h="525446">
                <a:tc>
                  <a:txBody>
                    <a:bodyPr/>
                    <a:lstStyle/>
                    <a:p>
                      <a:pPr algn="ctr">
                        <a:lnSpc>
                          <a:spcPct val="200000"/>
                        </a:lnSpc>
                        <a:spcBef>
                          <a:spcPts val="1200"/>
                        </a:spcBef>
                        <a:spcAft>
                          <a:spcPts val="800"/>
                        </a:spcAft>
                      </a:pPr>
                      <a:r>
                        <a:rPr lang="es-ES" sz="900" kern="100">
                          <a:effectLst/>
                        </a:rPr>
                        <a:t>8.5</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Autenticación segura: Implementar tecnologías y procedimientos de autenticación segura.</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Actualmente se usa autenticación con contraseñas seguras con bcrypt y tokens JWT.</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2746804346"/>
                  </a:ext>
                </a:extLst>
              </a:tr>
              <a:tr h="525446">
                <a:tc>
                  <a:txBody>
                    <a:bodyPr/>
                    <a:lstStyle/>
                    <a:p>
                      <a:pPr algn="ctr">
                        <a:lnSpc>
                          <a:spcPct val="200000"/>
                        </a:lnSpc>
                        <a:spcBef>
                          <a:spcPts val="1200"/>
                        </a:spcBef>
                        <a:spcAft>
                          <a:spcPts val="800"/>
                        </a:spcAft>
                      </a:pPr>
                      <a:r>
                        <a:rPr lang="es-ES" sz="900" kern="100">
                          <a:effectLst/>
                        </a:rPr>
                        <a:t>8.25</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Seguridad en el ciclo de vida del desarrollo: Establecer reglas para el desarrollo seguro de aplicaciones y sistemas.</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dirty="0">
                          <a:effectLst/>
                        </a:rPr>
                        <a:t>Sí</a:t>
                      </a:r>
                      <a:endParaRPr lang="es-BO" sz="9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 han adoptado principios de desarrollo seguro como validación de entradas con tokens temporales y restricción si no se tiene alguno.</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4092281214"/>
                  </a:ext>
                </a:extLst>
              </a:tr>
              <a:tr h="258015">
                <a:tc>
                  <a:txBody>
                    <a:bodyPr/>
                    <a:lstStyle/>
                    <a:p>
                      <a:pPr algn="ctr">
                        <a:lnSpc>
                          <a:spcPct val="200000"/>
                        </a:lnSpc>
                        <a:spcBef>
                          <a:spcPts val="1200"/>
                        </a:spcBef>
                        <a:spcAft>
                          <a:spcPts val="800"/>
                        </a:spcAft>
                      </a:pPr>
                      <a:r>
                        <a:rPr lang="es-ES" sz="900" kern="100">
                          <a:effectLst/>
                        </a:rPr>
                        <a:t>8.27</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Arquitectura segura de sistemas y principios de ingeniería.</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 diseñó la arquitectura con separación de entornos y segmentación de módulos.</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2215832823"/>
                  </a:ext>
                </a:extLst>
              </a:tr>
              <a:tr h="525446">
                <a:tc>
                  <a:txBody>
                    <a:bodyPr/>
                    <a:lstStyle/>
                    <a:p>
                      <a:pPr algn="ctr">
                        <a:lnSpc>
                          <a:spcPct val="200000"/>
                        </a:lnSpc>
                        <a:spcBef>
                          <a:spcPts val="1200"/>
                        </a:spcBef>
                        <a:spcAft>
                          <a:spcPts val="800"/>
                        </a:spcAft>
                      </a:pPr>
                      <a:r>
                        <a:rPr lang="es-ES" sz="900" kern="100">
                          <a:effectLst/>
                        </a:rPr>
                        <a:t>8.28</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Codificación segura: Aplicar principios de codificación segura en el desarrollo de software.</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 han implementado validaciones de entrada, protección contra inyección SQL y análisis estáticos con herramientas como ESLint.</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3207927657"/>
                  </a:ext>
                </a:extLst>
              </a:tr>
              <a:tr h="525446">
                <a:tc>
                  <a:txBody>
                    <a:bodyPr/>
                    <a:lstStyle/>
                    <a:p>
                      <a:pPr algn="ctr">
                        <a:lnSpc>
                          <a:spcPct val="200000"/>
                        </a:lnSpc>
                        <a:spcBef>
                          <a:spcPts val="1200"/>
                        </a:spcBef>
                        <a:spcAft>
                          <a:spcPts val="800"/>
                        </a:spcAft>
                      </a:pPr>
                      <a:r>
                        <a:rPr lang="es-ES" sz="900" kern="100">
                          <a:effectLst/>
                        </a:rPr>
                        <a:t>8.11</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Enmascaramiento de datos: Utilizar enmascaramiento para proteger información sensible según políticas de control de acceso.</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Este control fue aplicado, con bcrypt par datos sensibles como contraseñas.</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2620367916"/>
                  </a:ext>
                </a:extLst>
              </a:tr>
              <a:tr h="258015">
                <a:tc>
                  <a:txBody>
                    <a:bodyPr/>
                    <a:lstStyle/>
                    <a:p>
                      <a:pPr algn="ctr">
                        <a:lnSpc>
                          <a:spcPct val="200000"/>
                        </a:lnSpc>
                        <a:spcBef>
                          <a:spcPts val="1200"/>
                        </a:spcBef>
                        <a:spcAft>
                          <a:spcPts val="800"/>
                        </a:spcAft>
                      </a:pPr>
                      <a:r>
                        <a:rPr lang="es-ES" sz="900" kern="100">
                          <a:effectLst/>
                        </a:rPr>
                        <a:t>8.13</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Copias de seguridad de la información.</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 han establecido procesos para realizar backups con pg_dump.</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4046474022"/>
                  </a:ext>
                </a:extLst>
              </a:tr>
              <a:tr h="525446">
                <a:tc>
                  <a:txBody>
                    <a:bodyPr/>
                    <a:lstStyle/>
                    <a:p>
                      <a:pPr algn="ctr">
                        <a:lnSpc>
                          <a:spcPct val="200000"/>
                        </a:lnSpc>
                        <a:spcBef>
                          <a:spcPts val="1200"/>
                        </a:spcBef>
                        <a:spcAft>
                          <a:spcPts val="800"/>
                        </a:spcAft>
                      </a:pPr>
                      <a:r>
                        <a:rPr lang="es-ES" sz="900" kern="100">
                          <a:effectLst/>
                        </a:rPr>
                        <a:t>8.21</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Seguridad de los servicios de red: Implementar y monitorizar mecanismos de seguridad y niveles de servicio.</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a:effectLst/>
                        </a:rPr>
                        <a:t>Sí</a:t>
                      </a:r>
                      <a:endParaRPr lang="es-BO" sz="900" kern="10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dirty="0">
                          <a:effectLst/>
                        </a:rPr>
                        <a:t>Sí</a:t>
                      </a:r>
                      <a:endParaRPr lang="es-BO" sz="9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tc>
                  <a:txBody>
                    <a:bodyPr/>
                    <a:lstStyle/>
                    <a:p>
                      <a:pPr algn="ctr">
                        <a:lnSpc>
                          <a:spcPct val="200000"/>
                        </a:lnSpc>
                        <a:spcBef>
                          <a:spcPts val="1200"/>
                        </a:spcBef>
                        <a:spcAft>
                          <a:spcPts val="800"/>
                        </a:spcAft>
                      </a:pPr>
                      <a:r>
                        <a:rPr lang="es-ES" sz="900" kern="100" dirty="0">
                          <a:effectLst/>
                        </a:rPr>
                        <a:t>Se ha implementado y configurado </a:t>
                      </a:r>
                      <a:r>
                        <a:rPr lang="es-ES" sz="900" kern="100" dirty="0" err="1">
                          <a:effectLst/>
                        </a:rPr>
                        <a:t>CORS</a:t>
                      </a:r>
                      <a:r>
                        <a:rPr lang="es-ES" sz="900" kern="100" dirty="0">
                          <a:effectLst/>
                        </a:rPr>
                        <a:t>.</a:t>
                      </a:r>
                      <a:endParaRPr lang="es-BO" sz="900" kern="100" dirty="0">
                        <a:effectLst/>
                        <a:latin typeface="Arial" panose="020B0604020202020204" pitchFamily="34" charset="0"/>
                        <a:ea typeface="Aptos" panose="020B0004020202020204" pitchFamily="34" charset="0"/>
                        <a:cs typeface="Times New Roman" panose="02020603050405020304" pitchFamily="18" charset="0"/>
                      </a:endParaRPr>
                    </a:p>
                  </a:txBody>
                  <a:tcPr marL="18617" marR="18617" marT="0" marB="0" anchor="ctr"/>
                </a:tc>
                <a:extLst>
                  <a:ext uri="{0D108BD9-81ED-4DB2-BD59-A6C34878D82A}">
                    <a16:rowId xmlns:a16="http://schemas.microsoft.com/office/drawing/2014/main" val="3991880939"/>
                  </a:ext>
                </a:extLst>
              </a:tr>
            </a:tbl>
          </a:graphicData>
        </a:graphic>
      </p:graphicFrame>
    </p:spTree>
    <p:extLst>
      <p:ext uri="{BB962C8B-B14F-4D97-AF65-F5344CB8AC3E}">
        <p14:creationId xmlns:p14="http://schemas.microsoft.com/office/powerpoint/2010/main" val="260401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15149" y="177117"/>
            <a:ext cx="4805234" cy="478937"/>
          </a:xfrm>
        </p:spPr>
        <p:style>
          <a:lnRef idx="1">
            <a:schemeClr val="accent3"/>
          </a:lnRef>
          <a:fillRef idx="2">
            <a:schemeClr val="accent3"/>
          </a:fillRef>
          <a:effectRef idx="1">
            <a:schemeClr val="accent3"/>
          </a:effectRef>
          <a:fontRef idx="minor">
            <a:schemeClr val="dk1"/>
          </a:fontRef>
        </p:style>
        <p:txBody>
          <a:bodyPr>
            <a:noAutofit/>
          </a:bodyPr>
          <a:lstStyle/>
          <a:p>
            <a:pPr algn="ctr">
              <a:lnSpc>
                <a:spcPct val="100000"/>
              </a:lnSpc>
            </a:pPr>
            <a:r>
              <a:rPr lang="es-BO" sz="3200" dirty="0" err="1">
                <a:latin typeface="Arial" panose="020B0604020202020204" pitchFamily="34" charset="0"/>
                <a:cs typeface="Arial" panose="020B0604020202020204" pitchFamily="34" charset="0"/>
              </a:rPr>
              <a:t>Router</a:t>
            </a:r>
            <a:endParaRPr lang="es-BO" sz="3200"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a:xfrm>
            <a:off x="9233969" y="6297284"/>
            <a:ext cx="2743200" cy="365125"/>
          </a:xfrm>
        </p:spPr>
        <p:txBody>
          <a:bodyPr/>
          <a:lstStyle/>
          <a:p>
            <a:fld id="{4AC8A195-BE83-413D-9CFA-1C7771F662A1}" type="slidenum">
              <a:rPr lang="en-US" sz="1800" smtClean="0">
                <a:solidFill>
                  <a:srgbClr val="FF0000"/>
                </a:solidFill>
              </a:rPr>
              <a:t>32</a:t>
            </a:fld>
            <a:endParaRPr lang="en-US" sz="1600" dirty="0">
              <a:solidFill>
                <a:srgbClr val="FF0000"/>
              </a:solidFill>
            </a:endParaRPr>
          </a:p>
        </p:txBody>
      </p:sp>
      <p:sp>
        <p:nvSpPr>
          <p:cNvPr id="6" name="Rectángulo 5"/>
          <p:cNvSpPr/>
          <p:nvPr/>
        </p:nvSpPr>
        <p:spPr>
          <a:xfrm>
            <a:off x="2161295" y="883988"/>
            <a:ext cx="7586003" cy="646331"/>
          </a:xfrm>
          <a:prstGeom prst="rect">
            <a:avLst/>
          </a:prstGeom>
        </p:spPr>
        <p:txBody>
          <a:bodyPr wrap="square">
            <a:spAutoFit/>
          </a:bodyPr>
          <a:lstStyle/>
          <a:p>
            <a:pPr algn="ctr"/>
            <a:r>
              <a:rPr lang="es-BO" dirty="0">
                <a:latin typeface="Arial" panose="020B0604020202020204" pitchFamily="34" charset="0"/>
                <a:ea typeface="Calibri" panose="020F0502020204030204" pitchFamily="34" charset="0"/>
              </a:rPr>
              <a:t>Esta parte del código es la encargada de restringir el acceso por todo medio a usuario que no cuenten con el rol adecuado en el </a:t>
            </a:r>
            <a:r>
              <a:rPr lang="es-BO" dirty="0" err="1">
                <a:latin typeface="Arial" panose="020B0604020202020204" pitchFamily="34" charset="0"/>
                <a:ea typeface="Calibri" panose="020F0502020204030204" pitchFamily="34" charset="0"/>
              </a:rPr>
              <a:t>frontend</a:t>
            </a:r>
            <a:endParaRPr lang="es-BO" dirty="0">
              <a:latin typeface="Arial" panose="020B0604020202020204" pitchFamily="34" charset="0"/>
              <a:ea typeface="Calibri" panose="020F0502020204030204" pitchFamily="34" charset="0"/>
            </a:endParaRPr>
          </a:p>
        </p:txBody>
      </p:sp>
      <p:pic>
        <p:nvPicPr>
          <p:cNvPr id="5" name="Imagen 4">
            <a:extLst>
              <a:ext uri="{FF2B5EF4-FFF2-40B4-BE49-F238E27FC236}">
                <a16:creationId xmlns:a16="http://schemas.microsoft.com/office/drawing/2014/main" id="{2F8485FF-461A-6DE2-02B0-24D09B536F24}"/>
              </a:ext>
            </a:extLst>
          </p:cNvPr>
          <p:cNvPicPr>
            <a:picLocks noChangeAspect="1"/>
          </p:cNvPicPr>
          <p:nvPr/>
        </p:nvPicPr>
        <p:blipFill>
          <a:blip r:embed="rId2"/>
          <a:stretch>
            <a:fillRect/>
          </a:stretch>
        </p:blipFill>
        <p:spPr>
          <a:xfrm>
            <a:off x="4360158" y="1758253"/>
            <a:ext cx="3515216" cy="3953427"/>
          </a:xfrm>
          <a:prstGeom prst="rect">
            <a:avLst/>
          </a:prstGeom>
        </p:spPr>
      </p:pic>
    </p:spTree>
    <p:extLst>
      <p:ext uri="{BB962C8B-B14F-4D97-AF65-F5344CB8AC3E}">
        <p14:creationId xmlns:p14="http://schemas.microsoft.com/office/powerpoint/2010/main" val="3972606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223EC-5842-2823-E109-0DE84BB979B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2A36B63-4BFB-3FDD-55DC-7A227E8CBAB9}"/>
              </a:ext>
            </a:extLst>
          </p:cNvPr>
          <p:cNvSpPr>
            <a:spLocks noGrp="1"/>
          </p:cNvSpPr>
          <p:nvPr>
            <p:ph type="title"/>
          </p:nvPr>
        </p:nvSpPr>
        <p:spPr>
          <a:xfrm>
            <a:off x="3715149" y="177117"/>
            <a:ext cx="4805234" cy="478937"/>
          </a:xfrm>
        </p:spPr>
        <p:style>
          <a:lnRef idx="1">
            <a:schemeClr val="accent3"/>
          </a:lnRef>
          <a:fillRef idx="2">
            <a:schemeClr val="accent3"/>
          </a:fillRef>
          <a:effectRef idx="1">
            <a:schemeClr val="accent3"/>
          </a:effectRef>
          <a:fontRef idx="minor">
            <a:schemeClr val="dk1"/>
          </a:fontRef>
        </p:style>
        <p:txBody>
          <a:bodyPr>
            <a:noAutofit/>
          </a:bodyPr>
          <a:lstStyle/>
          <a:p>
            <a:pPr algn="ctr">
              <a:lnSpc>
                <a:spcPct val="100000"/>
              </a:lnSpc>
            </a:pPr>
            <a:r>
              <a:rPr lang="es-BO" sz="3200" dirty="0" err="1">
                <a:latin typeface="Arial" panose="020B0604020202020204" pitchFamily="34" charset="0"/>
                <a:cs typeface="Arial" panose="020B0604020202020204" pitchFamily="34" charset="0"/>
              </a:rPr>
              <a:t>JWT</a:t>
            </a:r>
            <a:r>
              <a:rPr lang="es-BO" sz="3200" dirty="0">
                <a:latin typeface="Arial" panose="020B0604020202020204" pitchFamily="34" charset="0"/>
                <a:cs typeface="Arial" panose="020B0604020202020204" pitchFamily="34" charset="0"/>
              </a:rPr>
              <a:t> </a:t>
            </a:r>
            <a:r>
              <a:rPr lang="es-BO" sz="3200" dirty="0" err="1">
                <a:latin typeface="Arial" panose="020B0604020202020204" pitchFamily="34" charset="0"/>
                <a:cs typeface="Arial" panose="020B0604020202020204" pitchFamily="34" charset="0"/>
              </a:rPr>
              <a:t>Estategy</a:t>
            </a:r>
            <a:endParaRPr lang="es-BO" sz="32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0BF22BDD-3AF7-83D3-117C-847E2201F59F}"/>
              </a:ext>
            </a:extLst>
          </p:cNvPr>
          <p:cNvSpPr>
            <a:spLocks noGrp="1"/>
          </p:cNvSpPr>
          <p:nvPr>
            <p:ph type="sldNum" sz="quarter" idx="12"/>
          </p:nvPr>
        </p:nvSpPr>
        <p:spPr>
          <a:xfrm>
            <a:off x="9233969" y="6297284"/>
            <a:ext cx="2743200" cy="365125"/>
          </a:xfrm>
        </p:spPr>
        <p:txBody>
          <a:bodyPr/>
          <a:lstStyle/>
          <a:p>
            <a:fld id="{4AC8A195-BE83-413D-9CFA-1C7771F662A1}" type="slidenum">
              <a:rPr lang="en-US" sz="1800" smtClean="0">
                <a:solidFill>
                  <a:srgbClr val="FF0000"/>
                </a:solidFill>
              </a:rPr>
              <a:t>33</a:t>
            </a:fld>
            <a:endParaRPr lang="en-US" sz="1600" dirty="0">
              <a:solidFill>
                <a:srgbClr val="FF0000"/>
              </a:solidFill>
            </a:endParaRPr>
          </a:p>
        </p:txBody>
      </p:sp>
      <p:sp>
        <p:nvSpPr>
          <p:cNvPr id="6" name="Rectángulo 5">
            <a:extLst>
              <a:ext uri="{FF2B5EF4-FFF2-40B4-BE49-F238E27FC236}">
                <a16:creationId xmlns:a16="http://schemas.microsoft.com/office/drawing/2014/main" id="{3949C732-B18A-8230-0A47-B6F99FAF180E}"/>
              </a:ext>
            </a:extLst>
          </p:cNvPr>
          <p:cNvSpPr/>
          <p:nvPr/>
        </p:nvSpPr>
        <p:spPr>
          <a:xfrm>
            <a:off x="2161295" y="883988"/>
            <a:ext cx="7586003" cy="646331"/>
          </a:xfrm>
          <a:prstGeom prst="rect">
            <a:avLst/>
          </a:prstGeom>
        </p:spPr>
        <p:txBody>
          <a:bodyPr wrap="square">
            <a:spAutoFit/>
          </a:bodyPr>
          <a:lstStyle/>
          <a:p>
            <a:pPr algn="ctr"/>
            <a:r>
              <a:rPr lang="es-BO" dirty="0">
                <a:latin typeface="Arial" panose="020B0604020202020204" pitchFamily="34" charset="0"/>
                <a:ea typeface="Calibri" panose="020F0502020204030204" pitchFamily="34" charset="0"/>
              </a:rPr>
              <a:t>Esta parte del código es la encargada de restringir el acceso por todo medio a usuario que no cuenten con el rol adecuado en el </a:t>
            </a:r>
            <a:r>
              <a:rPr lang="es-BO" dirty="0" err="1">
                <a:latin typeface="Arial" panose="020B0604020202020204" pitchFamily="34" charset="0"/>
                <a:ea typeface="Calibri" panose="020F0502020204030204" pitchFamily="34" charset="0"/>
              </a:rPr>
              <a:t>Backend</a:t>
            </a:r>
            <a:endParaRPr lang="es-BO" dirty="0">
              <a:latin typeface="Arial" panose="020B0604020202020204" pitchFamily="34" charset="0"/>
              <a:ea typeface="Calibri" panose="020F0502020204030204" pitchFamily="34" charset="0"/>
            </a:endParaRPr>
          </a:p>
        </p:txBody>
      </p:sp>
      <p:pic>
        <p:nvPicPr>
          <p:cNvPr id="7" name="Imagen 6">
            <a:extLst>
              <a:ext uri="{FF2B5EF4-FFF2-40B4-BE49-F238E27FC236}">
                <a16:creationId xmlns:a16="http://schemas.microsoft.com/office/drawing/2014/main" id="{A3F28757-825B-DBC7-4464-B3DB67C6CD12}"/>
              </a:ext>
            </a:extLst>
          </p:cNvPr>
          <p:cNvPicPr>
            <a:picLocks noChangeAspect="1"/>
          </p:cNvPicPr>
          <p:nvPr/>
        </p:nvPicPr>
        <p:blipFill>
          <a:blip r:embed="rId2"/>
          <a:stretch>
            <a:fillRect/>
          </a:stretch>
        </p:blipFill>
        <p:spPr>
          <a:xfrm>
            <a:off x="3576286" y="2023866"/>
            <a:ext cx="5039428" cy="2810267"/>
          </a:xfrm>
          <a:prstGeom prst="rect">
            <a:avLst/>
          </a:prstGeom>
        </p:spPr>
      </p:pic>
    </p:spTree>
    <p:extLst>
      <p:ext uri="{BB962C8B-B14F-4D97-AF65-F5344CB8AC3E}">
        <p14:creationId xmlns:p14="http://schemas.microsoft.com/office/powerpoint/2010/main" val="330187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1277"/>
            <a:ext cx="10515600" cy="1369412"/>
          </a:xfrm>
        </p:spPr>
        <p:txBody>
          <a:bodyPr>
            <a:noAutofit/>
          </a:bodyPr>
          <a:lstStyle/>
          <a:p>
            <a:pPr algn="ctr"/>
            <a:r>
              <a:rPr lang="es-BO" sz="5400" b="1" dirty="0">
                <a:latin typeface="Arial" panose="020B0604020202020204" pitchFamily="34" charset="0"/>
                <a:cs typeface="Arial" panose="020B0604020202020204" pitchFamily="34" charset="0"/>
              </a:rPr>
              <a:t>CAPITULO IV</a:t>
            </a:r>
            <a:br>
              <a:rPr lang="es-BO" sz="5400" b="1" dirty="0">
                <a:latin typeface="Arial" panose="020B0604020202020204" pitchFamily="34" charset="0"/>
                <a:cs typeface="Arial" panose="020B0604020202020204" pitchFamily="34" charset="0"/>
              </a:rPr>
            </a:br>
            <a:r>
              <a:rPr lang="es-BO" sz="5400" b="1" dirty="0">
                <a:latin typeface="Arial" panose="020B0604020202020204" pitchFamily="34" charset="0"/>
                <a:cs typeface="Arial" panose="020B0604020202020204" pitchFamily="34" charset="0"/>
              </a:rPr>
              <a:t>ANALISIS DE FACTIBILIDAD</a:t>
            </a:r>
            <a:endParaRPr lang="es-BO" sz="5400" dirty="0"/>
          </a:p>
        </p:txBody>
      </p:sp>
      <p:sp>
        <p:nvSpPr>
          <p:cNvPr id="4" name="Marcador de número de diapositiva 3"/>
          <p:cNvSpPr>
            <a:spLocks noGrp="1"/>
          </p:cNvSpPr>
          <p:nvPr>
            <p:ph type="sldNum" sz="quarter" idx="12"/>
          </p:nvPr>
        </p:nvSpPr>
        <p:spPr>
          <a:xfrm>
            <a:off x="9239618" y="6268322"/>
            <a:ext cx="2743200" cy="365125"/>
          </a:xfrm>
        </p:spPr>
        <p:txBody>
          <a:bodyPr/>
          <a:lstStyle/>
          <a:p>
            <a:fld id="{4AC8A195-BE83-413D-9CFA-1C7771F662A1}" type="slidenum">
              <a:rPr lang="en-US" sz="1800" smtClean="0">
                <a:solidFill>
                  <a:srgbClr val="FF0000"/>
                </a:solidFill>
              </a:rPr>
              <a:t>34</a:t>
            </a:fld>
            <a:endParaRPr lang="en-US" sz="1600" dirty="0">
              <a:solidFill>
                <a:srgbClr val="FF0000"/>
              </a:solidFill>
            </a:endParaRPr>
          </a:p>
        </p:txBody>
      </p:sp>
      <p:pic>
        <p:nvPicPr>
          <p:cNvPr id="5" name="Picture 2" descr="PowerPoint: consejos para las presentaciones de tu empres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5070" y="2070328"/>
            <a:ext cx="5401859" cy="3818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088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67419" y="182479"/>
            <a:ext cx="3672712" cy="521139"/>
          </a:xfrm>
        </p:spPr>
        <p:style>
          <a:lnRef idx="1">
            <a:schemeClr val="accent3"/>
          </a:lnRef>
          <a:fillRef idx="2">
            <a:schemeClr val="accent3"/>
          </a:fillRef>
          <a:effectRef idx="1">
            <a:schemeClr val="accent3"/>
          </a:effectRef>
          <a:fontRef idx="minor">
            <a:schemeClr val="dk1"/>
          </a:fontRef>
        </p:style>
        <p:txBody>
          <a:bodyPr>
            <a:normAutofit/>
          </a:bodyPr>
          <a:lstStyle/>
          <a:p>
            <a:r>
              <a:rPr lang="es-BO" sz="2000" b="1" dirty="0">
                <a:latin typeface="Arial" panose="020B0604020202020204" pitchFamily="34" charset="0"/>
                <a:cs typeface="Arial" panose="020B0604020202020204" pitchFamily="34" charset="0"/>
              </a:rPr>
              <a:t>ANÁLISIS DE FACTIBILIDAD</a:t>
            </a:r>
          </a:p>
        </p:txBody>
      </p:sp>
      <p:sp>
        <p:nvSpPr>
          <p:cNvPr id="4" name="Marcador de número de diapositiva 3"/>
          <p:cNvSpPr>
            <a:spLocks noGrp="1"/>
          </p:cNvSpPr>
          <p:nvPr>
            <p:ph type="sldNum" sz="quarter" idx="12"/>
          </p:nvPr>
        </p:nvSpPr>
        <p:spPr>
          <a:xfrm>
            <a:off x="9211492" y="6276315"/>
            <a:ext cx="2743200" cy="365125"/>
          </a:xfrm>
        </p:spPr>
        <p:txBody>
          <a:bodyPr/>
          <a:lstStyle/>
          <a:p>
            <a:fld id="{4AC8A195-BE83-413D-9CFA-1C7771F662A1}" type="slidenum">
              <a:rPr lang="en-US" sz="1800" smtClean="0">
                <a:solidFill>
                  <a:srgbClr val="FF0000"/>
                </a:solidFill>
              </a:rPr>
              <a:t>35</a:t>
            </a:fld>
            <a:endParaRPr lang="en-US" sz="1600" dirty="0">
              <a:solidFill>
                <a:srgbClr val="FF0000"/>
              </a:solidFill>
            </a:endParaRPr>
          </a:p>
        </p:txBody>
      </p:sp>
      <p:sp>
        <p:nvSpPr>
          <p:cNvPr id="6" name="Rectángulo 5"/>
          <p:cNvSpPr/>
          <p:nvPr/>
        </p:nvSpPr>
        <p:spPr>
          <a:xfrm>
            <a:off x="609601" y="1078648"/>
            <a:ext cx="2810096" cy="520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sz="2000" dirty="0">
                <a:latin typeface="Arial" panose="020B0604020202020204" pitchFamily="34" charset="0"/>
                <a:cs typeface="Arial" panose="020B0604020202020204" pitchFamily="34" charset="0"/>
              </a:rPr>
              <a:t> </a:t>
            </a:r>
            <a:r>
              <a:rPr lang="es-BO" sz="2000" b="1" dirty="0">
                <a:latin typeface="Arial" panose="020B0604020202020204" pitchFamily="34" charset="0"/>
                <a:cs typeface="Arial" panose="020B0604020202020204" pitchFamily="34" charset="0"/>
              </a:rPr>
              <a:t>Factibilidad Técnica</a:t>
            </a:r>
          </a:p>
        </p:txBody>
      </p:sp>
      <p:cxnSp>
        <p:nvCxnSpPr>
          <p:cNvPr id="11" name="Conector angular 10"/>
          <p:cNvCxnSpPr>
            <a:stCxn id="2" idx="1"/>
          </p:cNvCxnSpPr>
          <p:nvPr/>
        </p:nvCxnSpPr>
        <p:spPr>
          <a:xfrm rot="10800000" flipV="1">
            <a:off x="3419697" y="443048"/>
            <a:ext cx="947723" cy="6355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ángulo 46"/>
          <p:cNvSpPr/>
          <p:nvPr/>
        </p:nvSpPr>
        <p:spPr>
          <a:xfrm>
            <a:off x="928468" y="2410070"/>
            <a:ext cx="2681069" cy="400110"/>
          </a:xfrm>
          <a:prstGeom prst="rect">
            <a:avLst/>
          </a:prstGeom>
        </p:spPr>
        <p:txBody>
          <a:bodyPr wrap="square">
            <a:spAutoFit/>
          </a:bodyPr>
          <a:lstStyle/>
          <a:p>
            <a:r>
              <a:rPr lang="es-BO" sz="2000" b="1" dirty="0">
                <a:latin typeface="Arial" panose="020B0604020202020204" pitchFamily="34" charset="0"/>
                <a:ea typeface="Calibri" panose="020F0502020204030204" pitchFamily="34" charset="0"/>
              </a:rPr>
              <a:t>Hardware Utilizado</a:t>
            </a:r>
            <a:endParaRPr lang="es-BO" sz="2000" b="1" dirty="0"/>
          </a:p>
        </p:txBody>
      </p:sp>
      <p:cxnSp>
        <p:nvCxnSpPr>
          <p:cNvPr id="49" name="Conector recto de flecha 48"/>
          <p:cNvCxnSpPr>
            <a:endCxn id="47" idx="0"/>
          </p:cNvCxnSpPr>
          <p:nvPr/>
        </p:nvCxnSpPr>
        <p:spPr>
          <a:xfrm>
            <a:off x="2250831" y="1644738"/>
            <a:ext cx="18172" cy="76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p:cNvCxnSpPr>
            <a:stCxn id="47" idx="2"/>
          </p:cNvCxnSpPr>
          <p:nvPr/>
        </p:nvCxnSpPr>
        <p:spPr>
          <a:xfrm flipH="1">
            <a:off x="2250831" y="2810180"/>
            <a:ext cx="18172" cy="73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a 2">
            <a:extLst>
              <a:ext uri="{FF2B5EF4-FFF2-40B4-BE49-F238E27FC236}">
                <a16:creationId xmlns:a16="http://schemas.microsoft.com/office/drawing/2014/main" id="{B22EC598-40A8-4645-654A-09E5E9117074}"/>
              </a:ext>
            </a:extLst>
          </p:cNvPr>
          <p:cNvGraphicFramePr>
            <a:graphicFrameLocks noGrp="1"/>
          </p:cNvGraphicFramePr>
          <p:nvPr>
            <p:extLst>
              <p:ext uri="{D42A27DB-BD31-4B8C-83A1-F6EECF244321}">
                <p14:modId xmlns:p14="http://schemas.microsoft.com/office/powerpoint/2010/main" val="2385996712"/>
              </p:ext>
            </p:extLst>
          </p:nvPr>
        </p:nvGraphicFramePr>
        <p:xfrm>
          <a:off x="1939108" y="2824478"/>
          <a:ext cx="7886700" cy="2852538"/>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3178955628"/>
                    </a:ext>
                  </a:extLst>
                </a:gridCol>
                <a:gridCol w="2628900">
                  <a:extLst>
                    <a:ext uri="{9D8B030D-6E8A-4147-A177-3AD203B41FA5}">
                      <a16:colId xmlns:a16="http://schemas.microsoft.com/office/drawing/2014/main" val="391645780"/>
                    </a:ext>
                  </a:extLst>
                </a:gridCol>
                <a:gridCol w="2628900">
                  <a:extLst>
                    <a:ext uri="{9D8B030D-6E8A-4147-A177-3AD203B41FA5}">
                      <a16:colId xmlns:a16="http://schemas.microsoft.com/office/drawing/2014/main" val="3953379577"/>
                    </a:ext>
                  </a:extLst>
                </a:gridCol>
              </a:tblGrid>
              <a:tr h="475423">
                <a:tc>
                  <a:txBody>
                    <a:bodyPr/>
                    <a:lstStyle/>
                    <a:p>
                      <a:pPr algn="ctr">
                        <a:lnSpc>
                          <a:spcPct val="200000"/>
                        </a:lnSpc>
                        <a:spcBef>
                          <a:spcPts val="1200"/>
                        </a:spcBef>
                        <a:spcAft>
                          <a:spcPts val="800"/>
                        </a:spcAft>
                      </a:pPr>
                      <a:r>
                        <a:rPr lang="es-ES" sz="1200" kern="100" dirty="0">
                          <a:effectLst/>
                        </a:rPr>
                        <a:t>Recurso</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dirty="0">
                          <a:effectLst/>
                        </a:rPr>
                        <a:t>Estado Actual</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Acción Necesaria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5164586"/>
                  </a:ext>
                </a:extLst>
              </a:tr>
              <a:tr h="475423">
                <a:tc>
                  <a:txBody>
                    <a:bodyPr/>
                    <a:lstStyle/>
                    <a:p>
                      <a:pPr algn="ctr">
                        <a:lnSpc>
                          <a:spcPct val="200000"/>
                        </a:lnSpc>
                        <a:spcBef>
                          <a:spcPts val="1200"/>
                        </a:spcBef>
                        <a:spcAft>
                          <a:spcPts val="800"/>
                        </a:spcAft>
                      </a:pPr>
                      <a:r>
                        <a:rPr lang="es-ES" sz="1200" kern="100">
                          <a:effectLst/>
                        </a:rPr>
                        <a:t>Servidor en la nube</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Vultr configurado</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5361778"/>
                  </a:ext>
                </a:extLst>
              </a:tr>
              <a:tr h="475423">
                <a:tc>
                  <a:txBody>
                    <a:bodyPr/>
                    <a:lstStyle/>
                    <a:p>
                      <a:pPr algn="ctr">
                        <a:lnSpc>
                          <a:spcPct val="200000"/>
                        </a:lnSpc>
                        <a:spcBef>
                          <a:spcPts val="1200"/>
                        </a:spcBef>
                        <a:spcAft>
                          <a:spcPts val="800"/>
                        </a:spcAft>
                      </a:pPr>
                      <a:r>
                        <a:rPr lang="es-ES" sz="1200" kern="100">
                          <a:effectLst/>
                        </a:rPr>
                        <a:t>Computadora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n-US" sz="1200" kern="100">
                          <a:effectLst/>
                        </a:rPr>
                        <a:t>ASUS i5-13400F, 16 GB RAM</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5343062"/>
                  </a:ext>
                </a:extLst>
              </a:tr>
              <a:tr h="475423">
                <a:tc>
                  <a:txBody>
                    <a:bodyPr/>
                    <a:lstStyle/>
                    <a:p>
                      <a:pPr algn="ctr">
                        <a:lnSpc>
                          <a:spcPct val="200000"/>
                        </a:lnSpc>
                        <a:spcBef>
                          <a:spcPts val="1200"/>
                        </a:spcBef>
                        <a:spcAft>
                          <a:spcPts val="800"/>
                        </a:spcAft>
                      </a:pPr>
                      <a:r>
                        <a:rPr lang="es-ES" sz="1200" kern="100">
                          <a:effectLst/>
                        </a:rPr>
                        <a:t>Software</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Node.js, NestJS, Postman</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5381498"/>
                  </a:ext>
                </a:extLst>
              </a:tr>
              <a:tr h="475423">
                <a:tc>
                  <a:txBody>
                    <a:bodyPr/>
                    <a:lstStyle/>
                    <a:p>
                      <a:pPr algn="ctr">
                        <a:lnSpc>
                          <a:spcPct val="200000"/>
                        </a:lnSpc>
                        <a:spcBef>
                          <a:spcPts val="1200"/>
                        </a:spcBef>
                        <a:spcAft>
                          <a:spcPts val="800"/>
                        </a:spcAft>
                      </a:pPr>
                      <a:r>
                        <a:rPr lang="es-ES" sz="1200" kern="100">
                          <a:effectLst/>
                        </a:rPr>
                        <a:t>Conexión a Internet</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AXS, 35 Mbps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7903730"/>
                  </a:ext>
                </a:extLst>
              </a:tr>
              <a:tr h="475423">
                <a:tc>
                  <a:txBody>
                    <a:bodyPr/>
                    <a:lstStyle/>
                    <a:p>
                      <a:pPr algn="ctr">
                        <a:lnSpc>
                          <a:spcPct val="200000"/>
                        </a:lnSpc>
                        <a:spcBef>
                          <a:spcPts val="1200"/>
                        </a:spcBef>
                        <a:spcAft>
                          <a:spcPts val="800"/>
                        </a:spcAft>
                      </a:pPr>
                      <a:r>
                        <a:rPr lang="es-ES" sz="1200" kern="100">
                          <a:effectLst/>
                        </a:rPr>
                        <a:t>Personal</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2 miembros capacitados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dirty="0">
                          <a:effectLst/>
                        </a:rPr>
                        <a:t>Capacitación continua en ISO 27001</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67431"/>
                  </a:ext>
                </a:extLst>
              </a:tr>
            </a:tbl>
          </a:graphicData>
        </a:graphic>
      </p:graphicFrame>
    </p:spTree>
    <p:extLst>
      <p:ext uri="{BB962C8B-B14F-4D97-AF65-F5344CB8AC3E}">
        <p14:creationId xmlns:p14="http://schemas.microsoft.com/office/powerpoint/2010/main" val="2924771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CE919-84DB-F4C5-F32C-F7FCFF1F9F0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AD0155A-A9C6-1C7A-5E73-7BE390A31EB0}"/>
              </a:ext>
            </a:extLst>
          </p:cNvPr>
          <p:cNvSpPr>
            <a:spLocks noGrp="1"/>
          </p:cNvSpPr>
          <p:nvPr>
            <p:ph type="title"/>
          </p:nvPr>
        </p:nvSpPr>
        <p:spPr>
          <a:xfrm>
            <a:off x="4367419" y="182479"/>
            <a:ext cx="3672712" cy="521139"/>
          </a:xfrm>
        </p:spPr>
        <p:style>
          <a:lnRef idx="1">
            <a:schemeClr val="accent3"/>
          </a:lnRef>
          <a:fillRef idx="2">
            <a:schemeClr val="accent3"/>
          </a:fillRef>
          <a:effectRef idx="1">
            <a:schemeClr val="accent3"/>
          </a:effectRef>
          <a:fontRef idx="minor">
            <a:schemeClr val="dk1"/>
          </a:fontRef>
        </p:style>
        <p:txBody>
          <a:bodyPr>
            <a:normAutofit/>
          </a:bodyPr>
          <a:lstStyle/>
          <a:p>
            <a:r>
              <a:rPr lang="es-BO" sz="2000" b="1" dirty="0">
                <a:latin typeface="Arial" panose="020B0604020202020204" pitchFamily="34" charset="0"/>
                <a:cs typeface="Arial" panose="020B0604020202020204" pitchFamily="34" charset="0"/>
              </a:rPr>
              <a:t>ANÁLISIS DE FACTIBILIDAD</a:t>
            </a:r>
          </a:p>
        </p:txBody>
      </p:sp>
      <p:sp>
        <p:nvSpPr>
          <p:cNvPr id="4" name="Marcador de número de diapositiva 3">
            <a:extLst>
              <a:ext uri="{FF2B5EF4-FFF2-40B4-BE49-F238E27FC236}">
                <a16:creationId xmlns:a16="http://schemas.microsoft.com/office/drawing/2014/main" id="{49F56B7B-E985-6840-2403-7251D65A35F4}"/>
              </a:ext>
            </a:extLst>
          </p:cNvPr>
          <p:cNvSpPr>
            <a:spLocks noGrp="1"/>
          </p:cNvSpPr>
          <p:nvPr>
            <p:ph type="sldNum" sz="quarter" idx="12"/>
          </p:nvPr>
        </p:nvSpPr>
        <p:spPr>
          <a:xfrm>
            <a:off x="9211492" y="6276315"/>
            <a:ext cx="2743200" cy="365125"/>
          </a:xfrm>
        </p:spPr>
        <p:txBody>
          <a:bodyPr/>
          <a:lstStyle/>
          <a:p>
            <a:fld id="{4AC8A195-BE83-413D-9CFA-1C7771F662A1}" type="slidenum">
              <a:rPr lang="en-US" sz="1800" smtClean="0">
                <a:solidFill>
                  <a:srgbClr val="FF0000"/>
                </a:solidFill>
              </a:rPr>
              <a:t>36</a:t>
            </a:fld>
            <a:endParaRPr lang="en-US" sz="1600" dirty="0">
              <a:solidFill>
                <a:srgbClr val="FF0000"/>
              </a:solidFill>
            </a:endParaRPr>
          </a:p>
        </p:txBody>
      </p:sp>
      <p:sp>
        <p:nvSpPr>
          <p:cNvPr id="6" name="Rectángulo 5">
            <a:extLst>
              <a:ext uri="{FF2B5EF4-FFF2-40B4-BE49-F238E27FC236}">
                <a16:creationId xmlns:a16="http://schemas.microsoft.com/office/drawing/2014/main" id="{17F77E0D-FD8D-A03C-60DE-D9341ED82776}"/>
              </a:ext>
            </a:extLst>
          </p:cNvPr>
          <p:cNvSpPr/>
          <p:nvPr/>
        </p:nvSpPr>
        <p:spPr>
          <a:xfrm>
            <a:off x="609601" y="1078648"/>
            <a:ext cx="2810096" cy="5205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sz="2000" dirty="0">
                <a:latin typeface="Arial" panose="020B0604020202020204" pitchFamily="34" charset="0"/>
                <a:cs typeface="Arial" panose="020B0604020202020204" pitchFamily="34" charset="0"/>
              </a:rPr>
              <a:t> </a:t>
            </a:r>
            <a:r>
              <a:rPr lang="es-BO" sz="2000" b="1" dirty="0">
                <a:latin typeface="Arial" panose="020B0604020202020204" pitchFamily="34" charset="0"/>
                <a:cs typeface="Arial" panose="020B0604020202020204" pitchFamily="34" charset="0"/>
              </a:rPr>
              <a:t>Factibilidad Técnica</a:t>
            </a:r>
          </a:p>
        </p:txBody>
      </p:sp>
      <p:cxnSp>
        <p:nvCxnSpPr>
          <p:cNvPr id="11" name="Conector angular 10">
            <a:extLst>
              <a:ext uri="{FF2B5EF4-FFF2-40B4-BE49-F238E27FC236}">
                <a16:creationId xmlns:a16="http://schemas.microsoft.com/office/drawing/2014/main" id="{8D018661-44CF-949D-38A1-B66667ACBCD7}"/>
              </a:ext>
            </a:extLst>
          </p:cNvPr>
          <p:cNvCxnSpPr>
            <a:stCxn id="2" idx="1"/>
          </p:cNvCxnSpPr>
          <p:nvPr/>
        </p:nvCxnSpPr>
        <p:spPr>
          <a:xfrm rot="10800000" flipV="1">
            <a:off x="3419697" y="443048"/>
            <a:ext cx="947723" cy="6355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ángulo 46">
            <a:extLst>
              <a:ext uri="{FF2B5EF4-FFF2-40B4-BE49-F238E27FC236}">
                <a16:creationId xmlns:a16="http://schemas.microsoft.com/office/drawing/2014/main" id="{88EBADAD-75D8-4098-4175-9BA63D6FB845}"/>
              </a:ext>
            </a:extLst>
          </p:cNvPr>
          <p:cNvSpPr/>
          <p:nvPr/>
        </p:nvSpPr>
        <p:spPr>
          <a:xfrm>
            <a:off x="928468" y="2410070"/>
            <a:ext cx="2681069" cy="400110"/>
          </a:xfrm>
          <a:prstGeom prst="rect">
            <a:avLst/>
          </a:prstGeom>
        </p:spPr>
        <p:txBody>
          <a:bodyPr wrap="square">
            <a:spAutoFit/>
          </a:bodyPr>
          <a:lstStyle/>
          <a:p>
            <a:r>
              <a:rPr lang="es-BO" sz="2000" b="1" dirty="0">
                <a:latin typeface="Arial" panose="020B0604020202020204" pitchFamily="34" charset="0"/>
                <a:ea typeface="Calibri" panose="020F0502020204030204" pitchFamily="34" charset="0"/>
              </a:rPr>
              <a:t>Hardware Utilizado</a:t>
            </a:r>
            <a:endParaRPr lang="es-BO" sz="2000" b="1" dirty="0"/>
          </a:p>
        </p:txBody>
      </p:sp>
      <p:cxnSp>
        <p:nvCxnSpPr>
          <p:cNvPr id="49" name="Conector recto de flecha 48">
            <a:extLst>
              <a:ext uri="{FF2B5EF4-FFF2-40B4-BE49-F238E27FC236}">
                <a16:creationId xmlns:a16="http://schemas.microsoft.com/office/drawing/2014/main" id="{0BF6CD08-A04E-EB7B-1E7F-CA8B57AA7DE7}"/>
              </a:ext>
            </a:extLst>
          </p:cNvPr>
          <p:cNvCxnSpPr>
            <a:endCxn id="47" idx="0"/>
          </p:cNvCxnSpPr>
          <p:nvPr/>
        </p:nvCxnSpPr>
        <p:spPr>
          <a:xfrm>
            <a:off x="2250831" y="1644738"/>
            <a:ext cx="18172" cy="76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0D4EDFE8-BD50-4986-BDDD-5510108D92B8}"/>
              </a:ext>
            </a:extLst>
          </p:cNvPr>
          <p:cNvCxnSpPr>
            <a:stCxn id="47" idx="2"/>
          </p:cNvCxnSpPr>
          <p:nvPr/>
        </p:nvCxnSpPr>
        <p:spPr>
          <a:xfrm flipH="1">
            <a:off x="2250831" y="2810180"/>
            <a:ext cx="18172" cy="730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a 2">
            <a:extLst>
              <a:ext uri="{FF2B5EF4-FFF2-40B4-BE49-F238E27FC236}">
                <a16:creationId xmlns:a16="http://schemas.microsoft.com/office/drawing/2014/main" id="{209B9B2A-D675-5EFE-3BD4-A2F885B38355}"/>
              </a:ext>
            </a:extLst>
          </p:cNvPr>
          <p:cNvGraphicFramePr>
            <a:graphicFrameLocks noGrp="1"/>
          </p:cNvGraphicFramePr>
          <p:nvPr/>
        </p:nvGraphicFramePr>
        <p:xfrm>
          <a:off x="1939108" y="2824478"/>
          <a:ext cx="7886700" cy="2852538"/>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3178955628"/>
                    </a:ext>
                  </a:extLst>
                </a:gridCol>
                <a:gridCol w="2628900">
                  <a:extLst>
                    <a:ext uri="{9D8B030D-6E8A-4147-A177-3AD203B41FA5}">
                      <a16:colId xmlns:a16="http://schemas.microsoft.com/office/drawing/2014/main" val="391645780"/>
                    </a:ext>
                  </a:extLst>
                </a:gridCol>
                <a:gridCol w="2628900">
                  <a:extLst>
                    <a:ext uri="{9D8B030D-6E8A-4147-A177-3AD203B41FA5}">
                      <a16:colId xmlns:a16="http://schemas.microsoft.com/office/drawing/2014/main" val="3953379577"/>
                    </a:ext>
                  </a:extLst>
                </a:gridCol>
              </a:tblGrid>
              <a:tr h="475423">
                <a:tc>
                  <a:txBody>
                    <a:bodyPr/>
                    <a:lstStyle/>
                    <a:p>
                      <a:pPr algn="ctr">
                        <a:lnSpc>
                          <a:spcPct val="200000"/>
                        </a:lnSpc>
                        <a:spcBef>
                          <a:spcPts val="1200"/>
                        </a:spcBef>
                        <a:spcAft>
                          <a:spcPts val="800"/>
                        </a:spcAft>
                      </a:pPr>
                      <a:r>
                        <a:rPr lang="es-ES" sz="1200" kern="100" dirty="0">
                          <a:effectLst/>
                        </a:rPr>
                        <a:t>Recurso</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dirty="0">
                          <a:effectLst/>
                        </a:rPr>
                        <a:t>Estado Actual</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Acción Necesaria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5164586"/>
                  </a:ext>
                </a:extLst>
              </a:tr>
              <a:tr h="475423">
                <a:tc>
                  <a:txBody>
                    <a:bodyPr/>
                    <a:lstStyle/>
                    <a:p>
                      <a:pPr algn="ctr">
                        <a:lnSpc>
                          <a:spcPct val="200000"/>
                        </a:lnSpc>
                        <a:spcBef>
                          <a:spcPts val="1200"/>
                        </a:spcBef>
                        <a:spcAft>
                          <a:spcPts val="800"/>
                        </a:spcAft>
                      </a:pPr>
                      <a:r>
                        <a:rPr lang="es-ES" sz="1200" kern="100">
                          <a:effectLst/>
                        </a:rPr>
                        <a:t>Servidor en la nube</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Vultr configurado</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5361778"/>
                  </a:ext>
                </a:extLst>
              </a:tr>
              <a:tr h="475423">
                <a:tc>
                  <a:txBody>
                    <a:bodyPr/>
                    <a:lstStyle/>
                    <a:p>
                      <a:pPr algn="ctr">
                        <a:lnSpc>
                          <a:spcPct val="200000"/>
                        </a:lnSpc>
                        <a:spcBef>
                          <a:spcPts val="1200"/>
                        </a:spcBef>
                        <a:spcAft>
                          <a:spcPts val="800"/>
                        </a:spcAft>
                      </a:pPr>
                      <a:r>
                        <a:rPr lang="es-ES" sz="1200" kern="100">
                          <a:effectLst/>
                        </a:rPr>
                        <a:t>Computadora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n-US" sz="1200" kern="100">
                          <a:effectLst/>
                        </a:rPr>
                        <a:t>ASUS i5-13400F, 16 GB RAM</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65343062"/>
                  </a:ext>
                </a:extLst>
              </a:tr>
              <a:tr h="475423">
                <a:tc>
                  <a:txBody>
                    <a:bodyPr/>
                    <a:lstStyle/>
                    <a:p>
                      <a:pPr algn="ctr">
                        <a:lnSpc>
                          <a:spcPct val="200000"/>
                        </a:lnSpc>
                        <a:spcBef>
                          <a:spcPts val="1200"/>
                        </a:spcBef>
                        <a:spcAft>
                          <a:spcPts val="800"/>
                        </a:spcAft>
                      </a:pPr>
                      <a:r>
                        <a:rPr lang="es-ES" sz="1200" kern="100">
                          <a:effectLst/>
                        </a:rPr>
                        <a:t>Software</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Node.js, NestJS, Postman</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5381498"/>
                  </a:ext>
                </a:extLst>
              </a:tr>
              <a:tr h="475423">
                <a:tc>
                  <a:txBody>
                    <a:bodyPr/>
                    <a:lstStyle/>
                    <a:p>
                      <a:pPr algn="ctr">
                        <a:lnSpc>
                          <a:spcPct val="200000"/>
                        </a:lnSpc>
                        <a:spcBef>
                          <a:spcPts val="1200"/>
                        </a:spcBef>
                        <a:spcAft>
                          <a:spcPts val="800"/>
                        </a:spcAft>
                      </a:pPr>
                      <a:r>
                        <a:rPr lang="es-ES" sz="1200" kern="100">
                          <a:effectLst/>
                        </a:rPr>
                        <a:t>Conexión a Internet</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AXS, 35 Mbps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Ninguna</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7903730"/>
                  </a:ext>
                </a:extLst>
              </a:tr>
              <a:tr h="475423">
                <a:tc>
                  <a:txBody>
                    <a:bodyPr/>
                    <a:lstStyle/>
                    <a:p>
                      <a:pPr algn="ctr">
                        <a:lnSpc>
                          <a:spcPct val="200000"/>
                        </a:lnSpc>
                        <a:spcBef>
                          <a:spcPts val="1200"/>
                        </a:spcBef>
                        <a:spcAft>
                          <a:spcPts val="800"/>
                        </a:spcAft>
                      </a:pPr>
                      <a:r>
                        <a:rPr lang="es-ES" sz="1200" kern="100">
                          <a:effectLst/>
                        </a:rPr>
                        <a:t>Personal</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a:effectLst/>
                        </a:rPr>
                        <a:t>2 miembros capacitados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200000"/>
                        </a:lnSpc>
                        <a:spcBef>
                          <a:spcPts val="1200"/>
                        </a:spcBef>
                        <a:spcAft>
                          <a:spcPts val="800"/>
                        </a:spcAft>
                      </a:pPr>
                      <a:r>
                        <a:rPr lang="es-ES" sz="1200" kern="100" dirty="0">
                          <a:effectLst/>
                        </a:rPr>
                        <a:t>Capacitación continua en ISO 27001</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67431"/>
                  </a:ext>
                </a:extLst>
              </a:tr>
            </a:tbl>
          </a:graphicData>
        </a:graphic>
      </p:graphicFrame>
    </p:spTree>
    <p:extLst>
      <p:ext uri="{BB962C8B-B14F-4D97-AF65-F5344CB8AC3E}">
        <p14:creationId xmlns:p14="http://schemas.microsoft.com/office/powerpoint/2010/main" val="1913726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5051" y="218999"/>
            <a:ext cx="3030415" cy="530643"/>
          </a:xfrm>
        </p:spPr>
        <p:style>
          <a:lnRef idx="1">
            <a:schemeClr val="accent6"/>
          </a:lnRef>
          <a:fillRef idx="2">
            <a:schemeClr val="accent6"/>
          </a:fillRef>
          <a:effectRef idx="1">
            <a:schemeClr val="accent6"/>
          </a:effectRef>
          <a:fontRef idx="minor">
            <a:schemeClr val="dk1"/>
          </a:fontRef>
        </p:style>
        <p:txBody>
          <a:bodyPr>
            <a:normAutofit/>
          </a:bodyPr>
          <a:lstStyle/>
          <a:p>
            <a:r>
              <a:rPr lang="es-BO" sz="2000" b="1" dirty="0">
                <a:latin typeface="Arial" panose="020B0604020202020204" pitchFamily="34" charset="0"/>
                <a:cs typeface="Arial" panose="020B0604020202020204" pitchFamily="34" charset="0"/>
              </a:rPr>
              <a:t>Factibilidad Económica</a:t>
            </a:r>
          </a:p>
        </p:txBody>
      </p:sp>
      <p:sp>
        <p:nvSpPr>
          <p:cNvPr id="4" name="Marcador de número de diapositiva 3"/>
          <p:cNvSpPr>
            <a:spLocks noGrp="1"/>
          </p:cNvSpPr>
          <p:nvPr>
            <p:ph type="sldNum" sz="quarter" idx="12"/>
          </p:nvPr>
        </p:nvSpPr>
        <p:spPr>
          <a:xfrm>
            <a:off x="9235820" y="6281772"/>
            <a:ext cx="2743200" cy="365125"/>
          </a:xfrm>
        </p:spPr>
        <p:txBody>
          <a:bodyPr/>
          <a:lstStyle/>
          <a:p>
            <a:fld id="{4AC8A195-BE83-413D-9CFA-1C7771F662A1}" type="slidenum">
              <a:rPr lang="en-US" sz="1800" smtClean="0">
                <a:solidFill>
                  <a:srgbClr val="FF0000"/>
                </a:solidFill>
              </a:rPr>
              <a:t>37</a:t>
            </a:fld>
            <a:endParaRPr lang="en-US" sz="1600" dirty="0">
              <a:solidFill>
                <a:srgbClr val="FF0000"/>
              </a:solidFill>
            </a:endParaRPr>
          </a:p>
        </p:txBody>
      </p:sp>
      <p:sp>
        <p:nvSpPr>
          <p:cNvPr id="5" name="Rectángulo 4"/>
          <p:cNvSpPr/>
          <p:nvPr/>
        </p:nvSpPr>
        <p:spPr>
          <a:xfrm>
            <a:off x="4412566" y="338854"/>
            <a:ext cx="6096000" cy="3693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just">
              <a:spcAft>
                <a:spcPts val="1000"/>
              </a:spcAft>
            </a:pPr>
            <a:r>
              <a:rPr lang="es-ES" sz="180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Se establecen los </a:t>
            </a:r>
            <a:r>
              <a:rPr lang="es-ES" sz="1800" b="1"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 </a:t>
            </a:r>
            <a:r>
              <a:rPr lang="es-ES" sz="1800" b="0"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Beneficios Anuales</a:t>
            </a:r>
            <a:endParaRPr lang="es-BO" sz="1800" b="1" kern="100" dirty="0">
              <a:solidFill>
                <a:srgbClr val="000000"/>
              </a:solidFill>
              <a:effectLst/>
              <a:latin typeface="Arial" panose="020B0604020202020204" pitchFamily="34" charset="0"/>
              <a:ea typeface="Aptos" panose="020B0004020202020204" pitchFamily="34" charset="0"/>
              <a:cs typeface="Times New Roman" panose="02020603050405020304" pitchFamily="18" charset="0"/>
            </a:endParaRPr>
          </a:p>
        </p:txBody>
      </p:sp>
      <p:cxnSp>
        <p:nvCxnSpPr>
          <p:cNvPr id="8" name="Conector angular 7"/>
          <p:cNvCxnSpPr>
            <a:stCxn id="2" idx="3"/>
            <a:endCxn id="5" idx="1"/>
          </p:cNvCxnSpPr>
          <p:nvPr/>
        </p:nvCxnSpPr>
        <p:spPr>
          <a:xfrm>
            <a:off x="3255466" y="484321"/>
            <a:ext cx="1157100" cy="3919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1915762" y="5314165"/>
            <a:ext cx="2114681" cy="612412"/>
          </a:xfrm>
          <a:prstGeom prst="rect">
            <a:avLst/>
          </a:prstGeom>
        </p:spPr>
        <p:txBody>
          <a:bodyPr wrap="none">
            <a:spAutoFit/>
          </a:bodyPr>
          <a:lstStyle/>
          <a:p>
            <a:pPr algn="ctr">
              <a:lnSpc>
                <a:spcPct val="200000"/>
              </a:lnSpc>
              <a:spcAft>
                <a:spcPts val="1200"/>
              </a:spcAft>
            </a:pPr>
            <a:r>
              <a:rPr lang="es-BO" sz="2000" b="1" dirty="0">
                <a:latin typeface="Arial" panose="020B0604020202020204" pitchFamily="34" charset="0"/>
                <a:ea typeface="Calibri" panose="020F0502020204030204" pitchFamily="34" charset="0"/>
              </a:rPr>
              <a:t>CTH = 7,650 Bs.</a:t>
            </a:r>
            <a:endParaRPr lang="es-BO" sz="2000" dirty="0">
              <a:effectLst/>
              <a:latin typeface="Arial" panose="020B0604020202020204" pitchFamily="34" charset="0"/>
              <a:ea typeface="Calibri" panose="020F0502020204030204" pitchFamily="34" charset="0"/>
            </a:endParaRPr>
          </a:p>
        </p:txBody>
      </p:sp>
      <p:sp>
        <p:nvSpPr>
          <p:cNvPr id="14" name="Rectángulo 13"/>
          <p:cNvSpPr/>
          <p:nvPr/>
        </p:nvSpPr>
        <p:spPr>
          <a:xfrm>
            <a:off x="7779613" y="5249540"/>
            <a:ext cx="1887055" cy="612412"/>
          </a:xfrm>
          <a:prstGeom prst="rect">
            <a:avLst/>
          </a:prstGeom>
        </p:spPr>
        <p:txBody>
          <a:bodyPr wrap="none">
            <a:spAutoFit/>
          </a:bodyPr>
          <a:lstStyle/>
          <a:p>
            <a:pPr algn="ctr">
              <a:lnSpc>
                <a:spcPct val="200000"/>
              </a:lnSpc>
              <a:spcAft>
                <a:spcPts val="1200"/>
              </a:spcAft>
            </a:pPr>
            <a:r>
              <a:rPr lang="es-BO" sz="2000" b="1" dirty="0">
                <a:latin typeface="Arial" panose="020B0604020202020204" pitchFamily="34" charset="0"/>
                <a:ea typeface="Calibri" panose="020F0502020204030204" pitchFamily="34" charset="0"/>
              </a:rPr>
              <a:t>CTS = 185 Bs.</a:t>
            </a:r>
            <a:endParaRPr lang="es-BO" sz="2000" dirty="0">
              <a:effectLst/>
              <a:latin typeface="Arial" panose="020B0604020202020204" pitchFamily="34" charset="0"/>
              <a:ea typeface="Calibri" panose="020F0502020204030204" pitchFamily="34" charset="0"/>
            </a:endParaRPr>
          </a:p>
        </p:txBody>
      </p:sp>
      <p:graphicFrame>
        <p:nvGraphicFramePr>
          <p:cNvPr id="3" name="Tabla 2">
            <a:extLst>
              <a:ext uri="{FF2B5EF4-FFF2-40B4-BE49-F238E27FC236}">
                <a16:creationId xmlns:a16="http://schemas.microsoft.com/office/drawing/2014/main" id="{B90AE3CD-CFBB-E234-0541-7752AE26832B}"/>
              </a:ext>
            </a:extLst>
          </p:cNvPr>
          <p:cNvGraphicFramePr>
            <a:graphicFrameLocks noGrp="1"/>
          </p:cNvGraphicFramePr>
          <p:nvPr>
            <p:extLst>
              <p:ext uri="{D42A27DB-BD31-4B8C-83A1-F6EECF244321}">
                <p14:modId xmlns:p14="http://schemas.microsoft.com/office/powerpoint/2010/main" val="459735181"/>
              </p:ext>
            </p:extLst>
          </p:nvPr>
        </p:nvGraphicFramePr>
        <p:xfrm>
          <a:off x="212980" y="1548762"/>
          <a:ext cx="5257801" cy="1880238"/>
        </p:xfrm>
        <a:graphic>
          <a:graphicData uri="http://schemas.openxmlformats.org/drawingml/2006/table">
            <a:tbl>
              <a:tblPr firstRow="1" firstCol="1" bandRow="1">
                <a:tableStyleId>{5C22544A-7EE6-4342-B048-85BDC9FD1C3A}</a:tableStyleId>
              </a:tblPr>
              <a:tblGrid>
                <a:gridCol w="3897082">
                  <a:extLst>
                    <a:ext uri="{9D8B030D-6E8A-4147-A177-3AD203B41FA5}">
                      <a16:colId xmlns:a16="http://schemas.microsoft.com/office/drawing/2014/main" val="1848401873"/>
                    </a:ext>
                  </a:extLst>
                </a:gridCol>
                <a:gridCol w="1360719">
                  <a:extLst>
                    <a:ext uri="{9D8B030D-6E8A-4147-A177-3AD203B41FA5}">
                      <a16:colId xmlns:a16="http://schemas.microsoft.com/office/drawing/2014/main" val="196069528"/>
                    </a:ext>
                  </a:extLst>
                </a:gridCol>
              </a:tblGrid>
              <a:tr h="0">
                <a:tc>
                  <a:txBody>
                    <a:bodyPr/>
                    <a:lstStyle/>
                    <a:p>
                      <a:pPr algn="ctr">
                        <a:lnSpc>
                          <a:spcPct val="200000"/>
                        </a:lnSpc>
                        <a:spcBef>
                          <a:spcPts val="1200"/>
                        </a:spcBef>
                        <a:spcAft>
                          <a:spcPts val="800"/>
                        </a:spcAft>
                      </a:pPr>
                      <a:r>
                        <a:rPr lang="es-ES" sz="1200" kern="100">
                          <a:effectLst/>
                        </a:rPr>
                        <a:t>Beneficio</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800"/>
                        </a:spcAft>
                      </a:pPr>
                      <a:r>
                        <a:rPr lang="es-ES" sz="1200" kern="100">
                          <a:effectLst/>
                        </a:rPr>
                        <a:t>Valor (USD)</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9109071"/>
                  </a:ext>
                </a:extLst>
              </a:tr>
              <a:tr h="0">
                <a:tc>
                  <a:txBody>
                    <a:bodyPr/>
                    <a:lstStyle/>
                    <a:p>
                      <a:pPr algn="ctr">
                        <a:lnSpc>
                          <a:spcPct val="200000"/>
                        </a:lnSpc>
                        <a:spcBef>
                          <a:spcPts val="1200"/>
                        </a:spcBef>
                        <a:spcAft>
                          <a:spcPts val="800"/>
                        </a:spcAft>
                      </a:pPr>
                      <a:r>
                        <a:rPr lang="es-ES" sz="1200" kern="100">
                          <a:effectLst/>
                        </a:rPr>
                        <a:t>Reducción de errores de inventario</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800"/>
                        </a:spcAft>
                      </a:pPr>
                      <a:r>
                        <a:rPr lang="es-ES" sz="1200" kern="100">
                          <a:effectLst/>
                        </a:rPr>
                        <a:t>$1,200</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2508130"/>
                  </a:ext>
                </a:extLst>
              </a:tr>
              <a:tr h="0">
                <a:tc>
                  <a:txBody>
                    <a:bodyPr/>
                    <a:lstStyle/>
                    <a:p>
                      <a:pPr algn="ctr">
                        <a:lnSpc>
                          <a:spcPct val="200000"/>
                        </a:lnSpc>
                        <a:spcBef>
                          <a:spcPts val="1200"/>
                        </a:spcBef>
                        <a:spcAft>
                          <a:spcPts val="800"/>
                        </a:spcAft>
                      </a:pPr>
                      <a:r>
                        <a:rPr lang="es-ES" sz="1200" kern="100">
                          <a:effectLst/>
                        </a:rPr>
                        <a:t>Optimización de tiempo en procesos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800"/>
                        </a:spcAft>
                      </a:pPr>
                      <a:r>
                        <a:rPr lang="es-ES" sz="1200" kern="100">
                          <a:effectLst/>
                        </a:rPr>
                        <a:t>$1,000</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627940"/>
                  </a:ext>
                </a:extLst>
              </a:tr>
              <a:tr h="0">
                <a:tc>
                  <a:txBody>
                    <a:bodyPr/>
                    <a:lstStyle/>
                    <a:p>
                      <a:pPr algn="ctr">
                        <a:lnSpc>
                          <a:spcPct val="200000"/>
                        </a:lnSpc>
                        <a:spcBef>
                          <a:spcPts val="1200"/>
                        </a:spcBef>
                        <a:spcAft>
                          <a:spcPts val="800"/>
                        </a:spcAft>
                      </a:pPr>
                      <a:r>
                        <a:rPr lang="es-ES" sz="1200" kern="100">
                          <a:effectLst/>
                        </a:rPr>
                        <a:t>Mejora en la seguridad de los datos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800"/>
                        </a:spcAft>
                      </a:pPr>
                      <a:r>
                        <a:rPr lang="es-ES" sz="1200" kern="100">
                          <a:effectLst/>
                        </a:rPr>
                        <a:t>$800</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2368704"/>
                  </a:ext>
                </a:extLst>
              </a:tr>
              <a:tr h="0">
                <a:tc>
                  <a:txBody>
                    <a:bodyPr/>
                    <a:lstStyle/>
                    <a:p>
                      <a:pPr algn="ctr">
                        <a:lnSpc>
                          <a:spcPct val="200000"/>
                        </a:lnSpc>
                        <a:spcBef>
                          <a:spcPts val="1200"/>
                        </a:spcBef>
                        <a:spcAft>
                          <a:spcPts val="800"/>
                        </a:spcAft>
                      </a:pPr>
                      <a:r>
                        <a:rPr lang="es-ES" sz="1200" kern="100">
                          <a:effectLst/>
                        </a:rPr>
                        <a:t>Ahorros por auditorías externas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800"/>
                        </a:spcAft>
                      </a:pPr>
                      <a:r>
                        <a:rPr lang="es-ES" sz="1200" kern="100">
                          <a:effectLst/>
                        </a:rPr>
                        <a:t>$500</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1164240"/>
                  </a:ext>
                </a:extLst>
              </a:tr>
              <a:tr h="0">
                <a:tc>
                  <a:txBody>
                    <a:bodyPr/>
                    <a:lstStyle/>
                    <a:p>
                      <a:pPr algn="ctr">
                        <a:lnSpc>
                          <a:spcPct val="200000"/>
                        </a:lnSpc>
                        <a:spcBef>
                          <a:spcPts val="1200"/>
                        </a:spcBef>
                        <a:spcAft>
                          <a:spcPts val="800"/>
                        </a:spcAft>
                      </a:pPr>
                      <a:r>
                        <a:rPr lang="es-ES" sz="1200" kern="100">
                          <a:effectLst/>
                        </a:rPr>
                        <a:t>Total Beneficios Anuales</a:t>
                      </a:r>
                      <a:endParaRPr lang="es-BO" sz="1200" kern="10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200000"/>
                        </a:lnSpc>
                        <a:spcBef>
                          <a:spcPts val="1200"/>
                        </a:spcBef>
                        <a:spcAft>
                          <a:spcPts val="800"/>
                        </a:spcAft>
                      </a:pPr>
                      <a:r>
                        <a:rPr lang="es-ES" sz="1200" kern="100" dirty="0">
                          <a:effectLst/>
                        </a:rPr>
                        <a:t>$3,500</a:t>
                      </a:r>
                      <a:endParaRPr lang="es-BO" sz="1200" kern="100" dirty="0">
                        <a:effectLst/>
                        <a:latin typeface="Arial" panose="020B06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681695"/>
                  </a:ext>
                </a:extLst>
              </a:tr>
            </a:tbl>
          </a:graphicData>
        </a:graphic>
      </p:graphicFrame>
      <p:pic>
        <p:nvPicPr>
          <p:cNvPr id="7" name="Imagen 6">
            <a:extLst>
              <a:ext uri="{FF2B5EF4-FFF2-40B4-BE49-F238E27FC236}">
                <a16:creationId xmlns:a16="http://schemas.microsoft.com/office/drawing/2014/main" id="{7595E753-4134-25F9-E2EE-3D72879E5E61}"/>
              </a:ext>
            </a:extLst>
          </p:cNvPr>
          <p:cNvPicPr>
            <a:picLocks noChangeAspect="1"/>
          </p:cNvPicPr>
          <p:nvPr/>
        </p:nvPicPr>
        <p:blipFill>
          <a:blip r:embed="rId2"/>
          <a:stretch>
            <a:fillRect/>
          </a:stretch>
        </p:blipFill>
        <p:spPr>
          <a:xfrm>
            <a:off x="5567800" y="2382624"/>
            <a:ext cx="6411220" cy="2686425"/>
          </a:xfrm>
          <a:prstGeom prst="rect">
            <a:avLst/>
          </a:prstGeom>
        </p:spPr>
      </p:pic>
    </p:spTree>
    <p:extLst>
      <p:ext uri="{BB962C8B-B14F-4D97-AF65-F5344CB8AC3E}">
        <p14:creationId xmlns:p14="http://schemas.microsoft.com/office/powerpoint/2010/main" val="3330448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9209013" y="6269736"/>
            <a:ext cx="2743200" cy="365125"/>
          </a:xfrm>
        </p:spPr>
        <p:txBody>
          <a:bodyPr/>
          <a:lstStyle/>
          <a:p>
            <a:fld id="{4AC8A195-BE83-413D-9CFA-1C7771F662A1}" type="slidenum">
              <a:rPr lang="en-US" sz="1800" smtClean="0">
                <a:solidFill>
                  <a:srgbClr val="FF0000"/>
                </a:solidFill>
              </a:rPr>
              <a:t>38</a:t>
            </a:fld>
            <a:endParaRPr lang="en-US" sz="1600" dirty="0">
              <a:solidFill>
                <a:srgbClr val="FF0000"/>
              </a:solidFill>
            </a:endParaRPr>
          </a:p>
        </p:txBody>
      </p:sp>
      <p:sp>
        <p:nvSpPr>
          <p:cNvPr id="6" name="Rectángulo 5"/>
          <p:cNvSpPr/>
          <p:nvPr/>
        </p:nvSpPr>
        <p:spPr>
          <a:xfrm>
            <a:off x="975994" y="787113"/>
            <a:ext cx="2433711" cy="4079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sz="2800" b="1" dirty="0">
                <a:solidFill>
                  <a:schemeClr val="tx1"/>
                </a:solidFill>
                <a:latin typeface="Arial" panose="020B0604020202020204" pitchFamily="34" charset="0"/>
                <a:cs typeface="Arial" panose="020B0604020202020204" pitchFamily="34" charset="0"/>
              </a:rPr>
              <a:t>COCOMO II</a:t>
            </a:r>
          </a:p>
        </p:txBody>
      </p:sp>
      <p:cxnSp>
        <p:nvCxnSpPr>
          <p:cNvPr id="9" name="Conector angular 8"/>
          <p:cNvCxnSpPr>
            <a:cxnSpLocks/>
            <a:stCxn id="6" idx="3"/>
          </p:cNvCxnSpPr>
          <p:nvPr/>
        </p:nvCxnSpPr>
        <p:spPr>
          <a:xfrm>
            <a:off x="3409705" y="991095"/>
            <a:ext cx="2156411" cy="38975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a:xfrm>
            <a:off x="5566116" y="3666920"/>
            <a:ext cx="6246054" cy="2376548"/>
          </a:xfrm>
          <a:prstGeom prst="rect">
            <a:avLst/>
          </a:prstGeom>
          <a:ln>
            <a:noFill/>
          </a:ln>
          <a:effectLst>
            <a:glow rad="2286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wrap="square">
            <a:spAutoFit/>
          </a:bodyPr>
          <a:lstStyle/>
          <a:p>
            <a:pPr lvl="4" algn="just">
              <a:lnSpc>
                <a:spcPct val="150000"/>
              </a:lnSpc>
              <a:spcAft>
                <a:spcPts val="600"/>
              </a:spcAft>
            </a:pPr>
            <a:r>
              <a:rPr lang="es-BO"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Costo total</a:t>
            </a:r>
          </a:p>
          <a:p>
            <a:pPr algn="l">
              <a:lnSpc>
                <a:spcPct val="115000"/>
              </a:lnSpc>
              <a:spcBef>
                <a:spcPts val="1200"/>
              </a:spcBef>
              <a:spcAft>
                <a:spcPts val="800"/>
              </a:spcAft>
            </a:pPr>
            <a:r>
              <a:rPr lang="es-ES" sz="1800" kern="100" dirty="0" err="1">
                <a:effectLst/>
                <a:latin typeface="Arial" panose="020B0604020202020204" pitchFamily="34" charset="0"/>
                <a:ea typeface="Aptos" panose="020B0004020202020204" pitchFamily="34" charset="0"/>
                <a:cs typeface="Times New Roman" panose="02020603050405020304" pitchFamily="18" charset="0"/>
              </a:rPr>
              <a:t>CT</a:t>
            </a:r>
            <a:r>
              <a:rPr lang="es-ES" sz="1800" kern="100" dirty="0">
                <a:effectLst/>
                <a:latin typeface="Arial" panose="020B0604020202020204" pitchFamily="34" charset="0"/>
                <a:ea typeface="Aptos" panose="020B0004020202020204" pitchFamily="34" charset="0"/>
                <a:cs typeface="Times New Roman" panose="02020603050405020304" pitchFamily="18" charset="0"/>
              </a:rPr>
              <a:t> = (Costo estimado por </a:t>
            </a:r>
            <a:r>
              <a:rPr lang="es-ES" sz="1800" kern="100" dirty="0" err="1">
                <a:effectLst/>
                <a:latin typeface="Arial" panose="020B0604020202020204" pitchFamily="34" charset="0"/>
                <a:ea typeface="Aptos" panose="020B0004020202020204" pitchFamily="34" charset="0"/>
                <a:cs typeface="Times New Roman" panose="02020603050405020304" pitchFamily="18" charset="0"/>
              </a:rPr>
              <a:t>COCOMO</a:t>
            </a:r>
            <a:r>
              <a:rPr lang="es-ES" sz="1800" kern="100" dirty="0">
                <a:effectLst/>
                <a:latin typeface="Arial" panose="020B0604020202020204" pitchFamily="34" charset="0"/>
                <a:ea typeface="Aptos" panose="020B0004020202020204" pitchFamily="34" charset="0"/>
                <a:cs typeface="Times New Roman" panose="02020603050405020304" pitchFamily="18" charset="0"/>
              </a:rPr>
              <a:t> II) + </a:t>
            </a:r>
            <a:r>
              <a:rPr lang="es-ES" sz="1800" kern="100" dirty="0" err="1">
                <a:effectLst/>
                <a:latin typeface="Arial" panose="020B0604020202020204" pitchFamily="34" charset="0"/>
                <a:ea typeface="Aptos" panose="020B0004020202020204" pitchFamily="34" charset="0"/>
                <a:cs typeface="Times New Roman" panose="02020603050405020304" pitchFamily="18" charset="0"/>
              </a:rPr>
              <a:t>CTH</a:t>
            </a:r>
            <a:r>
              <a:rPr lang="es-ES" sz="1800" kern="100" dirty="0">
                <a:effectLst/>
                <a:latin typeface="Arial" panose="020B0604020202020204" pitchFamily="34" charset="0"/>
                <a:ea typeface="Aptos" panose="020B0004020202020204" pitchFamily="34" charset="0"/>
                <a:cs typeface="Times New Roman" panose="02020603050405020304" pitchFamily="18" charset="0"/>
              </a:rPr>
              <a:t> + </a:t>
            </a:r>
            <a:r>
              <a:rPr lang="es-ES" sz="1800" kern="100" dirty="0" err="1">
                <a:effectLst/>
                <a:latin typeface="Arial" panose="020B0604020202020204" pitchFamily="34" charset="0"/>
                <a:ea typeface="Aptos" panose="020B0004020202020204" pitchFamily="34" charset="0"/>
                <a:cs typeface="Times New Roman" panose="02020603050405020304" pitchFamily="18" charset="0"/>
              </a:rPr>
              <a:t>CTS</a:t>
            </a:r>
            <a:r>
              <a:rPr lang="es-ES" sz="1800" kern="100" dirty="0">
                <a:effectLst/>
                <a:latin typeface="Arial" panose="020B0604020202020204" pitchFamily="34" charset="0"/>
                <a:ea typeface="Aptos" panose="020B0004020202020204" pitchFamily="34" charset="0"/>
                <a:cs typeface="Times New Roman" panose="02020603050405020304" pitchFamily="18" charset="0"/>
              </a:rPr>
              <a:t> + CTO</a:t>
            </a:r>
            <a:endParaRPr lang="es-BO" sz="1800" kern="100" dirty="0">
              <a:effectLst/>
              <a:latin typeface="Arial" panose="020B0604020202020204" pitchFamily="34" charset="0"/>
              <a:ea typeface="Aptos" panose="020B0004020202020204" pitchFamily="34" charset="0"/>
              <a:cs typeface="Times New Roman" panose="02020603050405020304" pitchFamily="18" charset="0"/>
            </a:endParaRPr>
          </a:p>
          <a:p>
            <a:pPr algn="l">
              <a:lnSpc>
                <a:spcPct val="115000"/>
              </a:lnSpc>
              <a:spcBef>
                <a:spcPts val="1200"/>
              </a:spcBef>
              <a:spcAft>
                <a:spcPts val="800"/>
              </a:spcAft>
            </a:pPr>
            <a:r>
              <a:rPr lang="es-ES" sz="1800" kern="100" dirty="0" err="1">
                <a:effectLst/>
                <a:latin typeface="Arial" panose="020B0604020202020204" pitchFamily="34" charset="0"/>
                <a:ea typeface="Aptos" panose="020B0004020202020204" pitchFamily="34" charset="0"/>
                <a:cs typeface="Times New Roman" panose="02020603050405020304" pitchFamily="18" charset="0"/>
              </a:rPr>
              <a:t>CT</a:t>
            </a:r>
            <a:r>
              <a:rPr lang="es-ES" sz="1800" kern="100" dirty="0">
                <a:effectLst/>
                <a:latin typeface="Arial" panose="020B0604020202020204" pitchFamily="34" charset="0"/>
                <a:ea typeface="Aptos" panose="020B0004020202020204" pitchFamily="34" charset="0"/>
                <a:cs typeface="Times New Roman" panose="02020603050405020304" pitchFamily="18" charset="0"/>
              </a:rPr>
              <a:t> = 12,984 $ + 1,485 $ + 1,080.56 $ + 1,217 $</a:t>
            </a:r>
            <a:endParaRPr lang="es-BO" sz="1800" kern="100" dirty="0">
              <a:effectLst/>
              <a:latin typeface="Arial" panose="020B0604020202020204" pitchFamily="34" charset="0"/>
              <a:ea typeface="Aptos" panose="020B0004020202020204" pitchFamily="34" charset="0"/>
              <a:cs typeface="Times New Roman" panose="02020603050405020304" pitchFamily="18" charset="0"/>
            </a:endParaRPr>
          </a:p>
          <a:p>
            <a:r>
              <a:rPr lang="es-ES" sz="1800" dirty="0" err="1">
                <a:effectLst/>
                <a:latin typeface="Arial" panose="020B0604020202020204" pitchFamily="34" charset="0"/>
                <a:ea typeface="Aptos" panose="020B0004020202020204" pitchFamily="34" charset="0"/>
                <a:cs typeface="Times New Roman" panose="02020603050405020304" pitchFamily="18" charset="0"/>
              </a:rPr>
              <a:t>CT</a:t>
            </a:r>
            <a:r>
              <a:rPr lang="es-ES" sz="1800" dirty="0">
                <a:effectLst/>
                <a:latin typeface="Arial" panose="020B0604020202020204" pitchFamily="34" charset="0"/>
                <a:ea typeface="Aptos" panose="020B0004020202020204" pitchFamily="34" charset="0"/>
                <a:cs typeface="Times New Roman" panose="02020603050405020304" pitchFamily="18" charset="0"/>
              </a:rPr>
              <a:t> = 16,766.56 USD </a:t>
            </a:r>
            <a:endParaRPr lang="es-BO" sz="2000" dirty="0">
              <a:effectLst/>
              <a:latin typeface="Arial" panose="020B0604020202020204" pitchFamily="34" charset="0"/>
              <a:ea typeface="Calibri" panose="020F0502020204030204" pitchFamily="34" charset="0"/>
            </a:endParaRPr>
          </a:p>
        </p:txBody>
      </p:sp>
      <p:cxnSp>
        <p:nvCxnSpPr>
          <p:cNvPr id="16" name="Conector angular 15"/>
          <p:cNvCxnSpPr>
            <a:cxnSpLocks/>
          </p:cNvCxnSpPr>
          <p:nvPr/>
        </p:nvCxnSpPr>
        <p:spPr>
          <a:xfrm rot="10800000" flipV="1">
            <a:off x="2489982" y="1740149"/>
            <a:ext cx="3076134" cy="1339474"/>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2" name="Imagen 1" descr="Interfaz de usuario gráfica, Texto, Aplicación&#10;&#10;Descripción generada automáticamente">
            <a:extLst>
              <a:ext uri="{FF2B5EF4-FFF2-40B4-BE49-F238E27FC236}">
                <a16:creationId xmlns:a16="http://schemas.microsoft.com/office/drawing/2014/main" id="{B8471350-85D0-12C8-C8AF-285DF4EBEF7B}"/>
              </a:ext>
            </a:extLst>
          </p:cNvPr>
          <p:cNvPicPr>
            <a:picLocks noChangeAspect="1"/>
          </p:cNvPicPr>
          <p:nvPr/>
        </p:nvPicPr>
        <p:blipFill>
          <a:blip r:embed="rId2"/>
          <a:stretch>
            <a:fillRect/>
          </a:stretch>
        </p:blipFill>
        <p:spPr>
          <a:xfrm>
            <a:off x="5158846" y="223139"/>
            <a:ext cx="5972175" cy="2849880"/>
          </a:xfrm>
          <a:prstGeom prst="rect">
            <a:avLst/>
          </a:prstGeom>
        </p:spPr>
      </p:pic>
      <p:pic>
        <p:nvPicPr>
          <p:cNvPr id="3" name="Imagen 2" descr="Tabla&#10;&#10;Descripción generada automáticamente">
            <a:extLst>
              <a:ext uri="{FF2B5EF4-FFF2-40B4-BE49-F238E27FC236}">
                <a16:creationId xmlns:a16="http://schemas.microsoft.com/office/drawing/2014/main" id="{96F0EEC1-0645-530F-4268-0A1983C039F1}"/>
              </a:ext>
            </a:extLst>
          </p:cNvPr>
          <p:cNvPicPr>
            <a:picLocks noChangeAspect="1"/>
          </p:cNvPicPr>
          <p:nvPr/>
        </p:nvPicPr>
        <p:blipFill>
          <a:blip r:embed="rId3"/>
          <a:stretch>
            <a:fillRect/>
          </a:stretch>
        </p:blipFill>
        <p:spPr>
          <a:xfrm>
            <a:off x="379830" y="1929486"/>
            <a:ext cx="3924300" cy="4524375"/>
          </a:xfrm>
          <a:prstGeom prst="rect">
            <a:avLst/>
          </a:prstGeom>
        </p:spPr>
      </p:pic>
    </p:spTree>
    <p:extLst>
      <p:ext uri="{BB962C8B-B14F-4D97-AF65-F5344CB8AC3E}">
        <p14:creationId xmlns:p14="http://schemas.microsoft.com/office/powerpoint/2010/main" val="1939607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9209035" y="6251848"/>
            <a:ext cx="2743200" cy="365125"/>
          </a:xfrm>
        </p:spPr>
        <p:txBody>
          <a:bodyPr/>
          <a:lstStyle/>
          <a:p>
            <a:fld id="{4AC8A195-BE83-413D-9CFA-1C7771F662A1}" type="slidenum">
              <a:rPr lang="en-US" sz="1800" smtClean="0">
                <a:solidFill>
                  <a:srgbClr val="FF0000"/>
                </a:solidFill>
              </a:rPr>
              <a:t>39</a:t>
            </a:fld>
            <a:endParaRPr lang="en-US" sz="1600" dirty="0">
              <a:solidFill>
                <a:srgbClr val="FF0000"/>
              </a:solidFill>
            </a:endParaRPr>
          </a:p>
        </p:txBody>
      </p:sp>
      <p:sp>
        <p:nvSpPr>
          <p:cNvPr id="2" name="Título 1"/>
          <p:cNvSpPr>
            <a:spLocks noGrp="1"/>
          </p:cNvSpPr>
          <p:nvPr>
            <p:ph type="title"/>
          </p:nvPr>
        </p:nvSpPr>
        <p:spPr>
          <a:xfrm>
            <a:off x="345989" y="1672281"/>
            <a:ext cx="7381103" cy="3160161"/>
          </a:xfrm>
          <a:effectLst>
            <a:glow rad="228600">
              <a:schemeClr val="accent5">
                <a:satMod val="175000"/>
                <a:alpha val="40000"/>
              </a:schemeClr>
            </a:glow>
          </a:effectLst>
        </p:spPr>
        <p:txBody>
          <a:bodyPr>
            <a:normAutofit/>
          </a:bodyPr>
          <a:lstStyle/>
          <a:p>
            <a:pPr algn="ctr"/>
            <a:r>
              <a:rPr lang="es-BO" sz="5400" b="1" dirty="0">
                <a:latin typeface="Arial" panose="020B0604020202020204" pitchFamily="34" charset="0"/>
                <a:cs typeface="Arial" panose="020B0604020202020204" pitchFamily="34" charset="0"/>
              </a:rPr>
              <a:t>CAPITULO V</a:t>
            </a:r>
            <a:br>
              <a:rPr lang="es-BO" sz="5400" b="1" dirty="0">
                <a:latin typeface="Arial" panose="020B0604020202020204" pitchFamily="34" charset="0"/>
                <a:cs typeface="Arial" panose="020B0604020202020204" pitchFamily="34" charset="0"/>
              </a:rPr>
            </a:br>
            <a:r>
              <a:rPr lang="es-BO" sz="5400" b="1" dirty="0">
                <a:latin typeface="Arial" panose="020B0604020202020204" pitchFamily="34" charset="0"/>
                <a:cs typeface="Arial" panose="020B0604020202020204" pitchFamily="34" charset="0"/>
              </a:rPr>
              <a:t>CONCLUSIONES </a:t>
            </a:r>
            <a:br>
              <a:rPr lang="es-BO" sz="5400" b="1" dirty="0">
                <a:latin typeface="Arial" panose="020B0604020202020204" pitchFamily="34" charset="0"/>
                <a:cs typeface="Arial" panose="020B0604020202020204" pitchFamily="34" charset="0"/>
              </a:rPr>
            </a:br>
            <a:r>
              <a:rPr lang="es-BO" sz="5400" b="1" dirty="0">
                <a:latin typeface="Arial" panose="020B0604020202020204" pitchFamily="34" charset="0"/>
                <a:cs typeface="Arial" panose="020B0604020202020204" pitchFamily="34" charset="0"/>
              </a:rPr>
              <a:t>Y</a:t>
            </a:r>
            <a:br>
              <a:rPr lang="es-BO" sz="5400" b="1" dirty="0">
                <a:latin typeface="Arial" panose="020B0604020202020204" pitchFamily="34" charset="0"/>
                <a:cs typeface="Arial" panose="020B0604020202020204" pitchFamily="34" charset="0"/>
              </a:rPr>
            </a:br>
            <a:r>
              <a:rPr lang="es-BO" sz="5400" b="1" dirty="0">
                <a:latin typeface="Arial" panose="020B0604020202020204" pitchFamily="34" charset="0"/>
                <a:cs typeface="Arial" panose="020B0604020202020204" pitchFamily="34" charset="0"/>
              </a:rPr>
              <a:t>RECOMENDACIONES</a:t>
            </a:r>
            <a:endParaRPr lang="es-BO" sz="5400" dirty="0"/>
          </a:p>
        </p:txBody>
      </p:sp>
    </p:spTree>
    <p:extLst>
      <p:ext uri="{BB962C8B-B14F-4D97-AF65-F5344CB8AC3E}">
        <p14:creationId xmlns:p14="http://schemas.microsoft.com/office/powerpoint/2010/main" val="425521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6750" y="203609"/>
            <a:ext cx="10886620" cy="806707"/>
          </a:xfrm>
          <a:ln>
            <a:solidFill>
              <a:schemeClr val="tx1">
                <a:lumMod val="50000"/>
                <a:lumOff val="50000"/>
              </a:schemeClr>
            </a:solidFill>
          </a:ln>
        </p:spPr>
        <p:txBody>
          <a:bodyPr>
            <a:normAutofit/>
          </a:bodyPr>
          <a:lstStyle/>
          <a:p>
            <a:pPr algn="ctr"/>
            <a:r>
              <a:rPr lang="es-BO" b="1" dirty="0">
                <a:solidFill>
                  <a:prstClr val="black"/>
                </a:solidFill>
                <a:latin typeface="Arial" panose="020B0604020202020204" pitchFamily="34" charset="0"/>
                <a:cs typeface="Arial" panose="020B0604020202020204" pitchFamily="34" charset="0"/>
              </a:rPr>
              <a:t>PROBLEMÁTICA</a:t>
            </a:r>
            <a:endParaRPr lang="es-BO" sz="3200" dirty="0">
              <a:solidFill>
                <a:schemeClr val="accent1">
                  <a:lumMod val="75000"/>
                </a:schemeClr>
              </a:solidFill>
              <a:latin typeface="+mn-lt"/>
            </a:endParaRPr>
          </a:p>
        </p:txBody>
      </p:sp>
      <p:sp>
        <p:nvSpPr>
          <p:cNvPr id="3" name="Marcador de contenido 2"/>
          <p:cNvSpPr>
            <a:spLocks noGrp="1"/>
          </p:cNvSpPr>
          <p:nvPr>
            <p:ph idx="1"/>
          </p:nvPr>
        </p:nvSpPr>
        <p:spPr>
          <a:xfrm>
            <a:off x="1895475" y="2897189"/>
            <a:ext cx="8439150" cy="3365063"/>
          </a:xfrm>
        </p:spPr>
        <p:txBody>
          <a:bodyPr>
            <a:normAutofit/>
          </a:bodyPr>
          <a:lstStyle/>
          <a:p>
            <a:pPr marL="0" indent="0" algn="ctr">
              <a:lnSpc>
                <a:spcPct val="200000"/>
              </a:lnSpc>
              <a:spcBef>
                <a:spcPts val="1200"/>
              </a:spcBef>
              <a:spcAft>
                <a:spcPts val="800"/>
              </a:spcAft>
              <a:buNone/>
            </a:pPr>
            <a:r>
              <a:rPr lang="es-ES" kern="0" dirty="0">
                <a:effectLst/>
                <a:latin typeface="Arial" panose="020B0604020202020204" pitchFamily="34" charset="0"/>
                <a:ea typeface="Times New Roman" panose="02020603050405020304" pitchFamily="18" charset="0"/>
                <a:cs typeface="Times New Roman" panose="02020603050405020304" pitchFamily="18" charset="0"/>
              </a:rPr>
              <a:t>¿Cómo puede un sistema de administración de inventarios ayudar en el manejo de insumos y reducir las pérdidas en el laboratorio de óptica?</a:t>
            </a:r>
            <a:endParaRPr lang="es-BO" kern="100" dirty="0">
              <a:effectLst/>
              <a:latin typeface="Arial" panose="020B0604020202020204" pitchFamily="34" charset="0"/>
              <a:ea typeface="Aptos" panose="020B0004020202020204" pitchFamily="34" charset="0"/>
              <a:cs typeface="Times New Roman" panose="02020603050405020304" pitchFamily="18" charset="0"/>
            </a:endParaRPr>
          </a:p>
        </p:txBody>
      </p:sp>
      <p:sp>
        <p:nvSpPr>
          <p:cNvPr id="4" name="Marcador de número de diapositiva 3"/>
          <p:cNvSpPr>
            <a:spLocks noGrp="1"/>
          </p:cNvSpPr>
          <p:nvPr>
            <p:ph type="sldNum" sz="quarter" idx="12"/>
          </p:nvPr>
        </p:nvSpPr>
        <p:spPr>
          <a:xfrm>
            <a:off x="11553370" y="6311900"/>
            <a:ext cx="424543" cy="365125"/>
          </a:xfrm>
        </p:spPr>
        <p:txBody>
          <a:bodyPr/>
          <a:lstStyle/>
          <a:p>
            <a:fld id="{4AC8A195-BE83-413D-9CFA-1C7771F662A1}" type="slidenum">
              <a:rPr lang="en-US" sz="1800" smtClean="0">
                <a:solidFill>
                  <a:srgbClr val="FF0000"/>
                </a:solidFill>
              </a:rPr>
              <a:pPr/>
              <a:t>4</a:t>
            </a:fld>
            <a:endParaRPr lang="en-US" sz="1800" dirty="0">
              <a:solidFill>
                <a:srgbClr val="FF0000"/>
              </a:solidFill>
            </a:endParaRPr>
          </a:p>
        </p:txBody>
      </p:sp>
      <p:sp>
        <p:nvSpPr>
          <p:cNvPr id="5" name="Rectángulo 4"/>
          <p:cNvSpPr/>
          <p:nvPr/>
        </p:nvSpPr>
        <p:spPr>
          <a:xfrm>
            <a:off x="666750" y="1571626"/>
            <a:ext cx="5339912" cy="10096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lvl="2">
              <a:lnSpc>
                <a:spcPct val="200000"/>
              </a:lnSpc>
              <a:spcBef>
                <a:spcPts val="800"/>
              </a:spcBef>
              <a:spcAft>
                <a:spcPts val="400"/>
              </a:spcAft>
            </a:pPr>
            <a:r>
              <a:rPr lang="es-ES" sz="1800" b="1" kern="100" dirty="0">
                <a:solidFill>
                  <a:srgbClr val="000000"/>
                </a:solidFill>
                <a:effectLst/>
                <a:latin typeface="Arial" panose="020B0604020202020204" pitchFamily="34" charset="0"/>
                <a:ea typeface="Times New Roman" panose="02020603050405020304" pitchFamily="18" charset="0"/>
              </a:rPr>
              <a:t>FORMULACIÓN DEL PROBLEMA</a:t>
            </a:r>
            <a:endParaRPr lang="es-BO" sz="1800" b="1" kern="100" dirty="0">
              <a:solidFill>
                <a:srgbClr val="00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44923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93192" y="170455"/>
            <a:ext cx="4738103" cy="816561"/>
          </a:xfrm>
        </p:spPr>
        <p:txBody>
          <a:bodyPr>
            <a:noAutofit/>
          </a:bodyPr>
          <a:lstStyle/>
          <a:p>
            <a:pPr algn="ctr"/>
            <a:r>
              <a:rPr lang="es-BO" b="1" dirty="0">
                <a:latin typeface="Arial" panose="020B0604020202020204" pitchFamily="34" charset="0"/>
                <a:cs typeface="Arial" panose="020B0604020202020204" pitchFamily="34" charset="0"/>
              </a:rPr>
              <a:t>CONCLUSIONES</a:t>
            </a:r>
          </a:p>
        </p:txBody>
      </p:sp>
      <p:sp>
        <p:nvSpPr>
          <p:cNvPr id="3" name="Marcador de contenido 2"/>
          <p:cNvSpPr>
            <a:spLocks noGrp="1"/>
          </p:cNvSpPr>
          <p:nvPr>
            <p:ph idx="1"/>
          </p:nvPr>
        </p:nvSpPr>
        <p:spPr>
          <a:xfrm>
            <a:off x="900331" y="2909544"/>
            <a:ext cx="9523827" cy="3069225"/>
          </a:xfrm>
        </p:spPr>
        <p:txBody>
          <a:bodyPr>
            <a:normAutofit lnSpcReduction="10000"/>
          </a:bodyPr>
          <a:lstStyle/>
          <a:p>
            <a:pPr marL="0" indent="0" algn="just">
              <a:buNone/>
            </a:pPr>
            <a:r>
              <a:rPr lang="es-BO" sz="1800" b="1" kern="100" dirty="0">
                <a:solidFill>
                  <a:srgbClr val="000000"/>
                </a:solidFill>
                <a:effectLst/>
                <a:latin typeface="Arial" panose="020B0604020202020204" pitchFamily="34" charset="0"/>
                <a:ea typeface="Times New Roman" panose="02020603050405020304" pitchFamily="18" charset="0"/>
              </a:rPr>
              <a:t>Optimización de la administración de insumos:</a:t>
            </a:r>
            <a:endParaRPr lang="es-BO" sz="1800" dirty="0">
              <a:latin typeface="Arial" panose="020B0604020202020204" pitchFamily="34" charset="0"/>
              <a:cs typeface="Arial" panose="020B0604020202020204" pitchFamily="34" charset="0"/>
            </a:endParaRPr>
          </a:p>
          <a:p>
            <a:pPr marL="0" indent="0" algn="just">
              <a:lnSpc>
                <a:spcPct val="200000"/>
              </a:lnSpc>
              <a:spcBef>
                <a:spcPts val="1200"/>
              </a:spcBef>
              <a:spcAft>
                <a:spcPts val="800"/>
              </a:spcAft>
              <a:buNone/>
            </a:pPr>
            <a:r>
              <a:rPr lang="es-BO" sz="1800" kern="100" dirty="0">
                <a:effectLst/>
                <a:latin typeface="Arial" panose="020B0604020202020204" pitchFamily="34" charset="0"/>
                <a:ea typeface="Aptos" panose="020B0004020202020204" pitchFamily="34" charset="0"/>
                <a:cs typeface="Times New Roman" panose="02020603050405020304" pitchFamily="18" charset="0"/>
              </a:rPr>
              <a:t>El desarrollo del sistema de administración de inventarios permitió reducir las pérdidas de insumos en el laboratorio óptico “</a:t>
            </a:r>
            <a:r>
              <a:rPr lang="es-BO" sz="1800" kern="100" dirty="0" err="1">
                <a:effectLst/>
                <a:latin typeface="Arial" panose="020B0604020202020204" pitchFamily="34" charset="0"/>
                <a:ea typeface="Aptos" panose="020B0004020202020204" pitchFamily="34" charset="0"/>
                <a:cs typeface="Times New Roman" panose="02020603050405020304" pitchFamily="18" charset="0"/>
              </a:rPr>
              <a:t>OptalVision</a:t>
            </a:r>
            <a:r>
              <a:rPr lang="es-BO" sz="1800" kern="100" dirty="0">
                <a:effectLst/>
                <a:latin typeface="Arial" panose="020B0604020202020204" pitchFamily="34" charset="0"/>
                <a:ea typeface="Aptos" panose="020B0004020202020204" pitchFamily="34" charset="0"/>
                <a:cs typeface="Times New Roman" panose="02020603050405020304" pitchFamily="18" charset="0"/>
              </a:rPr>
              <a:t>” mediante la implementación de procesos eficientes y un seguimiento detallado de los productos. La trazabilidad de los movimientos de inventario proporcionó una visibilidad completa de los flujos de información, facilitando una gestión operativa más organizada y efectiva.</a:t>
            </a:r>
          </a:p>
        </p:txBody>
      </p:sp>
      <p:sp>
        <p:nvSpPr>
          <p:cNvPr id="4" name="Marcador de número de diapositiva 3"/>
          <p:cNvSpPr>
            <a:spLocks noGrp="1"/>
          </p:cNvSpPr>
          <p:nvPr>
            <p:ph type="sldNum" sz="quarter" idx="12"/>
          </p:nvPr>
        </p:nvSpPr>
        <p:spPr>
          <a:xfrm>
            <a:off x="9221730" y="6313008"/>
            <a:ext cx="2743200" cy="365125"/>
          </a:xfrm>
        </p:spPr>
        <p:txBody>
          <a:bodyPr/>
          <a:lstStyle/>
          <a:p>
            <a:fld id="{4AC8A195-BE83-413D-9CFA-1C7771F662A1}" type="slidenum">
              <a:rPr lang="en-US" sz="1800" smtClean="0">
                <a:solidFill>
                  <a:srgbClr val="FF0000"/>
                </a:solidFill>
              </a:rPr>
              <a:t>40</a:t>
            </a:fld>
            <a:endParaRPr lang="en-US" sz="1600" dirty="0">
              <a:solidFill>
                <a:srgbClr val="FF0000"/>
              </a:solidFill>
            </a:endParaRPr>
          </a:p>
        </p:txBody>
      </p:sp>
      <p:sp>
        <p:nvSpPr>
          <p:cNvPr id="5" name="Rectángulo 4"/>
          <p:cNvSpPr/>
          <p:nvPr/>
        </p:nvSpPr>
        <p:spPr>
          <a:xfrm>
            <a:off x="5359791" y="987016"/>
            <a:ext cx="5451232" cy="15882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MX" dirty="0"/>
              <a:t>El “SISTEMA DE ADMINISTRACIÓN DE INVENTARIOS DE INSUMOS PARA LABORATORIO DE ÓPTICA CASO: </a:t>
            </a:r>
            <a:r>
              <a:rPr lang="es-MX" dirty="0" err="1"/>
              <a:t>OPTALVISION</a:t>
            </a:r>
            <a:r>
              <a:rPr lang="es-MX" dirty="0"/>
              <a:t>”, ha sido concluido satisfactoriamente y se han alcanzado el cumplimiento de los objetivos planteados.</a:t>
            </a:r>
            <a:endParaRPr lang="es-BO" dirty="0"/>
          </a:p>
        </p:txBody>
      </p:sp>
      <p:pic>
        <p:nvPicPr>
          <p:cNvPr id="9" name="Imagen 8">
            <a:extLst>
              <a:ext uri="{FF2B5EF4-FFF2-40B4-BE49-F238E27FC236}">
                <a16:creationId xmlns:a16="http://schemas.microsoft.com/office/drawing/2014/main" id="{00CCE560-E0EB-46FE-8D7C-E1A0D45789F8}"/>
              </a:ext>
            </a:extLst>
          </p:cNvPr>
          <p:cNvPicPr>
            <a:picLocks noChangeAspect="1"/>
          </p:cNvPicPr>
          <p:nvPr/>
        </p:nvPicPr>
        <p:blipFill>
          <a:blip r:embed="rId2"/>
          <a:stretch>
            <a:fillRect/>
          </a:stretch>
        </p:blipFill>
        <p:spPr>
          <a:xfrm>
            <a:off x="197323" y="23077"/>
            <a:ext cx="3164856" cy="2886467"/>
          </a:xfrm>
          <a:prstGeom prst="rect">
            <a:avLst/>
          </a:prstGeom>
        </p:spPr>
      </p:pic>
    </p:spTree>
    <p:extLst>
      <p:ext uri="{BB962C8B-B14F-4D97-AF65-F5344CB8AC3E}">
        <p14:creationId xmlns:p14="http://schemas.microsoft.com/office/powerpoint/2010/main" val="2110380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a:xfrm>
            <a:off x="9215492" y="6297273"/>
            <a:ext cx="2743200" cy="365125"/>
          </a:xfrm>
        </p:spPr>
        <p:txBody>
          <a:bodyPr/>
          <a:lstStyle/>
          <a:p>
            <a:fld id="{4AC8A195-BE83-413D-9CFA-1C7771F662A1}" type="slidenum">
              <a:rPr lang="en-US" sz="1800" smtClean="0">
                <a:solidFill>
                  <a:srgbClr val="FF0000"/>
                </a:solidFill>
              </a:rPr>
              <a:t>41</a:t>
            </a:fld>
            <a:endParaRPr lang="en-US" sz="1600" dirty="0">
              <a:solidFill>
                <a:srgbClr val="FF0000"/>
              </a:solidFill>
            </a:endParaRPr>
          </a:p>
        </p:txBody>
      </p:sp>
      <p:sp>
        <p:nvSpPr>
          <p:cNvPr id="5" name="Rectángulo 4"/>
          <p:cNvSpPr/>
          <p:nvPr/>
        </p:nvSpPr>
        <p:spPr>
          <a:xfrm>
            <a:off x="1368083" y="547448"/>
            <a:ext cx="9478108" cy="1251625"/>
          </a:xfrm>
          <a:prstGeom prst="rect">
            <a:avLst/>
          </a:prstGeom>
        </p:spPr>
        <p:txBody>
          <a:bodyPr wrap="square">
            <a:spAutoFit/>
          </a:bodyPr>
          <a:lstStyle/>
          <a:p>
            <a:pPr lvl="2">
              <a:lnSpc>
                <a:spcPct val="200000"/>
              </a:lnSpc>
              <a:spcBef>
                <a:spcPts val="800"/>
              </a:spcBef>
              <a:spcAft>
                <a:spcPts val="400"/>
              </a:spcAft>
            </a:pPr>
            <a:r>
              <a:rPr lang="es-BO" sz="1800" b="1" kern="100" dirty="0">
                <a:solidFill>
                  <a:srgbClr val="000000"/>
                </a:solidFill>
                <a:effectLst/>
                <a:latin typeface="Arial" panose="020B0604020202020204" pitchFamily="34" charset="0"/>
                <a:ea typeface="Times New Roman" panose="02020603050405020304" pitchFamily="18" charset="0"/>
              </a:rPr>
              <a:t>Diseño robusto de la base de datos:</a:t>
            </a:r>
            <a:endParaRPr lang="es-BO" sz="2800" dirty="0">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
            </a:pPr>
            <a:r>
              <a:rPr lang="es-BO" sz="1800" dirty="0">
                <a:effectLst/>
                <a:latin typeface="Arial" panose="020B0604020202020204" pitchFamily="34" charset="0"/>
                <a:ea typeface="Aptos" panose="020B0004020202020204" pitchFamily="34" charset="0"/>
                <a:cs typeface="Times New Roman" panose="02020603050405020304" pitchFamily="18" charset="0"/>
              </a:rPr>
              <a:t>La base de datos relacional fue diseñada respetando los principios de organización y seguridad de los datos, lo que aseguró la integridad de la información almacenada</a:t>
            </a:r>
            <a:endParaRPr lang="es-BO" sz="2800" dirty="0">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9FFA6DB2-7702-FFC8-3A39-5D4F819D0FE5}"/>
              </a:ext>
            </a:extLst>
          </p:cNvPr>
          <p:cNvSpPr/>
          <p:nvPr/>
        </p:nvSpPr>
        <p:spPr>
          <a:xfrm>
            <a:off x="1345809" y="1755573"/>
            <a:ext cx="9478108" cy="1528624"/>
          </a:xfrm>
          <a:prstGeom prst="rect">
            <a:avLst/>
          </a:prstGeom>
        </p:spPr>
        <p:txBody>
          <a:bodyPr wrap="square">
            <a:spAutoFit/>
          </a:bodyPr>
          <a:lstStyle/>
          <a:p>
            <a:pPr lvl="2">
              <a:lnSpc>
                <a:spcPct val="200000"/>
              </a:lnSpc>
              <a:spcBef>
                <a:spcPts val="800"/>
              </a:spcBef>
              <a:spcAft>
                <a:spcPts val="400"/>
              </a:spcAft>
            </a:pPr>
            <a:r>
              <a:rPr lang="es-BO" sz="1800" b="1" kern="100" dirty="0">
                <a:solidFill>
                  <a:srgbClr val="000000"/>
                </a:solidFill>
                <a:effectLst/>
                <a:latin typeface="Arial" panose="020B0604020202020204" pitchFamily="34" charset="0"/>
                <a:ea typeface="Times New Roman" panose="02020603050405020304" pitchFamily="18" charset="0"/>
              </a:rPr>
              <a:t>Implementación efectiva de módulos clave:</a:t>
            </a:r>
          </a:p>
          <a:p>
            <a:pPr marL="342900" lvl="0" indent="-342900" algn="just">
              <a:buFont typeface="Wingdings" panose="05000000000000000000" pitchFamily="2" charset="2"/>
              <a:buChar char="§"/>
            </a:pPr>
            <a:r>
              <a:rPr lang="es-BO" sz="1800" dirty="0">
                <a:effectLst/>
                <a:latin typeface="Arial" panose="020B0604020202020204" pitchFamily="34" charset="0"/>
                <a:ea typeface="Aptos" panose="020B0004020202020204" pitchFamily="34" charset="0"/>
                <a:cs typeface="Times New Roman" panose="02020603050405020304" pitchFamily="18" charset="0"/>
              </a:rPr>
              <a:t>Los módulos desarrollados para usuarios, personal, productos, proveedores y ventas contribuyeron a una gestión integral del sistema, permitiendo registrar y monitorear los movimientos de insumos de manera eficiente.</a:t>
            </a:r>
            <a:endParaRPr lang="es-BO" sz="2800" dirty="0">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C1BC9C85-42D0-552A-8885-BF808ADA2C13}"/>
              </a:ext>
            </a:extLst>
          </p:cNvPr>
          <p:cNvSpPr/>
          <p:nvPr/>
        </p:nvSpPr>
        <p:spPr>
          <a:xfrm>
            <a:off x="1278076" y="3291993"/>
            <a:ext cx="9478108" cy="1200329"/>
          </a:xfrm>
          <a:prstGeom prst="rect">
            <a:avLst/>
          </a:prstGeom>
        </p:spPr>
        <p:txBody>
          <a:bodyPr wrap="square">
            <a:spAutoFit/>
          </a:bodyPr>
          <a:lstStyle/>
          <a:p>
            <a:pPr algn="just"/>
            <a:r>
              <a:rPr lang="es-BO" sz="1800" b="1" kern="100" dirty="0">
                <a:solidFill>
                  <a:srgbClr val="000000"/>
                </a:solidFill>
                <a:effectLst/>
                <a:latin typeface="Arial" panose="020B0604020202020204" pitchFamily="34" charset="0"/>
                <a:ea typeface="Times New Roman" panose="02020603050405020304" pitchFamily="18" charset="0"/>
              </a:rPr>
              <a:t>	Controles tecnológicos alineados con la norma ISO/IEC 27001:2023:</a:t>
            </a:r>
          </a:p>
          <a:p>
            <a:pPr marL="342900" lvl="0" indent="-342900" algn="just">
              <a:buFont typeface="Wingdings" panose="05000000000000000000" pitchFamily="2" charset="2"/>
              <a:buChar char="§"/>
            </a:pPr>
            <a:endParaRPr lang="es-BO" sz="18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buFont typeface="Wingdings" panose="05000000000000000000" pitchFamily="2" charset="2"/>
              <a:buChar char="§"/>
            </a:pPr>
            <a:r>
              <a:rPr lang="es-BO" sz="1800" dirty="0">
                <a:effectLst/>
                <a:latin typeface="Arial" panose="020B0604020202020204" pitchFamily="34" charset="0"/>
                <a:ea typeface="Aptos" panose="020B0004020202020204" pitchFamily="34" charset="0"/>
                <a:cs typeface="Times New Roman" panose="02020603050405020304" pitchFamily="18" charset="0"/>
              </a:rPr>
              <a:t>La incorporación de controles tecnológicos de la norma ISO/IEC 27001:2023 ayudo a la protección de la información sensible del laboratorio. </a:t>
            </a:r>
            <a:endParaRPr lang="es-BO" sz="2800"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6E871808-4284-416E-9BCD-125F200FDDBE}"/>
              </a:ext>
            </a:extLst>
          </p:cNvPr>
          <p:cNvSpPr/>
          <p:nvPr/>
        </p:nvSpPr>
        <p:spPr>
          <a:xfrm>
            <a:off x="1368083" y="4794633"/>
            <a:ext cx="9478108" cy="1528624"/>
          </a:xfrm>
          <a:prstGeom prst="rect">
            <a:avLst/>
          </a:prstGeom>
        </p:spPr>
        <p:txBody>
          <a:bodyPr wrap="square">
            <a:spAutoFit/>
          </a:bodyPr>
          <a:lstStyle/>
          <a:p>
            <a:pPr lvl="2">
              <a:lnSpc>
                <a:spcPct val="200000"/>
              </a:lnSpc>
              <a:spcBef>
                <a:spcPts val="800"/>
              </a:spcBef>
              <a:spcAft>
                <a:spcPts val="400"/>
              </a:spcAft>
            </a:pPr>
            <a:r>
              <a:rPr lang="es-BO" sz="1800" b="1" kern="100" dirty="0">
                <a:solidFill>
                  <a:srgbClr val="000000"/>
                </a:solidFill>
                <a:effectLst/>
                <a:latin typeface="Arial" panose="020B0604020202020204" pitchFamily="34" charset="0"/>
                <a:ea typeface="Times New Roman" panose="02020603050405020304" pitchFamily="18" charset="0"/>
              </a:rPr>
              <a:t>Automatización de reportes y soporte en la toma de decisiones:</a:t>
            </a:r>
            <a:endParaRPr lang="es-BO" sz="18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buFont typeface="Wingdings" panose="05000000000000000000" pitchFamily="2" charset="2"/>
              <a:buChar char="§"/>
            </a:pPr>
            <a:r>
              <a:rPr lang="es-BO" sz="1800" dirty="0">
                <a:effectLst/>
                <a:latin typeface="Arial" panose="020B0604020202020204" pitchFamily="34" charset="0"/>
                <a:ea typeface="Aptos" panose="020B0004020202020204" pitchFamily="34" charset="0"/>
                <a:cs typeface="Times New Roman" panose="02020603050405020304" pitchFamily="18" charset="0"/>
              </a:rPr>
              <a:t>La generación automatizada de reportes basada en los datos de ventas, trabajos e insumos proporcionó a los administradores de “</a:t>
            </a:r>
            <a:r>
              <a:rPr lang="es-BO" sz="1800" dirty="0" err="1">
                <a:effectLst/>
                <a:latin typeface="Arial" panose="020B0604020202020204" pitchFamily="34" charset="0"/>
                <a:ea typeface="Aptos" panose="020B0004020202020204" pitchFamily="34" charset="0"/>
                <a:cs typeface="Times New Roman" panose="02020603050405020304" pitchFamily="18" charset="0"/>
              </a:rPr>
              <a:t>OptalVision</a:t>
            </a:r>
            <a:r>
              <a:rPr lang="es-BO" sz="1800" dirty="0">
                <a:effectLst/>
                <a:latin typeface="Arial" panose="020B0604020202020204" pitchFamily="34" charset="0"/>
                <a:ea typeface="Aptos" panose="020B0004020202020204" pitchFamily="34" charset="0"/>
                <a:cs typeface="Times New Roman" panose="02020603050405020304" pitchFamily="18" charset="0"/>
              </a:rPr>
              <a:t>” información clave para el análisis y la toma de decisiones estratégicas.</a:t>
            </a:r>
            <a:endParaRPr lang="es-B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5474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025" y="888169"/>
            <a:ext cx="10515600" cy="4351338"/>
          </a:xfrm>
        </p:spPr>
        <p:txBody>
          <a:bodyPr/>
          <a:lstStyle/>
          <a:p>
            <a:pPr marL="0" indent="0">
              <a:buNone/>
            </a:pPr>
            <a:endParaRPr lang="es-BO" dirty="0"/>
          </a:p>
          <a:p>
            <a:pPr marL="0" indent="0">
              <a:buNone/>
            </a:pPr>
            <a:endParaRPr lang="es-BO" dirty="0"/>
          </a:p>
          <a:p>
            <a:pPr marL="0" indent="0">
              <a:buNone/>
            </a:pPr>
            <a:endParaRPr lang="es-BO" dirty="0"/>
          </a:p>
        </p:txBody>
      </p:sp>
      <p:sp>
        <p:nvSpPr>
          <p:cNvPr id="4" name="Marcador de número de diapositiva 3"/>
          <p:cNvSpPr>
            <a:spLocks noGrp="1"/>
          </p:cNvSpPr>
          <p:nvPr>
            <p:ph type="sldNum" sz="quarter" idx="12"/>
          </p:nvPr>
        </p:nvSpPr>
        <p:spPr>
          <a:xfrm>
            <a:off x="9226555" y="6277973"/>
            <a:ext cx="2743200" cy="365125"/>
          </a:xfrm>
        </p:spPr>
        <p:txBody>
          <a:bodyPr/>
          <a:lstStyle/>
          <a:p>
            <a:fld id="{4AC8A195-BE83-413D-9CFA-1C7771F662A1}" type="slidenum">
              <a:rPr lang="en-US" sz="1800" smtClean="0">
                <a:solidFill>
                  <a:srgbClr val="FF0000"/>
                </a:solidFill>
              </a:rPr>
              <a:t>42</a:t>
            </a:fld>
            <a:endParaRPr lang="en-US" dirty="0">
              <a:solidFill>
                <a:srgbClr val="FF0000"/>
              </a:solidFill>
            </a:endParaRPr>
          </a:p>
        </p:txBody>
      </p:sp>
      <p:sp>
        <p:nvSpPr>
          <p:cNvPr id="5" name="Rectángulo 4"/>
          <p:cNvSpPr/>
          <p:nvPr/>
        </p:nvSpPr>
        <p:spPr>
          <a:xfrm>
            <a:off x="471267" y="858764"/>
            <a:ext cx="7617657" cy="147710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MX" sz="2000" dirty="0">
                <a:solidFill>
                  <a:schemeClr val="tx1"/>
                </a:solidFill>
                <a:latin typeface="Arial" panose="020B0604020202020204" pitchFamily="34" charset="0"/>
                <a:cs typeface="Arial" panose="020B0604020202020204" pitchFamily="34" charset="0"/>
              </a:rPr>
              <a:t>“</a:t>
            </a:r>
            <a:r>
              <a:rPr lang="es-BO" sz="1800" b="1" kern="100" dirty="0">
                <a:effectLst/>
                <a:latin typeface="Arial" panose="020B0604020202020204" pitchFamily="34" charset="0"/>
                <a:ea typeface="Aptos" panose="020B0004020202020204" pitchFamily="34" charset="0"/>
                <a:cs typeface="Arial" panose="020B0604020202020204" pitchFamily="34" charset="0"/>
              </a:rPr>
              <a:t>SISTEMA DE ADMINISTRACIÓN DE INVENTARIOS DE INSUMOS PARA LABORATORIO DE ÓPTICA CASO: </a:t>
            </a:r>
            <a:r>
              <a:rPr lang="es-BO" sz="1800" b="1" kern="100" dirty="0" err="1">
                <a:effectLst/>
                <a:latin typeface="Arial" panose="020B0604020202020204" pitchFamily="34" charset="0"/>
                <a:ea typeface="Aptos" panose="020B0004020202020204" pitchFamily="34" charset="0"/>
                <a:cs typeface="Arial" panose="020B0604020202020204" pitchFamily="34" charset="0"/>
              </a:rPr>
              <a:t>OPTALVISION</a:t>
            </a:r>
            <a:r>
              <a:rPr lang="es-BO" b="1" kern="100" dirty="0">
                <a:latin typeface="Arial" panose="020B0604020202020204" pitchFamily="34" charset="0"/>
                <a:ea typeface="Aptos" panose="020B0004020202020204" pitchFamily="34" charset="0"/>
                <a:cs typeface="Times New Roman" panose="02020603050405020304" pitchFamily="18" charset="0"/>
              </a:rPr>
              <a:t> </a:t>
            </a:r>
            <a:r>
              <a:rPr lang="es-MX" sz="2000" dirty="0">
                <a:solidFill>
                  <a:schemeClr val="tx1"/>
                </a:solidFill>
                <a:latin typeface="Arial" panose="020B0604020202020204" pitchFamily="34" charset="0"/>
                <a:cs typeface="Arial" panose="020B0604020202020204" pitchFamily="34" charset="0"/>
              </a:rPr>
              <a:t>”, se determina las siguientes recomendaciones:</a:t>
            </a:r>
            <a:endParaRPr lang="es-BO" sz="2000" dirty="0">
              <a:solidFill>
                <a:schemeClr val="tx1"/>
              </a:solidFill>
              <a:latin typeface="Arial" panose="020B0604020202020204" pitchFamily="34" charset="0"/>
              <a:cs typeface="Arial" panose="020B0604020202020204" pitchFamily="34" charset="0"/>
            </a:endParaRPr>
          </a:p>
        </p:txBody>
      </p:sp>
      <p:sp>
        <p:nvSpPr>
          <p:cNvPr id="6" name="Rectángulo 5"/>
          <p:cNvSpPr/>
          <p:nvPr/>
        </p:nvSpPr>
        <p:spPr>
          <a:xfrm>
            <a:off x="471267" y="2557191"/>
            <a:ext cx="10480431" cy="2366995"/>
          </a:xfrm>
          <a:prstGeom prst="rect">
            <a:avLst/>
          </a:prstGeom>
          <a:effectLst>
            <a:glow rad="228600">
              <a:schemeClr val="accent6">
                <a:satMod val="175000"/>
                <a:alpha val="40000"/>
              </a:schemeClr>
            </a:glow>
          </a:effectLst>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lgn="just">
              <a:lnSpc>
                <a:spcPct val="150000"/>
              </a:lnSpc>
              <a:spcAft>
                <a:spcPts val="0"/>
              </a:spcAft>
              <a:buFont typeface="Symbol" panose="05050102010706020507" pitchFamily="18" charset="2"/>
              <a:buChar char=""/>
            </a:pPr>
            <a:r>
              <a:rPr lang="es-ES" sz="1800" dirty="0">
                <a:effectLst/>
                <a:latin typeface="Arial" panose="020B0604020202020204" pitchFamily="34" charset="0"/>
                <a:ea typeface="Aptos" panose="020B0004020202020204" pitchFamily="34" charset="0"/>
                <a:cs typeface="Times New Roman" panose="02020603050405020304" pitchFamily="18" charset="0"/>
              </a:rPr>
              <a:t>Se sugiere implementar reportes avanzados que permitan filtrar por periodos personalizados y categorizar productos según movimientos recientes o históricos. </a:t>
            </a:r>
            <a:r>
              <a:rPr lang="es-MX" sz="2800" dirty="0">
                <a:latin typeface="Arial" panose="020B0604020202020204" pitchFamily="34" charset="0"/>
                <a:ea typeface="Calibri" panose="020F0502020204030204" pitchFamily="34" charset="0"/>
                <a:cs typeface="Arial" panose="020B0604020202020204" pitchFamily="34" charset="0"/>
              </a:rPr>
              <a:t>.</a:t>
            </a:r>
            <a:endParaRPr lang="es-BO" sz="28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1200"/>
              </a:spcAft>
              <a:buFont typeface="Symbol" panose="05050102010706020507" pitchFamily="18" charset="2"/>
              <a:buChar char=""/>
            </a:pPr>
            <a:r>
              <a:rPr lang="es-ES" sz="1800" dirty="0">
                <a:effectLst/>
                <a:latin typeface="Arial" panose="020B0604020202020204" pitchFamily="34" charset="0"/>
                <a:ea typeface="Aptos" panose="020B0004020202020204" pitchFamily="34" charset="0"/>
                <a:cs typeface="Times New Roman" panose="02020603050405020304" pitchFamily="18" charset="0"/>
              </a:rPr>
              <a:t>Una funcionalidad futura podría incluir la posibilidad de establecer permisos a nivel de acciones específicas dentro del sistema (por ejemplo, permitir que ciertos usuarios visualicen, pero no editen datos)</a:t>
            </a:r>
            <a:endParaRPr lang="es-BO" sz="2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2" descr="8,210 Recomendaciones Imágenes y Fotos - 123RF">
            <a:extLst>
              <a:ext uri="{FF2B5EF4-FFF2-40B4-BE49-F238E27FC236}">
                <a16:creationId xmlns:a16="http://schemas.microsoft.com/office/drawing/2014/main" id="{34CD2014-0F05-4B01-AD64-3AA7909A85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37" t="24155" r="22688" b="23702"/>
          <a:stretch/>
        </p:blipFill>
        <p:spPr bwMode="auto">
          <a:xfrm>
            <a:off x="8657968" y="214185"/>
            <a:ext cx="2685536" cy="210888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2659363" y="115329"/>
            <a:ext cx="6104238" cy="858764"/>
          </a:xfrm>
        </p:spPr>
        <p:txBody>
          <a:bodyPr>
            <a:noAutofit/>
          </a:bodyPr>
          <a:lstStyle/>
          <a:p>
            <a:pPr algn="ctr"/>
            <a:r>
              <a:rPr lang="es-BO" b="1" dirty="0">
                <a:latin typeface="Arial" panose="020B0604020202020204" pitchFamily="34" charset="0"/>
                <a:cs typeface="Arial" panose="020B0604020202020204" pitchFamily="34" charset="0"/>
              </a:rPr>
              <a:t>RECOMENDACIONES</a:t>
            </a:r>
          </a:p>
        </p:txBody>
      </p:sp>
    </p:spTree>
    <p:extLst>
      <p:ext uri="{BB962C8B-B14F-4D97-AF65-F5344CB8AC3E}">
        <p14:creationId xmlns:p14="http://schemas.microsoft.com/office/powerpoint/2010/main" val="2056968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54967" y="617838"/>
            <a:ext cx="10949353" cy="5247503"/>
          </a:xfrm>
          <a:effectLst>
            <a:glow rad="228600">
              <a:schemeClr val="accent6">
                <a:satMod val="175000"/>
                <a:alpha val="40000"/>
              </a:schemeClr>
            </a:glow>
          </a:effectLst>
        </p:spPr>
        <p:style>
          <a:lnRef idx="2">
            <a:schemeClr val="accent1"/>
          </a:lnRef>
          <a:fillRef idx="1">
            <a:schemeClr val="lt1"/>
          </a:fillRef>
          <a:effectRef idx="0">
            <a:schemeClr val="accent1"/>
          </a:effectRef>
          <a:fontRef idx="minor">
            <a:schemeClr val="dk1"/>
          </a:fontRef>
        </p:style>
        <p:txBody>
          <a:bodyPr>
            <a:normAutofit fontScale="25000" lnSpcReduction="20000"/>
          </a:bodyPr>
          <a:lstStyle/>
          <a:p>
            <a:pPr lvl="0"/>
            <a:endParaRPr lang="es-MX" dirty="0"/>
          </a:p>
          <a:p>
            <a:pPr lvl="0"/>
            <a:endParaRPr lang="es-MX" sz="2400" dirty="0"/>
          </a:p>
          <a:p>
            <a:pPr lvl="0">
              <a:lnSpc>
                <a:spcPct val="170000"/>
              </a:lnSpc>
            </a:pPr>
            <a:r>
              <a:rPr lang="es-MX" sz="8000" dirty="0">
                <a:latin typeface="Arial" panose="020B0604020202020204" pitchFamily="34" charset="0"/>
                <a:cs typeface="Arial" panose="020B0604020202020204" pitchFamily="34" charset="0"/>
              </a:rPr>
              <a:t>Se recomienda que el paciente deba acceder al sistema y asignarse a sí mismo la cita médica, dependiente al tiempo disponible de paciente y odontólogo/a.</a:t>
            </a:r>
            <a:endParaRPr lang="es-BO" sz="5600" dirty="0">
              <a:latin typeface="Arial" panose="020B0604020202020204" pitchFamily="34" charset="0"/>
              <a:cs typeface="Arial" panose="020B0604020202020204" pitchFamily="34" charset="0"/>
            </a:endParaRPr>
          </a:p>
          <a:p>
            <a:pPr lvl="0">
              <a:lnSpc>
                <a:spcPct val="170000"/>
              </a:lnSpc>
            </a:pPr>
            <a:r>
              <a:rPr lang="es-MX" sz="8000" dirty="0">
                <a:latin typeface="Arial" panose="020B0604020202020204" pitchFamily="34" charset="0"/>
                <a:cs typeface="Arial" panose="020B0604020202020204" pitchFamily="34" charset="0"/>
              </a:rPr>
              <a:t>Se recomienda implementar un módulo para la importación y visualización de historiales clínicos provenientes de otras instituciones de salud.</a:t>
            </a:r>
            <a:endParaRPr lang="es-BO" sz="5600" dirty="0">
              <a:latin typeface="Arial" panose="020B0604020202020204" pitchFamily="34" charset="0"/>
              <a:cs typeface="Arial" panose="020B0604020202020204" pitchFamily="34" charset="0"/>
            </a:endParaRPr>
          </a:p>
          <a:p>
            <a:pPr>
              <a:lnSpc>
                <a:spcPct val="170000"/>
              </a:lnSpc>
            </a:pPr>
            <a:r>
              <a:rPr lang="es-ES" sz="8000" kern="100" dirty="0">
                <a:effectLst/>
                <a:latin typeface="Arial" panose="020B0604020202020204" pitchFamily="34" charset="0"/>
                <a:ea typeface="Aptos" panose="020B0004020202020204" pitchFamily="34" charset="0"/>
                <a:cs typeface="Times New Roman" panose="02020603050405020304" pitchFamily="18" charset="0"/>
              </a:rPr>
              <a:t>Aunque el sistema registrar ciertas acciones realizadas por los usuarios, se podría incluir una gestión de seguridad más detallado que registre eventos como intentos fallidos de inicio de sesión o modificaciones en configuraciones críticas. </a:t>
            </a:r>
            <a:endParaRPr lang="es-BO" sz="32000" dirty="0">
              <a:latin typeface="Arial" panose="020B0604020202020204" pitchFamily="34" charset="0"/>
              <a:cs typeface="Arial" panose="020B0604020202020204" pitchFamily="34" charset="0"/>
            </a:endParaRPr>
          </a:p>
          <a:p>
            <a:r>
              <a:rPr lang="es-ES" sz="8000" dirty="0">
                <a:effectLst/>
                <a:latin typeface="Arial" panose="020B0604020202020204" pitchFamily="34" charset="0"/>
                <a:ea typeface="Aptos" panose="020B0004020202020204" pitchFamily="34" charset="0"/>
                <a:cs typeface="Times New Roman" panose="02020603050405020304" pitchFamily="18" charset="0"/>
              </a:rPr>
              <a:t>Actualmente, el sistema permite exportar datos en formatos predefinidos. Se recomienda en una fase futura incorporar opciones de personalización para que los usuarios puedan seleccionar columnas y formatos específicos</a:t>
            </a:r>
            <a:endParaRPr lang="es-BO" sz="8000" dirty="0"/>
          </a:p>
        </p:txBody>
      </p:sp>
      <p:sp>
        <p:nvSpPr>
          <p:cNvPr id="4" name="Marcador de número de diapositiva 3"/>
          <p:cNvSpPr>
            <a:spLocks noGrp="1"/>
          </p:cNvSpPr>
          <p:nvPr>
            <p:ph type="sldNum" sz="quarter" idx="12"/>
          </p:nvPr>
        </p:nvSpPr>
        <p:spPr>
          <a:xfrm>
            <a:off x="9255329" y="6297491"/>
            <a:ext cx="2743200" cy="365125"/>
          </a:xfrm>
        </p:spPr>
        <p:txBody>
          <a:bodyPr/>
          <a:lstStyle/>
          <a:p>
            <a:fld id="{4AC8A195-BE83-413D-9CFA-1C7771F662A1}" type="slidenum">
              <a:rPr lang="en-US" sz="1800" smtClean="0">
                <a:solidFill>
                  <a:srgbClr val="FF0000"/>
                </a:solidFill>
              </a:rPr>
              <a:t>43</a:t>
            </a:fld>
            <a:endParaRPr lang="en-US" sz="1600" dirty="0">
              <a:solidFill>
                <a:srgbClr val="FF0000"/>
              </a:solidFill>
            </a:endParaRPr>
          </a:p>
        </p:txBody>
      </p:sp>
    </p:spTree>
    <p:extLst>
      <p:ext uri="{BB962C8B-B14F-4D97-AF65-F5344CB8AC3E}">
        <p14:creationId xmlns:p14="http://schemas.microsoft.com/office/powerpoint/2010/main" val="29146174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8474" y="182881"/>
            <a:ext cx="10945836" cy="6173469"/>
          </a:xfrm>
        </p:spPr>
        <p:txBody>
          <a:bodyPr>
            <a:normAutofit/>
          </a:bodyPr>
          <a:lstStyle/>
          <a:p>
            <a:pPr marL="0" indent="0">
              <a:buNone/>
            </a:pPr>
            <a:r>
              <a:rPr lang="es-BO" sz="4400" b="1" dirty="0">
                <a:latin typeface="Arial" panose="020B0604020202020204" pitchFamily="34" charset="0"/>
                <a:cs typeface="Arial" panose="020B0604020202020204" pitchFamily="34" charset="0"/>
              </a:rPr>
              <a:t>                      </a:t>
            </a:r>
            <a:endParaRPr lang="es-BO" sz="4400" b="1" dirty="0">
              <a:solidFill>
                <a:schemeClr val="bg1"/>
              </a:solidFill>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a:xfrm>
            <a:off x="9188963" y="6261506"/>
            <a:ext cx="2743200" cy="365125"/>
          </a:xfrm>
        </p:spPr>
        <p:txBody>
          <a:bodyPr/>
          <a:lstStyle/>
          <a:p>
            <a:fld id="{4AC8A195-BE83-413D-9CFA-1C7771F662A1}" type="slidenum">
              <a:rPr lang="en-US" sz="1800" smtClean="0">
                <a:solidFill>
                  <a:srgbClr val="FF0000"/>
                </a:solidFill>
              </a:rPr>
              <a:t>44</a:t>
            </a:fld>
            <a:endParaRPr lang="en-US" sz="1600" dirty="0">
              <a:solidFill>
                <a:srgbClr val="FF0000"/>
              </a:solidFill>
            </a:endParaRPr>
          </a:p>
        </p:txBody>
      </p:sp>
      <p:sp>
        <p:nvSpPr>
          <p:cNvPr id="5" name="Rectángulo 4"/>
          <p:cNvSpPr/>
          <p:nvPr/>
        </p:nvSpPr>
        <p:spPr>
          <a:xfrm>
            <a:off x="98473" y="0"/>
            <a:ext cx="11971608" cy="1742146"/>
          </a:xfrm>
          <a:prstGeom prst="rect">
            <a:avLst/>
          </a:prstGeom>
          <a:solidFill>
            <a:schemeClr val="bg1"/>
          </a:solidFill>
        </p:spPr>
        <p:style>
          <a:lnRef idx="0">
            <a:schemeClr val="dk1"/>
          </a:lnRef>
          <a:fillRef idx="3">
            <a:schemeClr val="dk1"/>
          </a:fillRef>
          <a:effectRef idx="3">
            <a:schemeClr val="dk1"/>
          </a:effectRef>
          <a:fontRef idx="minor">
            <a:schemeClr val="lt1"/>
          </a:fontRef>
        </p:style>
        <p:txBody>
          <a:bodyPr rtlCol="0" anchor="ctr"/>
          <a:lstStyle/>
          <a:p>
            <a:pPr algn="ctr"/>
            <a:r>
              <a:rPr lang="es-BO" sz="6000" b="1" dirty="0">
                <a:solidFill>
                  <a:srgbClr val="002060"/>
                </a:solidFill>
                <a:latin typeface="Algerian" panose="04020705040A02060702" pitchFamily="82" charset="0"/>
                <a:cs typeface="Arial" panose="020B0604020202020204" pitchFamily="34" charset="0"/>
              </a:rPr>
              <a:t>GRACIAS </a:t>
            </a:r>
          </a:p>
          <a:p>
            <a:pPr algn="ctr"/>
            <a:r>
              <a:rPr lang="es-BO" sz="6000" b="1" dirty="0">
                <a:solidFill>
                  <a:srgbClr val="002060"/>
                </a:solidFill>
                <a:latin typeface="Algerian" panose="04020705040A02060702" pitchFamily="82" charset="0"/>
                <a:cs typeface="Arial" panose="020B0604020202020204" pitchFamily="34" charset="0"/>
              </a:rPr>
              <a:t>POR SU ATENCION</a:t>
            </a:r>
          </a:p>
        </p:txBody>
      </p:sp>
      <p:pic>
        <p:nvPicPr>
          <p:cNvPr id="12294" name="Picture 6" descr="Ingeniero En Su Escritorio Con Los Modelos Ilustración del Vector -  Ilustración de herramientas, ayuda: 55372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355" y="2114843"/>
            <a:ext cx="6006074" cy="362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97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457" y="1943892"/>
            <a:ext cx="3619500" cy="855663"/>
          </a:xfrm>
        </p:spPr>
        <p:style>
          <a:lnRef idx="1">
            <a:schemeClr val="accent3"/>
          </a:lnRef>
          <a:fillRef idx="2">
            <a:schemeClr val="accent3"/>
          </a:fillRef>
          <a:effectRef idx="1">
            <a:schemeClr val="accent3"/>
          </a:effectRef>
          <a:fontRef idx="minor">
            <a:schemeClr val="dk1"/>
          </a:fontRef>
        </p:style>
        <p:txBody>
          <a:bodyPr>
            <a:normAutofit/>
          </a:bodyPr>
          <a:lstStyle/>
          <a:p>
            <a:pPr algn="ctr"/>
            <a:r>
              <a:rPr lang="es-BO" sz="2400" b="1" dirty="0">
                <a:solidFill>
                  <a:schemeClr val="tx1"/>
                </a:solidFill>
                <a:latin typeface="Arial" panose="020B0604020202020204" pitchFamily="34" charset="0"/>
                <a:cs typeface="Arial" panose="020B0604020202020204" pitchFamily="34" charset="0"/>
              </a:rPr>
              <a:t>OBJETIVO GENERAL</a:t>
            </a:r>
          </a:p>
        </p:txBody>
      </p:sp>
      <p:sp>
        <p:nvSpPr>
          <p:cNvPr id="3" name="Marcador de contenido 2"/>
          <p:cNvSpPr>
            <a:spLocks noGrp="1"/>
          </p:cNvSpPr>
          <p:nvPr>
            <p:ph idx="1"/>
          </p:nvPr>
        </p:nvSpPr>
        <p:spPr>
          <a:xfrm>
            <a:off x="1181101" y="3276597"/>
            <a:ext cx="7016968" cy="2824658"/>
          </a:xfrm>
        </p:spPr>
        <p:txBody>
          <a:bodyPr>
            <a:noAutofit/>
          </a:bodyPr>
          <a:lstStyle/>
          <a:p>
            <a:pPr marL="0" indent="0" algn="just">
              <a:lnSpc>
                <a:spcPct val="100000"/>
              </a:lnSpc>
              <a:buNone/>
            </a:pPr>
            <a:r>
              <a:rPr lang="es-BO" dirty="0">
                <a:effectLst/>
                <a:latin typeface="Arial" panose="020B0604020202020204" pitchFamily="34" charset="0"/>
                <a:ea typeface="Aptos" panose="020B0004020202020204" pitchFamily="34" charset="0"/>
                <a:cs typeface="Times New Roman" panose="02020603050405020304" pitchFamily="18" charset="0"/>
              </a:rPr>
              <a:t>Desarrollar un sistema de administración de inventarios de insumos para el laboratorio “</a:t>
            </a:r>
            <a:r>
              <a:rPr lang="es-BO" dirty="0" err="1">
                <a:effectLst/>
                <a:latin typeface="Arial" panose="020B0604020202020204" pitchFamily="34" charset="0"/>
                <a:ea typeface="Aptos" panose="020B0004020202020204" pitchFamily="34" charset="0"/>
                <a:cs typeface="Times New Roman" panose="02020603050405020304" pitchFamily="18" charset="0"/>
              </a:rPr>
              <a:t>OptalVision</a:t>
            </a:r>
            <a:r>
              <a:rPr lang="es-BO" dirty="0">
                <a:effectLst/>
                <a:latin typeface="Arial" panose="020B0604020202020204" pitchFamily="34" charset="0"/>
                <a:ea typeface="Aptos" panose="020B0004020202020204" pitchFamily="34" charset="0"/>
                <a:cs typeface="Times New Roman" panose="02020603050405020304" pitchFamily="18" charset="0"/>
              </a:rPr>
              <a:t>” para reducir perdidas y hacer el seguimiento de sus productos.</a:t>
            </a:r>
            <a:endParaRPr lang="es-BO" sz="4400" dirty="0">
              <a:solidFill>
                <a:schemeClr val="accent1">
                  <a:lumMod val="75000"/>
                </a:schemeClr>
              </a:solidFill>
            </a:endParaRPr>
          </a:p>
        </p:txBody>
      </p:sp>
      <p:sp>
        <p:nvSpPr>
          <p:cNvPr id="4" name="Marcador de número de diapositiva 3"/>
          <p:cNvSpPr>
            <a:spLocks noGrp="1"/>
          </p:cNvSpPr>
          <p:nvPr>
            <p:ph type="sldNum" sz="quarter" idx="12"/>
          </p:nvPr>
        </p:nvSpPr>
        <p:spPr>
          <a:xfrm>
            <a:off x="11538167" y="6269566"/>
            <a:ext cx="424543" cy="365125"/>
          </a:xfrm>
        </p:spPr>
        <p:txBody>
          <a:bodyPr/>
          <a:lstStyle/>
          <a:p>
            <a:fld id="{4AC8A195-BE83-413D-9CFA-1C7771F662A1}" type="slidenum">
              <a:rPr lang="en-US" sz="1800" smtClean="0">
                <a:solidFill>
                  <a:srgbClr val="FF0000"/>
                </a:solidFill>
              </a:rPr>
              <a:t>5</a:t>
            </a:fld>
            <a:endParaRPr lang="en-US" sz="1800" dirty="0">
              <a:solidFill>
                <a:srgbClr val="FF0000"/>
              </a:solidFill>
            </a:endParaRPr>
          </a:p>
        </p:txBody>
      </p:sp>
      <p:sp>
        <p:nvSpPr>
          <p:cNvPr id="5" name="Rectángulo 4"/>
          <p:cNvSpPr/>
          <p:nvPr/>
        </p:nvSpPr>
        <p:spPr>
          <a:xfrm>
            <a:off x="686457" y="337750"/>
            <a:ext cx="10796812" cy="691979"/>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4400" b="1" dirty="0">
                <a:solidFill>
                  <a:schemeClr val="tx1"/>
                </a:solidFill>
                <a:latin typeface="Arial" panose="020B0604020202020204" pitchFamily="34" charset="0"/>
                <a:cs typeface="Arial" panose="020B0604020202020204" pitchFamily="34" charset="0"/>
              </a:rPr>
              <a:t>OBJETIVOS DE LA INVESTIGACION</a:t>
            </a:r>
          </a:p>
        </p:txBody>
      </p:sp>
      <p:pic>
        <p:nvPicPr>
          <p:cNvPr id="1026" name="Picture 2" descr="4.1.2 Objetivos generales y específicos - Yulianna Cárcamo"/>
          <p:cNvPicPr>
            <a:picLocks noChangeAspect="1" noChangeArrowheads="1"/>
          </p:cNvPicPr>
          <p:nvPr/>
        </p:nvPicPr>
        <p:blipFill rotWithShape="1">
          <a:blip r:embed="rId2">
            <a:extLst>
              <a:ext uri="{28A0092B-C50C-407E-A947-70E740481C1C}">
                <a14:useLocalDpi xmlns:a14="http://schemas.microsoft.com/office/drawing/2010/main" val="0"/>
              </a:ext>
            </a:extLst>
          </a:blip>
          <a:srcRect l="-5804" r="-5804"/>
          <a:stretch/>
        </p:blipFill>
        <p:spPr bwMode="auto">
          <a:xfrm>
            <a:off x="8198069" y="2799555"/>
            <a:ext cx="3552370" cy="3182938"/>
          </a:xfrm>
          <a:prstGeom prst="rect">
            <a:avLst/>
          </a:prstGeom>
          <a:noFill/>
        </p:spPr>
      </p:pic>
    </p:spTree>
    <p:extLst>
      <p:ext uri="{BB962C8B-B14F-4D97-AF65-F5344CB8AC3E}">
        <p14:creationId xmlns:p14="http://schemas.microsoft.com/office/powerpoint/2010/main" val="216188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741" y="191705"/>
            <a:ext cx="10873945" cy="697982"/>
          </a:xfrm>
          <a:ln>
            <a:solidFill>
              <a:schemeClr val="tx1">
                <a:lumMod val="50000"/>
                <a:lumOff val="50000"/>
              </a:schemeClr>
            </a:solidFill>
          </a:ln>
        </p:spPr>
        <p:txBody>
          <a:bodyPr>
            <a:normAutofit fontScale="90000"/>
          </a:bodyPr>
          <a:lstStyle/>
          <a:p>
            <a:pPr lvl="0" algn="ctr">
              <a:lnSpc>
                <a:spcPct val="100000"/>
              </a:lnSpc>
              <a:spcBef>
                <a:spcPts val="0"/>
              </a:spcBef>
            </a:pPr>
            <a:r>
              <a:rPr lang="es-BO" sz="4900" b="1" dirty="0">
                <a:solidFill>
                  <a:prstClr val="black"/>
                </a:solidFill>
                <a:latin typeface="Arial" panose="020B0604020202020204" pitchFamily="34" charset="0"/>
                <a:ea typeface="+mn-ea"/>
                <a:cs typeface="Arial" panose="020B0604020202020204" pitchFamily="34" charset="0"/>
              </a:rPr>
              <a:t>OBJETIVOS DE LA INVESTIGACIÓN</a:t>
            </a:r>
            <a:endParaRPr lang="es-BO" dirty="0"/>
          </a:p>
        </p:txBody>
      </p:sp>
      <p:sp>
        <p:nvSpPr>
          <p:cNvPr id="3" name="Marcador de contenido 2"/>
          <p:cNvSpPr>
            <a:spLocks noGrp="1"/>
          </p:cNvSpPr>
          <p:nvPr>
            <p:ph idx="1"/>
          </p:nvPr>
        </p:nvSpPr>
        <p:spPr>
          <a:xfrm>
            <a:off x="4265885" y="2317530"/>
            <a:ext cx="7422931" cy="4038820"/>
          </a:xfrm>
        </p:spPr>
        <p:txBody>
          <a:bodyPr>
            <a:normAutofit fontScale="85000" lnSpcReduction="10000"/>
          </a:bodyPr>
          <a:lstStyle/>
          <a:p>
            <a:pPr marL="342900" lvl="0" indent="-342900" algn="just">
              <a:lnSpc>
                <a:spcPct val="200000"/>
              </a:lnSpc>
              <a:spcBef>
                <a:spcPts val="1200"/>
              </a:spcBef>
              <a:buFont typeface="Symbol" panose="05050102010706020507" pitchFamily="18" charset="2"/>
              <a:buChar char=""/>
            </a:pPr>
            <a:r>
              <a:rPr lang="es-ES" sz="1400" b="1" kern="100" dirty="0">
                <a:effectLst/>
                <a:latin typeface="Arial" panose="020B0604020202020204" pitchFamily="34" charset="0"/>
                <a:ea typeface="Aptos" panose="020B0004020202020204" pitchFamily="34" charset="0"/>
                <a:cs typeface="Times New Roman" panose="02020603050405020304" pitchFamily="18" charset="0"/>
              </a:rPr>
              <a:t>Analizar la trazabilidad en la administración de insumos para laboratorios de óptica, considerando los procesos y flujos de información involucrados.</a:t>
            </a:r>
            <a:endParaRPr lang="es-BO" sz="1400" b="1" kern="1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s-ES" sz="1400" b="1" kern="100" dirty="0">
                <a:effectLst/>
                <a:latin typeface="Arial" panose="020B0604020202020204" pitchFamily="34" charset="0"/>
                <a:ea typeface="Aptos" panose="020B0004020202020204" pitchFamily="34" charset="0"/>
                <a:cs typeface="Times New Roman" panose="02020603050405020304" pitchFamily="18" charset="0"/>
              </a:rPr>
              <a:t>Diseñar la base de datos relacional alineadas a las características operativas de los laboratorios de óptica, respetando los principios de organización y seguridad de los datos.</a:t>
            </a:r>
            <a:endParaRPr lang="es-BO" sz="1400" b="1" kern="1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s-ES" sz="1400" b="1" kern="100" dirty="0">
                <a:effectLst/>
                <a:latin typeface="Arial" panose="020B0604020202020204" pitchFamily="34" charset="0"/>
                <a:ea typeface="Aptos" panose="020B0004020202020204" pitchFamily="34" charset="0"/>
                <a:cs typeface="Times New Roman" panose="02020603050405020304" pitchFamily="18" charset="0"/>
              </a:rPr>
              <a:t>Desarrollar los módulos de usuario, personal, productos, proveedores y ventas en el sistema de administración de inventarios para gestionar los movimientos de los insumos.</a:t>
            </a:r>
            <a:endParaRPr lang="es-BO" sz="1400" b="1" kern="100" dirty="0">
              <a:effectLst/>
              <a:latin typeface="Arial" panose="020B0604020202020204" pitchFamily="34" charset="0"/>
              <a:ea typeface="Aptos" panose="020B0004020202020204" pitchFamily="34" charset="0"/>
              <a:cs typeface="Times New Roman" panose="02020603050405020304" pitchFamily="18" charset="0"/>
            </a:endParaRPr>
          </a:p>
          <a:p>
            <a:pPr marL="342900" lvl="0" indent="-342900" algn="just">
              <a:lnSpc>
                <a:spcPct val="200000"/>
              </a:lnSpc>
              <a:spcAft>
                <a:spcPts val="800"/>
              </a:spcAft>
              <a:buFont typeface="Symbol" panose="05050102010706020507" pitchFamily="18" charset="2"/>
              <a:buChar char=""/>
            </a:pPr>
            <a:r>
              <a:rPr lang="es-ES" sz="1400" b="1" kern="100" dirty="0">
                <a:effectLst/>
                <a:latin typeface="Arial" panose="020B0604020202020204" pitchFamily="34" charset="0"/>
                <a:ea typeface="Aptos" panose="020B0004020202020204" pitchFamily="34" charset="0"/>
                <a:cs typeface="Times New Roman" panose="02020603050405020304" pitchFamily="18" charset="0"/>
              </a:rPr>
              <a:t>Seleccionar controles tecnológicos de la norma UNE-ISO/IEC 27001:2023 que más se adecuen al desarrollo del sistema de administración de inventarios.</a:t>
            </a:r>
            <a:endParaRPr lang="es-BO" sz="1400" b="1" kern="100" dirty="0">
              <a:effectLst/>
              <a:latin typeface="Arial" panose="020B0604020202020204" pitchFamily="34" charset="0"/>
              <a:ea typeface="Aptos" panose="020B0004020202020204" pitchFamily="34" charset="0"/>
              <a:cs typeface="Times New Roman" panose="02020603050405020304" pitchFamily="18" charset="0"/>
            </a:endParaRPr>
          </a:p>
          <a:p>
            <a:r>
              <a:rPr lang="es-ES" sz="1400" b="1" dirty="0">
                <a:effectLst/>
                <a:latin typeface="Arial" panose="020B0604020202020204" pitchFamily="34" charset="0"/>
                <a:ea typeface="Aptos" panose="020B0004020202020204" pitchFamily="34" charset="0"/>
                <a:cs typeface="Times New Roman" panose="02020603050405020304" pitchFamily="18" charset="0"/>
              </a:rPr>
              <a:t>Generar reportes automatizados a partir de los datos de ventas, trabajos e insumos del laboratorio, para facilitar el análisis de la información y la toma de decisiones.</a:t>
            </a:r>
            <a:endParaRPr lang="es-BO" sz="2400" b="1" dirty="0"/>
          </a:p>
        </p:txBody>
      </p:sp>
      <p:sp>
        <p:nvSpPr>
          <p:cNvPr id="4" name="Marcador de número de diapositiva 3"/>
          <p:cNvSpPr>
            <a:spLocks noGrp="1"/>
          </p:cNvSpPr>
          <p:nvPr>
            <p:ph type="sldNum" sz="quarter" idx="12"/>
          </p:nvPr>
        </p:nvSpPr>
        <p:spPr>
          <a:xfrm>
            <a:off x="9191297" y="6275147"/>
            <a:ext cx="2743200" cy="365125"/>
          </a:xfrm>
        </p:spPr>
        <p:txBody>
          <a:bodyPr/>
          <a:lstStyle/>
          <a:p>
            <a:fld id="{4AC8A195-BE83-413D-9CFA-1C7771F662A1}" type="slidenum">
              <a:rPr lang="en-US" sz="1800" smtClean="0">
                <a:solidFill>
                  <a:srgbClr val="FF0000"/>
                </a:solidFill>
              </a:rPr>
              <a:t>6</a:t>
            </a:fld>
            <a:endParaRPr lang="en-US" sz="1800" dirty="0">
              <a:solidFill>
                <a:srgbClr val="FF0000"/>
              </a:solidFill>
            </a:endParaRPr>
          </a:p>
        </p:txBody>
      </p:sp>
      <p:sp>
        <p:nvSpPr>
          <p:cNvPr id="5" name="Rectángulo 4"/>
          <p:cNvSpPr/>
          <p:nvPr/>
        </p:nvSpPr>
        <p:spPr>
          <a:xfrm>
            <a:off x="308492" y="1055579"/>
            <a:ext cx="4335518" cy="9301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BO" sz="2400" b="1" dirty="0">
                <a:solidFill>
                  <a:schemeClr val="tx1"/>
                </a:solidFill>
                <a:latin typeface="Arial" panose="020B0604020202020204" pitchFamily="34" charset="0"/>
                <a:cs typeface="Arial" panose="020B0604020202020204" pitchFamily="34" charset="0"/>
              </a:rPr>
              <a:t>OBJETIVOS ESPECIFICOS</a:t>
            </a:r>
          </a:p>
        </p:txBody>
      </p:sp>
      <p:pic>
        <p:nvPicPr>
          <p:cNvPr id="1026" name="Picture 2" descr="4.OBJETIVOS ESPECIFICOS - Sistema De Seguridad Domiciliar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20261" y="2317530"/>
            <a:ext cx="3499943" cy="3894084"/>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56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1978" y="205946"/>
            <a:ext cx="10861391" cy="766119"/>
          </a:xfrm>
          <a:ln>
            <a:solidFill>
              <a:schemeClr val="tx1">
                <a:lumMod val="50000"/>
                <a:lumOff val="50000"/>
              </a:schemeClr>
            </a:solidFill>
          </a:ln>
        </p:spPr>
        <p:txBody>
          <a:bodyPr/>
          <a:lstStyle/>
          <a:p>
            <a:pPr algn="ctr"/>
            <a:r>
              <a:rPr lang="es-BO" b="1" dirty="0">
                <a:latin typeface="Arial" panose="020B0604020202020204" pitchFamily="34" charset="0"/>
                <a:cs typeface="Arial" panose="020B0604020202020204" pitchFamily="34" charset="0"/>
              </a:rPr>
              <a:t>JUSTIFICACIÓN</a:t>
            </a:r>
          </a:p>
        </p:txBody>
      </p:sp>
      <p:sp>
        <p:nvSpPr>
          <p:cNvPr id="3" name="Marcador de contenido 2"/>
          <p:cNvSpPr>
            <a:spLocks noGrp="1"/>
          </p:cNvSpPr>
          <p:nvPr>
            <p:ph idx="1"/>
          </p:nvPr>
        </p:nvSpPr>
        <p:spPr>
          <a:xfrm>
            <a:off x="0" y="1660777"/>
            <a:ext cx="11977913" cy="5016247"/>
          </a:xfrm>
        </p:spPr>
        <p:txBody>
          <a:bodyPr/>
          <a:lstStyle/>
          <a:p>
            <a:pPr marL="0" indent="0" algn="just">
              <a:buNone/>
            </a:pPr>
            <a:endParaRPr lang="es-BO" dirty="0">
              <a:solidFill>
                <a:schemeClr val="accent1">
                  <a:lumMod val="75000"/>
                </a:schemeClr>
              </a:solidFill>
            </a:endParaRPr>
          </a:p>
          <a:p>
            <a:pPr marL="0" indent="0" algn="just">
              <a:buNone/>
            </a:pPr>
            <a:endParaRPr lang="es-BO" dirty="0">
              <a:solidFill>
                <a:schemeClr val="accent1">
                  <a:lumMod val="75000"/>
                </a:schemeClr>
              </a:solidFill>
            </a:endParaRPr>
          </a:p>
          <a:p>
            <a:pPr marL="0" indent="0" algn="just">
              <a:buNone/>
            </a:pPr>
            <a:endParaRPr lang="es-BO" dirty="0">
              <a:solidFill>
                <a:schemeClr val="accent1">
                  <a:lumMod val="75000"/>
                </a:schemeClr>
              </a:solidFill>
            </a:endParaRPr>
          </a:p>
          <a:p>
            <a:pPr marL="0" indent="0" algn="just">
              <a:buNone/>
            </a:pPr>
            <a:endParaRPr lang="es-BO" dirty="0">
              <a:solidFill>
                <a:schemeClr val="accent1">
                  <a:lumMod val="75000"/>
                </a:schemeClr>
              </a:solidFill>
            </a:endParaRPr>
          </a:p>
          <a:p>
            <a:pPr marL="0" indent="0" algn="just">
              <a:buNone/>
            </a:pPr>
            <a:endParaRPr lang="es-BO" dirty="0">
              <a:solidFill>
                <a:schemeClr val="accent1">
                  <a:lumMod val="75000"/>
                </a:schemeClr>
              </a:solidFill>
            </a:endParaRPr>
          </a:p>
        </p:txBody>
      </p:sp>
      <p:sp>
        <p:nvSpPr>
          <p:cNvPr id="4" name="Marcador de número de diapositiva 3"/>
          <p:cNvSpPr>
            <a:spLocks noGrp="1"/>
          </p:cNvSpPr>
          <p:nvPr>
            <p:ph type="sldNum" sz="quarter" idx="12"/>
          </p:nvPr>
        </p:nvSpPr>
        <p:spPr>
          <a:xfrm>
            <a:off x="11553370" y="6311900"/>
            <a:ext cx="424543" cy="365125"/>
          </a:xfrm>
        </p:spPr>
        <p:txBody>
          <a:bodyPr/>
          <a:lstStyle/>
          <a:p>
            <a:fld id="{4AC8A195-BE83-413D-9CFA-1C7771F662A1}" type="slidenum">
              <a:rPr lang="en-US" sz="1800" smtClean="0">
                <a:solidFill>
                  <a:srgbClr val="FF0000"/>
                </a:solidFill>
              </a:rPr>
              <a:t>7</a:t>
            </a:fld>
            <a:endParaRPr lang="en-US" sz="1800" dirty="0">
              <a:solidFill>
                <a:srgbClr val="FF0000"/>
              </a:solidFill>
            </a:endParaRPr>
          </a:p>
        </p:txBody>
      </p:sp>
      <p:sp>
        <p:nvSpPr>
          <p:cNvPr id="5" name="Rectángulo 4"/>
          <p:cNvSpPr/>
          <p:nvPr/>
        </p:nvSpPr>
        <p:spPr>
          <a:xfrm>
            <a:off x="257503" y="1810834"/>
            <a:ext cx="2722180" cy="28872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BO" sz="2000" dirty="0">
                <a:solidFill>
                  <a:schemeClr val="tx1"/>
                </a:solidFill>
                <a:latin typeface="Arial" panose="020B0604020202020204" pitchFamily="34" charset="0"/>
                <a:cs typeface="Arial" panose="020B0604020202020204" pitchFamily="34" charset="0"/>
              </a:rPr>
              <a:t>El sistema de administración de historial clínico y control de citas médicas se desarrollo mediante el modelado de arquetipos para la normalización.</a:t>
            </a:r>
          </a:p>
        </p:txBody>
      </p:sp>
      <p:sp>
        <p:nvSpPr>
          <p:cNvPr id="6" name="Rectángulo 5"/>
          <p:cNvSpPr/>
          <p:nvPr/>
        </p:nvSpPr>
        <p:spPr>
          <a:xfrm>
            <a:off x="3447393" y="1820320"/>
            <a:ext cx="4388068" cy="26886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gn="just">
              <a:buFont typeface="Arial" panose="020B0604020202020204" pitchFamily="34" charset="0"/>
              <a:buChar char="•"/>
            </a:pPr>
            <a:r>
              <a:rPr lang="es-BO" sz="2000" dirty="0">
                <a:solidFill>
                  <a:schemeClr val="tx1"/>
                </a:solidFill>
                <a:latin typeface="Arial" panose="020B0604020202020204" pitchFamily="34" charset="0"/>
                <a:cs typeface="Arial" panose="020B0604020202020204" pitchFamily="34" charset="0"/>
              </a:rPr>
              <a:t>Beneficiara de manera indirecta a todos los pacientes que acudan a recibir atención dental a la Clínica Sonbrisas.</a:t>
            </a:r>
          </a:p>
          <a:p>
            <a:pPr marL="285750" indent="-285750" algn="just">
              <a:buFont typeface="Arial" panose="020B0604020202020204" pitchFamily="34" charset="0"/>
              <a:buChar char="•"/>
            </a:pPr>
            <a:r>
              <a:rPr lang="es-BO" sz="2000" dirty="0">
                <a:solidFill>
                  <a:schemeClr val="tx1"/>
                </a:solidFill>
                <a:latin typeface="Arial" panose="020B0604020202020204" pitchFamily="34" charset="0"/>
                <a:cs typeface="Arial" panose="020B0604020202020204" pitchFamily="34" charset="0"/>
              </a:rPr>
              <a:t>Beneficiará de manera directa a la Clínica Sonbrisas, optimizando sus principales tareas.</a:t>
            </a:r>
          </a:p>
          <a:p>
            <a:pPr marL="285750" indent="-285750" algn="ctr">
              <a:buFont typeface="Arial" panose="020B0604020202020204" pitchFamily="34" charset="0"/>
              <a:buChar char="•"/>
            </a:pPr>
            <a:endParaRPr lang="es-BO" dirty="0"/>
          </a:p>
        </p:txBody>
      </p:sp>
      <p:sp>
        <p:nvSpPr>
          <p:cNvPr id="7" name="Rectángulo 6"/>
          <p:cNvSpPr/>
          <p:nvPr/>
        </p:nvSpPr>
        <p:spPr>
          <a:xfrm>
            <a:off x="8450317" y="1940821"/>
            <a:ext cx="3422495" cy="24104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BO" sz="2000" dirty="0">
                <a:latin typeface="Arial" panose="020B0604020202020204" pitchFamily="34" charset="0"/>
                <a:cs typeface="Arial" panose="020B0604020202020204" pitchFamily="34" charset="0"/>
              </a:rPr>
              <a:t>Beneficiará de manera inmediata permitiendo que la Clínica Sonbrisas optimice sus principales tareas, mejorando el tiempo de atención a los pacientes de manera eficiente y eficaz </a:t>
            </a:r>
          </a:p>
        </p:txBody>
      </p:sp>
      <p:sp>
        <p:nvSpPr>
          <p:cNvPr id="8" name="Rectángulo 7"/>
          <p:cNvSpPr/>
          <p:nvPr/>
        </p:nvSpPr>
        <p:spPr>
          <a:xfrm>
            <a:off x="582637" y="1255233"/>
            <a:ext cx="2081048" cy="5634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2400" b="1" dirty="0">
                <a:solidFill>
                  <a:schemeClr val="tx1"/>
                </a:solidFill>
                <a:latin typeface="Arial" panose="020B0604020202020204" pitchFamily="34" charset="0"/>
                <a:cs typeface="Arial" panose="020B0604020202020204" pitchFamily="34" charset="0"/>
              </a:rPr>
              <a:t>TECNICA</a:t>
            </a:r>
          </a:p>
        </p:txBody>
      </p:sp>
      <p:sp>
        <p:nvSpPr>
          <p:cNvPr id="9" name="Rectángulo 8"/>
          <p:cNvSpPr/>
          <p:nvPr/>
        </p:nvSpPr>
        <p:spPr>
          <a:xfrm>
            <a:off x="4351282" y="1256902"/>
            <a:ext cx="2159876" cy="5634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2400" b="1" dirty="0">
                <a:solidFill>
                  <a:schemeClr val="tx1"/>
                </a:solidFill>
                <a:latin typeface="Arial" panose="020B0604020202020204" pitchFamily="34" charset="0"/>
                <a:cs typeface="Arial" panose="020B0604020202020204" pitchFamily="34" charset="0"/>
              </a:rPr>
              <a:t>SOCIAL</a:t>
            </a:r>
          </a:p>
        </p:txBody>
      </p:sp>
      <p:sp>
        <p:nvSpPr>
          <p:cNvPr id="10" name="Rectángulo 9"/>
          <p:cNvSpPr/>
          <p:nvPr/>
        </p:nvSpPr>
        <p:spPr>
          <a:xfrm>
            <a:off x="9042212" y="1379066"/>
            <a:ext cx="2238703" cy="563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sz="2400" b="1" dirty="0">
                <a:solidFill>
                  <a:schemeClr val="tx1"/>
                </a:solidFill>
                <a:latin typeface="Arial" panose="020B0604020202020204" pitchFamily="34" charset="0"/>
                <a:cs typeface="Arial" panose="020B0604020202020204" pitchFamily="34" charset="0"/>
              </a:rPr>
              <a:t>ECONOMICA</a:t>
            </a:r>
          </a:p>
        </p:txBody>
      </p:sp>
      <p:pic>
        <p:nvPicPr>
          <p:cNvPr id="3074" name="Picture 2" descr="Plantillas gratis para Casos Clínicos de Google Slides y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5715" t="33829" r="53066" b="8897"/>
          <a:stretch/>
        </p:blipFill>
        <p:spPr bwMode="auto">
          <a:xfrm>
            <a:off x="3447393" y="4223656"/>
            <a:ext cx="4388068" cy="227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908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7265" y="189471"/>
            <a:ext cx="10886105" cy="708454"/>
          </a:xfrm>
          <a:ln>
            <a:solidFill>
              <a:schemeClr val="tx1">
                <a:lumMod val="50000"/>
                <a:lumOff val="50000"/>
              </a:schemeClr>
            </a:solidFill>
          </a:ln>
        </p:spPr>
        <p:txBody>
          <a:bodyPr>
            <a:normAutofit/>
          </a:bodyPr>
          <a:lstStyle/>
          <a:p>
            <a:pPr algn="ctr"/>
            <a:r>
              <a:rPr lang="es-BO" b="1" dirty="0">
                <a:latin typeface="Arial" panose="020B0604020202020204" pitchFamily="34" charset="0"/>
                <a:cs typeface="Arial" panose="020B0604020202020204" pitchFamily="34" charset="0"/>
              </a:rPr>
              <a:t>METODOS DE INVESTIGACION</a:t>
            </a:r>
          </a:p>
        </p:txBody>
      </p:sp>
      <p:sp>
        <p:nvSpPr>
          <p:cNvPr id="3" name="Marcador de contenido 2"/>
          <p:cNvSpPr>
            <a:spLocks noGrp="1"/>
          </p:cNvSpPr>
          <p:nvPr>
            <p:ph idx="1"/>
          </p:nvPr>
        </p:nvSpPr>
        <p:spPr>
          <a:xfrm>
            <a:off x="176892" y="1629004"/>
            <a:ext cx="11376478" cy="3265971"/>
          </a:xfrm>
        </p:spPr>
        <p:txBody>
          <a:bodyPr/>
          <a:lstStyle/>
          <a:p>
            <a:pPr algn="just">
              <a:spcBef>
                <a:spcPts val="2400"/>
              </a:spcBef>
            </a:pPr>
            <a:r>
              <a:rPr lang="es-BO" b="1" dirty="0">
                <a:latin typeface="Arial" panose="020B0604020202020204" pitchFamily="34" charset="0"/>
                <a:cs typeface="Arial" panose="020B0604020202020204" pitchFamily="34" charset="0"/>
              </a:rPr>
              <a:t>TIPO DE INVESTIGACIÓN               </a:t>
            </a:r>
            <a:r>
              <a:rPr lang="es-BO" dirty="0">
                <a:solidFill>
                  <a:schemeClr val="accent1">
                    <a:lumMod val="75000"/>
                  </a:schemeClr>
                </a:solidFill>
              </a:rPr>
              <a:t>Aplicado y Teórico</a:t>
            </a:r>
          </a:p>
          <a:p>
            <a:pPr algn="just">
              <a:spcBef>
                <a:spcPts val="2400"/>
              </a:spcBef>
            </a:pPr>
            <a:r>
              <a:rPr lang="es-BO" b="1" dirty="0">
                <a:latin typeface="Arial" panose="020B0604020202020204" pitchFamily="34" charset="0"/>
                <a:cs typeface="Arial" panose="020B0604020202020204" pitchFamily="34" charset="0"/>
              </a:rPr>
              <a:t>ENFOQUE                                         </a:t>
            </a:r>
            <a:r>
              <a:rPr lang="es-BO" dirty="0">
                <a:solidFill>
                  <a:schemeClr val="accent1">
                    <a:lumMod val="75000"/>
                  </a:schemeClr>
                </a:solidFill>
              </a:rPr>
              <a:t>Cualitativo.</a:t>
            </a:r>
          </a:p>
          <a:p>
            <a:pPr algn="just">
              <a:spcBef>
                <a:spcPts val="2400"/>
              </a:spcBef>
            </a:pPr>
            <a:r>
              <a:rPr lang="es-BO" b="1" dirty="0">
                <a:latin typeface="Arial" panose="020B0604020202020204" pitchFamily="34" charset="0"/>
                <a:cs typeface="Arial" panose="020B0604020202020204" pitchFamily="34" charset="0"/>
              </a:rPr>
              <a:t>MÉTODOS                                         </a:t>
            </a:r>
            <a:r>
              <a:rPr lang="es-BO" dirty="0">
                <a:solidFill>
                  <a:schemeClr val="accent1">
                    <a:lumMod val="75000"/>
                  </a:schemeClr>
                </a:solidFill>
              </a:rPr>
              <a:t>Inductivo.</a:t>
            </a:r>
          </a:p>
          <a:p>
            <a:pPr algn="just">
              <a:spcBef>
                <a:spcPts val="2400"/>
              </a:spcBef>
            </a:pPr>
            <a:r>
              <a:rPr lang="es-BO" b="1" dirty="0">
                <a:latin typeface="Arial" panose="020B0604020202020204" pitchFamily="34" charset="0"/>
                <a:cs typeface="Arial" panose="020B0604020202020204" pitchFamily="34" charset="0"/>
              </a:rPr>
              <a:t>TÉCNICAS/INSTRUMENTOS         </a:t>
            </a:r>
            <a:r>
              <a:rPr lang="es-BO" dirty="0">
                <a:solidFill>
                  <a:schemeClr val="accent1">
                    <a:lumMod val="75000"/>
                  </a:schemeClr>
                </a:solidFill>
              </a:rPr>
              <a:t>Entrevista.</a:t>
            </a:r>
          </a:p>
        </p:txBody>
      </p:sp>
      <p:sp>
        <p:nvSpPr>
          <p:cNvPr id="4" name="Marcador de número de diapositiva 3"/>
          <p:cNvSpPr>
            <a:spLocks noGrp="1"/>
          </p:cNvSpPr>
          <p:nvPr>
            <p:ph type="sldNum" sz="quarter" idx="12"/>
          </p:nvPr>
        </p:nvSpPr>
        <p:spPr>
          <a:xfrm>
            <a:off x="11553370" y="6311900"/>
            <a:ext cx="424543" cy="365125"/>
          </a:xfrm>
        </p:spPr>
        <p:txBody>
          <a:bodyPr/>
          <a:lstStyle/>
          <a:p>
            <a:fld id="{4AC8A195-BE83-413D-9CFA-1C7771F662A1}" type="slidenum">
              <a:rPr lang="en-US" sz="1800" smtClean="0">
                <a:solidFill>
                  <a:srgbClr val="FF0000"/>
                </a:solidFill>
              </a:rPr>
              <a:t>8</a:t>
            </a:fld>
            <a:endParaRPr lang="en-US" sz="1800" dirty="0">
              <a:solidFill>
                <a:srgbClr val="FF0000"/>
              </a:solidFill>
            </a:endParaRPr>
          </a:p>
        </p:txBody>
      </p:sp>
      <p:sp>
        <p:nvSpPr>
          <p:cNvPr id="6" name="Flecha derecha 5"/>
          <p:cNvSpPr/>
          <p:nvPr/>
        </p:nvSpPr>
        <p:spPr>
          <a:xfrm>
            <a:off x="5001076" y="1629004"/>
            <a:ext cx="1206501" cy="330595"/>
          </a:xfrm>
          <a:prstGeom prst="rightArrow">
            <a:avLst/>
          </a:prstGeom>
          <a:solidFill>
            <a:srgbClr val="8AC9F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p>
        </p:txBody>
      </p:sp>
      <p:sp>
        <p:nvSpPr>
          <p:cNvPr id="7" name="Flecha derecha 6"/>
          <p:cNvSpPr/>
          <p:nvPr/>
        </p:nvSpPr>
        <p:spPr>
          <a:xfrm>
            <a:off x="2525486" y="2313359"/>
            <a:ext cx="3682091" cy="399922"/>
          </a:xfrm>
          <a:prstGeom prst="rightArrow">
            <a:avLst/>
          </a:prstGeom>
          <a:solidFill>
            <a:srgbClr val="FE64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8" name="Flecha derecha 7"/>
          <p:cNvSpPr/>
          <p:nvPr/>
        </p:nvSpPr>
        <p:spPr>
          <a:xfrm>
            <a:off x="2525486" y="2939349"/>
            <a:ext cx="3682091" cy="401726"/>
          </a:xfrm>
          <a:prstGeom prst="rightArrow">
            <a:avLst/>
          </a:prstGeom>
          <a:solidFill>
            <a:srgbClr val="FFE1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sp>
        <p:nvSpPr>
          <p:cNvPr id="9" name="Flecha derecha 8"/>
          <p:cNvSpPr/>
          <p:nvPr/>
        </p:nvSpPr>
        <p:spPr>
          <a:xfrm>
            <a:off x="5313134" y="3722004"/>
            <a:ext cx="769257" cy="325794"/>
          </a:xfrm>
          <a:prstGeom prst="rightArrow">
            <a:avLst/>
          </a:prstGeom>
          <a:solidFill>
            <a:srgbClr val="6CF5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10" name="Imagen 9">
            <a:extLst>
              <a:ext uri="{FF2B5EF4-FFF2-40B4-BE49-F238E27FC236}">
                <a16:creationId xmlns:a16="http://schemas.microsoft.com/office/drawing/2014/main" id="{8D56309A-746B-92F2-AA9B-4D278CBACD29}"/>
              </a:ext>
            </a:extLst>
          </p:cNvPr>
          <p:cNvPicPr>
            <a:picLocks noChangeAspect="1"/>
          </p:cNvPicPr>
          <p:nvPr/>
        </p:nvPicPr>
        <p:blipFill>
          <a:blip r:embed="rId2"/>
          <a:stretch>
            <a:fillRect/>
          </a:stretch>
        </p:blipFill>
        <p:spPr>
          <a:xfrm>
            <a:off x="8814403" y="3144562"/>
            <a:ext cx="2738967" cy="2738967"/>
          </a:xfrm>
          <a:prstGeom prst="rect">
            <a:avLst/>
          </a:prstGeom>
        </p:spPr>
      </p:pic>
    </p:spTree>
    <p:extLst>
      <p:ext uri="{BB962C8B-B14F-4D97-AF65-F5344CB8AC3E}">
        <p14:creationId xmlns:p14="http://schemas.microsoft.com/office/powerpoint/2010/main" val="328091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A47B0BF6-DA3C-450C-8D40-9BC716E7824D}"/>
              </a:ext>
            </a:extLst>
          </p:cNvPr>
          <p:cNvPicPr>
            <a:picLocks noChangeAspect="1"/>
          </p:cNvPicPr>
          <p:nvPr/>
        </p:nvPicPr>
        <p:blipFill>
          <a:blip r:embed="rId2"/>
          <a:stretch>
            <a:fillRect/>
          </a:stretch>
        </p:blipFill>
        <p:spPr>
          <a:xfrm>
            <a:off x="3411463" y="1888138"/>
            <a:ext cx="3380620" cy="3380620"/>
          </a:xfrm>
          <a:prstGeom prst="rect">
            <a:avLst/>
          </a:prstGeom>
        </p:spPr>
      </p:pic>
      <p:sp>
        <p:nvSpPr>
          <p:cNvPr id="2" name="Título 1"/>
          <p:cNvSpPr>
            <a:spLocks noGrp="1"/>
          </p:cNvSpPr>
          <p:nvPr>
            <p:ph type="title"/>
          </p:nvPr>
        </p:nvSpPr>
        <p:spPr>
          <a:xfrm>
            <a:off x="543698" y="197708"/>
            <a:ext cx="11079892" cy="731205"/>
          </a:xfrm>
          <a:ln>
            <a:solidFill>
              <a:schemeClr val="tx1">
                <a:lumMod val="50000"/>
                <a:lumOff val="50000"/>
              </a:schemeClr>
            </a:solidFill>
          </a:ln>
        </p:spPr>
        <p:txBody>
          <a:bodyPr>
            <a:normAutofit/>
          </a:bodyPr>
          <a:lstStyle/>
          <a:p>
            <a:pPr algn="ctr"/>
            <a:r>
              <a:rPr lang="es-BO" b="1" dirty="0">
                <a:latin typeface="Arial" panose="020B0604020202020204" pitchFamily="34" charset="0"/>
                <a:cs typeface="Arial" panose="020B0604020202020204" pitchFamily="34" charset="0"/>
              </a:rPr>
              <a:t>POBLACIÓN Y MUESTRA</a:t>
            </a:r>
            <a:endParaRPr lang="es-BO"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248194" y="970189"/>
            <a:ext cx="11785600" cy="5590268"/>
          </a:xfrm>
        </p:spPr>
        <p:txBody>
          <a:bodyPr/>
          <a:lstStyle/>
          <a:p>
            <a:endParaRPr lang="es-BO" dirty="0"/>
          </a:p>
          <a:p>
            <a:pPr marL="0" indent="0">
              <a:buNone/>
            </a:pPr>
            <a:endParaRPr lang="es-BO" dirty="0"/>
          </a:p>
        </p:txBody>
      </p:sp>
      <p:sp>
        <p:nvSpPr>
          <p:cNvPr id="4" name="Marcador de número de diapositiva 3"/>
          <p:cNvSpPr>
            <a:spLocks noGrp="1"/>
          </p:cNvSpPr>
          <p:nvPr>
            <p:ph type="sldNum" sz="quarter" idx="12"/>
          </p:nvPr>
        </p:nvSpPr>
        <p:spPr>
          <a:xfrm>
            <a:off x="9222456" y="6300555"/>
            <a:ext cx="2743200" cy="365125"/>
          </a:xfrm>
        </p:spPr>
        <p:txBody>
          <a:bodyPr/>
          <a:lstStyle/>
          <a:p>
            <a:fld id="{4AC8A195-BE83-413D-9CFA-1C7771F662A1}" type="slidenum">
              <a:rPr lang="en-US" sz="1800" smtClean="0">
                <a:solidFill>
                  <a:srgbClr val="FF0000"/>
                </a:solidFill>
              </a:rPr>
              <a:t>9</a:t>
            </a:fld>
            <a:endParaRPr lang="en-US" sz="1800" dirty="0">
              <a:solidFill>
                <a:srgbClr val="FF0000"/>
              </a:solidFill>
            </a:endParaRPr>
          </a:p>
        </p:txBody>
      </p:sp>
      <p:sp>
        <p:nvSpPr>
          <p:cNvPr id="5" name="Rectángulo 4"/>
          <p:cNvSpPr/>
          <p:nvPr/>
        </p:nvSpPr>
        <p:spPr>
          <a:xfrm>
            <a:off x="130629" y="1523998"/>
            <a:ext cx="2757714" cy="1219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BO" sz="2400" b="1" dirty="0">
                <a:latin typeface="Arial" panose="020B0604020202020204" pitchFamily="34" charset="0"/>
                <a:cs typeface="Arial" panose="020B0604020202020204" pitchFamily="34" charset="0"/>
              </a:rPr>
              <a:t>POBLACIÓN</a:t>
            </a:r>
          </a:p>
        </p:txBody>
      </p:sp>
      <p:sp>
        <p:nvSpPr>
          <p:cNvPr id="6" name="Rectángulo 5"/>
          <p:cNvSpPr/>
          <p:nvPr/>
        </p:nvSpPr>
        <p:spPr>
          <a:xfrm>
            <a:off x="130629" y="4607150"/>
            <a:ext cx="2757714" cy="1204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BO" sz="2400" b="1" dirty="0">
                <a:latin typeface="Arial" panose="020B0604020202020204" pitchFamily="34" charset="0"/>
                <a:cs typeface="Arial" panose="020B0604020202020204" pitchFamily="34" charset="0"/>
              </a:rPr>
              <a:t>MUESTRA</a:t>
            </a:r>
          </a:p>
        </p:txBody>
      </p:sp>
      <p:sp>
        <p:nvSpPr>
          <p:cNvPr id="7" name="Rectángulo 6"/>
          <p:cNvSpPr/>
          <p:nvPr/>
        </p:nvSpPr>
        <p:spPr>
          <a:xfrm>
            <a:off x="7090228" y="1494970"/>
            <a:ext cx="5061131" cy="1437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a:solidFill>
                  <a:schemeClr val="tx1"/>
                </a:solidFill>
              </a:rPr>
              <a:t>Está representada por el laboratorio óptico "</a:t>
            </a:r>
            <a:r>
              <a:rPr lang="es-MX" sz="2400" dirty="0" err="1">
                <a:solidFill>
                  <a:schemeClr val="tx1"/>
                </a:solidFill>
              </a:rPr>
              <a:t>OptalVision</a:t>
            </a:r>
            <a:r>
              <a:rPr lang="es-MX" sz="2400" dirty="0">
                <a:solidFill>
                  <a:schemeClr val="tx1"/>
                </a:solidFill>
              </a:rPr>
              <a:t>" de la ciudad de La Paz, Bolivia.</a:t>
            </a:r>
            <a:endParaRPr lang="es-BO" sz="2400" dirty="0">
              <a:solidFill>
                <a:schemeClr val="tx1"/>
              </a:solidFill>
              <a:latin typeface="Arial" panose="020B0604020202020204" pitchFamily="34" charset="0"/>
              <a:cs typeface="Arial" panose="020B0604020202020204" pitchFamily="34" charset="0"/>
            </a:endParaRPr>
          </a:p>
        </p:txBody>
      </p:sp>
      <p:sp>
        <p:nvSpPr>
          <p:cNvPr id="8" name="Rectángulo 7"/>
          <p:cNvSpPr/>
          <p:nvPr/>
        </p:nvSpPr>
        <p:spPr>
          <a:xfrm>
            <a:off x="7126514" y="4743398"/>
            <a:ext cx="5065486" cy="14374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BO" sz="2400" dirty="0">
              <a:solidFill>
                <a:schemeClr val="tx1"/>
              </a:solidFill>
              <a:latin typeface="Arial" panose="020B0604020202020204" pitchFamily="34" charset="0"/>
              <a:cs typeface="Arial" panose="020B0604020202020204" pitchFamily="34" charset="0"/>
            </a:endParaRPr>
          </a:p>
          <a:p>
            <a:r>
              <a:rPr lang="es-MX" sz="2400" dirty="0">
                <a:solidFill>
                  <a:schemeClr val="tx1"/>
                </a:solidFill>
              </a:rPr>
              <a:t>La muestra de esta investigación será el laboratorio óptico "</a:t>
            </a:r>
            <a:r>
              <a:rPr lang="es-MX" sz="2400" dirty="0" err="1">
                <a:solidFill>
                  <a:schemeClr val="tx1"/>
                </a:solidFill>
              </a:rPr>
              <a:t>OptalVision</a:t>
            </a:r>
            <a:r>
              <a:rPr lang="es-MX" sz="2400" dirty="0">
                <a:solidFill>
                  <a:schemeClr val="tx1"/>
                </a:solidFill>
              </a:rPr>
              <a:t>". Para la recopilación de datos</a:t>
            </a:r>
            <a:br>
              <a:rPr lang="es-BO" dirty="0"/>
            </a:br>
            <a:endParaRPr lang="es-BO" dirty="0"/>
          </a:p>
        </p:txBody>
      </p:sp>
    </p:spTree>
    <p:extLst>
      <p:ext uri="{BB962C8B-B14F-4D97-AF65-F5344CB8AC3E}">
        <p14:creationId xmlns:p14="http://schemas.microsoft.com/office/powerpoint/2010/main" val="7430276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3641</TotalTime>
  <Words>2757</Words>
  <Application>Microsoft Office PowerPoint</Application>
  <PresentationFormat>Panorámica</PresentationFormat>
  <Paragraphs>357</Paragraphs>
  <Slides>44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44</vt:i4>
      </vt:variant>
    </vt:vector>
  </HeadingPairs>
  <TitlesOfParts>
    <vt:vector size="52" baseType="lpstr">
      <vt:lpstr>Algerian</vt:lpstr>
      <vt:lpstr>Aptos</vt:lpstr>
      <vt:lpstr>Arial</vt:lpstr>
      <vt:lpstr>Calibri</vt:lpstr>
      <vt:lpstr>Calibri Light</vt:lpstr>
      <vt:lpstr>Symbol</vt:lpstr>
      <vt:lpstr>Wingdings</vt:lpstr>
      <vt:lpstr>Tema de Office</vt:lpstr>
      <vt:lpstr>SISTEMA DE ADMINISTRACIÓN DE INVENTARIOS DE INSUMOS PARA LABORATORIO DE ÓPTICA CASO: OPTALVISION</vt:lpstr>
      <vt:lpstr>ANTECEDENTES</vt:lpstr>
      <vt:lpstr>PROBLEMÁTICA</vt:lpstr>
      <vt:lpstr>PROBLEMÁTICA</vt:lpstr>
      <vt:lpstr>OBJETIVO GENERAL</vt:lpstr>
      <vt:lpstr>OBJETIVOS DE LA INVESTIGACIÓN</vt:lpstr>
      <vt:lpstr>JUSTIFICACIÓN</vt:lpstr>
      <vt:lpstr>METODOS DE INVESTIGACION</vt:lpstr>
      <vt:lpstr>POBLACIÓN Y MUESTRA</vt:lpstr>
      <vt:lpstr>Presentación de PowerPoint</vt:lpstr>
      <vt:lpstr>Sistema Web</vt:lpstr>
      <vt:lpstr>Herramientas de Desarrollo</vt:lpstr>
      <vt:lpstr>Herramientas de Desarrollo</vt:lpstr>
      <vt:lpstr>UNE-ISO/IEC 27001:2023</vt:lpstr>
      <vt:lpstr>UNE-ISO/IEC 27001:2023</vt:lpstr>
      <vt:lpstr>MARCO DE TRABAJO SCRUM</vt:lpstr>
      <vt:lpstr>CAPITULO III MARCO  PRÁCTICO</vt:lpstr>
      <vt:lpstr>Diagrama Relacional</vt:lpstr>
      <vt:lpstr>Presentación de PowerPoint</vt:lpstr>
      <vt:lpstr>Presentación de PowerPoint</vt:lpstr>
      <vt:lpstr>Presentación de PowerPoint</vt:lpstr>
      <vt:lpstr>Sprint 1:Gestion de Autenticación</vt:lpstr>
      <vt:lpstr>Sprint 1:Gestion de Autenticación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Declaración de Aplicabilidad (SoA)</vt:lpstr>
      <vt:lpstr>Router</vt:lpstr>
      <vt:lpstr>JWT Estategy</vt:lpstr>
      <vt:lpstr>CAPITULO IV ANALISIS DE FACTIBILIDAD</vt:lpstr>
      <vt:lpstr>ANÁLISIS DE FACTIBILIDAD</vt:lpstr>
      <vt:lpstr>ANÁLISIS DE FACTIBILIDAD</vt:lpstr>
      <vt:lpstr>Factibilidad Económica</vt:lpstr>
      <vt:lpstr>Presentación de PowerPoint</vt:lpstr>
      <vt:lpstr>CAPITULO V CONCLUSIONES  Y RECOMENDACIONES</vt:lpstr>
      <vt:lpstr>CONCLUSIONES</vt:lpstr>
      <vt:lpstr>Presentación de PowerPoint</vt:lpstr>
      <vt:lpstr>RECOMENDACIONES</vt:lpstr>
      <vt:lpstr>Presentación de PowerPoint</vt:lpstr>
      <vt:lpstr>Presentación de PowerPoint</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Amitabh</dc:creator>
  <cp:lastModifiedBy>Santiago SV</cp:lastModifiedBy>
  <cp:revision>268</cp:revision>
  <dcterms:created xsi:type="dcterms:W3CDTF">2021-07-15T17:37:23Z</dcterms:created>
  <dcterms:modified xsi:type="dcterms:W3CDTF">2025-01-28T23:31:30Z</dcterms:modified>
</cp:coreProperties>
</file>