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7556500" cy="106807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90941" y="2567914"/>
            <a:ext cx="17272" cy="783005"/>
          </a:xfrm>
          <a:custGeom>
            <a:avLst/>
            <a:gdLst>
              <a:gd name="connsiteX0" fmla="*/ 6350 w 17272"/>
              <a:gd name="connsiteY0" fmla="*/ 6350 h 783005"/>
              <a:gd name="connsiteX1" fmla="*/ 6350 w 17272"/>
              <a:gd name="connsiteY1" fmla="*/ 776655 h 7830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783005">
                <a:moveTo>
                  <a:pt x="6350" y="6350"/>
                </a:moveTo>
                <a:lnTo>
                  <a:pt x="6350" y="7766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05181" y="2567914"/>
            <a:ext cx="17272" cy="783005"/>
          </a:xfrm>
          <a:custGeom>
            <a:avLst/>
            <a:gdLst>
              <a:gd name="connsiteX0" fmla="*/ 6350 w 17272"/>
              <a:gd name="connsiteY0" fmla="*/ 6350 h 783005"/>
              <a:gd name="connsiteX1" fmla="*/ 6350 w 17272"/>
              <a:gd name="connsiteY1" fmla="*/ 776655 h 7830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783005">
                <a:moveTo>
                  <a:pt x="6350" y="6350"/>
                </a:moveTo>
                <a:lnTo>
                  <a:pt x="6350" y="7766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9417" y="2567914"/>
            <a:ext cx="4731511" cy="17272"/>
          </a:xfrm>
          <a:custGeom>
            <a:avLst/>
            <a:gdLst>
              <a:gd name="connsiteX0" fmla="*/ 6350 w 4731511"/>
              <a:gd name="connsiteY0" fmla="*/ 6350 h 17272"/>
              <a:gd name="connsiteX1" fmla="*/ 4725162 w 47315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31511" h="17272">
                <a:moveTo>
                  <a:pt x="6350" y="6350"/>
                </a:moveTo>
                <a:lnTo>
                  <a:pt x="472516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9417" y="3338220"/>
            <a:ext cx="4731511" cy="17272"/>
          </a:xfrm>
          <a:custGeom>
            <a:avLst/>
            <a:gdLst>
              <a:gd name="connsiteX0" fmla="*/ 6350 w 4731511"/>
              <a:gd name="connsiteY0" fmla="*/ 6350 h 17272"/>
              <a:gd name="connsiteX1" fmla="*/ 4725162 w 47315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31511" h="17272">
                <a:moveTo>
                  <a:pt x="6350" y="6350"/>
                </a:moveTo>
                <a:lnTo>
                  <a:pt x="472516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05181" y="2567914"/>
            <a:ext cx="17272" cy="783005"/>
          </a:xfrm>
          <a:custGeom>
            <a:avLst/>
            <a:gdLst>
              <a:gd name="connsiteX0" fmla="*/ 6350 w 17272"/>
              <a:gd name="connsiteY0" fmla="*/ 6350 h 783005"/>
              <a:gd name="connsiteX1" fmla="*/ 6350 w 17272"/>
              <a:gd name="connsiteY1" fmla="*/ 776655 h 7830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783005">
                <a:moveTo>
                  <a:pt x="6350" y="6350"/>
                </a:moveTo>
                <a:lnTo>
                  <a:pt x="6350" y="7766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90941" y="2567914"/>
            <a:ext cx="17272" cy="783005"/>
          </a:xfrm>
          <a:custGeom>
            <a:avLst/>
            <a:gdLst>
              <a:gd name="connsiteX0" fmla="*/ 6350 w 17272"/>
              <a:gd name="connsiteY0" fmla="*/ 6350 h 783005"/>
              <a:gd name="connsiteX1" fmla="*/ 6350 w 17272"/>
              <a:gd name="connsiteY1" fmla="*/ 776655 h 7830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783005">
                <a:moveTo>
                  <a:pt x="6350" y="6350"/>
                </a:moveTo>
                <a:lnTo>
                  <a:pt x="6350" y="7766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9417" y="3338220"/>
            <a:ext cx="4731511" cy="17272"/>
          </a:xfrm>
          <a:custGeom>
            <a:avLst/>
            <a:gdLst>
              <a:gd name="connsiteX0" fmla="*/ 6350 w 4731511"/>
              <a:gd name="connsiteY0" fmla="*/ 6350 h 17272"/>
              <a:gd name="connsiteX1" fmla="*/ 4725162 w 47315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31511" h="17272">
                <a:moveTo>
                  <a:pt x="6350" y="6350"/>
                </a:moveTo>
                <a:lnTo>
                  <a:pt x="472516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9417" y="2567914"/>
            <a:ext cx="4731511" cy="17272"/>
          </a:xfrm>
          <a:custGeom>
            <a:avLst/>
            <a:gdLst>
              <a:gd name="connsiteX0" fmla="*/ 6350 w 4731511"/>
              <a:gd name="connsiteY0" fmla="*/ 6350 h 17272"/>
              <a:gd name="connsiteX1" fmla="*/ 4725162 w 47315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31511" h="17272">
                <a:moveTo>
                  <a:pt x="6350" y="6350"/>
                </a:moveTo>
                <a:lnTo>
                  <a:pt x="472516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90941" y="4318596"/>
            <a:ext cx="17272" cy="784529"/>
          </a:xfrm>
          <a:custGeom>
            <a:avLst/>
            <a:gdLst>
              <a:gd name="connsiteX0" fmla="*/ 6350 w 17272"/>
              <a:gd name="connsiteY0" fmla="*/ 6350 h 784529"/>
              <a:gd name="connsiteX1" fmla="*/ 6350 w 17272"/>
              <a:gd name="connsiteY1" fmla="*/ 778180 h 784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784529">
                <a:moveTo>
                  <a:pt x="6350" y="6350"/>
                </a:moveTo>
                <a:lnTo>
                  <a:pt x="6350" y="7781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05181" y="4318596"/>
            <a:ext cx="17272" cy="784529"/>
          </a:xfrm>
          <a:custGeom>
            <a:avLst/>
            <a:gdLst>
              <a:gd name="connsiteX0" fmla="*/ 6350 w 17272"/>
              <a:gd name="connsiteY0" fmla="*/ 6350 h 784529"/>
              <a:gd name="connsiteX1" fmla="*/ 6350 w 17272"/>
              <a:gd name="connsiteY1" fmla="*/ 778180 h 784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784529">
                <a:moveTo>
                  <a:pt x="6350" y="6350"/>
                </a:moveTo>
                <a:lnTo>
                  <a:pt x="6350" y="7781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9417" y="4318596"/>
            <a:ext cx="4731511" cy="17272"/>
          </a:xfrm>
          <a:custGeom>
            <a:avLst/>
            <a:gdLst>
              <a:gd name="connsiteX0" fmla="*/ 6350 w 4731511"/>
              <a:gd name="connsiteY0" fmla="*/ 6350 h 17272"/>
              <a:gd name="connsiteX1" fmla="*/ 4725162 w 47315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31511" h="17272">
                <a:moveTo>
                  <a:pt x="6350" y="6350"/>
                </a:moveTo>
                <a:lnTo>
                  <a:pt x="472516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9417" y="5090426"/>
            <a:ext cx="4731511" cy="17272"/>
          </a:xfrm>
          <a:custGeom>
            <a:avLst/>
            <a:gdLst>
              <a:gd name="connsiteX0" fmla="*/ 6350 w 4731511"/>
              <a:gd name="connsiteY0" fmla="*/ 6350 h 17272"/>
              <a:gd name="connsiteX1" fmla="*/ 4725162 w 47315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31511" h="17272">
                <a:moveTo>
                  <a:pt x="6350" y="6350"/>
                </a:moveTo>
                <a:lnTo>
                  <a:pt x="472516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05181" y="4318596"/>
            <a:ext cx="17272" cy="784529"/>
          </a:xfrm>
          <a:custGeom>
            <a:avLst/>
            <a:gdLst>
              <a:gd name="connsiteX0" fmla="*/ 6350 w 17272"/>
              <a:gd name="connsiteY0" fmla="*/ 6350 h 784529"/>
              <a:gd name="connsiteX1" fmla="*/ 6350 w 17272"/>
              <a:gd name="connsiteY1" fmla="*/ 778180 h 784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784529">
                <a:moveTo>
                  <a:pt x="6350" y="6350"/>
                </a:moveTo>
                <a:lnTo>
                  <a:pt x="6350" y="7781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90941" y="4318596"/>
            <a:ext cx="17272" cy="784529"/>
          </a:xfrm>
          <a:custGeom>
            <a:avLst/>
            <a:gdLst>
              <a:gd name="connsiteX0" fmla="*/ 6350 w 17272"/>
              <a:gd name="connsiteY0" fmla="*/ 6350 h 784529"/>
              <a:gd name="connsiteX1" fmla="*/ 6350 w 17272"/>
              <a:gd name="connsiteY1" fmla="*/ 778180 h 784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784529">
                <a:moveTo>
                  <a:pt x="6350" y="6350"/>
                </a:moveTo>
                <a:lnTo>
                  <a:pt x="6350" y="7781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9417" y="5090426"/>
            <a:ext cx="4731511" cy="17272"/>
          </a:xfrm>
          <a:custGeom>
            <a:avLst/>
            <a:gdLst>
              <a:gd name="connsiteX0" fmla="*/ 6350 w 4731511"/>
              <a:gd name="connsiteY0" fmla="*/ 6350 h 17272"/>
              <a:gd name="connsiteX1" fmla="*/ 4725162 w 47315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31511" h="17272">
                <a:moveTo>
                  <a:pt x="6350" y="6350"/>
                </a:moveTo>
                <a:lnTo>
                  <a:pt x="472516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9417" y="4318596"/>
            <a:ext cx="4731511" cy="17272"/>
          </a:xfrm>
          <a:custGeom>
            <a:avLst/>
            <a:gdLst>
              <a:gd name="connsiteX0" fmla="*/ 6350 w 4731511"/>
              <a:gd name="connsiteY0" fmla="*/ 6350 h 17272"/>
              <a:gd name="connsiteX1" fmla="*/ 4725162 w 47315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31511" h="17272">
                <a:moveTo>
                  <a:pt x="6350" y="6350"/>
                </a:moveTo>
                <a:lnTo>
                  <a:pt x="472516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7357" y="6253492"/>
            <a:ext cx="17272" cy="1595920"/>
          </a:xfrm>
          <a:custGeom>
            <a:avLst/>
            <a:gdLst>
              <a:gd name="connsiteX0" fmla="*/ 6350 w 17272"/>
              <a:gd name="connsiteY0" fmla="*/ 6350 h 1595920"/>
              <a:gd name="connsiteX1" fmla="*/ 6350 w 17272"/>
              <a:gd name="connsiteY1" fmla="*/ 1589570 h 1595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1595920">
                <a:moveTo>
                  <a:pt x="6350" y="6350"/>
                </a:moveTo>
                <a:lnTo>
                  <a:pt x="6350" y="15895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1610" y="6253492"/>
            <a:ext cx="17272" cy="1595920"/>
          </a:xfrm>
          <a:custGeom>
            <a:avLst/>
            <a:gdLst>
              <a:gd name="connsiteX0" fmla="*/ 6350 w 17272"/>
              <a:gd name="connsiteY0" fmla="*/ 6350 h 1595920"/>
              <a:gd name="connsiteX1" fmla="*/ 6350 w 17272"/>
              <a:gd name="connsiteY1" fmla="*/ 1589570 h 1595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1595920">
                <a:moveTo>
                  <a:pt x="6350" y="6350"/>
                </a:moveTo>
                <a:lnTo>
                  <a:pt x="6350" y="15895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5833" y="6253492"/>
            <a:ext cx="4731511" cy="17272"/>
          </a:xfrm>
          <a:custGeom>
            <a:avLst/>
            <a:gdLst>
              <a:gd name="connsiteX0" fmla="*/ 6350 w 4731511"/>
              <a:gd name="connsiteY0" fmla="*/ 6350 h 17272"/>
              <a:gd name="connsiteX1" fmla="*/ 4725161 w 47315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31511" h="17272">
                <a:moveTo>
                  <a:pt x="6350" y="6350"/>
                </a:moveTo>
                <a:lnTo>
                  <a:pt x="472516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5833" y="7836713"/>
            <a:ext cx="4731511" cy="17272"/>
          </a:xfrm>
          <a:custGeom>
            <a:avLst/>
            <a:gdLst>
              <a:gd name="connsiteX0" fmla="*/ 6350 w 4731511"/>
              <a:gd name="connsiteY0" fmla="*/ 6350 h 17272"/>
              <a:gd name="connsiteX1" fmla="*/ 4725161 w 47315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31511" h="17272">
                <a:moveTo>
                  <a:pt x="6350" y="6350"/>
                </a:moveTo>
                <a:lnTo>
                  <a:pt x="472516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1610" y="6253492"/>
            <a:ext cx="17272" cy="1595920"/>
          </a:xfrm>
          <a:custGeom>
            <a:avLst/>
            <a:gdLst>
              <a:gd name="connsiteX0" fmla="*/ 6350 w 17272"/>
              <a:gd name="connsiteY0" fmla="*/ 6350 h 1595920"/>
              <a:gd name="connsiteX1" fmla="*/ 6350 w 17272"/>
              <a:gd name="connsiteY1" fmla="*/ 1589570 h 1595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1595920">
                <a:moveTo>
                  <a:pt x="6350" y="6350"/>
                </a:moveTo>
                <a:lnTo>
                  <a:pt x="6350" y="15895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7357" y="6253492"/>
            <a:ext cx="17272" cy="1595920"/>
          </a:xfrm>
          <a:custGeom>
            <a:avLst/>
            <a:gdLst>
              <a:gd name="connsiteX0" fmla="*/ 6350 w 17272"/>
              <a:gd name="connsiteY0" fmla="*/ 6350 h 1595920"/>
              <a:gd name="connsiteX1" fmla="*/ 6350 w 17272"/>
              <a:gd name="connsiteY1" fmla="*/ 1589570 h 1595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1595920">
                <a:moveTo>
                  <a:pt x="6350" y="6350"/>
                </a:moveTo>
                <a:lnTo>
                  <a:pt x="6350" y="15895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5833" y="7836713"/>
            <a:ext cx="4731511" cy="17272"/>
          </a:xfrm>
          <a:custGeom>
            <a:avLst/>
            <a:gdLst>
              <a:gd name="connsiteX0" fmla="*/ 6350 w 4731511"/>
              <a:gd name="connsiteY0" fmla="*/ 6350 h 17272"/>
              <a:gd name="connsiteX1" fmla="*/ 4725161 w 47315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31511" h="17272">
                <a:moveTo>
                  <a:pt x="6350" y="6350"/>
                </a:moveTo>
                <a:lnTo>
                  <a:pt x="472516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5833" y="6253492"/>
            <a:ext cx="4731511" cy="17272"/>
          </a:xfrm>
          <a:custGeom>
            <a:avLst/>
            <a:gdLst>
              <a:gd name="connsiteX0" fmla="*/ 6350 w 4731511"/>
              <a:gd name="connsiteY0" fmla="*/ 6350 h 17272"/>
              <a:gd name="connsiteX1" fmla="*/ 4725161 w 47315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31511" h="17272">
                <a:moveTo>
                  <a:pt x="6350" y="6350"/>
                </a:moveTo>
                <a:lnTo>
                  <a:pt x="472516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1346200"/>
            <a:ext cx="49403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63500" algn="l"/>
                <a:tab pos="114300" algn="l"/>
                <a:tab pos="190500" algn="l"/>
                <a:tab pos="469900" algn="l"/>
                <a:tab pos="596900" algn="l"/>
                <a:tab pos="660400" algn="l"/>
              </a:tabLst>
            </a:pPr>
            <a:r>
              <a:rPr lang="en-US" altLang="zh-CN" sz="12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설치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가이드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63500" algn="l"/>
                <a:tab pos="114300" algn="l"/>
                <a:tab pos="190500" algn="l"/>
                <a:tab pos="469900" algn="l"/>
                <a:tab pos="596900" algn="l"/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다음의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내용은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2대의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머신(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node0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,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node1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)을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GiantVM으로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묶어서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가상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1머신으로</a:t>
            </a:r>
          </a:p>
          <a:p>
            <a:pPr>
              <a:lnSpc>
                <a:spcPts val="1500"/>
              </a:lnSpc>
              <a:tabLst>
                <a:tab pos="63500" algn="l"/>
                <a:tab pos="114300" algn="l"/>
                <a:tab pos="190500" algn="l"/>
                <a:tab pos="469900" algn="l"/>
                <a:tab pos="596900" algn="l"/>
                <a:tab pos="660400" algn="l"/>
              </a:tabLst>
            </a:pPr>
            <a:r>
              <a:rPr lang="en-US" altLang="zh-CN" dirty="0" smtClean="0"/>
              <a:t>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구동하기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위한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절차입니다.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114300" algn="l"/>
                <a:tab pos="190500" algn="l"/>
                <a:tab pos="469900" algn="l"/>
                <a:tab pos="596900" algn="l"/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권장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환경은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2대의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real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infiniband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네트워크로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연결된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구성입니다.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63500" algn="l"/>
                <a:tab pos="114300" algn="l"/>
                <a:tab pos="190500" algn="l"/>
                <a:tab pos="469900" algn="l"/>
                <a:tab pos="596900" algn="l"/>
                <a:tab pos="660400" algn="l"/>
              </a:tabLst>
            </a:pPr>
            <a:r>
              <a:rPr lang="en-US" altLang="zh-CN" dirty="0" smtClean="0"/>
              <a:t>				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(주의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사항)</a:t>
            </a:r>
          </a:p>
          <a:p>
            <a:pPr>
              <a:lnSpc>
                <a:spcPts val="1600"/>
              </a:lnSpc>
              <a:tabLst>
                <a:tab pos="63500" algn="l"/>
                <a:tab pos="114300" algn="l"/>
                <a:tab pos="190500" algn="l"/>
                <a:tab pos="469900" algn="l"/>
                <a:tab pos="596900" algn="l"/>
                <a:tab pos="660400" algn="l"/>
              </a:tabLst>
            </a:pPr>
            <a:r>
              <a:rPr lang="en-US" altLang="zh-CN" dirty="0" smtClean="0"/>
              <a:t>		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VirtualBox로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만든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Linux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가상머신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QEMU/KVM기반으로</a:t>
            </a:r>
          </a:p>
          <a:p>
            <a:pPr>
              <a:lnSpc>
                <a:spcPts val="1500"/>
              </a:lnSpc>
              <a:tabLst>
                <a:tab pos="63500" algn="l"/>
                <a:tab pos="114300" algn="l"/>
                <a:tab pos="190500" algn="l"/>
                <a:tab pos="469900" algn="l"/>
                <a:tab pos="596900" algn="l"/>
                <a:tab pos="660400" algn="l"/>
              </a:tabLst>
            </a:pPr>
            <a:r>
              <a:rPr lang="en-US" altLang="zh-CN" dirty="0" smtClean="0"/>
              <a:t>			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또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다른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가상머신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을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기동하는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것은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현재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VirtualBox가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지원하지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않습니다.</a:t>
            </a:r>
          </a:p>
          <a:p>
            <a:pPr>
              <a:lnSpc>
                <a:spcPts val="1500"/>
              </a:lnSpc>
              <a:tabLst>
                <a:tab pos="63500" algn="l"/>
                <a:tab pos="114300" algn="l"/>
                <a:tab pos="190500" algn="l"/>
                <a:tab pos="469900" algn="l"/>
                <a:tab pos="596900" algn="l"/>
                <a:tab pos="660400" algn="l"/>
              </a:tabLst>
            </a:pPr>
            <a:r>
              <a:rPr lang="en-US" altLang="zh-CN" dirty="0" smtClean="0"/>
              <a:t>		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따라서,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아래의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절차는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real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머신에만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적용됩니다.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3500" algn="l"/>
                <a:tab pos="114300" algn="l"/>
                <a:tab pos="190500" algn="l"/>
                <a:tab pos="469900" algn="l"/>
                <a:tab pos="596900" algn="l"/>
                <a:tab pos="660400" algn="l"/>
              </a:tabLst>
            </a:pP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1.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준비물</a:t>
            </a:r>
          </a:p>
          <a:p>
            <a:pPr>
              <a:lnSpc>
                <a:spcPts val="1600"/>
              </a:lnSpc>
              <a:tabLst>
                <a:tab pos="63500" algn="l"/>
                <a:tab pos="114300" algn="l"/>
                <a:tab pos="190500" algn="l"/>
                <a:tab pos="469900" algn="l"/>
                <a:tab pos="5969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1)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H/W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40894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4089400"/>
            <a:ext cx="4406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인피니밴드(infiniband)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네트워크로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연결된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2대의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real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(node0,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node1)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4381500"/>
            <a:ext cx="49022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55600" algn="l"/>
                <a:tab pos="4191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(참고)</a:t>
            </a:r>
          </a:p>
          <a:p>
            <a:pPr>
              <a:lnSpc>
                <a:spcPts val="1500"/>
              </a:lnSpc>
              <a:tabLst>
                <a:tab pos="355600" algn="l"/>
                <a:tab pos="4191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H/W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dependency가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있습니다</a:t>
            </a:r>
          </a:p>
          <a:p>
            <a:pPr>
              <a:lnSpc>
                <a:spcPts val="1600"/>
              </a:lnSpc>
              <a:tabLst>
                <a:tab pos="355600" algn="l"/>
                <a:tab pos="419100" algn="l"/>
                <a:tab pos="546100" algn="l"/>
              </a:tabLst>
            </a:pPr>
            <a:r>
              <a:rPr lang="en-US" altLang="zh-CN" dirty="0" smtClean="0"/>
              <a:t>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Infiniband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네트워크로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연결된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구성에서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정상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동작합니다.</a:t>
            </a:r>
          </a:p>
          <a:p>
            <a:pPr>
              <a:lnSpc>
                <a:spcPts val="1500"/>
              </a:lnSpc>
              <a:tabLst>
                <a:tab pos="355600" algn="l"/>
                <a:tab pos="419100" algn="l"/>
                <a:tab pos="546100" algn="l"/>
              </a:tabLst>
            </a:pPr>
            <a:r>
              <a:rPr lang="en-US" altLang="zh-CN" dirty="0" smtClean="0"/>
              <a:t>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이더넷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환경은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아직까지는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충분히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지원되지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않습니다(컴파일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및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기본구동)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55600" algn="l"/>
                <a:tab pos="419100" algn="l"/>
                <a:tab pos="5461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2)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S/W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5613400"/>
            <a:ext cx="1524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패치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소스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2종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0" y="5613400"/>
            <a:ext cx="317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(참조: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5613400"/>
            <a:ext cx="2438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https://github.com/ememos/GiantVM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74800" y="5816600"/>
            <a:ext cx="3530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: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b="1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Linux-DSM-4.18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(GiantVM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KVM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patch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for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kernel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4.18)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74800" y="6019800"/>
            <a:ext cx="135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: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b="1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QEMU-gvm-vcpupin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73400" y="6019800"/>
            <a:ext cx="256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(GiantVM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QEMU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patch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for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vcpu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pinning)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76400" y="6311900"/>
            <a:ext cx="43688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27000" algn="l"/>
              </a:tabLst>
            </a:pP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(참고)</a:t>
            </a:r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다수의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연합하여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1개의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GuestOS가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동작하는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것과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같은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효과를</a:t>
            </a:r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보이게끔,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QEMU와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KVM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소스를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수정해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놓은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것이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S/W입니다.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27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원래,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QEMU는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GuestOS의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코드를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때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KVM의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도움을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받아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03400" y="7289800"/>
            <a:ext cx="2451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하드웨어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가속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기능을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활용할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있습니다.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94200" y="7289800"/>
            <a:ext cx="1828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S/W에는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QEMU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쪽에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7518400"/>
            <a:ext cx="45593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429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vCPU,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I/O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기능이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구현되어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있고,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KVM에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분산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공유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메모리(Distributed</a:t>
            </a:r>
          </a:p>
          <a:p>
            <a:pPr>
              <a:lnSpc>
                <a:spcPts val="1500"/>
              </a:lnSpc>
              <a:tabLst>
                <a:tab pos="3429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Shared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Memory,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DSM)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기능이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구현되어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있습니다.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42900" algn="l"/>
                <a:tab pos="4064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환경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설정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파일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74800" y="8356600"/>
            <a:ext cx="1308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: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config-4.18.20-gvm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22600" y="8356600"/>
            <a:ext cx="1638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(Linux-DSM-4.18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컴파일용)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8788400"/>
            <a:ext cx="26670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143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OS</a:t>
            </a:r>
          </a:p>
          <a:p>
            <a:pPr>
              <a:lnSpc>
                <a:spcPts val="1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: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상에서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기동할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OS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이미지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143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OS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기동용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스크립트(run_gvm.sh)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10145" y="1289151"/>
            <a:ext cx="17272" cy="4436605"/>
          </a:xfrm>
          <a:custGeom>
            <a:avLst/>
            <a:gdLst>
              <a:gd name="connsiteX0" fmla="*/ 6350 w 17272"/>
              <a:gd name="connsiteY0" fmla="*/ 6350 h 4436605"/>
              <a:gd name="connsiteX1" fmla="*/ 6350 w 17272"/>
              <a:gd name="connsiteY1" fmla="*/ 4430255 h 44366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4436605">
                <a:moveTo>
                  <a:pt x="6350" y="6350"/>
                </a:moveTo>
                <a:lnTo>
                  <a:pt x="6350" y="44302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18885" y="1289151"/>
            <a:ext cx="17272" cy="4436605"/>
          </a:xfrm>
          <a:custGeom>
            <a:avLst/>
            <a:gdLst>
              <a:gd name="connsiteX0" fmla="*/ 6350 w 17272"/>
              <a:gd name="connsiteY0" fmla="*/ 6350 h 4436605"/>
              <a:gd name="connsiteX1" fmla="*/ 6350 w 17272"/>
              <a:gd name="connsiteY1" fmla="*/ 4430255 h 44366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4436605">
                <a:moveTo>
                  <a:pt x="6350" y="6350"/>
                </a:moveTo>
                <a:lnTo>
                  <a:pt x="6350" y="44302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8621" y="1289151"/>
            <a:ext cx="5126011" cy="17272"/>
          </a:xfrm>
          <a:custGeom>
            <a:avLst/>
            <a:gdLst>
              <a:gd name="connsiteX0" fmla="*/ 6350 w 5126011"/>
              <a:gd name="connsiteY0" fmla="*/ 6350 h 17272"/>
              <a:gd name="connsiteX1" fmla="*/ 5119661 w 51260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6011" h="17272">
                <a:moveTo>
                  <a:pt x="6350" y="6350"/>
                </a:moveTo>
                <a:lnTo>
                  <a:pt x="511966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8621" y="5713056"/>
            <a:ext cx="5126011" cy="17272"/>
          </a:xfrm>
          <a:custGeom>
            <a:avLst/>
            <a:gdLst>
              <a:gd name="connsiteX0" fmla="*/ 6350 w 5126011"/>
              <a:gd name="connsiteY0" fmla="*/ 6350 h 17272"/>
              <a:gd name="connsiteX1" fmla="*/ 5119661 w 51260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6011" h="17272">
                <a:moveTo>
                  <a:pt x="6350" y="6350"/>
                </a:moveTo>
                <a:lnTo>
                  <a:pt x="511966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18885" y="1289151"/>
            <a:ext cx="17272" cy="4436605"/>
          </a:xfrm>
          <a:custGeom>
            <a:avLst/>
            <a:gdLst>
              <a:gd name="connsiteX0" fmla="*/ 6350 w 17272"/>
              <a:gd name="connsiteY0" fmla="*/ 6350 h 4436605"/>
              <a:gd name="connsiteX1" fmla="*/ 6350 w 17272"/>
              <a:gd name="connsiteY1" fmla="*/ 4430255 h 44366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4436605">
                <a:moveTo>
                  <a:pt x="6350" y="6350"/>
                </a:moveTo>
                <a:lnTo>
                  <a:pt x="6350" y="44302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10145" y="1289151"/>
            <a:ext cx="17272" cy="4436605"/>
          </a:xfrm>
          <a:custGeom>
            <a:avLst/>
            <a:gdLst>
              <a:gd name="connsiteX0" fmla="*/ 6350 w 17272"/>
              <a:gd name="connsiteY0" fmla="*/ 6350 h 4436605"/>
              <a:gd name="connsiteX1" fmla="*/ 6350 w 17272"/>
              <a:gd name="connsiteY1" fmla="*/ 4430255 h 44366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4436605">
                <a:moveTo>
                  <a:pt x="6350" y="6350"/>
                </a:moveTo>
                <a:lnTo>
                  <a:pt x="6350" y="44302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8621" y="5713056"/>
            <a:ext cx="5126011" cy="17272"/>
          </a:xfrm>
          <a:custGeom>
            <a:avLst/>
            <a:gdLst>
              <a:gd name="connsiteX0" fmla="*/ 6350 w 5126011"/>
              <a:gd name="connsiteY0" fmla="*/ 6350 h 17272"/>
              <a:gd name="connsiteX1" fmla="*/ 5119661 w 51260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6011" h="17272">
                <a:moveTo>
                  <a:pt x="6350" y="6350"/>
                </a:moveTo>
                <a:lnTo>
                  <a:pt x="511966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8621" y="1289151"/>
            <a:ext cx="5126011" cy="17272"/>
          </a:xfrm>
          <a:custGeom>
            <a:avLst/>
            <a:gdLst>
              <a:gd name="connsiteX0" fmla="*/ 6350 w 5126011"/>
              <a:gd name="connsiteY0" fmla="*/ 6350 h 17272"/>
              <a:gd name="connsiteX1" fmla="*/ 5119661 w 5126011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6011" h="17272">
                <a:moveTo>
                  <a:pt x="6350" y="6350"/>
                </a:moveTo>
                <a:lnTo>
                  <a:pt x="511966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1308100"/>
            <a:ext cx="1955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(GiantVM의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기동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모습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미리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보기)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1727200"/>
            <a:ext cx="4381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27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2절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이후의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절차대로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2개의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real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머신(node0,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node1)에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S/W를</a:t>
            </a:r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설치하고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나서,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동일한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GuestOS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이미지를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머신에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각각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copy합니다.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2324100"/>
            <a:ext cx="433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머신(node0,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node1)에서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기동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스크립트(run_gvm.sh)를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실행하는데,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2527300"/>
            <a:ext cx="2959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vCPU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시작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번호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옵션을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달리하여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각각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실행합니다.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2959100"/>
            <a:ext cx="43307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27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기동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스크립트의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내용은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GuestOS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이미지를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QEMU가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실행하는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것입니다.</a:t>
            </a:r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결과,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각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QEMU들이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각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GuestOS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이미지를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이용하여,</a:t>
            </a:r>
          </a:p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GuestOS가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글로벌하게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1벌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동작하는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것과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같은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효과를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보이게끔</a:t>
            </a:r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QEMU/KVM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코드들이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간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협력하여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동작합니다.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3949700"/>
            <a:ext cx="4711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사용자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관점에서는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node0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기동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스크립트(run_gvm.sh)의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동작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4165600"/>
            <a:ext cx="4241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과정에서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글로벌한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가상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1대의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로그인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프람프트가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출력됩니다.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한편,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node1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머신에는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메시지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로그형태의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상태값만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계속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출력되며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로그인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프람프트는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없습니다.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4965700"/>
            <a:ext cx="3505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node0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머신에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보이는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로그인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프람프트를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통해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로그인하면,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5181600"/>
            <a:ext cx="44577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일반적인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리눅스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사용하듯이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커맨드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라인에서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명령을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입력할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있습니다.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여기서부터,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GiantVM을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통해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실행되는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글로벌한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1대의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가상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머신을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사용하는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것입니다.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memcpy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등의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벤치마크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S/W를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보시기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바랍니다.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6235700"/>
            <a:ext cx="2057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2.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패치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소스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2종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준비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6667500"/>
            <a:ext cx="327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clone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https://github.com/ememos/GiantVM.git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7073900"/>
            <a:ext cx="2133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(결과로서,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디렉토리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아래에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7277100"/>
            <a:ext cx="3048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Linux-DSM-4.18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QEMU-gvm-vcpupin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디렉토리와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config-4.18.20-gvm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파일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등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생성됨)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8089900"/>
            <a:ext cx="267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3.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호스트용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커널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설치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(Linux-DSM-4.18)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8305800"/>
            <a:ext cx="3810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2개의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머신(node0,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node1)에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3-1~3-4의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절차를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각각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적용합니다.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8712200"/>
            <a:ext cx="129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3-1.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커널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컴파일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준비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8928100"/>
            <a:ext cx="516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apt-get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install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-y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build-essential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libncurses5-dev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gcc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libssl-dev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grub2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bc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apt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install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flex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apt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install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bison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1079500" y="1295400"/>
            <a:ext cx="27051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635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apt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install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net-tools</a:t>
            </a:r>
          </a:p>
          <a:p>
            <a:pPr>
              <a:lnSpc>
                <a:spcPts val="1500"/>
              </a:lnSpc>
              <a:tabLst>
                <a:tab pos="635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apt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install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libelf-dev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1143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3-2.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호스트용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커널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컴파일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(Linux-DSM-4.18)</a:t>
            </a:r>
          </a:p>
          <a:p>
            <a:pPr>
              <a:lnSpc>
                <a:spcPts val="1500"/>
              </a:lnSpc>
              <a:tabLst>
                <a:tab pos="635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cd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</a:t>
            </a:r>
          </a:p>
          <a:p>
            <a:pPr>
              <a:lnSpc>
                <a:spcPts val="1600"/>
              </a:lnSpc>
              <a:tabLst>
                <a:tab pos="635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cd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Linux-DSM-4.18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476500"/>
            <a:ext cx="812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vi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Makefile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2476500"/>
            <a:ext cx="1257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(확인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또는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명칭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수정)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3048000"/>
            <a:ext cx="4787900" cy="481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dirty="0" smtClean="0"/>
              <a:t>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--&gt;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EXTRAVERSION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=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-gvm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cp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../config-4.18.20-gvm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.config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make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oldconfig</a:t>
            </a:r>
          </a:p>
          <a:p>
            <a:pPr>
              <a:lnSpc>
                <a:spcPts val="15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make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deb-pkg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-j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10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LOCALVERSION=1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cd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..</a:t>
            </a:r>
          </a:p>
          <a:p>
            <a:pPr>
              <a:lnSpc>
                <a:spcPts val="15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dpkg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–i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linux-image-4.18.20-gvm1_4.18.20-gvm1-1_amd64.deb</a:t>
            </a:r>
          </a:p>
          <a:p>
            <a:pPr>
              <a:lnSpc>
                <a:spcPts val="16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dpkg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–i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linux-libc-dev_4.18.20-gvm1-1_amd64.deb</a:t>
            </a:r>
          </a:p>
          <a:p>
            <a:pPr>
              <a:lnSpc>
                <a:spcPts val="15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dpkg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–i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linux-headers-4.18.20-gvm1_4.18.20-gvm1-1_amd64.deb</a:t>
            </a:r>
          </a:p>
          <a:p>
            <a:pPr>
              <a:lnSpc>
                <a:spcPts val="15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dpkg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-i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linux-image-4.18.20-gvm1-dbg_4.18.20-gvm1-1_amd64.deb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3-3.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grub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파일(/etc/default/grub)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수정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3-4.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호스트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재부팅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4.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호스트용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QEMU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설치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(QEMU-gvm-vcpupin)</a:t>
            </a:r>
          </a:p>
          <a:p>
            <a:pPr>
              <a:lnSpc>
                <a:spcPts val="16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2개의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머신(node0,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node1)에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4-1~4-3의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절차를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각각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적용합니다.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4-1.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kvm.h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파일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수정</a:t>
            </a:r>
          </a:p>
          <a:p>
            <a:pPr>
              <a:lnSpc>
                <a:spcPts val="15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cd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QEMU-gvm-vcpupin</a:t>
            </a:r>
          </a:p>
          <a:p>
            <a:pPr>
              <a:lnSpc>
                <a:spcPts val="1600"/>
              </a:lnSpc>
              <a:tabLst>
                <a:tab pos="63500" algn="l"/>
                <a:tab pos="114300" algn="l"/>
                <a:tab pos="254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vi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linux-headers/linux/kvm.h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7975600"/>
            <a:ext cx="2438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(Line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873)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#define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KVM_CAP_X86_DSM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14800" y="7975600"/>
            <a:ext cx="1066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133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-&gt;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156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(수정)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8407400"/>
            <a:ext cx="50800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4-2.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configure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./configure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—target-list=x86_64-softmmu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—enable-kvm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—disable-werror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4-3.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make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make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-j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10145" y="6586880"/>
            <a:ext cx="17272" cy="2813799"/>
          </a:xfrm>
          <a:custGeom>
            <a:avLst/>
            <a:gdLst>
              <a:gd name="connsiteX0" fmla="*/ 6350 w 17272"/>
              <a:gd name="connsiteY0" fmla="*/ 6350 h 2813799"/>
              <a:gd name="connsiteX1" fmla="*/ 6350 w 17272"/>
              <a:gd name="connsiteY1" fmla="*/ 2807449 h 2813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2813799">
                <a:moveTo>
                  <a:pt x="6350" y="6350"/>
                </a:moveTo>
                <a:lnTo>
                  <a:pt x="6350" y="28074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35178" y="6586880"/>
            <a:ext cx="17272" cy="2813799"/>
          </a:xfrm>
          <a:custGeom>
            <a:avLst/>
            <a:gdLst>
              <a:gd name="connsiteX0" fmla="*/ 6350 w 17272"/>
              <a:gd name="connsiteY0" fmla="*/ 6350 h 2813799"/>
              <a:gd name="connsiteX1" fmla="*/ 6350 w 17272"/>
              <a:gd name="connsiteY1" fmla="*/ 2807449 h 2813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2813799">
                <a:moveTo>
                  <a:pt x="6350" y="6350"/>
                </a:moveTo>
                <a:lnTo>
                  <a:pt x="6350" y="28074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8621" y="6586880"/>
            <a:ext cx="5342305" cy="17272"/>
          </a:xfrm>
          <a:custGeom>
            <a:avLst/>
            <a:gdLst>
              <a:gd name="connsiteX0" fmla="*/ 6350 w 5342305"/>
              <a:gd name="connsiteY0" fmla="*/ 6350 h 17272"/>
              <a:gd name="connsiteX1" fmla="*/ 5335955 w 5342305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42305" h="17272">
                <a:moveTo>
                  <a:pt x="6350" y="6350"/>
                </a:moveTo>
                <a:lnTo>
                  <a:pt x="533595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8621" y="9387979"/>
            <a:ext cx="5342305" cy="17272"/>
          </a:xfrm>
          <a:custGeom>
            <a:avLst/>
            <a:gdLst>
              <a:gd name="connsiteX0" fmla="*/ 6350 w 5342305"/>
              <a:gd name="connsiteY0" fmla="*/ 6350 h 17272"/>
              <a:gd name="connsiteX1" fmla="*/ 5335955 w 5342305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42305" h="17272">
                <a:moveTo>
                  <a:pt x="6350" y="6350"/>
                </a:moveTo>
                <a:lnTo>
                  <a:pt x="533595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35178" y="6586880"/>
            <a:ext cx="17272" cy="2813799"/>
          </a:xfrm>
          <a:custGeom>
            <a:avLst/>
            <a:gdLst>
              <a:gd name="connsiteX0" fmla="*/ 6350 w 17272"/>
              <a:gd name="connsiteY0" fmla="*/ 6350 h 2813799"/>
              <a:gd name="connsiteX1" fmla="*/ 6350 w 17272"/>
              <a:gd name="connsiteY1" fmla="*/ 2807449 h 2813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2813799">
                <a:moveTo>
                  <a:pt x="6350" y="6350"/>
                </a:moveTo>
                <a:lnTo>
                  <a:pt x="6350" y="28074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10145" y="6586880"/>
            <a:ext cx="17272" cy="2813799"/>
          </a:xfrm>
          <a:custGeom>
            <a:avLst/>
            <a:gdLst>
              <a:gd name="connsiteX0" fmla="*/ 6350 w 17272"/>
              <a:gd name="connsiteY0" fmla="*/ 6350 h 2813799"/>
              <a:gd name="connsiteX1" fmla="*/ 6350 w 17272"/>
              <a:gd name="connsiteY1" fmla="*/ 2807449 h 2813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2813799">
                <a:moveTo>
                  <a:pt x="6350" y="6350"/>
                </a:moveTo>
                <a:lnTo>
                  <a:pt x="6350" y="28074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8621" y="9387979"/>
            <a:ext cx="5342305" cy="17272"/>
          </a:xfrm>
          <a:custGeom>
            <a:avLst/>
            <a:gdLst>
              <a:gd name="connsiteX0" fmla="*/ 6350 w 5342305"/>
              <a:gd name="connsiteY0" fmla="*/ 6350 h 17272"/>
              <a:gd name="connsiteX1" fmla="*/ 5335955 w 5342305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42305" h="17272">
                <a:moveTo>
                  <a:pt x="6350" y="6350"/>
                </a:moveTo>
                <a:lnTo>
                  <a:pt x="533595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8621" y="6586880"/>
            <a:ext cx="5342305" cy="17272"/>
          </a:xfrm>
          <a:custGeom>
            <a:avLst/>
            <a:gdLst>
              <a:gd name="connsiteX0" fmla="*/ 6350 w 5342305"/>
              <a:gd name="connsiteY0" fmla="*/ 6350 h 17272"/>
              <a:gd name="connsiteX1" fmla="*/ 5335955 w 5342305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42305" h="17272">
                <a:moveTo>
                  <a:pt x="6350" y="6350"/>
                </a:moveTo>
                <a:lnTo>
                  <a:pt x="533595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1485900"/>
            <a:ext cx="5384800" cy="648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여기까지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진행되면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GiantVM을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있는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준비가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상태가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5.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GuestOS</a:t>
            </a:r>
            <a:r>
              <a:rPr lang="en-US" altLang="zh-CN" sz="11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2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기동</a:t>
            </a:r>
          </a:p>
          <a:p>
            <a:pPr>
              <a:lnSpc>
                <a:spcPts val="16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OS를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GiantVM에서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기동</a:t>
            </a:r>
          </a:p>
          <a:p>
            <a:pPr>
              <a:lnSpc>
                <a:spcPts val="15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: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아래의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예제는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vcpu를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total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8개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구성하고,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node0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머신에서는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0-3번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vcpu를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기동,</a:t>
            </a:r>
          </a:p>
          <a:p>
            <a:pPr>
              <a:lnSpc>
                <a:spcPts val="15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node1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머신에서는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4-7번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vcpu를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기동하는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절차입니다.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5-1.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OS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준비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(ubuntu1804.img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파일)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Tutorial/guest_image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BUILD_guestos-rev.pdf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문서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참고</a:t>
            </a:r>
          </a:p>
          <a:p>
            <a:pPr>
              <a:lnSpc>
                <a:spcPts val="15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	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(https://github.com/ememos/Tutorial/tree/master/guest_image)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2개의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머신(node0,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node1)에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동일한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OS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이미지를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최초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copy해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놓습니다.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5-2.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node0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기동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스크립트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</a:t>
            </a:r>
          </a:p>
          <a:p>
            <a:pPr>
              <a:lnSpc>
                <a:spcPts val="16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#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./run_gvm.sh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5-3.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node1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기동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스크립트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</a:t>
            </a:r>
          </a:p>
          <a:p>
            <a:pPr>
              <a:lnSpc>
                <a:spcPts val="16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#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./run_gvm.sh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5-2~5-3의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절차를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실행하면,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node0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머신에서만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guest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OS의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로그인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프람프트가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출력되며,</a:t>
            </a:r>
          </a:p>
          <a:p>
            <a:pPr>
              <a:lnSpc>
                <a:spcPts val="16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로그인하고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나서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일반적인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리눅스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사용하듯이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명령어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및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벤치마크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S/W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등을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실행할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수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있습</a:t>
            </a:r>
          </a:p>
          <a:p>
            <a:pPr>
              <a:lnSpc>
                <a:spcPts val="15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sz="1048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니다.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	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(run_gvm.sh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스크립트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내용)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#!/bin/bash</a:t>
            </a:r>
          </a:p>
          <a:p>
            <a:pPr>
              <a:lnSpc>
                <a:spcPts val="16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START_VCPU=$1</a:t>
            </a:r>
          </a:p>
          <a:p>
            <a:pPr>
              <a:lnSpc>
                <a:spcPts val="15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if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[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"$START_VCPU"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==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""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];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then</a:t>
            </a:r>
          </a:p>
          <a:p>
            <a:pPr>
              <a:lnSpc>
                <a:spcPts val="15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		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echo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"usage: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$0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START_VCPU"</a:t>
            </a:r>
          </a:p>
          <a:p>
            <a:pPr>
              <a:lnSpc>
                <a:spcPts val="16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			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exit</a:t>
            </a:r>
          </a:p>
          <a:p>
            <a:pPr>
              <a:lnSpc>
                <a:spcPts val="1500"/>
              </a:lnSpc>
              <a:tabLst>
                <a:tab pos="63500" algn="l"/>
                <a:tab pos="88900" algn="l"/>
                <a:tab pos="114300" algn="l"/>
                <a:tab pos="190500" algn="l"/>
                <a:tab pos="304800" algn="l"/>
                <a:tab pos="4953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fi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8039100"/>
            <a:ext cx="2781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VM_IMAGE=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48" dirty="0" smtClean="0">
                <a:solidFill>
                  <a:srgbClr val="ff0000"/>
                </a:solidFill>
                <a:latin typeface="함초롬바탕" pitchFamily="18" charset="0"/>
                <a:cs typeface="함초롬바탕" pitchFamily="18" charset="0"/>
              </a:rPr>
              <a:t>/home/GiantVM/ubuntu1804.img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setfacl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"u: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48" dirty="0" smtClean="0">
                <a:solidFill>
                  <a:srgbClr val="ff0000"/>
                </a:solidFill>
                <a:latin typeface="함초롬바탕" pitchFamily="18" charset="0"/>
                <a:cs typeface="함초롬바탕" pitchFamily="18" charset="0"/>
              </a:rPr>
              <a:t>etri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:rw"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/dev/kvm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06900" y="8039100"/>
            <a:ext cx="17018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GuestOS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이미지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경로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조정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권한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제어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8851900"/>
            <a:ext cx="4737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설치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환경에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맞게끔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QEMU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실행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파일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위치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지정,</a:t>
            </a:r>
          </a:p>
          <a:p>
            <a:pPr>
              <a:lnSpc>
                <a:spcPts val="1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-smp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옵션은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글로벌하게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보이는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vCPU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개수,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-m은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메모리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크기</a:t>
            </a:r>
          </a:p>
          <a:p>
            <a:pPr>
              <a:lnSpc>
                <a:spcPts val="1500"/>
              </a:lnSpc>
              <a:tabLst>
                <a:tab pos="635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COMMAND="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dirty="0" smtClean="0">
                <a:solidFill>
                  <a:srgbClr val="ff0000"/>
                </a:solidFill>
                <a:latin typeface="함초롬바탕" pitchFamily="18" charset="0"/>
                <a:cs typeface="함초롬바탕" pitchFamily="18" charset="0"/>
              </a:rPr>
              <a:t>./QEMU-gvm-vcpupin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/x86_64-softmmu/qemu-system-x86_64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10145" y="1289151"/>
            <a:ext cx="17272" cy="6669875"/>
          </a:xfrm>
          <a:custGeom>
            <a:avLst/>
            <a:gdLst>
              <a:gd name="connsiteX0" fmla="*/ 6350 w 17272"/>
              <a:gd name="connsiteY0" fmla="*/ 6350 h 6669875"/>
              <a:gd name="connsiteX1" fmla="*/ 6350 w 17272"/>
              <a:gd name="connsiteY1" fmla="*/ 6663524 h 6669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6669875">
                <a:moveTo>
                  <a:pt x="6350" y="6350"/>
                </a:moveTo>
                <a:lnTo>
                  <a:pt x="6350" y="666352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35178" y="1289151"/>
            <a:ext cx="17272" cy="6669875"/>
          </a:xfrm>
          <a:custGeom>
            <a:avLst/>
            <a:gdLst>
              <a:gd name="connsiteX0" fmla="*/ 6350 w 17272"/>
              <a:gd name="connsiteY0" fmla="*/ 6350 h 6669875"/>
              <a:gd name="connsiteX1" fmla="*/ 6350 w 17272"/>
              <a:gd name="connsiteY1" fmla="*/ 6663524 h 6669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6669875">
                <a:moveTo>
                  <a:pt x="6350" y="6350"/>
                </a:moveTo>
                <a:lnTo>
                  <a:pt x="6350" y="666352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8621" y="1289151"/>
            <a:ext cx="5342305" cy="17272"/>
          </a:xfrm>
          <a:custGeom>
            <a:avLst/>
            <a:gdLst>
              <a:gd name="connsiteX0" fmla="*/ 6350 w 5342305"/>
              <a:gd name="connsiteY0" fmla="*/ 6350 h 17272"/>
              <a:gd name="connsiteX1" fmla="*/ 5335955 w 5342305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42305" h="17272">
                <a:moveTo>
                  <a:pt x="6350" y="6350"/>
                </a:moveTo>
                <a:lnTo>
                  <a:pt x="533595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8621" y="7946326"/>
            <a:ext cx="5342305" cy="17272"/>
          </a:xfrm>
          <a:custGeom>
            <a:avLst/>
            <a:gdLst>
              <a:gd name="connsiteX0" fmla="*/ 6350 w 5342305"/>
              <a:gd name="connsiteY0" fmla="*/ 6350 h 17272"/>
              <a:gd name="connsiteX1" fmla="*/ 5335955 w 5342305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42305" h="17272">
                <a:moveTo>
                  <a:pt x="6350" y="6350"/>
                </a:moveTo>
                <a:lnTo>
                  <a:pt x="533595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35178" y="1289151"/>
            <a:ext cx="17272" cy="6669875"/>
          </a:xfrm>
          <a:custGeom>
            <a:avLst/>
            <a:gdLst>
              <a:gd name="connsiteX0" fmla="*/ 6350 w 17272"/>
              <a:gd name="connsiteY0" fmla="*/ 6350 h 6669875"/>
              <a:gd name="connsiteX1" fmla="*/ 6350 w 17272"/>
              <a:gd name="connsiteY1" fmla="*/ 6663524 h 6669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6669875">
                <a:moveTo>
                  <a:pt x="6350" y="6350"/>
                </a:moveTo>
                <a:lnTo>
                  <a:pt x="6350" y="666352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10145" y="1289151"/>
            <a:ext cx="17272" cy="6669875"/>
          </a:xfrm>
          <a:custGeom>
            <a:avLst/>
            <a:gdLst>
              <a:gd name="connsiteX0" fmla="*/ 6350 w 17272"/>
              <a:gd name="connsiteY0" fmla="*/ 6350 h 6669875"/>
              <a:gd name="connsiteX1" fmla="*/ 6350 w 17272"/>
              <a:gd name="connsiteY1" fmla="*/ 6663524 h 6669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72" h="6669875">
                <a:moveTo>
                  <a:pt x="6350" y="6350"/>
                </a:moveTo>
                <a:lnTo>
                  <a:pt x="6350" y="666352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8621" y="7946326"/>
            <a:ext cx="5342305" cy="17272"/>
          </a:xfrm>
          <a:custGeom>
            <a:avLst/>
            <a:gdLst>
              <a:gd name="connsiteX0" fmla="*/ 6350 w 5342305"/>
              <a:gd name="connsiteY0" fmla="*/ 6350 h 17272"/>
              <a:gd name="connsiteX1" fmla="*/ 5335955 w 5342305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42305" h="17272">
                <a:moveTo>
                  <a:pt x="6350" y="6350"/>
                </a:moveTo>
                <a:lnTo>
                  <a:pt x="533595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8621" y="1289151"/>
            <a:ext cx="5342305" cy="17272"/>
          </a:xfrm>
          <a:custGeom>
            <a:avLst/>
            <a:gdLst>
              <a:gd name="connsiteX0" fmla="*/ 6350 w 5342305"/>
              <a:gd name="connsiteY0" fmla="*/ 6350 h 17272"/>
              <a:gd name="connsiteX1" fmla="*/ 5335955 w 5342305"/>
              <a:gd name="connsiteY1" fmla="*/ 6350 h 17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42305" h="17272">
                <a:moveTo>
                  <a:pt x="6350" y="6350"/>
                </a:moveTo>
                <a:lnTo>
                  <a:pt x="533595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1346200"/>
            <a:ext cx="43307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COMMAND+="--nographic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--enable-kvm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COMMAND+="-hda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${VM_IMAGE}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COMMAND+="-cpu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host,-kvm-asyncpf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-machine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kernel-irqchip=off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COMMAND+="-smp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b="1" dirty="0" smtClean="0">
                <a:solidFill>
                  <a:srgbClr val="ff0000"/>
                </a:solidFill>
                <a:latin typeface="함초롬바탕" pitchFamily="18" charset="0"/>
                <a:cs typeface="함초롬바탕" pitchFamily="18" charset="0"/>
              </a:rPr>
              <a:t>8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ff0000"/>
                </a:solidFill>
                <a:latin typeface="함초롬바탕" pitchFamily="18" charset="0"/>
                <a:cs typeface="함초롬바탕" pitchFamily="18" charset="0"/>
              </a:rPr>
              <a:t>$((8*1024))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-serial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mon:stdio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COMMAND+="-monitor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telnet:127.0.0.1:1234,server,nowait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2527300"/>
            <a:ext cx="1651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#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for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NUMA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configuration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59100" y="25273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#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일단,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무시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2794000"/>
            <a:ext cx="39751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508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#COMMAND+="-object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memory-backend-ram,size=4G,id=ram0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</a:t>
            </a:r>
          </a:p>
          <a:p>
            <a:pPr>
              <a:lnSpc>
                <a:spcPts val="1500"/>
              </a:lnSpc>
              <a:tabLst>
                <a:tab pos="508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#COMMAND+="-numa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node,nodeid=0,cpus=0-3,memdev=ram0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</a:t>
            </a:r>
          </a:p>
          <a:p>
            <a:pPr>
              <a:lnSpc>
                <a:spcPts val="1500"/>
              </a:lnSpc>
              <a:tabLst>
                <a:tab pos="508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#COMMAND+="-object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memory-backend-ram,size=4G,id=ram1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</a:t>
            </a:r>
          </a:p>
          <a:p>
            <a:pPr>
              <a:lnSpc>
                <a:spcPts val="1600"/>
              </a:lnSpc>
              <a:tabLst>
                <a:tab pos="508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#COMMAND+="-numa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node,nodeid=1,cpus=4-7,memdev=ram1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508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if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[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"$START_VCPU"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==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"0"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];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then</a:t>
            </a:r>
          </a:p>
          <a:p>
            <a:pPr>
              <a:lnSpc>
                <a:spcPts val="16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COMMAND+="-redir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tcp:5556::22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</a:t>
            </a:r>
          </a:p>
          <a:p>
            <a:pPr>
              <a:lnSpc>
                <a:spcPts val="1500"/>
              </a:lnSpc>
              <a:tabLst>
                <a:tab pos="508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fi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08000" algn="l"/>
              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GiantVM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체제로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구동할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2대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머신의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주소는</a:t>
            </a:r>
            <a:r>
              <a:rPr lang="en-US" altLang="zh-CN" sz="104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iplist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옵션으로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지정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4851400"/>
            <a:ext cx="76200" cy="255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#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4851400"/>
            <a:ext cx="4927600" cy="255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63500" algn="l"/>
                <a:tab pos="177800" algn="l"/>
                <a:tab pos="1905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예제에서는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node0는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10.10.20.14,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node1은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10.10.20.16의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IP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주소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가정함.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63500" algn="l"/>
                <a:tab pos="177800" algn="l"/>
                <a:tab pos="190500" algn="l"/>
                <a:tab pos="254000" algn="l"/>
              </a:tabLst>
            </a:pP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-local-cpu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옵션으로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각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머신에서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locally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사용하는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vcpu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개수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지정.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63500" algn="l"/>
                <a:tab pos="177800" algn="l"/>
                <a:tab pos="190500" algn="l"/>
                <a:tab pos="254000" algn="l"/>
              </a:tabLst>
            </a:pPr>
            <a:r>
              <a:rPr lang="en-US" altLang="zh-CN" sz="1048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start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옵션으로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각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머신에서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locally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사용할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vcpu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집합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중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첫번째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vcpu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인덱스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지정.</a:t>
            </a:r>
          </a:p>
          <a:p>
            <a:pPr>
              <a:lnSpc>
                <a:spcPts val="1500"/>
              </a:lnSpc>
              <a:tabLst>
                <a:tab pos="63500" algn="l"/>
                <a:tab pos="177800" algn="l"/>
                <a:tab pos="190500" algn="l"/>
                <a:tab pos="254000" algn="l"/>
              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만일,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node0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머신(IP주소: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10.10.20.14)에서</a:t>
            </a:r>
          </a:p>
          <a:p>
            <a:pPr>
              <a:lnSpc>
                <a:spcPts val="1500"/>
              </a:lnSpc>
              <a:tabLst>
                <a:tab pos="63500" algn="l"/>
                <a:tab pos="177800" algn="l"/>
                <a:tab pos="1905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899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-smp</a:t>
            </a:r>
            <a:r>
              <a:rPr lang="en-US" altLang="zh-CN" sz="8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9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8,</a:t>
            </a:r>
            <a:r>
              <a:rPr lang="en-US" altLang="zh-CN" sz="8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9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-local-cpu</a:t>
            </a:r>
            <a:r>
              <a:rPr lang="en-US" altLang="zh-CN" sz="8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9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4,start=</a:t>
            </a:r>
            <a:r>
              <a:rPr lang="en-US" altLang="zh-CN" sz="8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9" dirty="0" smtClean="0">
                <a:solidFill>
                  <a:srgbClr val="ff0000"/>
                </a:solidFill>
                <a:latin typeface="함초롬바탕" pitchFamily="18" charset="0"/>
                <a:cs typeface="함초롬바탕" pitchFamily="18" charset="0"/>
              </a:rPr>
              <a:t>0</a:t>
            </a:r>
            <a:r>
              <a:rPr lang="en-US" altLang="zh-CN" sz="8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9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,iplist="10.10.20.14</a:t>
            </a:r>
            <a:r>
              <a:rPr lang="en-US" altLang="zh-CN" sz="8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9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10.10.20.16"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옵션의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스크립트가</a:t>
            </a:r>
          </a:p>
          <a:p>
            <a:pPr>
              <a:lnSpc>
                <a:spcPts val="1500"/>
              </a:lnSpc>
              <a:tabLst>
                <a:tab pos="63500" algn="l"/>
                <a:tab pos="177800" algn="l"/>
                <a:tab pos="190500" algn="l"/>
                <a:tab pos="254000" algn="l"/>
              </a:tabLst>
            </a:pPr>
            <a:r>
              <a:rPr lang="en-US" altLang="zh-CN" dirty="0" smtClean="0"/>
              <a:t>			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실행되면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node0에서는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vcpu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중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0~3번까지를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locally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활용하고,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vcpu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4~7까지는</a:t>
            </a:r>
          </a:p>
          <a:p>
            <a:pPr>
              <a:lnSpc>
                <a:spcPts val="1600"/>
              </a:lnSpc>
              <a:tabLst>
                <a:tab pos="63500" algn="l"/>
                <a:tab pos="177800" algn="l"/>
                <a:tab pos="190500" algn="l"/>
                <a:tab pos="254000" algn="l"/>
              </a:tabLst>
            </a:pPr>
            <a:r>
              <a:rPr lang="en-US" altLang="zh-CN" dirty="0" smtClean="0"/>
              <a:t>				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remote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머신인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node1(IP: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10.10.20.16)의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자원을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활용한다는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의미.</a:t>
            </a:r>
          </a:p>
          <a:p>
            <a:pPr>
              <a:lnSpc>
                <a:spcPts val="1500"/>
              </a:lnSpc>
              <a:tabLst>
                <a:tab pos="63500" algn="l"/>
                <a:tab pos="177800" algn="l"/>
                <a:tab pos="190500" algn="l"/>
                <a:tab pos="254000" algn="l"/>
              </a:tabLst>
            </a:pP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한편,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node1에서</a:t>
            </a:r>
          </a:p>
          <a:p>
            <a:pPr>
              <a:lnSpc>
                <a:spcPts val="1500"/>
              </a:lnSpc>
              <a:tabLst>
                <a:tab pos="63500" algn="l"/>
                <a:tab pos="177800" algn="l"/>
                <a:tab pos="1905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899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-smp</a:t>
            </a:r>
            <a:r>
              <a:rPr lang="en-US" altLang="zh-CN" sz="8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9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8,</a:t>
            </a:r>
            <a:r>
              <a:rPr lang="en-US" altLang="zh-CN" sz="8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9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-local-cpu</a:t>
            </a:r>
            <a:r>
              <a:rPr lang="en-US" altLang="zh-CN" sz="8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9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4,start=</a:t>
            </a:r>
            <a:r>
              <a:rPr lang="en-US" altLang="zh-CN" sz="8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9" dirty="0" smtClean="0">
                <a:solidFill>
                  <a:srgbClr val="ff0000"/>
                </a:solidFill>
                <a:latin typeface="함초롬바탕" pitchFamily="18" charset="0"/>
                <a:cs typeface="함초롬바탕" pitchFamily="18" charset="0"/>
              </a:rPr>
              <a:t>4</a:t>
            </a:r>
            <a:r>
              <a:rPr lang="en-US" altLang="zh-CN" sz="8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9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,iplist="10.10.20.14</a:t>
            </a:r>
            <a:r>
              <a:rPr lang="en-US" altLang="zh-CN" sz="89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9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10.10.20.16"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옵션의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스크립트가</a:t>
            </a:r>
          </a:p>
          <a:p>
            <a:pPr>
              <a:lnSpc>
                <a:spcPts val="1600"/>
              </a:lnSpc>
              <a:tabLst>
                <a:tab pos="63500" algn="l"/>
                <a:tab pos="177800" algn="l"/>
                <a:tab pos="190500" algn="l"/>
                <a:tab pos="254000" algn="l"/>
              </a:tabLst>
            </a:pPr>
            <a:r>
              <a:rPr lang="en-US" altLang="zh-CN" dirty="0" smtClean="0"/>
              <a:t>			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실행되면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node1에서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총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8개의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vcpu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중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4~7까지를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locally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활용하고,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vcpu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0~3은</a:t>
            </a:r>
          </a:p>
          <a:p>
            <a:pPr>
              <a:lnSpc>
                <a:spcPts val="1500"/>
              </a:lnSpc>
              <a:tabLst>
                <a:tab pos="63500" algn="l"/>
                <a:tab pos="177800" algn="l"/>
                <a:tab pos="190500" algn="l"/>
                <a:tab pos="254000" algn="l"/>
              </a:tabLst>
            </a:pPr>
            <a:r>
              <a:rPr lang="en-US" altLang="zh-CN" dirty="0" smtClean="0"/>
              <a:t>			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node1입장에서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remote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머신인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node0의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자원을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활용한다는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ff"/>
                </a:solidFill>
                <a:latin typeface="함초롬바탕" pitchFamily="18" charset="0"/>
                <a:cs typeface="함초롬바탕" pitchFamily="18" charset="0"/>
              </a:rPr>
              <a:t>의미.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7620000"/>
            <a:ext cx="4521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508000" algn="l"/>
              </a:tabLst>
            </a:pP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sudo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$COMMAND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\</a:t>
            </a:r>
          </a:p>
          <a:p>
            <a:pPr>
              <a:lnSpc>
                <a:spcPts val="15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-local-cpu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b="1" dirty="0" smtClean="0">
                <a:solidFill>
                  <a:srgbClr val="ff0000"/>
                </a:solidFill>
                <a:latin typeface="함초롬바탕" pitchFamily="18" charset="0"/>
                <a:cs typeface="함초롬바탕" pitchFamily="18" charset="0"/>
              </a:rPr>
              <a:t>4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start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=$START_VCPU,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b="1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iplist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="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dirty="0" smtClean="0">
                <a:solidFill>
                  <a:srgbClr val="ff0000"/>
                </a:solidFill>
                <a:latin typeface="함초롬바탕" pitchFamily="18" charset="0"/>
                <a:cs typeface="함초롬바탕" pitchFamily="18" charset="0"/>
              </a:rPr>
              <a:t>10.10.20.14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94" dirty="0" smtClean="0">
                <a:solidFill>
                  <a:srgbClr val="ff0000"/>
                </a:solidFill>
                <a:latin typeface="함초롬바탕" pitchFamily="18" charset="0"/>
                <a:cs typeface="함초롬바탕" pitchFamily="18" charset="0"/>
              </a:rPr>
              <a:t>10.10.20.16</a:t>
            </a:r>
            <a:r>
              <a:rPr lang="en-US" altLang="zh-CN" sz="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4" dirty="0" smtClean="0">
                <a:solidFill>
                  <a:srgbClr val="000000"/>
                </a:solidFill>
                <a:latin typeface="함초롬바탕" pitchFamily="18" charset="0"/>
                <a:cs typeface="함초롬바탕" pitchFamily="18" charset="0"/>
              </a:rPr>
              <a:t>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