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66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9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3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5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85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9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3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6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64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6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8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0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98573F-5B2D-49C0-B1B8-F30866BFD831}"/>
              </a:ext>
            </a:extLst>
          </p:cNvPr>
          <p:cNvSpPr/>
          <p:nvPr/>
        </p:nvSpPr>
        <p:spPr>
          <a:xfrm>
            <a:off x="2044931" y="1035204"/>
            <a:ext cx="8113222" cy="938917"/>
          </a:xfrm>
          <a:prstGeom prst="roundRect">
            <a:avLst>
              <a:gd name="adj" fmla="val 413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12700" dir="189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몬테카를로</a:t>
            </a: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알고리즘 조사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47CEF3A-A02E-416E-BDCE-73D503247626}"/>
              </a:ext>
            </a:extLst>
          </p:cNvPr>
          <p:cNvSpPr/>
          <p:nvPr/>
        </p:nvSpPr>
        <p:spPr>
          <a:xfrm>
            <a:off x="8250206" y="1974121"/>
            <a:ext cx="1907947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정의</a:t>
            </a:r>
            <a:endParaRPr lang="en-US" altLang="ko-KR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E06B4A1-E9CC-4F2C-A1FE-63049A295B64}"/>
              </a:ext>
            </a:extLst>
          </p:cNvPr>
          <p:cNvSpPr/>
          <p:nvPr/>
        </p:nvSpPr>
        <p:spPr>
          <a:xfrm>
            <a:off x="9719833" y="1974121"/>
            <a:ext cx="438320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rgbClr val="CAD7E0"/>
              </a:gs>
              <a:gs pos="100000">
                <a:srgbClr val="B0C0D1"/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▲</a:t>
            </a:r>
            <a:endParaRPr lang="en-US" altLang="ko-KR" sz="900" dirty="0">
              <a:solidFill>
                <a:prstClr val="white">
                  <a:lumMod val="50000"/>
                </a:prstClr>
              </a:solidFill>
            </a:endParaRPr>
          </a:p>
          <a:p>
            <a:pPr algn="ctr"/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▼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BD6B90-8A85-40C9-BFCA-305B04B0C2DE}"/>
              </a:ext>
            </a:extLst>
          </p:cNvPr>
          <p:cNvSpPr/>
          <p:nvPr/>
        </p:nvSpPr>
        <p:spPr>
          <a:xfrm>
            <a:off x="2188859" y="2790563"/>
            <a:ext cx="194445" cy="186697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√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570777" y="2687701"/>
            <a:ext cx="425330" cy="425330"/>
            <a:chOff x="1651388" y="2172798"/>
            <a:chExt cx="1083168" cy="1083168"/>
          </a:xfrm>
        </p:grpSpPr>
        <p:sp>
          <p:nvSpPr>
            <p:cNvPr id="75" name="타원 74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77" name="그룹 76"/>
          <p:cNvGrpSpPr/>
          <p:nvPr/>
        </p:nvGrpSpPr>
        <p:grpSpPr>
          <a:xfrm>
            <a:off x="2570775" y="3224828"/>
            <a:ext cx="425330" cy="425330"/>
            <a:chOff x="8846116" y="4168827"/>
            <a:chExt cx="1083168" cy="1083168"/>
          </a:xfrm>
        </p:grpSpPr>
        <p:sp>
          <p:nvSpPr>
            <p:cNvPr id="78" name="타원 77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3413300" y="3813818"/>
            <a:ext cx="22030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B4541"/>
                </a:solidFill>
              </a:rPr>
              <a:t>20183072 </a:t>
            </a:r>
            <a:r>
              <a:rPr lang="ko-KR" altLang="en-US" sz="1600" b="1" dirty="0" err="1" smtClean="0">
                <a:solidFill>
                  <a:srgbClr val="4B4541"/>
                </a:solidFill>
              </a:rPr>
              <a:t>이찬영</a:t>
            </a:r>
            <a:endParaRPr lang="en-US" altLang="ko-KR" sz="1050" dirty="0">
              <a:solidFill>
                <a:srgbClr val="4B454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416088" y="3252827"/>
            <a:ext cx="20188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B4541"/>
                </a:solidFill>
              </a:rPr>
              <a:t>20181257 </a:t>
            </a:r>
            <a:r>
              <a:rPr lang="ko-KR" altLang="en-US" sz="1600" b="1" dirty="0" smtClean="0">
                <a:solidFill>
                  <a:srgbClr val="4B4541"/>
                </a:solidFill>
              </a:rPr>
              <a:t>김동현</a:t>
            </a:r>
            <a:endParaRPr lang="en-US" altLang="ko-KR" sz="1050" dirty="0">
              <a:solidFill>
                <a:srgbClr val="4B454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13300" y="2655582"/>
            <a:ext cx="20188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B4541"/>
                </a:solidFill>
              </a:rPr>
              <a:t>20151421 </a:t>
            </a:r>
            <a:r>
              <a:rPr lang="ko-KR" altLang="en-US" sz="1600" b="1" dirty="0" smtClean="0">
                <a:solidFill>
                  <a:srgbClr val="4B4541"/>
                </a:solidFill>
              </a:rPr>
              <a:t>김승호</a:t>
            </a:r>
            <a:endParaRPr lang="en-US" altLang="ko-KR" sz="1050" dirty="0">
              <a:solidFill>
                <a:srgbClr val="4B4541"/>
              </a:solidFill>
            </a:endParaRPr>
          </a:p>
        </p:txBody>
      </p:sp>
      <p:sp>
        <p:nvSpPr>
          <p:cNvPr id="90" name="사각형: 둥근 모서리 11">
            <a:extLst>
              <a:ext uri="{FF2B5EF4-FFF2-40B4-BE49-F238E27FC236}">
                <a16:creationId xmlns:a16="http://schemas.microsoft.com/office/drawing/2014/main" id="{B47CEF3A-A02E-416E-BDCE-73D503247626}"/>
              </a:ext>
            </a:extLst>
          </p:cNvPr>
          <p:cNvSpPr/>
          <p:nvPr/>
        </p:nvSpPr>
        <p:spPr>
          <a:xfrm>
            <a:off x="8250206" y="2543576"/>
            <a:ext cx="1469627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유래</a:t>
            </a:r>
            <a:endParaRPr lang="en-US" altLang="ko-KR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1" name="사각형: 둥근 모서리 11">
            <a:extLst>
              <a:ext uri="{FF2B5EF4-FFF2-40B4-BE49-F238E27FC236}">
                <a16:creationId xmlns:a16="http://schemas.microsoft.com/office/drawing/2014/main" id="{B47CEF3A-A02E-416E-BDCE-73D503247626}"/>
              </a:ext>
            </a:extLst>
          </p:cNvPr>
          <p:cNvSpPr/>
          <p:nvPr/>
        </p:nvSpPr>
        <p:spPr>
          <a:xfrm>
            <a:off x="8250206" y="3113031"/>
            <a:ext cx="1469627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예시</a:t>
            </a:r>
            <a:endParaRPr lang="en-US" altLang="ko-KR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3" name="사각형: 둥근 모서리 31">
            <a:extLst>
              <a:ext uri="{FF2B5EF4-FFF2-40B4-BE49-F238E27FC236}">
                <a16:creationId xmlns:a16="http://schemas.microsoft.com/office/drawing/2014/main" id="{FDCC6E17-90F2-41AC-9F2F-BACCF28D8C7B}"/>
              </a:ext>
            </a:extLst>
          </p:cNvPr>
          <p:cNvSpPr/>
          <p:nvPr/>
        </p:nvSpPr>
        <p:spPr>
          <a:xfrm>
            <a:off x="2188858" y="3353670"/>
            <a:ext cx="194445" cy="195241"/>
          </a:xfrm>
          <a:prstGeom prst="roundRect">
            <a:avLst>
              <a:gd name="adj" fmla="val 4543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381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사각형: 둥근 모서리 31">
            <a:extLst>
              <a:ext uri="{FF2B5EF4-FFF2-40B4-BE49-F238E27FC236}">
                <a16:creationId xmlns:a16="http://schemas.microsoft.com/office/drawing/2014/main" id="{FDCC6E17-90F2-41AC-9F2F-BACCF28D8C7B}"/>
              </a:ext>
            </a:extLst>
          </p:cNvPr>
          <p:cNvSpPr/>
          <p:nvPr/>
        </p:nvSpPr>
        <p:spPr>
          <a:xfrm>
            <a:off x="2188858" y="3940528"/>
            <a:ext cx="194445" cy="195241"/>
          </a:xfrm>
          <a:prstGeom prst="roundRect">
            <a:avLst>
              <a:gd name="adj" fmla="val 4543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381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사각형: 둥근 모서리 31">
            <a:extLst>
              <a:ext uri="{FF2B5EF4-FFF2-40B4-BE49-F238E27FC236}">
                <a16:creationId xmlns:a16="http://schemas.microsoft.com/office/drawing/2014/main" id="{FDCC6E17-90F2-41AC-9F2F-BACCF28D8C7B}"/>
              </a:ext>
            </a:extLst>
          </p:cNvPr>
          <p:cNvSpPr/>
          <p:nvPr/>
        </p:nvSpPr>
        <p:spPr>
          <a:xfrm>
            <a:off x="2188858" y="4475090"/>
            <a:ext cx="194445" cy="195241"/>
          </a:xfrm>
          <a:prstGeom prst="roundRect">
            <a:avLst>
              <a:gd name="adj" fmla="val 4543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381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01390" y="229735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B4541"/>
                </a:solidFill>
              </a:rPr>
              <a:t>발표자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570775" y="3825483"/>
            <a:ext cx="425330" cy="425330"/>
            <a:chOff x="1651388" y="2172798"/>
            <a:chExt cx="1083168" cy="1083168"/>
          </a:xfrm>
        </p:grpSpPr>
        <p:sp>
          <p:nvSpPr>
            <p:cNvPr id="32" name="타원 31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2570775" y="4400476"/>
            <a:ext cx="425330" cy="425330"/>
            <a:chOff x="8846116" y="4168827"/>
            <a:chExt cx="1083168" cy="1083168"/>
          </a:xfrm>
        </p:grpSpPr>
        <p:sp>
          <p:nvSpPr>
            <p:cNvPr id="35" name="타원 34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37" name="사각형: 둥근 모서리 13">
            <a:extLst>
              <a:ext uri="{FF2B5EF4-FFF2-40B4-BE49-F238E27FC236}">
                <a16:creationId xmlns:a16="http://schemas.microsoft.com/office/drawing/2014/main" id="{CF98573F-5B2D-49C0-B1B8-F30866BFD831}"/>
              </a:ext>
            </a:extLst>
          </p:cNvPr>
          <p:cNvSpPr/>
          <p:nvPr/>
        </p:nvSpPr>
        <p:spPr>
          <a:xfrm>
            <a:off x="8025319" y="4029776"/>
            <a:ext cx="2132834" cy="936641"/>
          </a:xfrm>
          <a:prstGeom prst="roundRect">
            <a:avLst>
              <a:gd name="adj" fmla="val 413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12700" dir="189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인공지능 </a:t>
            </a:r>
            <a:r>
              <a:rPr lang="en-US" altLang="ko-KR" sz="20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 </a:t>
            </a:r>
            <a:r>
              <a:rPr lang="en-US" altLang="ko-KR" sz="20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1,2)</a:t>
            </a:r>
          </a:p>
          <a:p>
            <a:pPr algn="ctr" latinLnBrk="0">
              <a:defRPr/>
            </a:pPr>
            <a:r>
              <a:rPr lang="ko-KR" altLang="en-US" sz="20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이현섭</a:t>
            </a:r>
            <a:r>
              <a:rPr lang="ko-KR" altLang="en-US" sz="20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교수님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13300" y="4291084"/>
            <a:ext cx="22030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B4541"/>
                </a:solidFill>
              </a:rPr>
              <a:t>20194102 </a:t>
            </a:r>
            <a:r>
              <a:rPr lang="ko-KR" altLang="en-US" sz="1600" b="1" dirty="0" err="1" smtClean="0">
                <a:solidFill>
                  <a:srgbClr val="4B4541"/>
                </a:solidFill>
              </a:rPr>
              <a:t>김광익</a:t>
            </a:r>
            <a:endParaRPr lang="en-US" altLang="ko-KR" sz="1050" dirty="0">
              <a:solidFill>
                <a:srgbClr val="4B45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17">
            <a:extLst>
              <a:ext uri="{FF2B5EF4-FFF2-40B4-BE49-F238E27FC236}">
                <a16:creationId xmlns:a16="http://schemas.microsoft.com/office/drawing/2014/main" id="{3625C128-4F50-4EC3-992D-B32A583888A5}"/>
              </a:ext>
            </a:extLst>
          </p:cNvPr>
          <p:cNvSpPr/>
          <p:nvPr/>
        </p:nvSpPr>
        <p:spPr>
          <a:xfrm>
            <a:off x="435428" y="2835858"/>
            <a:ext cx="11124518" cy="956894"/>
          </a:xfrm>
          <a:prstGeom prst="roundRect">
            <a:avLst>
              <a:gd name="adj" fmla="val 4139"/>
            </a:avLst>
          </a:prstGeom>
          <a:solidFill>
            <a:schemeClr val="tx1">
              <a:alpha val="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defRPr/>
            </a:pPr>
            <a:endParaRPr lang="en-US" altLang="ko-KR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98573F-5B2D-49C0-B1B8-F30866BFD831}"/>
              </a:ext>
            </a:extLst>
          </p:cNvPr>
          <p:cNvSpPr/>
          <p:nvPr/>
        </p:nvSpPr>
        <p:spPr>
          <a:xfrm>
            <a:off x="435429" y="272374"/>
            <a:ext cx="11124518" cy="569455"/>
          </a:xfrm>
          <a:prstGeom prst="roundRect">
            <a:avLst>
              <a:gd name="adj" fmla="val 413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12700" dir="189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몬테카를로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알고리즘의 정의와 개념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7916AC7-E834-4BCE-B0BA-CF43E1FAC070}"/>
              </a:ext>
            </a:extLst>
          </p:cNvPr>
          <p:cNvSpPr/>
          <p:nvPr/>
        </p:nvSpPr>
        <p:spPr>
          <a:xfrm>
            <a:off x="11931650" y="272374"/>
            <a:ext cx="85725" cy="6336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381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D71F9C-E0C2-456E-A75E-5F68DAC1CED4}"/>
              </a:ext>
            </a:extLst>
          </p:cNvPr>
          <p:cNvGrpSpPr/>
          <p:nvPr/>
        </p:nvGrpSpPr>
        <p:grpSpPr>
          <a:xfrm>
            <a:off x="11931649" y="1262971"/>
            <a:ext cx="85725" cy="540000"/>
            <a:chOff x="11903074" y="1363663"/>
            <a:chExt cx="85725" cy="5400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F478456-8AA2-41CA-A42C-F19DEC04D448}"/>
                </a:ext>
              </a:extLst>
            </p:cNvPr>
            <p:cNvSpPr/>
            <p:nvPr/>
          </p:nvSpPr>
          <p:spPr>
            <a:xfrm>
              <a:off x="11903074" y="1363663"/>
              <a:ext cx="85725" cy="54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A85475-2BBF-4DDA-A747-6130A483D888}"/>
                </a:ext>
              </a:extLst>
            </p:cNvPr>
            <p:cNvSpPr/>
            <p:nvPr/>
          </p:nvSpPr>
          <p:spPr>
            <a:xfrm>
              <a:off x="11918936" y="1606549"/>
              <a:ext cx="54000" cy="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573C79-03E2-476B-AEE5-2663BC18EA14}"/>
                </a:ext>
              </a:extLst>
            </p:cNvPr>
            <p:cNvSpPr/>
            <p:nvPr/>
          </p:nvSpPr>
          <p:spPr>
            <a:xfrm>
              <a:off x="11918936" y="1632743"/>
              <a:ext cx="54000" cy="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15F3F1F-7B0E-473A-B7A0-50B62441416D}"/>
                </a:ext>
              </a:extLst>
            </p:cNvPr>
            <p:cNvSpPr/>
            <p:nvPr/>
          </p:nvSpPr>
          <p:spPr>
            <a:xfrm>
              <a:off x="11918936" y="1658937"/>
              <a:ext cx="54000" cy="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47CEF3A-A02E-416E-BDCE-73D503247626}"/>
              </a:ext>
            </a:extLst>
          </p:cNvPr>
          <p:cNvSpPr/>
          <p:nvPr/>
        </p:nvSpPr>
        <p:spPr>
          <a:xfrm>
            <a:off x="9652000" y="272373"/>
            <a:ext cx="1907947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정의</a:t>
            </a:r>
            <a:endParaRPr lang="en-US" altLang="ko-KR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E06B4A1-E9CC-4F2C-A1FE-63049A295B64}"/>
              </a:ext>
            </a:extLst>
          </p:cNvPr>
          <p:cNvSpPr/>
          <p:nvPr/>
        </p:nvSpPr>
        <p:spPr>
          <a:xfrm>
            <a:off x="11121627" y="272373"/>
            <a:ext cx="438320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rgbClr val="CAD7E0"/>
              </a:gs>
              <a:gs pos="100000">
                <a:srgbClr val="B0C0D1"/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▲</a:t>
            </a:r>
            <a:endParaRPr lang="en-US" altLang="ko-KR" sz="900" dirty="0">
              <a:solidFill>
                <a:prstClr val="white">
                  <a:lumMod val="50000"/>
                </a:prstClr>
              </a:solidFill>
            </a:endParaRPr>
          </a:p>
          <a:p>
            <a:pPr algn="ctr"/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3452E9-BAF7-4A09-A826-A7041A1196AE}"/>
              </a:ext>
            </a:extLst>
          </p:cNvPr>
          <p:cNvSpPr/>
          <p:nvPr/>
        </p:nvSpPr>
        <p:spPr>
          <a:xfrm>
            <a:off x="435429" y="1262971"/>
            <a:ext cx="111245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몬테카를로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알고리즘은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몬테카를로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방법을 기반으로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무작위성이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들어가는 알고리즘으로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수행에 걸리는 시간은 확정적이지만 대신 결과물에 어떤 확률로 오차가 발생할 수 있는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알고리즘을 말합니다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7015" y="3006985"/>
            <a:ext cx="2824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몬테카를로</a:t>
            </a:r>
            <a:r>
              <a:rPr lang="ko-KR" altLang="en-US" sz="2800" b="1" dirty="0" smtClean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방법</a:t>
            </a:r>
            <a:endParaRPr lang="en-US" altLang="ko-KR" sz="1400" dirty="0">
              <a:ln w="0"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3452E9-BAF7-4A09-A826-A7041A1196AE}"/>
              </a:ext>
            </a:extLst>
          </p:cNvPr>
          <p:cNvSpPr/>
          <p:nvPr/>
        </p:nvSpPr>
        <p:spPr>
          <a:xfrm>
            <a:off x="364633" y="4797245"/>
            <a:ext cx="11195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무작위로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난수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랜덤 수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생성한 후 생성된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난수를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기반으로 이용하여 구하고자 하는 정보의 확률을 계산하며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난수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생성이 무한에 가까워 질 경우 원하는 정보의 실제 값에 근사한 값을 얻을 수 있습니다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4633" y="40114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개념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60240" y="3039946"/>
            <a:ext cx="8169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몬테카를로</a:t>
            </a:r>
            <a:r>
              <a:rPr lang="ko-KR" altLang="en-US" b="1" dirty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방법은 </a:t>
            </a:r>
            <a:r>
              <a:rPr lang="ko-KR" altLang="en-US" b="1" dirty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반복된 무작위 추출된 </a:t>
            </a:r>
            <a:r>
              <a:rPr lang="ko-KR" altLang="en-US" b="1" dirty="0" err="1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난수를</a:t>
            </a:r>
            <a:r>
              <a:rPr lang="ko-KR" altLang="en-US" b="1" dirty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이용하여 함수의 값을 </a:t>
            </a:r>
            <a:r>
              <a:rPr lang="ko-KR" altLang="en-US" b="1" dirty="0" smtClean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계산하는 방법</a:t>
            </a:r>
            <a:endParaRPr lang="en-US" altLang="ko-KR" b="1" dirty="0">
              <a:ln w="3175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47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98573F-5B2D-49C0-B1B8-F30866BFD831}"/>
              </a:ext>
            </a:extLst>
          </p:cNvPr>
          <p:cNvSpPr/>
          <p:nvPr/>
        </p:nvSpPr>
        <p:spPr>
          <a:xfrm>
            <a:off x="435429" y="272374"/>
            <a:ext cx="11124518" cy="569455"/>
          </a:xfrm>
          <a:prstGeom prst="roundRect">
            <a:avLst>
              <a:gd name="adj" fmla="val 413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12700" dir="189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몬테카를로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알고리즘의 유래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7916AC7-E834-4BCE-B0BA-CF43E1FAC070}"/>
              </a:ext>
            </a:extLst>
          </p:cNvPr>
          <p:cNvSpPr/>
          <p:nvPr/>
        </p:nvSpPr>
        <p:spPr>
          <a:xfrm>
            <a:off x="11931650" y="272374"/>
            <a:ext cx="85725" cy="6336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381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D71F9C-E0C2-456E-A75E-5F68DAC1CED4}"/>
              </a:ext>
            </a:extLst>
          </p:cNvPr>
          <p:cNvGrpSpPr/>
          <p:nvPr/>
        </p:nvGrpSpPr>
        <p:grpSpPr>
          <a:xfrm>
            <a:off x="11931649" y="1262971"/>
            <a:ext cx="85725" cy="540000"/>
            <a:chOff x="11903074" y="1363663"/>
            <a:chExt cx="85725" cy="5400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F478456-8AA2-41CA-A42C-F19DEC04D448}"/>
                </a:ext>
              </a:extLst>
            </p:cNvPr>
            <p:cNvSpPr/>
            <p:nvPr/>
          </p:nvSpPr>
          <p:spPr>
            <a:xfrm>
              <a:off x="11903074" y="1363663"/>
              <a:ext cx="85725" cy="54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A85475-2BBF-4DDA-A747-6130A483D888}"/>
                </a:ext>
              </a:extLst>
            </p:cNvPr>
            <p:cNvSpPr/>
            <p:nvPr/>
          </p:nvSpPr>
          <p:spPr>
            <a:xfrm>
              <a:off x="11918936" y="1606549"/>
              <a:ext cx="54000" cy="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573C79-03E2-476B-AEE5-2663BC18EA14}"/>
                </a:ext>
              </a:extLst>
            </p:cNvPr>
            <p:cNvSpPr/>
            <p:nvPr/>
          </p:nvSpPr>
          <p:spPr>
            <a:xfrm>
              <a:off x="11918936" y="1632743"/>
              <a:ext cx="54000" cy="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15F3F1F-7B0E-473A-B7A0-50B62441416D}"/>
                </a:ext>
              </a:extLst>
            </p:cNvPr>
            <p:cNvSpPr/>
            <p:nvPr/>
          </p:nvSpPr>
          <p:spPr>
            <a:xfrm>
              <a:off x="11918936" y="1658937"/>
              <a:ext cx="54000" cy="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47CEF3A-A02E-416E-BDCE-73D503247626}"/>
              </a:ext>
            </a:extLst>
          </p:cNvPr>
          <p:cNvSpPr/>
          <p:nvPr/>
        </p:nvSpPr>
        <p:spPr>
          <a:xfrm>
            <a:off x="9652000" y="272373"/>
            <a:ext cx="1907947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유래</a:t>
            </a:r>
            <a:endParaRPr lang="en-US" altLang="ko-KR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E06B4A1-E9CC-4F2C-A1FE-63049A295B64}"/>
              </a:ext>
            </a:extLst>
          </p:cNvPr>
          <p:cNvSpPr/>
          <p:nvPr/>
        </p:nvSpPr>
        <p:spPr>
          <a:xfrm>
            <a:off x="11121627" y="272373"/>
            <a:ext cx="438320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rgbClr val="CAD7E0"/>
              </a:gs>
              <a:gs pos="100000">
                <a:srgbClr val="B0C0D1"/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▲</a:t>
            </a:r>
            <a:endParaRPr lang="en-US" altLang="ko-KR" sz="900" dirty="0">
              <a:solidFill>
                <a:prstClr val="white">
                  <a:lumMod val="50000"/>
                </a:prstClr>
              </a:solidFill>
            </a:endParaRPr>
          </a:p>
          <a:p>
            <a:pPr algn="ctr"/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3452E9-BAF7-4A09-A826-A7041A1196AE}"/>
              </a:ext>
            </a:extLst>
          </p:cNvPr>
          <p:cNvSpPr/>
          <p:nvPr/>
        </p:nvSpPr>
        <p:spPr>
          <a:xfrm>
            <a:off x="435429" y="1262971"/>
            <a:ext cx="1112451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몬테카를로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알고리즘의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몬테카를로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(Monte-Carlo)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 도시국가인 모나코 북부에 있는 지역으로 카지노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도박으로 유명한 장소입니다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몬테카를로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도시가 아니라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몬테카를로라는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이름을 가진 카지노에서 따왔다는 설도 존재합니다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맨해튼 프로젝트에 참여했던 폴란드 출신의 수학자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스태니슬로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울람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(1909-1984)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은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난수와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확률 계산을 도박에 연상시켜 도박의 도시인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몬테카를로의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이름을 따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몬테카를로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방법이라고 명명하였고 이에서 파생된 것이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몬테카를로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알고리즘 입니다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2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98573F-5B2D-49C0-B1B8-F30866BFD831}"/>
              </a:ext>
            </a:extLst>
          </p:cNvPr>
          <p:cNvSpPr/>
          <p:nvPr/>
        </p:nvSpPr>
        <p:spPr>
          <a:xfrm>
            <a:off x="435429" y="272374"/>
            <a:ext cx="11124518" cy="569455"/>
          </a:xfrm>
          <a:prstGeom prst="roundRect">
            <a:avLst>
              <a:gd name="adj" fmla="val 413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12700" dir="189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몬테카를로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알고리즘의 예시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7916AC7-E834-4BCE-B0BA-CF43E1FAC070}"/>
              </a:ext>
            </a:extLst>
          </p:cNvPr>
          <p:cNvSpPr/>
          <p:nvPr/>
        </p:nvSpPr>
        <p:spPr>
          <a:xfrm>
            <a:off x="11931650" y="272374"/>
            <a:ext cx="85725" cy="6336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381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D71F9C-E0C2-456E-A75E-5F68DAC1CED4}"/>
              </a:ext>
            </a:extLst>
          </p:cNvPr>
          <p:cNvGrpSpPr/>
          <p:nvPr/>
        </p:nvGrpSpPr>
        <p:grpSpPr>
          <a:xfrm>
            <a:off x="11931649" y="1262971"/>
            <a:ext cx="85725" cy="540000"/>
            <a:chOff x="11903074" y="1363663"/>
            <a:chExt cx="85725" cy="5400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F478456-8AA2-41CA-A42C-F19DEC04D448}"/>
                </a:ext>
              </a:extLst>
            </p:cNvPr>
            <p:cNvSpPr/>
            <p:nvPr/>
          </p:nvSpPr>
          <p:spPr>
            <a:xfrm>
              <a:off x="11903074" y="1363663"/>
              <a:ext cx="85725" cy="54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A85475-2BBF-4DDA-A747-6130A483D888}"/>
                </a:ext>
              </a:extLst>
            </p:cNvPr>
            <p:cNvSpPr/>
            <p:nvPr/>
          </p:nvSpPr>
          <p:spPr>
            <a:xfrm>
              <a:off x="11918936" y="1606549"/>
              <a:ext cx="54000" cy="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573C79-03E2-476B-AEE5-2663BC18EA14}"/>
                </a:ext>
              </a:extLst>
            </p:cNvPr>
            <p:cNvSpPr/>
            <p:nvPr/>
          </p:nvSpPr>
          <p:spPr>
            <a:xfrm>
              <a:off x="11918936" y="1632743"/>
              <a:ext cx="54000" cy="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15F3F1F-7B0E-473A-B7A0-50B62441416D}"/>
                </a:ext>
              </a:extLst>
            </p:cNvPr>
            <p:cNvSpPr/>
            <p:nvPr/>
          </p:nvSpPr>
          <p:spPr>
            <a:xfrm>
              <a:off x="11918936" y="1658937"/>
              <a:ext cx="54000" cy="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47CEF3A-A02E-416E-BDCE-73D503247626}"/>
              </a:ext>
            </a:extLst>
          </p:cNvPr>
          <p:cNvSpPr/>
          <p:nvPr/>
        </p:nvSpPr>
        <p:spPr>
          <a:xfrm>
            <a:off x="9652000" y="272373"/>
            <a:ext cx="1907947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예시</a:t>
            </a:r>
            <a:endParaRPr lang="en-US" altLang="ko-KR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E06B4A1-E9CC-4F2C-A1FE-63049A295B64}"/>
              </a:ext>
            </a:extLst>
          </p:cNvPr>
          <p:cNvSpPr/>
          <p:nvPr/>
        </p:nvSpPr>
        <p:spPr>
          <a:xfrm>
            <a:off x="11121627" y="272373"/>
            <a:ext cx="438320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rgbClr val="CAD7E0"/>
              </a:gs>
              <a:gs pos="100000">
                <a:srgbClr val="B0C0D1"/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▲</a:t>
            </a:r>
            <a:endParaRPr lang="en-US" altLang="ko-KR" sz="900" dirty="0">
              <a:solidFill>
                <a:prstClr val="white">
                  <a:lumMod val="50000"/>
                </a:prstClr>
              </a:solidFill>
            </a:endParaRPr>
          </a:p>
          <a:p>
            <a:pPr algn="ctr"/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3452E9-BAF7-4A09-A826-A7041A1196AE}"/>
              </a:ext>
            </a:extLst>
          </p:cNvPr>
          <p:cNvSpPr/>
          <p:nvPr/>
        </p:nvSpPr>
        <p:spPr>
          <a:xfrm>
            <a:off x="435429" y="1262971"/>
            <a:ext cx="11124517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9566" y="989129"/>
            <a:ext cx="8717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몬테카를로</a:t>
            </a:r>
            <a:r>
              <a:rPr lang="ko-KR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알고리즘을 이용하여 원주율 값 추정하기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6" y="1659649"/>
            <a:ext cx="4762500" cy="476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7685" y="1935804"/>
            <a:ext cx="57622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“</a:t>
            </a:r>
            <a:r>
              <a:rPr lang="ko-KR" altLang="en-US" sz="2000" dirty="0" smtClean="0"/>
              <a:t>넓이가 </a:t>
            </a:r>
            <a:r>
              <a:rPr lang="en-US" altLang="ko-KR" sz="2000" dirty="0"/>
              <a:t>1</a:t>
            </a:r>
            <a:r>
              <a:rPr lang="ko-KR" altLang="en-US" sz="2000" dirty="0"/>
              <a:t>인 정사각형을 생각하자</a:t>
            </a:r>
            <a:r>
              <a:rPr lang="en-US" altLang="ko-KR" sz="2000" dirty="0"/>
              <a:t>. </a:t>
            </a:r>
            <a:r>
              <a:rPr lang="ko-KR" altLang="en-US" sz="2000" dirty="0"/>
              <a:t>정사각형의 한 꼭지점을 중심으로 반지름이 </a:t>
            </a:r>
            <a:r>
              <a:rPr lang="en-US" altLang="ko-KR" sz="2000" dirty="0"/>
              <a:t>1</a:t>
            </a:r>
            <a:r>
              <a:rPr lang="ko-KR" altLang="en-US" sz="2000" dirty="0"/>
              <a:t>인 </a:t>
            </a:r>
            <a:r>
              <a:rPr lang="ko-KR" altLang="en-US" sz="2000" dirty="0" err="1"/>
              <a:t>사분원을</a:t>
            </a:r>
            <a:r>
              <a:rPr lang="ko-KR" altLang="en-US" sz="2000" dirty="0"/>
              <a:t> 정사각형 안에 그린다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그러면 </a:t>
            </a:r>
            <a:r>
              <a:rPr lang="ko-KR" altLang="en-US" sz="2000" dirty="0" err="1"/>
              <a:t>사분원이</a:t>
            </a:r>
            <a:r>
              <a:rPr lang="ko-KR" altLang="en-US" sz="2000" dirty="0"/>
              <a:t> 차지하는 넓이는 </a:t>
            </a:r>
            <a:r>
              <a:rPr lang="en-US" altLang="ko-KR" sz="2000" dirty="0"/>
              <a:t>π/4</a:t>
            </a:r>
            <a:r>
              <a:rPr lang="ko-KR" altLang="en-US" sz="2000" dirty="0"/>
              <a:t>가 될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이제</a:t>
            </a:r>
            <a:r>
              <a:rPr lang="en-US" altLang="ko-KR" sz="2000" dirty="0"/>
              <a:t>, 0 &lt;= x &lt;= 1</a:t>
            </a:r>
            <a:r>
              <a:rPr lang="ko-KR" altLang="en-US" sz="2000" dirty="0"/>
              <a:t>인 </a:t>
            </a:r>
            <a:r>
              <a:rPr lang="en-US" altLang="ko-KR" sz="2000" dirty="0"/>
              <a:t>x</a:t>
            </a:r>
            <a:r>
              <a:rPr lang="ko-KR" altLang="en-US" sz="2000" dirty="0"/>
              <a:t>를 임의로 가져오고</a:t>
            </a:r>
            <a:r>
              <a:rPr lang="en-US" altLang="ko-KR" sz="2000" dirty="0"/>
              <a:t>, </a:t>
            </a:r>
            <a:r>
              <a:rPr lang="ko-KR" altLang="en-US" sz="2000" dirty="0"/>
              <a:t>독립적으로 </a:t>
            </a:r>
            <a:r>
              <a:rPr lang="en-US" altLang="ko-KR" sz="2000" dirty="0"/>
              <a:t>0 &lt;= y &lt;= 1</a:t>
            </a:r>
            <a:r>
              <a:rPr lang="ko-KR" altLang="en-US" sz="2000" dirty="0"/>
              <a:t>인 </a:t>
            </a:r>
            <a:r>
              <a:rPr lang="en-US" altLang="ko-KR" sz="2000" dirty="0"/>
              <a:t>y</a:t>
            </a:r>
            <a:r>
              <a:rPr lang="ko-KR" altLang="en-US" sz="2000" dirty="0"/>
              <a:t>를 임의로 가져온 후</a:t>
            </a:r>
            <a:r>
              <a:rPr lang="en-US" altLang="ko-KR" sz="2000" dirty="0"/>
              <a:t>, x^2 + y^2 &lt;= 1</a:t>
            </a:r>
            <a:r>
              <a:rPr lang="ko-KR" altLang="en-US" sz="2000" dirty="0"/>
              <a:t>일 확률은 </a:t>
            </a:r>
            <a:r>
              <a:rPr lang="ko-KR" altLang="en-US" sz="2000" dirty="0" err="1"/>
              <a:t>사분원이</a:t>
            </a:r>
            <a:r>
              <a:rPr lang="ko-KR" altLang="en-US" sz="2000" dirty="0"/>
              <a:t> 차지하는 넓이와 같은 값인 </a:t>
            </a:r>
            <a:r>
              <a:rPr lang="en-US" altLang="ko-KR" sz="2000" dirty="0"/>
              <a:t>π/4</a:t>
            </a:r>
            <a:r>
              <a:rPr lang="ko-KR" altLang="en-US" sz="2000" dirty="0"/>
              <a:t>가 된다</a:t>
            </a:r>
            <a:r>
              <a:rPr lang="en-US" altLang="ko-KR" sz="2000" dirty="0" smtClean="0"/>
              <a:t>.”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라는 과정을 여러 번 수행하는 알고리즘을 작성하여 원주율의 실제 값과 상당히 비슷한 값을 얻을 수 있습니다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4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98573F-5B2D-49C0-B1B8-F30866BFD831}"/>
              </a:ext>
            </a:extLst>
          </p:cNvPr>
          <p:cNvSpPr/>
          <p:nvPr/>
        </p:nvSpPr>
        <p:spPr>
          <a:xfrm>
            <a:off x="435429" y="272374"/>
            <a:ext cx="11124518" cy="569455"/>
          </a:xfrm>
          <a:prstGeom prst="roundRect">
            <a:avLst>
              <a:gd name="adj" fmla="val 413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12700" dir="189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몬테카를로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알고리즘의 예시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7916AC7-E834-4BCE-B0BA-CF43E1FAC070}"/>
              </a:ext>
            </a:extLst>
          </p:cNvPr>
          <p:cNvSpPr/>
          <p:nvPr/>
        </p:nvSpPr>
        <p:spPr>
          <a:xfrm>
            <a:off x="11931650" y="272374"/>
            <a:ext cx="85725" cy="6336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381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D71F9C-E0C2-456E-A75E-5F68DAC1CED4}"/>
              </a:ext>
            </a:extLst>
          </p:cNvPr>
          <p:cNvGrpSpPr/>
          <p:nvPr/>
        </p:nvGrpSpPr>
        <p:grpSpPr>
          <a:xfrm>
            <a:off x="11931649" y="1262971"/>
            <a:ext cx="85725" cy="540000"/>
            <a:chOff x="11903074" y="1363663"/>
            <a:chExt cx="85725" cy="5400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F478456-8AA2-41CA-A42C-F19DEC04D448}"/>
                </a:ext>
              </a:extLst>
            </p:cNvPr>
            <p:cNvSpPr/>
            <p:nvPr/>
          </p:nvSpPr>
          <p:spPr>
            <a:xfrm>
              <a:off x="11903074" y="1363663"/>
              <a:ext cx="85725" cy="54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A85475-2BBF-4DDA-A747-6130A483D888}"/>
                </a:ext>
              </a:extLst>
            </p:cNvPr>
            <p:cNvSpPr/>
            <p:nvPr/>
          </p:nvSpPr>
          <p:spPr>
            <a:xfrm>
              <a:off x="11918936" y="1606549"/>
              <a:ext cx="54000" cy="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573C79-03E2-476B-AEE5-2663BC18EA14}"/>
                </a:ext>
              </a:extLst>
            </p:cNvPr>
            <p:cNvSpPr/>
            <p:nvPr/>
          </p:nvSpPr>
          <p:spPr>
            <a:xfrm>
              <a:off x="11918936" y="1632743"/>
              <a:ext cx="54000" cy="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15F3F1F-7B0E-473A-B7A0-50B62441416D}"/>
                </a:ext>
              </a:extLst>
            </p:cNvPr>
            <p:cNvSpPr/>
            <p:nvPr/>
          </p:nvSpPr>
          <p:spPr>
            <a:xfrm>
              <a:off x="11918936" y="1658937"/>
              <a:ext cx="54000" cy="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47CEF3A-A02E-416E-BDCE-73D503247626}"/>
              </a:ext>
            </a:extLst>
          </p:cNvPr>
          <p:cNvSpPr/>
          <p:nvPr/>
        </p:nvSpPr>
        <p:spPr>
          <a:xfrm>
            <a:off x="9652000" y="272373"/>
            <a:ext cx="1907947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예시</a:t>
            </a:r>
            <a:endParaRPr lang="en-US" altLang="ko-KR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E06B4A1-E9CC-4F2C-A1FE-63049A295B64}"/>
              </a:ext>
            </a:extLst>
          </p:cNvPr>
          <p:cNvSpPr/>
          <p:nvPr/>
        </p:nvSpPr>
        <p:spPr>
          <a:xfrm>
            <a:off x="11121627" y="272373"/>
            <a:ext cx="438320" cy="569455"/>
          </a:xfrm>
          <a:prstGeom prst="roundRect">
            <a:avLst>
              <a:gd name="adj" fmla="val 4139"/>
            </a:avLst>
          </a:prstGeom>
          <a:gradFill>
            <a:gsLst>
              <a:gs pos="0">
                <a:srgbClr val="CAD7E0"/>
              </a:gs>
              <a:gs pos="100000">
                <a:srgbClr val="B0C0D1"/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▲</a:t>
            </a:r>
            <a:endParaRPr lang="en-US" altLang="ko-KR" sz="900" dirty="0">
              <a:solidFill>
                <a:prstClr val="white">
                  <a:lumMod val="50000"/>
                </a:prstClr>
              </a:solidFill>
            </a:endParaRPr>
          </a:p>
          <a:p>
            <a:pPr algn="ctr"/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3452E9-BAF7-4A09-A826-A7041A1196AE}"/>
              </a:ext>
            </a:extLst>
          </p:cNvPr>
          <p:cNvSpPr/>
          <p:nvPr/>
        </p:nvSpPr>
        <p:spPr>
          <a:xfrm>
            <a:off x="435429" y="1262971"/>
            <a:ext cx="11124517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35428" y="982637"/>
            <a:ext cx="7770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몬테카를로</a:t>
            </a:r>
            <a:r>
              <a:rPr lang="ko-KR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알고리즘이 적용된 사례 </a:t>
            </a:r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28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Alphago</a:t>
            </a:r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60629" y="1997659"/>
            <a:ext cx="6417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Alphago</a:t>
            </a:r>
            <a:r>
              <a:rPr lang="ko-KR" altLang="en-US" sz="2000" b="1" dirty="0" smtClean="0"/>
              <a:t>는 구글의 </a:t>
            </a:r>
            <a:r>
              <a:rPr lang="ko-KR" altLang="en-US" sz="2000" b="1" dirty="0" err="1" smtClean="0"/>
              <a:t>딥마인드가</a:t>
            </a:r>
            <a:r>
              <a:rPr lang="ko-KR" altLang="en-US" sz="2000" b="1" dirty="0" smtClean="0"/>
              <a:t> 개발한 인공지능 바둑 프로그램으로 </a:t>
            </a:r>
            <a:r>
              <a:rPr lang="ko-KR" altLang="en-US" sz="2000" b="1" dirty="0" err="1" smtClean="0"/>
              <a:t>이세돌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9</a:t>
            </a:r>
            <a:r>
              <a:rPr lang="ko-KR" altLang="en-US" sz="2000" b="1" dirty="0" smtClean="0"/>
              <a:t>단과의 </a:t>
            </a:r>
            <a:r>
              <a:rPr lang="ko-KR" altLang="en-US" sz="2000" b="1" dirty="0" err="1" smtClean="0"/>
              <a:t>바둑대결로</a:t>
            </a:r>
            <a:r>
              <a:rPr lang="ko-KR" altLang="en-US" sz="2000" b="1" dirty="0" smtClean="0"/>
              <a:t> 세계의 관심을 </a:t>
            </a:r>
            <a:r>
              <a:rPr lang="ko-KR" altLang="en-US" sz="2000" b="1" dirty="0" err="1" smtClean="0"/>
              <a:t>한몸에</a:t>
            </a:r>
            <a:r>
              <a:rPr lang="ko-KR" altLang="en-US" sz="2000" b="1" dirty="0" smtClean="0"/>
              <a:t> 받은 프로그램입니다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이 </a:t>
            </a:r>
            <a:r>
              <a:rPr lang="en-US" altLang="ko-KR" sz="2000" b="1" dirty="0" err="1" smtClean="0"/>
              <a:t>Alphago</a:t>
            </a:r>
            <a:r>
              <a:rPr lang="ko-KR" altLang="en-US" sz="2000" b="1" dirty="0" smtClean="0"/>
              <a:t>도 </a:t>
            </a:r>
            <a:r>
              <a:rPr lang="ko-KR" altLang="en-US" sz="2000" b="1" dirty="0" err="1" smtClean="0"/>
              <a:t>몬테카를로</a:t>
            </a:r>
            <a:r>
              <a:rPr lang="ko-KR" altLang="en-US" sz="2000" b="1" dirty="0" smtClean="0"/>
              <a:t> 알고리즘기반인 </a:t>
            </a:r>
            <a:r>
              <a:rPr lang="ko-KR" altLang="en-US" sz="2000" b="1" dirty="0" err="1" smtClean="0"/>
              <a:t>몬테카를로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트리탐색을</a:t>
            </a:r>
            <a:r>
              <a:rPr lang="ko-KR" altLang="en-US" sz="2000" b="1" dirty="0" smtClean="0"/>
              <a:t> 이용하는 인공지능 프로그램입니다</a:t>
            </a:r>
            <a:endParaRPr lang="ko-KR" altLang="en-US" sz="2000" b="1" dirty="0"/>
          </a:p>
        </p:txBody>
      </p:sp>
      <p:pic>
        <p:nvPicPr>
          <p:cNvPr id="2050" name="Picture 2" descr="https://upload.wikimedia.org/wikipedia/commons/thumb/0/0b/Alphago_logo_Reversed.svg/240px-Alphago_logo_Revers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2170383"/>
            <a:ext cx="2766033" cy="72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mblogthumb-phinf.pstatic.net/MjAxODEyMjdfMTEx/MDAxNTQ1ODczMTM5NDgz.cvZAmbbkKDqqri-W2809jFWZcsOznbHwxKxG47NuVKgg.5IA_9HDIdJKv3enSHJZmlMWLAiSIqk7nb06MDbxuzzog.PNG.falcon2026/%ED%99%8D%EC%9E%AC%EB%A3%A13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6" y="4285761"/>
            <a:ext cx="6530094" cy="217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07126" y="3885651"/>
            <a:ext cx="260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몬테카를로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트리탐색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105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83107" y="2414506"/>
            <a:ext cx="6119330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endParaRPr lang="ko-KR" altLang="en-US" sz="7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1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308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11</cp:revision>
  <dcterms:created xsi:type="dcterms:W3CDTF">2021-10-25T03:21:29Z</dcterms:created>
  <dcterms:modified xsi:type="dcterms:W3CDTF">2022-03-26T11:50:21Z</dcterms:modified>
</cp:coreProperties>
</file>