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59" r:id="rId5"/>
    <p:sldId id="271" r:id="rId6"/>
    <p:sldId id="265" r:id="rId7"/>
    <p:sldId id="266" r:id="rId8"/>
    <p:sldId id="261" r:id="rId9"/>
    <p:sldId id="269" r:id="rId10"/>
    <p:sldId id="270" r:id="rId11"/>
    <p:sldId id="267" r:id="rId12"/>
    <p:sldId id="268"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047"/>
    <a:srgbClr val="C8C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showGuides="1">
      <p:cViewPr varScale="1">
        <p:scale>
          <a:sx n="90" d="100"/>
          <a:sy n="90" d="100"/>
        </p:scale>
        <p:origin x="232" y="7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106E3-9BEA-9C45-956A-DFD3D590BD78}" type="datetimeFigureOut">
              <a:rPr kumimoji="1" lang="zh-CN" altLang="en-US" smtClean="0"/>
              <a:t>2021/4/30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07238-6E25-AF42-B30E-A3989BC6F296}" type="slidenum">
              <a:rPr kumimoji="1" lang="zh-CN" altLang="en-US" smtClean="0"/>
              <a:t>‹#›</a:t>
            </a:fld>
            <a:endParaRPr kumimoji="1" lang="zh-CN" altLang="en-US"/>
          </a:p>
        </p:txBody>
      </p:sp>
    </p:spTree>
    <p:extLst>
      <p:ext uri="{BB962C8B-B14F-4D97-AF65-F5344CB8AC3E}">
        <p14:creationId xmlns:p14="http://schemas.microsoft.com/office/powerpoint/2010/main" val="53225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9910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6842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8039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47670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5711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65337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90224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4351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60187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82987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D921AE3-B9DF-B74B-AE33-C5FE9C997A07}" type="datetimeFigureOut">
              <a:rPr kumimoji="1" lang="zh-CN" altLang="en-US" smtClean="0"/>
              <a:t>2021/4/29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572975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21AE3-B9DF-B74B-AE33-C5FE9C997A07}" type="datetimeFigureOut">
              <a:rPr kumimoji="1" lang="zh-CN" altLang="en-US" smtClean="0"/>
              <a:t>2021/4/29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259FA-3CEB-3E44-A00B-1A0C19EB49D0}" type="slidenum">
              <a:rPr kumimoji="1" lang="zh-CN" altLang="en-US" smtClean="0"/>
              <a:t>‹#›</a:t>
            </a:fld>
            <a:endParaRPr kumimoji="1" lang="zh-CN" altLang="en-US"/>
          </a:p>
        </p:txBody>
      </p:sp>
    </p:spTree>
    <p:extLst>
      <p:ext uri="{BB962C8B-B14F-4D97-AF65-F5344CB8AC3E}">
        <p14:creationId xmlns:p14="http://schemas.microsoft.com/office/powerpoint/2010/main" val="135745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E047">
            <a:alpha val="69000"/>
          </a:srgb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7239000" cy="3975100"/>
          </a:xfrm>
          <a:prstGeom prst="rect">
            <a:avLst/>
          </a:prstGeom>
        </p:spPr>
      </p:pic>
      <p:sp>
        <p:nvSpPr>
          <p:cNvPr id="6" name="文本框 5"/>
          <p:cNvSpPr txBox="1"/>
          <p:nvPr/>
        </p:nvSpPr>
        <p:spPr>
          <a:xfrm>
            <a:off x="2438400" y="4329113"/>
            <a:ext cx="7315200" cy="1446550"/>
          </a:xfrm>
          <a:prstGeom prst="rect">
            <a:avLst/>
          </a:prstGeom>
          <a:noFill/>
        </p:spPr>
        <p:txBody>
          <a:bodyPr wrap="square" rtlCol="0">
            <a:spAutoFit/>
          </a:bodyPr>
          <a:lstStyle/>
          <a:p>
            <a:pPr algn="ctr"/>
            <a:r>
              <a:rPr kumimoji="1" lang="en-US" altLang="zh-CN" sz="4400" b="1" dirty="0" smtClean="0">
                <a:latin typeface="Arial" charset="0"/>
                <a:ea typeface="Arial" charset="0"/>
                <a:cs typeface="Arial" charset="0"/>
              </a:rPr>
              <a:t>Day Care Project</a:t>
            </a:r>
          </a:p>
          <a:p>
            <a:pPr algn="ctr"/>
            <a:r>
              <a:rPr kumimoji="1" lang="en-US" altLang="zh-CN" sz="4400" b="1" dirty="0" smtClean="0">
                <a:latin typeface="Arial" charset="0"/>
                <a:ea typeface="Arial" charset="0"/>
                <a:cs typeface="Arial" charset="0"/>
              </a:rPr>
              <a:t>Team 3</a:t>
            </a:r>
            <a:endParaRPr kumimoji="1" lang="zh-CN" altLang="en-US" sz="4400" b="1" dirty="0">
              <a:latin typeface="Arial" charset="0"/>
              <a:ea typeface="Arial" charset="0"/>
              <a:cs typeface="Arial" charset="0"/>
            </a:endParaRPr>
          </a:p>
        </p:txBody>
      </p:sp>
    </p:spTree>
    <p:extLst>
      <p:ext uri="{BB962C8B-B14F-4D97-AF65-F5344CB8AC3E}">
        <p14:creationId xmlns:p14="http://schemas.microsoft.com/office/powerpoint/2010/main" val="182083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5" name="文本框 4"/>
          <p:cNvSpPr txBox="1"/>
          <p:nvPr/>
        </p:nvSpPr>
        <p:spPr>
          <a:xfrm>
            <a:off x="514350" y="314325"/>
            <a:ext cx="5457825" cy="584775"/>
          </a:xfrm>
          <a:prstGeom prst="rect">
            <a:avLst/>
          </a:prstGeom>
          <a:noFill/>
        </p:spPr>
        <p:txBody>
          <a:bodyPr wrap="square" rtlCol="0">
            <a:spAutoFit/>
          </a:bodyPr>
          <a:lstStyle/>
          <a:p>
            <a:r>
              <a:rPr kumimoji="1" lang="en-US" altLang="zh-CN" sz="3200" b="1">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pic>
        <p:nvPicPr>
          <p:cNvPr id="4" name="图片 3">
            <a:extLst>
              <a:ext uri="{FF2B5EF4-FFF2-40B4-BE49-F238E27FC236}">
                <a16:creationId xmlns:a16="http://schemas.microsoft.com/office/drawing/2014/main" xmlns="" id="{6D3D8023-C2D6-4184-8460-CC2CABA77210}"/>
              </a:ext>
            </a:extLst>
          </p:cNvPr>
          <p:cNvPicPr>
            <a:picLocks noChangeAspect="1"/>
          </p:cNvPicPr>
          <p:nvPr/>
        </p:nvPicPr>
        <p:blipFill>
          <a:blip r:embed="rId2"/>
          <a:stretch>
            <a:fillRect/>
          </a:stretch>
        </p:blipFill>
        <p:spPr>
          <a:xfrm>
            <a:off x="0" y="1571205"/>
            <a:ext cx="12192000" cy="3715589"/>
          </a:xfrm>
          <a:prstGeom prst="rect">
            <a:avLst/>
          </a:prstGeom>
        </p:spPr>
      </p:pic>
      <p:cxnSp>
        <p:nvCxnSpPr>
          <p:cNvPr id="7" name="直线箭头连接符 10">
            <a:extLst>
              <a:ext uri="{FF2B5EF4-FFF2-40B4-BE49-F238E27FC236}">
                <a16:creationId xmlns:a16="http://schemas.microsoft.com/office/drawing/2014/main" xmlns="" id="{2C8947A3-78DA-459A-BA2C-549FFBE4ED48}"/>
              </a:ext>
            </a:extLst>
          </p:cNvPr>
          <p:cNvCxnSpPr>
            <a:cxnSpLocks/>
          </p:cNvCxnSpPr>
          <p:nvPr/>
        </p:nvCxnSpPr>
        <p:spPr>
          <a:xfrm>
            <a:off x="7620003" y="5120541"/>
            <a:ext cx="312194" cy="332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20CF2504-2E5D-4507-BFB9-D67F708B31DC}"/>
              </a:ext>
            </a:extLst>
          </p:cNvPr>
          <p:cNvSpPr txBox="1"/>
          <p:nvPr/>
        </p:nvSpPr>
        <p:spPr>
          <a:xfrm>
            <a:off x="2991775" y="5453047"/>
            <a:ext cx="8904303" cy="400110"/>
          </a:xfrm>
          <a:prstGeom prst="rect">
            <a:avLst/>
          </a:prstGeom>
          <a:noFill/>
        </p:spPr>
        <p:txBody>
          <a:bodyPr wrap="square" rtlCol="0">
            <a:spAutoFit/>
          </a:bodyPr>
          <a:lstStyle/>
          <a:p>
            <a:r>
              <a:rPr kumimoji="1" lang="en-US" altLang="zh-CN" sz="2000" dirty="0">
                <a:latin typeface="Arial" charset="0"/>
                <a:cs typeface="Arial" charset="0"/>
              </a:rPr>
              <a:t>When we click on a student row, we can check one student’s information.</a:t>
            </a:r>
            <a:endParaRPr kumimoji="1" lang="zh-CN" altLang="en-US" sz="2000" dirty="0">
              <a:latin typeface="Arial" charset="0"/>
              <a:cs typeface="Arial" charset="0"/>
            </a:endParaRPr>
          </a:p>
        </p:txBody>
      </p:sp>
    </p:spTree>
    <p:extLst>
      <p:ext uri="{BB962C8B-B14F-4D97-AF65-F5344CB8AC3E}">
        <p14:creationId xmlns:p14="http://schemas.microsoft.com/office/powerpoint/2010/main" val="81510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514350" y="314325"/>
            <a:ext cx="5457825" cy="1077218"/>
          </a:xfrm>
          <a:prstGeom prst="rect">
            <a:avLst/>
          </a:prstGeom>
          <a:noFill/>
        </p:spPr>
        <p:txBody>
          <a:bodyPr wrap="square" rtlCol="0">
            <a:spAutoFit/>
          </a:bodyPr>
          <a:lstStyle/>
          <a:p>
            <a:r>
              <a:rPr kumimoji="1" lang="en-US" altLang="zh-CN" sz="3200" b="1" dirty="0" smtClean="0">
                <a:latin typeface="Arial" charset="0"/>
                <a:ea typeface="Arial" charset="0"/>
                <a:cs typeface="Arial" charset="0"/>
              </a:rPr>
              <a:t>Difficulties Encountered and Solutions</a:t>
            </a:r>
            <a:endParaRPr kumimoji="1" lang="zh-CN" altLang="en-US" sz="3200" b="1" dirty="0">
              <a:latin typeface="Arial" charset="0"/>
              <a:ea typeface="Arial" charset="0"/>
              <a:cs typeface="Arial" charset="0"/>
            </a:endParaRPr>
          </a:p>
        </p:txBody>
      </p:sp>
      <p:sp>
        <p:nvSpPr>
          <p:cNvPr id="3" name="文本框 2"/>
          <p:cNvSpPr txBox="1"/>
          <p:nvPr/>
        </p:nvSpPr>
        <p:spPr>
          <a:xfrm>
            <a:off x="2500314" y="1720840"/>
            <a:ext cx="9058274" cy="3416320"/>
          </a:xfrm>
          <a:prstGeom prst="rect">
            <a:avLst/>
          </a:prstGeom>
          <a:noFill/>
        </p:spPr>
        <p:txBody>
          <a:bodyPr wrap="square" rtlCol="0">
            <a:spAutoFit/>
          </a:bodyPr>
          <a:lstStyle/>
          <a:p>
            <a:pPr>
              <a:lnSpc>
                <a:spcPct val="150000"/>
              </a:lnSpc>
            </a:pPr>
            <a:r>
              <a:rPr kumimoji="1" lang="en-US" altLang="zh-CN" sz="2400" dirty="0" smtClean="0">
                <a:latin typeface="Arial" charset="0"/>
                <a:ea typeface="Arial" charset="0"/>
                <a:cs typeface="Arial" charset="0"/>
              </a:rPr>
              <a:t>The biggest difficulty we met this time was that we had never done a complete project before. Although we understand the concept of OOD, we have never practiced it. But we looked at the experience of others, the cooperation between teammates and finally completed the project. This was our first project, and it had a profound impact on us.</a:t>
            </a:r>
            <a:endParaRPr kumimoji="1" lang="zh-CN" altLang="en-US" sz="2400" dirty="0">
              <a:latin typeface="Arial" charset="0"/>
              <a:ea typeface="Arial" charset="0"/>
              <a:cs typeface="Arial" charset="0"/>
            </a:endParaRPr>
          </a:p>
        </p:txBody>
      </p:sp>
    </p:spTree>
    <p:extLst>
      <p:ext uri="{BB962C8B-B14F-4D97-AF65-F5344CB8AC3E}">
        <p14:creationId xmlns:p14="http://schemas.microsoft.com/office/powerpoint/2010/main" val="447846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dirty="0" smtClean="0">
                <a:latin typeface="Arial" charset="0"/>
                <a:ea typeface="Arial" charset="0"/>
                <a:cs typeface="Arial" charset="0"/>
              </a:rPr>
              <a:t>Further Improvements</a:t>
            </a:r>
            <a:endParaRPr kumimoji="1" lang="zh-CN" altLang="en-US" sz="3200" b="1" dirty="0">
              <a:latin typeface="Arial" charset="0"/>
              <a:ea typeface="Arial" charset="0"/>
              <a:cs typeface="Arial" charset="0"/>
            </a:endParaRPr>
          </a:p>
        </p:txBody>
      </p:sp>
      <p:sp>
        <p:nvSpPr>
          <p:cNvPr id="5" name="文本框 4"/>
          <p:cNvSpPr txBox="1"/>
          <p:nvPr/>
        </p:nvSpPr>
        <p:spPr>
          <a:xfrm>
            <a:off x="2457449" y="2028825"/>
            <a:ext cx="5829301" cy="2677656"/>
          </a:xfrm>
          <a:prstGeom prst="rect">
            <a:avLst/>
          </a:prstGeom>
          <a:noFill/>
        </p:spPr>
        <p:txBody>
          <a:bodyPr wrap="square" rtlCol="0">
            <a:spAutoFit/>
          </a:bodyPr>
          <a:lstStyle/>
          <a:p>
            <a:pPr marL="342900" indent="-342900">
              <a:lnSpc>
                <a:spcPct val="150000"/>
              </a:lnSpc>
              <a:buAutoNum type="arabicPeriod"/>
            </a:pPr>
            <a:r>
              <a:rPr kumimoji="1" lang="en-US" altLang="zh-CN" sz="2800" dirty="0" smtClean="0">
                <a:latin typeface="Arial" charset="0"/>
                <a:ea typeface="Arial" charset="0"/>
                <a:cs typeface="Arial" charset="0"/>
              </a:rPr>
              <a:t>User login page</a:t>
            </a:r>
          </a:p>
          <a:p>
            <a:pPr marL="342900" indent="-342900">
              <a:lnSpc>
                <a:spcPct val="150000"/>
              </a:lnSpc>
              <a:buAutoNum type="arabicPeriod"/>
            </a:pPr>
            <a:r>
              <a:rPr kumimoji="1" lang="en-US" altLang="zh-CN" sz="2800" dirty="0" smtClean="0">
                <a:latin typeface="Arial" charset="0"/>
                <a:ea typeface="Arial" charset="0"/>
                <a:cs typeface="Arial" charset="0"/>
              </a:rPr>
              <a:t>Connect with database</a:t>
            </a:r>
          </a:p>
          <a:p>
            <a:pPr marL="342900" indent="-342900">
              <a:lnSpc>
                <a:spcPct val="150000"/>
              </a:lnSpc>
              <a:buAutoNum type="arabicPeriod"/>
            </a:pPr>
            <a:r>
              <a:rPr kumimoji="1" lang="en-US" altLang="zh-CN" sz="2800" dirty="0" smtClean="0">
                <a:latin typeface="Arial" charset="0"/>
                <a:ea typeface="Arial" charset="0"/>
                <a:cs typeface="Arial" charset="0"/>
              </a:rPr>
              <a:t>Add parent’s information</a:t>
            </a:r>
          </a:p>
          <a:p>
            <a:pPr marL="342900" indent="-342900">
              <a:lnSpc>
                <a:spcPct val="150000"/>
              </a:lnSpc>
              <a:buAutoNum type="arabicPeriod"/>
            </a:pPr>
            <a:r>
              <a:rPr kumimoji="1" lang="en-US" altLang="zh-CN" sz="2800" dirty="0" smtClean="0">
                <a:latin typeface="Arial" charset="0"/>
                <a:ea typeface="Arial" charset="0"/>
                <a:cs typeface="Arial" charset="0"/>
              </a:rPr>
              <a:t>GUI improvement</a:t>
            </a:r>
            <a:endParaRPr kumimoji="1" lang="zh-CN" altLang="en-US" sz="2800" dirty="0">
              <a:latin typeface="Arial" charset="0"/>
              <a:ea typeface="Arial" charset="0"/>
              <a:cs typeface="Arial" charset="0"/>
            </a:endParaRPr>
          </a:p>
        </p:txBody>
      </p:sp>
    </p:spTree>
    <p:extLst>
      <p:ext uri="{BB962C8B-B14F-4D97-AF65-F5344CB8AC3E}">
        <p14:creationId xmlns:p14="http://schemas.microsoft.com/office/powerpoint/2010/main" val="19796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4532912" y="3136613"/>
            <a:ext cx="3126177" cy="584775"/>
          </a:xfrm>
          <a:prstGeom prst="rect">
            <a:avLst/>
          </a:prstGeom>
          <a:noFill/>
        </p:spPr>
        <p:txBody>
          <a:bodyPr wrap="none" rtlCol="0">
            <a:spAutoFit/>
          </a:bodyPr>
          <a:lstStyle/>
          <a:p>
            <a:r>
              <a:rPr kumimoji="1" lang="en-US" altLang="zh-CN" sz="3200" b="1" dirty="0" smtClean="0">
                <a:latin typeface="Arial" charset="0"/>
                <a:ea typeface="Arial" charset="0"/>
                <a:cs typeface="Arial" charset="0"/>
              </a:rPr>
              <a:t>Program Demo</a:t>
            </a:r>
            <a:endParaRPr kumimoji="1" lang="zh-CN" altLang="en-US" sz="3200" b="1" dirty="0">
              <a:latin typeface="Arial" charset="0"/>
              <a:ea typeface="Arial" charset="0"/>
              <a:cs typeface="Arial" charset="0"/>
            </a:endParaRPr>
          </a:p>
        </p:txBody>
      </p:sp>
    </p:spTree>
    <p:extLst>
      <p:ext uri="{BB962C8B-B14F-4D97-AF65-F5344CB8AC3E}">
        <p14:creationId xmlns:p14="http://schemas.microsoft.com/office/powerpoint/2010/main" val="63242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2181225" y="3975100"/>
            <a:ext cx="7829550" cy="1877437"/>
          </a:xfrm>
          <a:prstGeom prst="rect">
            <a:avLst/>
          </a:prstGeom>
          <a:noFill/>
        </p:spPr>
        <p:txBody>
          <a:bodyPr wrap="square" rtlCol="0">
            <a:spAutoFit/>
          </a:bodyPr>
          <a:lstStyle/>
          <a:p>
            <a:pPr algn="ctr"/>
            <a:r>
              <a:rPr kumimoji="1" lang="en-US" altLang="zh-CN" sz="3200" b="1" dirty="0" smtClean="0">
                <a:latin typeface="Arial" charset="0"/>
                <a:ea typeface="Arial" charset="0"/>
                <a:cs typeface="Arial" charset="0"/>
              </a:rPr>
              <a:t>Group Members</a:t>
            </a:r>
          </a:p>
          <a:p>
            <a:r>
              <a:rPr kumimoji="1" lang="en-US" altLang="zh-CN" sz="2400" dirty="0" err="1" smtClean="0">
                <a:latin typeface="Arial" charset="0"/>
                <a:ea typeface="Arial" charset="0"/>
                <a:cs typeface="Arial" charset="0"/>
              </a:rPr>
              <a:t>Yifan</a:t>
            </a:r>
            <a:r>
              <a:rPr kumimoji="1" lang="en-US" altLang="zh-CN" sz="2400" dirty="0" smtClean="0">
                <a:latin typeface="Arial" charset="0"/>
                <a:ea typeface="Arial" charset="0"/>
                <a:cs typeface="Arial" charset="0"/>
              </a:rPr>
              <a:t> Chen: Program Design, Function Implementation</a:t>
            </a:r>
          </a:p>
          <a:p>
            <a:pPr>
              <a:lnSpc>
                <a:spcPct val="150000"/>
              </a:lnSpc>
            </a:pPr>
            <a:r>
              <a:rPr kumimoji="1" lang="en-US" altLang="zh-CN" sz="2400" dirty="0" smtClean="0">
                <a:latin typeface="Arial" charset="0"/>
                <a:ea typeface="Arial" charset="0"/>
                <a:cs typeface="Arial" charset="0"/>
              </a:rPr>
              <a:t>Chao Yan: Program Design, Dataset Preparation, GUI</a:t>
            </a:r>
          </a:p>
          <a:p>
            <a:r>
              <a:rPr kumimoji="1" lang="en-US" altLang="zh-CN" sz="2400" dirty="0" smtClean="0">
                <a:latin typeface="Arial" charset="0"/>
                <a:ea typeface="Arial" charset="0"/>
                <a:cs typeface="Arial" charset="0"/>
              </a:rPr>
              <a:t>Feng Xiong: Program Design, Try-Catch, Slides</a:t>
            </a:r>
            <a:endParaRPr kumimoji="1" lang="zh-CN" altLang="en-US" sz="2400" dirty="0">
              <a:latin typeface="Arial" charset="0"/>
              <a:ea typeface="Arial" charset="0"/>
              <a:cs typeface="Arial"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7239000" cy="3975100"/>
          </a:xfrm>
          <a:prstGeom prst="rect">
            <a:avLst/>
          </a:prstGeom>
        </p:spPr>
      </p:pic>
    </p:spTree>
    <p:extLst>
      <p:ext uri="{BB962C8B-B14F-4D97-AF65-F5344CB8AC3E}">
        <p14:creationId xmlns:p14="http://schemas.microsoft.com/office/powerpoint/2010/main" val="1731224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384" y="0"/>
            <a:ext cx="7571232" cy="6858000"/>
          </a:xfrm>
          <a:prstGeom prst="rect">
            <a:avLst/>
          </a:prstGeom>
        </p:spPr>
      </p:pic>
      <p:sp>
        <p:nvSpPr>
          <p:cNvPr id="5" name="文本框 4"/>
          <p:cNvSpPr txBox="1"/>
          <p:nvPr/>
        </p:nvSpPr>
        <p:spPr>
          <a:xfrm>
            <a:off x="338709" y="542926"/>
            <a:ext cx="1971675" cy="1077218"/>
          </a:xfrm>
          <a:prstGeom prst="rect">
            <a:avLst/>
          </a:prstGeom>
          <a:noFill/>
        </p:spPr>
        <p:txBody>
          <a:bodyPr wrap="square" rtlCol="0">
            <a:spAutoFit/>
          </a:bodyPr>
          <a:lstStyle/>
          <a:p>
            <a:pPr algn="ctr"/>
            <a:r>
              <a:rPr kumimoji="1" lang="en-US" altLang="zh-CN" sz="3200" b="1" dirty="0" smtClean="0">
                <a:latin typeface="Arial" charset="0"/>
                <a:ea typeface="Arial" charset="0"/>
                <a:cs typeface="Arial" charset="0"/>
              </a:rPr>
              <a:t>UML Diagram</a:t>
            </a:r>
            <a:endParaRPr kumimoji="1" lang="zh-CN" altLang="en-US" sz="3200" b="1" dirty="0">
              <a:latin typeface="Arial" charset="0"/>
              <a:ea typeface="Arial" charset="0"/>
              <a:cs typeface="Arial" charset="0"/>
            </a:endParaRPr>
          </a:p>
        </p:txBody>
      </p:sp>
    </p:spTree>
    <p:extLst>
      <p:ext uri="{BB962C8B-B14F-4D97-AF65-F5344CB8AC3E}">
        <p14:creationId xmlns:p14="http://schemas.microsoft.com/office/powerpoint/2010/main" val="37465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smtClean="0">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pic>
        <p:nvPicPr>
          <p:cNvPr id="8" name="图片 7"/>
          <p:cNvPicPr>
            <a:picLocks noChangeAspect="1"/>
          </p:cNvPicPr>
          <p:nvPr/>
        </p:nvPicPr>
        <p:blipFill>
          <a:blip r:embed="rId2"/>
          <a:stretch>
            <a:fillRect/>
          </a:stretch>
        </p:blipFill>
        <p:spPr>
          <a:xfrm>
            <a:off x="682625" y="1133475"/>
            <a:ext cx="10579100" cy="3390900"/>
          </a:xfrm>
          <a:prstGeom prst="rect">
            <a:avLst/>
          </a:prstGeom>
        </p:spPr>
      </p:pic>
      <p:sp>
        <p:nvSpPr>
          <p:cNvPr id="9" name="文本框 8"/>
          <p:cNvSpPr txBox="1"/>
          <p:nvPr/>
        </p:nvSpPr>
        <p:spPr>
          <a:xfrm>
            <a:off x="2528887" y="3605273"/>
            <a:ext cx="9381927" cy="400110"/>
          </a:xfrm>
          <a:prstGeom prst="rect">
            <a:avLst/>
          </a:prstGeom>
          <a:noFill/>
          <a:ln>
            <a:solidFill>
              <a:srgbClr val="FF0000"/>
            </a:solidFill>
          </a:ln>
        </p:spPr>
        <p:txBody>
          <a:bodyPr wrap="none" rtlCol="0">
            <a:spAutoFit/>
          </a:bodyPr>
          <a:lstStyle/>
          <a:p>
            <a:r>
              <a:rPr kumimoji="1" lang="en-US" altLang="zh-CN" sz="2000" dirty="0" smtClean="0">
                <a:latin typeface="Arial" charset="0"/>
                <a:ea typeface="Arial" charset="0"/>
                <a:cs typeface="Arial" charset="0"/>
              </a:rPr>
              <a:t>When first open up the program, Student Teacher Ratio Rules will first displayed.</a:t>
            </a:r>
            <a:endParaRPr kumimoji="1" lang="zh-CN" altLang="en-US" sz="2000" dirty="0">
              <a:latin typeface="Arial" charset="0"/>
              <a:ea typeface="Arial" charset="0"/>
              <a:cs typeface="Arial" charset="0"/>
            </a:endParaRPr>
          </a:p>
        </p:txBody>
      </p:sp>
      <p:cxnSp>
        <p:nvCxnSpPr>
          <p:cNvPr id="11" name="直线箭头连接符 10"/>
          <p:cNvCxnSpPr/>
          <p:nvPr/>
        </p:nvCxnSpPr>
        <p:spPr>
          <a:xfrm flipV="1">
            <a:off x="6415088" y="3162361"/>
            <a:ext cx="285750" cy="4429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383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pic>
        <p:nvPicPr>
          <p:cNvPr id="5" name="图片 4">
            <a:extLst>
              <a:ext uri="{FF2B5EF4-FFF2-40B4-BE49-F238E27FC236}">
                <a16:creationId xmlns:a16="http://schemas.microsoft.com/office/drawing/2014/main" xmlns="" id="{CD033C87-C2D2-4656-BDF8-9B8E9605840D}"/>
              </a:ext>
            </a:extLst>
          </p:cNvPr>
          <p:cNvPicPr>
            <a:picLocks noChangeAspect="1"/>
          </p:cNvPicPr>
          <p:nvPr/>
        </p:nvPicPr>
        <p:blipFill>
          <a:blip r:embed="rId2"/>
          <a:stretch>
            <a:fillRect/>
          </a:stretch>
        </p:blipFill>
        <p:spPr>
          <a:xfrm>
            <a:off x="0" y="1130495"/>
            <a:ext cx="12192000" cy="4042466"/>
          </a:xfrm>
          <a:prstGeom prst="rect">
            <a:avLst/>
          </a:prstGeom>
        </p:spPr>
      </p:pic>
      <p:cxnSp>
        <p:nvCxnSpPr>
          <p:cNvPr id="11" name="直线箭头连接符 10"/>
          <p:cNvCxnSpPr/>
          <p:nvPr/>
        </p:nvCxnSpPr>
        <p:spPr>
          <a:xfrm flipH="1" flipV="1">
            <a:off x="928690" y="2414300"/>
            <a:ext cx="485774" cy="20293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1387" y="4772851"/>
            <a:ext cx="8448147" cy="400110"/>
          </a:xfrm>
          <a:prstGeom prst="rect">
            <a:avLst/>
          </a:prstGeom>
          <a:noFill/>
          <a:ln>
            <a:solidFill>
              <a:srgbClr val="FF0000"/>
            </a:solidFill>
          </a:ln>
        </p:spPr>
        <p:txBody>
          <a:bodyPr wrap="none" rtlCol="0">
            <a:spAutoFit/>
          </a:bodyPr>
          <a:lstStyle/>
          <a:p>
            <a:r>
              <a:rPr kumimoji="1" lang="en-US" altLang="zh-CN" sz="2000" dirty="0">
                <a:latin typeface="Arial" charset="0"/>
                <a:ea typeface="Arial" charset="0"/>
                <a:cs typeface="Arial" charset="0"/>
              </a:rPr>
              <a:t>When click on Student button, it will display enrolled student information.</a:t>
            </a:r>
            <a:endParaRPr kumimoji="1" lang="zh-CN" altLang="en-US" sz="2000" dirty="0">
              <a:latin typeface="Arial" charset="0"/>
              <a:ea typeface="Arial" charset="0"/>
              <a:cs typeface="Arial" charset="0"/>
            </a:endParaRPr>
          </a:p>
        </p:txBody>
      </p:sp>
    </p:spTree>
    <p:extLst>
      <p:ext uri="{BB962C8B-B14F-4D97-AF65-F5344CB8AC3E}">
        <p14:creationId xmlns:p14="http://schemas.microsoft.com/office/powerpoint/2010/main" val="181814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899100"/>
            <a:ext cx="9169400" cy="3657600"/>
          </a:xfrm>
          <a:prstGeom prst="rect">
            <a:avLst/>
          </a:prstGeom>
        </p:spPr>
      </p:pic>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smtClean="0">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sp>
        <p:nvSpPr>
          <p:cNvPr id="9" name="文本框 8"/>
          <p:cNvSpPr txBox="1"/>
          <p:nvPr/>
        </p:nvSpPr>
        <p:spPr>
          <a:xfrm>
            <a:off x="2257425" y="5500626"/>
            <a:ext cx="5213287" cy="400110"/>
          </a:xfrm>
          <a:prstGeom prst="rect">
            <a:avLst/>
          </a:prstGeom>
          <a:noFill/>
          <a:ln>
            <a:solidFill>
              <a:srgbClr val="FF0000"/>
            </a:solidFill>
          </a:ln>
        </p:spPr>
        <p:txBody>
          <a:bodyPr wrap="none" rtlCol="0">
            <a:spAutoFit/>
          </a:bodyPr>
          <a:lstStyle/>
          <a:p>
            <a:r>
              <a:rPr kumimoji="1" lang="en-US" altLang="zh-CN" sz="2000" dirty="0" smtClean="0">
                <a:latin typeface="Arial" charset="0"/>
                <a:ea typeface="Arial" charset="0"/>
                <a:cs typeface="Arial" charset="0"/>
              </a:rPr>
              <a:t>Click on Update button to enroll new student</a:t>
            </a:r>
            <a:endParaRPr kumimoji="1" lang="zh-CN" altLang="en-US" sz="2000" dirty="0">
              <a:latin typeface="Arial" charset="0"/>
              <a:ea typeface="Arial" charset="0"/>
              <a:cs typeface="Arial" charset="0"/>
            </a:endParaRPr>
          </a:p>
        </p:txBody>
      </p:sp>
      <p:cxnSp>
        <p:nvCxnSpPr>
          <p:cNvPr id="11" name="直线箭头连接符 10"/>
          <p:cNvCxnSpPr/>
          <p:nvPr/>
        </p:nvCxnSpPr>
        <p:spPr>
          <a:xfrm flipV="1">
            <a:off x="2843211" y="4171950"/>
            <a:ext cx="1288444" cy="60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131655" y="2243136"/>
            <a:ext cx="4935165" cy="3042225"/>
          </a:xfrm>
          <a:prstGeom prst="rect">
            <a:avLst/>
          </a:prstGeom>
          <a:ln w="25400">
            <a:solidFill>
              <a:srgbClr val="FF0000"/>
            </a:solidFill>
          </a:ln>
        </p:spPr>
      </p:pic>
    </p:spTree>
    <p:extLst>
      <p:ext uri="{BB962C8B-B14F-4D97-AF65-F5344CB8AC3E}">
        <p14:creationId xmlns:p14="http://schemas.microsoft.com/office/powerpoint/2010/main" val="869853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01750" y="1054387"/>
            <a:ext cx="9017000" cy="3733800"/>
          </a:xfrm>
          <a:prstGeom prst="rect">
            <a:avLst/>
          </a:prstGeom>
        </p:spPr>
      </p:pic>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smtClean="0">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sp>
        <p:nvSpPr>
          <p:cNvPr id="9" name="文本框 8"/>
          <p:cNvSpPr txBox="1"/>
          <p:nvPr/>
        </p:nvSpPr>
        <p:spPr>
          <a:xfrm>
            <a:off x="3365531" y="5129213"/>
            <a:ext cx="8629285" cy="400110"/>
          </a:xfrm>
          <a:prstGeom prst="rect">
            <a:avLst/>
          </a:prstGeom>
          <a:noFill/>
          <a:ln>
            <a:solidFill>
              <a:srgbClr val="FF0000"/>
            </a:solidFill>
          </a:ln>
        </p:spPr>
        <p:txBody>
          <a:bodyPr wrap="none" rtlCol="0">
            <a:spAutoFit/>
          </a:bodyPr>
          <a:lstStyle/>
          <a:p>
            <a:r>
              <a:rPr kumimoji="1" lang="en-US" altLang="zh-CN" sz="2000" dirty="0" smtClean="0">
                <a:latin typeface="Arial" charset="0"/>
                <a:ea typeface="Arial" charset="0"/>
                <a:cs typeface="Arial" charset="0"/>
              </a:rPr>
              <a:t>2. Click Immunization Record button to see his or her Immunization Record</a:t>
            </a:r>
            <a:endParaRPr kumimoji="1" lang="zh-CN" altLang="en-US" sz="2000" dirty="0">
              <a:latin typeface="Arial" charset="0"/>
              <a:ea typeface="Arial" charset="0"/>
              <a:cs typeface="Arial" charset="0"/>
            </a:endParaRPr>
          </a:p>
        </p:txBody>
      </p:sp>
      <p:cxnSp>
        <p:nvCxnSpPr>
          <p:cNvPr id="11" name="直线箭头连接符 10"/>
          <p:cNvCxnSpPr/>
          <p:nvPr/>
        </p:nvCxnSpPr>
        <p:spPr>
          <a:xfrm flipH="1" flipV="1">
            <a:off x="6872288" y="4514852"/>
            <a:ext cx="242887" cy="614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H="1">
            <a:off x="7442138" y="1054387"/>
            <a:ext cx="487425" cy="5410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587518" y="654277"/>
            <a:ext cx="3073277" cy="400110"/>
          </a:xfrm>
          <a:prstGeom prst="rect">
            <a:avLst/>
          </a:prstGeom>
          <a:noFill/>
          <a:ln>
            <a:solidFill>
              <a:srgbClr val="FF0000"/>
            </a:solidFill>
          </a:ln>
        </p:spPr>
        <p:txBody>
          <a:bodyPr wrap="none" rtlCol="0">
            <a:spAutoFit/>
          </a:bodyPr>
          <a:lstStyle/>
          <a:p>
            <a:r>
              <a:rPr kumimoji="1" lang="en-US" altLang="zh-CN" sz="2000" dirty="0" smtClean="0">
                <a:latin typeface="Arial" charset="0"/>
                <a:ea typeface="Arial" charset="0"/>
                <a:cs typeface="Arial" charset="0"/>
              </a:rPr>
              <a:t>1. Select one student first</a:t>
            </a:r>
            <a:endParaRPr kumimoji="1" lang="zh-CN" altLang="en-US" sz="2000" dirty="0">
              <a:latin typeface="Arial" charset="0"/>
              <a:ea typeface="Arial" charset="0"/>
              <a:cs typeface="Arial" charset="0"/>
            </a:endParaRPr>
          </a:p>
        </p:txBody>
      </p:sp>
    </p:spTree>
    <p:extLst>
      <p:ext uri="{BB962C8B-B14F-4D97-AF65-F5344CB8AC3E}">
        <p14:creationId xmlns:p14="http://schemas.microsoft.com/office/powerpoint/2010/main" val="188202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81075" y="1111250"/>
            <a:ext cx="9982200" cy="4635500"/>
          </a:xfrm>
          <a:prstGeom prst="rect">
            <a:avLst/>
          </a:prstGeom>
        </p:spPr>
      </p:pic>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smtClean="0">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sp>
        <p:nvSpPr>
          <p:cNvPr id="8" name="文本框 7"/>
          <p:cNvSpPr txBox="1"/>
          <p:nvPr/>
        </p:nvSpPr>
        <p:spPr>
          <a:xfrm>
            <a:off x="1" y="3826858"/>
            <a:ext cx="2914650" cy="1015663"/>
          </a:xfrm>
          <a:prstGeom prst="rect">
            <a:avLst/>
          </a:prstGeom>
          <a:noFill/>
          <a:ln>
            <a:solidFill>
              <a:srgbClr val="FF0000"/>
            </a:solidFill>
          </a:ln>
        </p:spPr>
        <p:txBody>
          <a:bodyPr wrap="square" rtlCol="0">
            <a:spAutoFit/>
          </a:bodyPr>
          <a:lstStyle/>
          <a:p>
            <a:r>
              <a:rPr kumimoji="1" lang="en-US" altLang="zh-CN" sz="2000" dirty="0" smtClean="0">
                <a:latin typeface="Arial" charset="0"/>
                <a:ea typeface="Arial" charset="0"/>
                <a:cs typeface="Arial" charset="0"/>
              </a:rPr>
              <a:t>1. Similarly, Teacher menu returns all teachers’ information</a:t>
            </a:r>
            <a:endParaRPr kumimoji="1" lang="zh-CN" altLang="en-US" sz="2000" dirty="0">
              <a:latin typeface="Arial" charset="0"/>
              <a:ea typeface="Arial" charset="0"/>
              <a:cs typeface="Arial" charset="0"/>
            </a:endParaRPr>
          </a:p>
        </p:txBody>
      </p:sp>
      <p:cxnSp>
        <p:nvCxnSpPr>
          <p:cNvPr id="9" name="直线箭头连接符 8"/>
          <p:cNvCxnSpPr/>
          <p:nvPr/>
        </p:nvCxnSpPr>
        <p:spPr>
          <a:xfrm flipV="1">
            <a:off x="857250" y="2957515"/>
            <a:ext cx="528639" cy="869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15064" y="6215063"/>
            <a:ext cx="7064691" cy="400110"/>
          </a:xfrm>
          <a:prstGeom prst="rect">
            <a:avLst/>
          </a:prstGeom>
          <a:noFill/>
          <a:ln>
            <a:solidFill>
              <a:srgbClr val="FF0000"/>
            </a:solidFill>
          </a:ln>
        </p:spPr>
        <p:txBody>
          <a:bodyPr wrap="none" rtlCol="0">
            <a:spAutoFit/>
          </a:bodyPr>
          <a:lstStyle/>
          <a:p>
            <a:r>
              <a:rPr kumimoji="1" lang="en-US" altLang="zh-CN" sz="2000" dirty="0" smtClean="0">
                <a:latin typeface="Arial" charset="0"/>
                <a:ea typeface="Arial" charset="0"/>
                <a:cs typeface="Arial" charset="0"/>
              </a:rPr>
              <a:t>2. Add teacher by entering Teacher’s Name, Age and Credits</a:t>
            </a:r>
            <a:endParaRPr kumimoji="1" lang="zh-CN" altLang="en-US" sz="2000" dirty="0">
              <a:latin typeface="Arial" charset="0"/>
              <a:ea typeface="Arial" charset="0"/>
              <a:cs typeface="Arial" charset="0"/>
            </a:endParaRPr>
          </a:p>
        </p:txBody>
      </p:sp>
      <p:pic>
        <p:nvPicPr>
          <p:cNvPr id="14" name="图片 13"/>
          <p:cNvPicPr>
            <a:picLocks noChangeAspect="1"/>
          </p:cNvPicPr>
          <p:nvPr/>
        </p:nvPicPr>
        <p:blipFill>
          <a:blip r:embed="rId3"/>
          <a:stretch>
            <a:fillRect/>
          </a:stretch>
        </p:blipFill>
        <p:spPr>
          <a:xfrm>
            <a:off x="7871197" y="3677598"/>
            <a:ext cx="4320803" cy="2329845"/>
          </a:xfrm>
          <a:prstGeom prst="rect">
            <a:avLst/>
          </a:prstGeom>
          <a:ln w="25400">
            <a:solidFill>
              <a:srgbClr val="FF0000"/>
            </a:solidFill>
          </a:ln>
        </p:spPr>
      </p:pic>
      <p:cxnSp>
        <p:nvCxnSpPr>
          <p:cNvPr id="13" name="直线箭头连接符 12"/>
          <p:cNvCxnSpPr/>
          <p:nvPr/>
        </p:nvCxnSpPr>
        <p:spPr>
          <a:xfrm flipV="1">
            <a:off x="7422203" y="5400676"/>
            <a:ext cx="897987" cy="1343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051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E047">
            <a:alpha val="70000"/>
          </a:srgbClr>
        </a:solidFill>
        <a:effectLst/>
      </p:bgPr>
    </p:bg>
    <p:spTree>
      <p:nvGrpSpPr>
        <p:cNvPr id="1" name=""/>
        <p:cNvGrpSpPr/>
        <p:nvPr/>
      </p:nvGrpSpPr>
      <p:grpSpPr>
        <a:xfrm>
          <a:off x="0" y="0"/>
          <a:ext cx="0" cy="0"/>
          <a:chOff x="0" y="0"/>
          <a:chExt cx="0" cy="0"/>
        </a:xfrm>
      </p:grpSpPr>
      <p:sp>
        <p:nvSpPr>
          <p:cNvPr id="4" name="文本框 3"/>
          <p:cNvSpPr txBox="1"/>
          <p:nvPr/>
        </p:nvSpPr>
        <p:spPr>
          <a:xfrm>
            <a:off x="514350" y="314325"/>
            <a:ext cx="5457825" cy="584775"/>
          </a:xfrm>
          <a:prstGeom prst="rect">
            <a:avLst/>
          </a:prstGeom>
          <a:noFill/>
        </p:spPr>
        <p:txBody>
          <a:bodyPr wrap="square" rtlCol="0">
            <a:spAutoFit/>
          </a:bodyPr>
          <a:lstStyle/>
          <a:p>
            <a:r>
              <a:rPr kumimoji="1" lang="en-US" altLang="zh-CN" sz="3200" b="1">
                <a:latin typeface="Arial" charset="0"/>
                <a:ea typeface="Arial" charset="0"/>
                <a:cs typeface="Arial" charset="0"/>
              </a:rPr>
              <a:t>Operation Instructions</a:t>
            </a:r>
            <a:endParaRPr kumimoji="1" lang="zh-CN" altLang="en-US" sz="3200" b="1" dirty="0">
              <a:latin typeface="Arial" charset="0"/>
              <a:ea typeface="Arial" charset="0"/>
              <a:cs typeface="Arial" charset="0"/>
            </a:endParaRPr>
          </a:p>
        </p:txBody>
      </p:sp>
      <p:pic>
        <p:nvPicPr>
          <p:cNvPr id="5" name="图片 4">
            <a:extLst>
              <a:ext uri="{FF2B5EF4-FFF2-40B4-BE49-F238E27FC236}">
                <a16:creationId xmlns:a16="http://schemas.microsoft.com/office/drawing/2014/main" xmlns="" id="{9C01C727-F5B7-46DF-96AB-C22366C1979C}"/>
              </a:ext>
            </a:extLst>
          </p:cNvPr>
          <p:cNvPicPr>
            <a:picLocks noChangeAspect="1"/>
          </p:cNvPicPr>
          <p:nvPr/>
        </p:nvPicPr>
        <p:blipFill>
          <a:blip r:embed="rId2"/>
          <a:stretch>
            <a:fillRect/>
          </a:stretch>
        </p:blipFill>
        <p:spPr>
          <a:xfrm>
            <a:off x="0" y="1083076"/>
            <a:ext cx="12192000" cy="5103736"/>
          </a:xfrm>
          <a:prstGeom prst="rect">
            <a:avLst/>
          </a:prstGeom>
        </p:spPr>
      </p:pic>
      <p:cxnSp>
        <p:nvCxnSpPr>
          <p:cNvPr id="7" name="直线箭头连接符 8">
            <a:extLst>
              <a:ext uri="{FF2B5EF4-FFF2-40B4-BE49-F238E27FC236}">
                <a16:creationId xmlns:a16="http://schemas.microsoft.com/office/drawing/2014/main" xmlns="" id="{04F0F877-E556-4F22-9148-C6E7C6809727}"/>
              </a:ext>
            </a:extLst>
          </p:cNvPr>
          <p:cNvCxnSpPr>
            <a:cxnSpLocks/>
          </p:cNvCxnSpPr>
          <p:nvPr/>
        </p:nvCxnSpPr>
        <p:spPr>
          <a:xfrm flipV="1">
            <a:off x="514350" y="2889890"/>
            <a:ext cx="264319" cy="12826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3C052B6E-467E-41FE-91B0-3535A541BDF9}"/>
              </a:ext>
            </a:extLst>
          </p:cNvPr>
          <p:cNvSpPr txBox="1"/>
          <p:nvPr/>
        </p:nvSpPr>
        <p:spPr>
          <a:xfrm>
            <a:off x="0" y="4172505"/>
            <a:ext cx="10144124" cy="400110"/>
          </a:xfrm>
          <a:prstGeom prst="rect">
            <a:avLst/>
          </a:prstGeom>
          <a:noFill/>
          <a:ln>
            <a:solidFill>
              <a:srgbClr val="FF0000"/>
            </a:solidFill>
          </a:ln>
        </p:spPr>
        <p:txBody>
          <a:bodyPr wrap="none" rtlCol="0">
            <a:spAutoFit/>
          </a:bodyPr>
          <a:lstStyle/>
          <a:p>
            <a:r>
              <a:rPr kumimoji="1" lang="en-US" altLang="zh-CN" sz="2000" dirty="0">
                <a:latin typeface="Arial" charset="0"/>
                <a:ea typeface="Arial" charset="0"/>
                <a:cs typeface="Arial" charset="0"/>
              </a:rPr>
              <a:t>When click on Classroom button, it will display all the classroom distribution information.</a:t>
            </a:r>
            <a:endParaRPr kumimoji="1" lang="zh-CN" altLang="en-US" sz="2000" dirty="0">
              <a:latin typeface="Arial" charset="0"/>
              <a:ea typeface="Arial" charset="0"/>
              <a:cs typeface="Arial" charset="0"/>
            </a:endParaRPr>
          </a:p>
        </p:txBody>
      </p:sp>
      <p:cxnSp>
        <p:nvCxnSpPr>
          <p:cNvPr id="11" name="直线箭头连接符 10">
            <a:extLst>
              <a:ext uri="{FF2B5EF4-FFF2-40B4-BE49-F238E27FC236}">
                <a16:creationId xmlns:a16="http://schemas.microsoft.com/office/drawing/2014/main" xmlns="" id="{715C184A-D98B-41F7-A1C6-9345DA5DB80B}"/>
              </a:ext>
            </a:extLst>
          </p:cNvPr>
          <p:cNvCxnSpPr>
            <a:cxnSpLocks/>
          </p:cNvCxnSpPr>
          <p:nvPr/>
        </p:nvCxnSpPr>
        <p:spPr>
          <a:xfrm flipH="1">
            <a:off x="3883981" y="5855230"/>
            <a:ext cx="253014" cy="421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6A757CCB-0750-4232-939D-CCA7CB984076}"/>
              </a:ext>
            </a:extLst>
          </p:cNvPr>
          <p:cNvSpPr txBox="1"/>
          <p:nvPr/>
        </p:nvSpPr>
        <p:spPr>
          <a:xfrm>
            <a:off x="1855433" y="6276513"/>
            <a:ext cx="3382391" cy="400110"/>
          </a:xfrm>
          <a:prstGeom prst="rect">
            <a:avLst/>
          </a:prstGeom>
          <a:noFill/>
        </p:spPr>
        <p:txBody>
          <a:bodyPr wrap="square" rtlCol="0">
            <a:spAutoFit/>
          </a:bodyPr>
          <a:lstStyle/>
          <a:p>
            <a:r>
              <a:rPr kumimoji="1" lang="en-US" altLang="zh-CN" sz="2000" dirty="0">
                <a:latin typeface="Arial" charset="0"/>
                <a:cs typeface="Arial" charset="0"/>
              </a:rPr>
              <a:t>Reschedule all students.</a:t>
            </a:r>
            <a:endParaRPr kumimoji="1" lang="zh-CN" altLang="en-US" sz="2000" dirty="0">
              <a:latin typeface="Arial" charset="0"/>
              <a:cs typeface="Arial" charset="0"/>
            </a:endParaRPr>
          </a:p>
        </p:txBody>
      </p:sp>
      <p:cxnSp>
        <p:nvCxnSpPr>
          <p:cNvPr id="18" name="直线箭头连接符 10">
            <a:extLst>
              <a:ext uri="{FF2B5EF4-FFF2-40B4-BE49-F238E27FC236}">
                <a16:creationId xmlns:a16="http://schemas.microsoft.com/office/drawing/2014/main" xmlns="" id="{3BFE6719-9853-457B-B9F4-52481AB79EAF}"/>
              </a:ext>
            </a:extLst>
          </p:cNvPr>
          <p:cNvCxnSpPr>
            <a:cxnSpLocks/>
          </p:cNvCxnSpPr>
          <p:nvPr/>
        </p:nvCxnSpPr>
        <p:spPr>
          <a:xfrm>
            <a:off x="6954178" y="5854306"/>
            <a:ext cx="312194" cy="332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2AE17953-EB3D-41AD-A683-DAFD9BD0168A}"/>
              </a:ext>
            </a:extLst>
          </p:cNvPr>
          <p:cNvSpPr txBox="1"/>
          <p:nvPr/>
        </p:nvSpPr>
        <p:spPr>
          <a:xfrm>
            <a:off x="5575176" y="6249994"/>
            <a:ext cx="5672832" cy="400110"/>
          </a:xfrm>
          <a:prstGeom prst="rect">
            <a:avLst/>
          </a:prstGeom>
          <a:noFill/>
        </p:spPr>
        <p:txBody>
          <a:bodyPr wrap="square" rtlCol="0">
            <a:spAutoFit/>
          </a:bodyPr>
          <a:lstStyle/>
          <a:p>
            <a:r>
              <a:rPr kumimoji="1" lang="en-US" altLang="zh-CN" sz="2000" dirty="0">
                <a:latin typeface="Arial" charset="0"/>
                <a:cs typeface="Arial" charset="0"/>
              </a:rPr>
              <a:t>Check a specific class showing in the next slide.</a:t>
            </a:r>
            <a:endParaRPr kumimoji="1" lang="zh-CN" altLang="en-US" sz="2000" dirty="0">
              <a:latin typeface="Arial" charset="0"/>
              <a:cs typeface="Arial" charset="0"/>
            </a:endParaRPr>
          </a:p>
        </p:txBody>
      </p:sp>
    </p:spTree>
    <p:extLst>
      <p:ext uri="{BB962C8B-B14F-4D97-AF65-F5344CB8AC3E}">
        <p14:creationId xmlns:p14="http://schemas.microsoft.com/office/powerpoint/2010/main" val="11739005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257</Words>
  <Application>Microsoft Macintosh PowerPoint</Application>
  <PresentationFormat>宽屏</PresentationFormat>
  <Paragraphs>33</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DengXian</vt:lpstr>
      <vt:lpstr>DengXian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21</cp:revision>
  <dcterms:created xsi:type="dcterms:W3CDTF">2021-04-29T13:38:24Z</dcterms:created>
  <dcterms:modified xsi:type="dcterms:W3CDTF">2021-04-30T21:33:40Z</dcterms:modified>
</cp:coreProperties>
</file>