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76" r:id="rId5"/>
    <p:sldId id="277" r:id="rId6"/>
    <p:sldId id="278" r:id="rId7"/>
    <p:sldId id="279"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66" d="100"/>
          <a:sy n="66" d="100"/>
        </p:scale>
        <p:origin x="96"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67337-DE13-4C70-BFA3-166017C3C53D}" type="doc">
      <dgm:prSet loTypeId="urn:microsoft.com/office/officeart/2016/7/layout/VerticalDownArrowProcess" loCatId="process" qsTypeId="urn:microsoft.com/office/officeart/2005/8/quickstyle/simple1" qsCatId="simple" csTypeId="urn:microsoft.com/office/officeart/2005/8/colors/accent2_2" csCatId="accent2"/>
      <dgm:spPr/>
      <dgm:t>
        <a:bodyPr/>
        <a:lstStyle/>
        <a:p>
          <a:endParaRPr lang="en-US"/>
        </a:p>
      </dgm:t>
    </dgm:pt>
    <dgm:pt modelId="{C3EF5457-17CB-40C6-B7F8-20917B00F786}">
      <dgm:prSet/>
      <dgm:spPr/>
      <dgm:t>
        <a:bodyPr/>
        <a:lstStyle/>
        <a:p>
          <a:r>
            <a:rPr lang="en-US"/>
            <a:t>Test</a:t>
          </a:r>
        </a:p>
      </dgm:t>
    </dgm:pt>
    <dgm:pt modelId="{FABE0CBF-66F1-4033-A3CD-2C488DFE042A}" type="parTrans" cxnId="{E8D8C26D-C530-4B1C-818C-5A262555C2F1}">
      <dgm:prSet/>
      <dgm:spPr/>
      <dgm:t>
        <a:bodyPr/>
        <a:lstStyle/>
        <a:p>
          <a:endParaRPr lang="en-US"/>
        </a:p>
      </dgm:t>
    </dgm:pt>
    <dgm:pt modelId="{46428743-BC9E-465A-860F-E7574387D18A}" type="sibTrans" cxnId="{E8D8C26D-C530-4B1C-818C-5A262555C2F1}">
      <dgm:prSet/>
      <dgm:spPr/>
      <dgm:t>
        <a:bodyPr/>
        <a:lstStyle/>
        <a:p>
          <a:endParaRPr lang="en-US"/>
        </a:p>
      </dgm:t>
    </dgm:pt>
    <dgm:pt modelId="{FCCF1ED5-222C-4FD1-A77F-102CE28AF524}">
      <dgm:prSet/>
      <dgm:spPr/>
      <dgm:t>
        <a:bodyPr/>
        <a:lstStyle/>
        <a:p>
          <a:r>
            <a:rPr lang="en-US"/>
            <a:t>Test online at www.typescriptlang.org/Playground</a:t>
          </a:r>
        </a:p>
      </dgm:t>
    </dgm:pt>
    <dgm:pt modelId="{5C3E76C6-FA8F-4EA7-B3BA-F9611973AB5A}" type="parTrans" cxnId="{F8880D95-9A11-45BB-91F6-63F6EDADEF4E}">
      <dgm:prSet/>
      <dgm:spPr/>
      <dgm:t>
        <a:bodyPr/>
        <a:lstStyle/>
        <a:p>
          <a:endParaRPr lang="en-US"/>
        </a:p>
      </dgm:t>
    </dgm:pt>
    <dgm:pt modelId="{54C81641-2487-434A-877F-3AAE0658F57D}" type="sibTrans" cxnId="{F8880D95-9A11-45BB-91F6-63F6EDADEF4E}">
      <dgm:prSet/>
      <dgm:spPr/>
      <dgm:t>
        <a:bodyPr/>
        <a:lstStyle/>
        <a:p>
          <a:endParaRPr lang="en-US"/>
        </a:p>
      </dgm:t>
    </dgm:pt>
    <dgm:pt modelId="{38D392E8-54B2-47F7-87FE-D004D8CF193B}">
      <dgm:prSet/>
      <dgm:spPr/>
      <dgm:t>
        <a:bodyPr/>
        <a:lstStyle/>
        <a:p>
          <a:r>
            <a:rPr lang="en-US"/>
            <a:t>Install</a:t>
          </a:r>
        </a:p>
      </dgm:t>
    </dgm:pt>
    <dgm:pt modelId="{473321D9-CFDF-4143-BD2D-100C088D9942}" type="parTrans" cxnId="{544B46C0-6FA7-442A-977C-E6B1966F294C}">
      <dgm:prSet/>
      <dgm:spPr/>
      <dgm:t>
        <a:bodyPr/>
        <a:lstStyle/>
        <a:p>
          <a:endParaRPr lang="en-US"/>
        </a:p>
      </dgm:t>
    </dgm:pt>
    <dgm:pt modelId="{0FB0DCA5-E188-4CA5-9C73-7C42265A4A79}" type="sibTrans" cxnId="{544B46C0-6FA7-442A-977C-E6B1966F294C}">
      <dgm:prSet/>
      <dgm:spPr/>
      <dgm:t>
        <a:bodyPr/>
        <a:lstStyle/>
        <a:p>
          <a:endParaRPr lang="en-US"/>
        </a:p>
      </dgm:t>
    </dgm:pt>
    <dgm:pt modelId="{D04EC1B5-0A38-4AA4-9A99-906C5606FCFF}">
      <dgm:prSet/>
      <dgm:spPr/>
      <dgm:t>
        <a:bodyPr/>
        <a:lstStyle/>
        <a:p>
          <a:r>
            <a:rPr lang="en-US"/>
            <a:t>Install NodeJs and then use npm to install TypeScript</a:t>
          </a:r>
        </a:p>
      </dgm:t>
    </dgm:pt>
    <dgm:pt modelId="{789F25C0-7C21-4B8D-9CA9-CB611B85FA66}" type="parTrans" cxnId="{32E9BD94-6B63-4831-9483-34A87FE3BF54}">
      <dgm:prSet/>
      <dgm:spPr/>
      <dgm:t>
        <a:bodyPr/>
        <a:lstStyle/>
        <a:p>
          <a:endParaRPr lang="en-US"/>
        </a:p>
      </dgm:t>
    </dgm:pt>
    <dgm:pt modelId="{E081A0AF-8891-470D-8FCC-2D1B8D917B8D}" type="sibTrans" cxnId="{32E9BD94-6B63-4831-9483-34A87FE3BF54}">
      <dgm:prSet/>
      <dgm:spPr/>
      <dgm:t>
        <a:bodyPr/>
        <a:lstStyle/>
        <a:p>
          <a:endParaRPr lang="en-US"/>
        </a:p>
      </dgm:t>
    </dgm:pt>
    <dgm:pt modelId="{D0A7B988-9E7C-4396-B9F3-256CC331C1C0}">
      <dgm:prSet/>
      <dgm:spPr/>
      <dgm:t>
        <a:bodyPr/>
        <a:lstStyle/>
        <a:p>
          <a:r>
            <a:rPr lang="en-US"/>
            <a:t>npm install -g typescript</a:t>
          </a:r>
        </a:p>
      </dgm:t>
    </dgm:pt>
    <dgm:pt modelId="{3D1083A9-B32C-41FE-924F-121BB4A9653C}" type="parTrans" cxnId="{C737FBF2-AB05-44C8-8C7C-63E8AB6CCB4E}">
      <dgm:prSet/>
      <dgm:spPr/>
      <dgm:t>
        <a:bodyPr/>
        <a:lstStyle/>
        <a:p>
          <a:endParaRPr lang="en-US"/>
        </a:p>
      </dgm:t>
    </dgm:pt>
    <dgm:pt modelId="{57FAC268-C220-40F4-9DAB-A9E465616A06}" type="sibTrans" cxnId="{C737FBF2-AB05-44C8-8C7C-63E8AB6CCB4E}">
      <dgm:prSet/>
      <dgm:spPr/>
      <dgm:t>
        <a:bodyPr/>
        <a:lstStyle/>
        <a:p>
          <a:endParaRPr lang="en-US"/>
        </a:p>
      </dgm:t>
    </dgm:pt>
    <dgm:pt modelId="{73979795-C0DA-4AC6-8190-D8409354646C}">
      <dgm:prSet/>
      <dgm:spPr/>
      <dgm:t>
        <a:bodyPr/>
        <a:lstStyle/>
        <a:p>
          <a:r>
            <a:rPr lang="en-US"/>
            <a:t>Install</a:t>
          </a:r>
        </a:p>
      </dgm:t>
    </dgm:pt>
    <dgm:pt modelId="{A79E8156-A154-4828-9DDE-A274C5D57FCB}" type="parTrans" cxnId="{D4B4E6B5-F63F-42DE-B453-B41D50A79CB2}">
      <dgm:prSet/>
      <dgm:spPr/>
      <dgm:t>
        <a:bodyPr/>
        <a:lstStyle/>
        <a:p>
          <a:endParaRPr lang="en-US"/>
        </a:p>
      </dgm:t>
    </dgm:pt>
    <dgm:pt modelId="{47234CCC-8DFE-4CC3-B991-C389F8BD155A}" type="sibTrans" cxnId="{D4B4E6B5-F63F-42DE-B453-B41D50A79CB2}">
      <dgm:prSet/>
      <dgm:spPr/>
      <dgm:t>
        <a:bodyPr/>
        <a:lstStyle/>
        <a:p>
          <a:endParaRPr lang="en-US"/>
        </a:p>
      </dgm:t>
    </dgm:pt>
    <dgm:pt modelId="{85312EE3-0265-4E0F-A0B7-23F03512F15B}">
      <dgm:prSet/>
      <dgm:spPr/>
      <dgm:t>
        <a:bodyPr/>
        <a:lstStyle/>
        <a:p>
          <a:r>
            <a:rPr lang="en-US"/>
            <a:t>Install NodeJs and then use npm to install TypeScript</a:t>
          </a:r>
        </a:p>
      </dgm:t>
    </dgm:pt>
    <dgm:pt modelId="{FAFA8A50-6F51-4E74-BC54-3C04C38B204A}" type="parTrans" cxnId="{D2111301-2236-4E8F-B162-26AE7C6CB42B}">
      <dgm:prSet/>
      <dgm:spPr/>
      <dgm:t>
        <a:bodyPr/>
        <a:lstStyle/>
        <a:p>
          <a:endParaRPr lang="en-US"/>
        </a:p>
      </dgm:t>
    </dgm:pt>
    <dgm:pt modelId="{DCF2A8A5-921F-4FF8-A79B-7701BD9E8921}" type="sibTrans" cxnId="{D2111301-2236-4E8F-B162-26AE7C6CB42B}">
      <dgm:prSet/>
      <dgm:spPr/>
      <dgm:t>
        <a:bodyPr/>
        <a:lstStyle/>
        <a:p>
          <a:endParaRPr lang="en-US"/>
        </a:p>
      </dgm:t>
    </dgm:pt>
    <dgm:pt modelId="{A9617D61-DDC6-4A12-96EF-267257E23FC1}">
      <dgm:prSet/>
      <dgm:spPr/>
      <dgm:t>
        <a:bodyPr/>
        <a:lstStyle/>
        <a:p>
          <a:r>
            <a:rPr lang="en-US"/>
            <a:t>Use</a:t>
          </a:r>
        </a:p>
      </dgm:t>
    </dgm:pt>
    <dgm:pt modelId="{484A34A9-5531-49C4-98BA-B0755CD67C49}" type="parTrans" cxnId="{6EDBC1BF-B28C-43EA-A506-7F2AEC8C8B3F}">
      <dgm:prSet/>
      <dgm:spPr/>
      <dgm:t>
        <a:bodyPr/>
        <a:lstStyle/>
        <a:p>
          <a:endParaRPr lang="en-US"/>
        </a:p>
      </dgm:t>
    </dgm:pt>
    <dgm:pt modelId="{2A9018B2-884C-454E-A5A9-AB75DA72719A}" type="sibTrans" cxnId="{6EDBC1BF-B28C-43EA-A506-7F2AEC8C8B3F}">
      <dgm:prSet/>
      <dgm:spPr/>
      <dgm:t>
        <a:bodyPr/>
        <a:lstStyle/>
        <a:p>
          <a:endParaRPr lang="en-US"/>
        </a:p>
      </dgm:t>
    </dgm:pt>
    <dgm:pt modelId="{1F5B73E9-AE79-45B3-A862-CAF9390D97B2}">
      <dgm:prSet/>
      <dgm:spPr/>
      <dgm:t>
        <a:bodyPr/>
        <a:lstStyle/>
        <a:p>
          <a:r>
            <a:rPr lang="en-US"/>
            <a:t>Use VisualStudio code or webstorm for IDE</a:t>
          </a:r>
        </a:p>
      </dgm:t>
    </dgm:pt>
    <dgm:pt modelId="{E186224C-175D-4035-ABED-C29621F38427}" type="parTrans" cxnId="{98E30ECC-FDA6-4728-9E13-3CD4437B4E58}">
      <dgm:prSet/>
      <dgm:spPr/>
      <dgm:t>
        <a:bodyPr/>
        <a:lstStyle/>
        <a:p>
          <a:endParaRPr lang="en-US"/>
        </a:p>
      </dgm:t>
    </dgm:pt>
    <dgm:pt modelId="{C6BFB90C-F2AD-4E34-A4FF-BA6BE7666CF3}" type="sibTrans" cxnId="{98E30ECC-FDA6-4728-9E13-3CD4437B4E58}">
      <dgm:prSet/>
      <dgm:spPr/>
      <dgm:t>
        <a:bodyPr/>
        <a:lstStyle/>
        <a:p>
          <a:endParaRPr lang="en-US"/>
        </a:p>
      </dgm:t>
    </dgm:pt>
    <dgm:pt modelId="{B0C2890F-DAC1-4510-87A0-293AEFA2B90C}" type="pres">
      <dgm:prSet presAssocID="{7E167337-DE13-4C70-BFA3-166017C3C53D}" presName="Name0" presStyleCnt="0">
        <dgm:presLayoutVars>
          <dgm:dir/>
          <dgm:animLvl val="lvl"/>
          <dgm:resizeHandles val="exact"/>
        </dgm:presLayoutVars>
      </dgm:prSet>
      <dgm:spPr/>
    </dgm:pt>
    <dgm:pt modelId="{239EAD84-DDC9-4E36-86EB-C5A5426F3C52}" type="pres">
      <dgm:prSet presAssocID="{A9617D61-DDC6-4A12-96EF-267257E23FC1}" presName="boxAndChildren" presStyleCnt="0"/>
      <dgm:spPr/>
    </dgm:pt>
    <dgm:pt modelId="{34F8E803-5A70-45B1-89D1-FEC2AD2D6D78}" type="pres">
      <dgm:prSet presAssocID="{A9617D61-DDC6-4A12-96EF-267257E23FC1}" presName="parentTextBox" presStyleLbl="alignNode1" presStyleIdx="0" presStyleCnt="4"/>
      <dgm:spPr/>
    </dgm:pt>
    <dgm:pt modelId="{A8971582-39C4-43A3-8AB9-2253A6AE29CE}" type="pres">
      <dgm:prSet presAssocID="{A9617D61-DDC6-4A12-96EF-267257E23FC1}" presName="descendantBox" presStyleLbl="bgAccFollowNode1" presStyleIdx="0" presStyleCnt="4"/>
      <dgm:spPr/>
    </dgm:pt>
    <dgm:pt modelId="{7ECB02E4-A4A5-40D3-88FD-152F1C357170}" type="pres">
      <dgm:prSet presAssocID="{47234CCC-8DFE-4CC3-B991-C389F8BD155A}" presName="sp" presStyleCnt="0"/>
      <dgm:spPr/>
    </dgm:pt>
    <dgm:pt modelId="{2C1028F3-92F6-4ADD-B71C-DF66F6BFD91B}" type="pres">
      <dgm:prSet presAssocID="{73979795-C0DA-4AC6-8190-D8409354646C}" presName="arrowAndChildren" presStyleCnt="0"/>
      <dgm:spPr/>
    </dgm:pt>
    <dgm:pt modelId="{DE6978A3-3998-40CD-BE79-B76ED2933342}" type="pres">
      <dgm:prSet presAssocID="{73979795-C0DA-4AC6-8190-D8409354646C}" presName="parentTextArrow" presStyleLbl="node1" presStyleIdx="0" presStyleCnt="0"/>
      <dgm:spPr/>
    </dgm:pt>
    <dgm:pt modelId="{530CF74D-61F9-4665-A99F-0BC2469CED69}" type="pres">
      <dgm:prSet presAssocID="{73979795-C0DA-4AC6-8190-D8409354646C}" presName="arrow" presStyleLbl="alignNode1" presStyleIdx="1" presStyleCnt="4"/>
      <dgm:spPr/>
    </dgm:pt>
    <dgm:pt modelId="{2F26C4F7-9C42-4E47-82EE-F18CC38DD6D7}" type="pres">
      <dgm:prSet presAssocID="{73979795-C0DA-4AC6-8190-D8409354646C}" presName="descendantArrow" presStyleLbl="bgAccFollowNode1" presStyleIdx="1" presStyleCnt="4"/>
      <dgm:spPr/>
    </dgm:pt>
    <dgm:pt modelId="{6F3D0644-08A9-4783-B8DF-4F9CF94517CE}" type="pres">
      <dgm:prSet presAssocID="{0FB0DCA5-E188-4CA5-9C73-7C42265A4A79}" presName="sp" presStyleCnt="0"/>
      <dgm:spPr/>
    </dgm:pt>
    <dgm:pt modelId="{11EFBBC2-C062-4B68-90B5-0757A8364A47}" type="pres">
      <dgm:prSet presAssocID="{38D392E8-54B2-47F7-87FE-D004D8CF193B}" presName="arrowAndChildren" presStyleCnt="0"/>
      <dgm:spPr/>
    </dgm:pt>
    <dgm:pt modelId="{2DEACFF6-9706-44BF-B506-F263B2F71614}" type="pres">
      <dgm:prSet presAssocID="{38D392E8-54B2-47F7-87FE-D004D8CF193B}" presName="parentTextArrow" presStyleLbl="node1" presStyleIdx="0" presStyleCnt="0"/>
      <dgm:spPr/>
    </dgm:pt>
    <dgm:pt modelId="{3DE1A7D8-9F8E-45CC-918D-3A16DB8F996B}" type="pres">
      <dgm:prSet presAssocID="{38D392E8-54B2-47F7-87FE-D004D8CF193B}" presName="arrow" presStyleLbl="alignNode1" presStyleIdx="2" presStyleCnt="4"/>
      <dgm:spPr/>
    </dgm:pt>
    <dgm:pt modelId="{E718CF38-C4E1-4472-BFD1-91FBD1CF0D9A}" type="pres">
      <dgm:prSet presAssocID="{38D392E8-54B2-47F7-87FE-D004D8CF193B}" presName="descendantArrow" presStyleLbl="bgAccFollowNode1" presStyleIdx="2" presStyleCnt="4"/>
      <dgm:spPr/>
    </dgm:pt>
    <dgm:pt modelId="{23765974-3178-45B6-A17A-4EBC212E583C}" type="pres">
      <dgm:prSet presAssocID="{46428743-BC9E-465A-860F-E7574387D18A}" presName="sp" presStyleCnt="0"/>
      <dgm:spPr/>
    </dgm:pt>
    <dgm:pt modelId="{74D27618-C5F4-4067-9BB5-5EA0A47AAE9A}" type="pres">
      <dgm:prSet presAssocID="{C3EF5457-17CB-40C6-B7F8-20917B00F786}" presName="arrowAndChildren" presStyleCnt="0"/>
      <dgm:spPr/>
    </dgm:pt>
    <dgm:pt modelId="{F77C6A3A-DB2B-48AE-AEA7-BCA1B10148AE}" type="pres">
      <dgm:prSet presAssocID="{C3EF5457-17CB-40C6-B7F8-20917B00F786}" presName="parentTextArrow" presStyleLbl="node1" presStyleIdx="0" presStyleCnt="0"/>
      <dgm:spPr/>
    </dgm:pt>
    <dgm:pt modelId="{BFCB5B63-587B-4A82-BEF6-2A3AC8B4A6F2}" type="pres">
      <dgm:prSet presAssocID="{C3EF5457-17CB-40C6-B7F8-20917B00F786}" presName="arrow" presStyleLbl="alignNode1" presStyleIdx="3" presStyleCnt="4"/>
      <dgm:spPr/>
    </dgm:pt>
    <dgm:pt modelId="{0F518006-567F-4583-B4B1-B56C03C5B872}" type="pres">
      <dgm:prSet presAssocID="{C3EF5457-17CB-40C6-B7F8-20917B00F786}" presName="descendantArrow" presStyleLbl="bgAccFollowNode1" presStyleIdx="3" presStyleCnt="4"/>
      <dgm:spPr/>
    </dgm:pt>
  </dgm:ptLst>
  <dgm:cxnLst>
    <dgm:cxn modelId="{D2111301-2236-4E8F-B162-26AE7C6CB42B}" srcId="{73979795-C0DA-4AC6-8190-D8409354646C}" destId="{85312EE3-0265-4E0F-A0B7-23F03512F15B}" srcOrd="0" destOrd="0" parTransId="{FAFA8A50-6F51-4E74-BC54-3C04C38B204A}" sibTransId="{DCF2A8A5-921F-4FF8-A79B-7701BD9E8921}"/>
    <dgm:cxn modelId="{2F5C660A-3E76-4DBE-8EE0-35FABB83B363}" type="presOf" srcId="{73979795-C0DA-4AC6-8190-D8409354646C}" destId="{DE6978A3-3998-40CD-BE79-B76ED2933342}" srcOrd="0" destOrd="0" presId="urn:microsoft.com/office/officeart/2016/7/layout/VerticalDownArrowProcess"/>
    <dgm:cxn modelId="{E3F82338-8BB8-48D3-A23B-984B55A2B2B0}" type="presOf" srcId="{85312EE3-0265-4E0F-A0B7-23F03512F15B}" destId="{2F26C4F7-9C42-4E47-82EE-F18CC38DD6D7}" srcOrd="0" destOrd="0" presId="urn:microsoft.com/office/officeart/2016/7/layout/VerticalDownArrowProcess"/>
    <dgm:cxn modelId="{EB313F3F-C8D0-4A89-B787-0F475AD1F5E7}" type="presOf" srcId="{D04EC1B5-0A38-4AA4-9A99-906C5606FCFF}" destId="{E718CF38-C4E1-4472-BFD1-91FBD1CF0D9A}" srcOrd="0" destOrd="0" presId="urn:microsoft.com/office/officeart/2016/7/layout/VerticalDownArrowProcess"/>
    <dgm:cxn modelId="{2595FE5C-3910-47A0-B6DE-DFCD5C2984B6}" type="presOf" srcId="{38D392E8-54B2-47F7-87FE-D004D8CF193B}" destId="{3DE1A7D8-9F8E-45CC-918D-3A16DB8F996B}" srcOrd="1" destOrd="0" presId="urn:microsoft.com/office/officeart/2016/7/layout/VerticalDownArrowProcess"/>
    <dgm:cxn modelId="{FFC32060-44A4-403D-A61B-87E81CA8A5B3}" type="presOf" srcId="{D0A7B988-9E7C-4396-B9F3-256CC331C1C0}" destId="{E718CF38-C4E1-4472-BFD1-91FBD1CF0D9A}" srcOrd="0" destOrd="1" presId="urn:microsoft.com/office/officeart/2016/7/layout/VerticalDownArrowProcess"/>
    <dgm:cxn modelId="{E8D8C26D-C530-4B1C-818C-5A262555C2F1}" srcId="{7E167337-DE13-4C70-BFA3-166017C3C53D}" destId="{C3EF5457-17CB-40C6-B7F8-20917B00F786}" srcOrd="0" destOrd="0" parTransId="{FABE0CBF-66F1-4033-A3CD-2C488DFE042A}" sibTransId="{46428743-BC9E-465A-860F-E7574387D18A}"/>
    <dgm:cxn modelId="{F78B786F-88D2-4AD7-B8AF-A729A0B1787F}" type="presOf" srcId="{7E167337-DE13-4C70-BFA3-166017C3C53D}" destId="{B0C2890F-DAC1-4510-87A0-293AEFA2B90C}" srcOrd="0" destOrd="0" presId="urn:microsoft.com/office/officeart/2016/7/layout/VerticalDownArrowProcess"/>
    <dgm:cxn modelId="{0DB21485-034D-410C-A855-6BCCA88B32F7}" type="presOf" srcId="{1F5B73E9-AE79-45B3-A862-CAF9390D97B2}" destId="{A8971582-39C4-43A3-8AB9-2253A6AE29CE}" srcOrd="0" destOrd="0" presId="urn:microsoft.com/office/officeart/2016/7/layout/VerticalDownArrowProcess"/>
    <dgm:cxn modelId="{76D0148D-3AAB-4DC6-8F45-03A891A893AF}" type="presOf" srcId="{C3EF5457-17CB-40C6-B7F8-20917B00F786}" destId="{F77C6A3A-DB2B-48AE-AEA7-BCA1B10148AE}" srcOrd="0" destOrd="0" presId="urn:microsoft.com/office/officeart/2016/7/layout/VerticalDownArrowProcess"/>
    <dgm:cxn modelId="{32E9BD94-6B63-4831-9483-34A87FE3BF54}" srcId="{38D392E8-54B2-47F7-87FE-D004D8CF193B}" destId="{D04EC1B5-0A38-4AA4-9A99-906C5606FCFF}" srcOrd="0" destOrd="0" parTransId="{789F25C0-7C21-4B8D-9CA9-CB611B85FA66}" sibTransId="{E081A0AF-8891-470D-8FCC-2D1B8D917B8D}"/>
    <dgm:cxn modelId="{F8880D95-9A11-45BB-91F6-63F6EDADEF4E}" srcId="{C3EF5457-17CB-40C6-B7F8-20917B00F786}" destId="{FCCF1ED5-222C-4FD1-A77F-102CE28AF524}" srcOrd="0" destOrd="0" parTransId="{5C3E76C6-FA8F-4EA7-B3BA-F9611973AB5A}" sibTransId="{54C81641-2487-434A-877F-3AAE0658F57D}"/>
    <dgm:cxn modelId="{5A4B4B98-534B-4B88-84B9-7B5CF12F0B73}" type="presOf" srcId="{C3EF5457-17CB-40C6-B7F8-20917B00F786}" destId="{BFCB5B63-587B-4A82-BEF6-2A3AC8B4A6F2}" srcOrd="1" destOrd="0" presId="urn:microsoft.com/office/officeart/2016/7/layout/VerticalDownArrowProcess"/>
    <dgm:cxn modelId="{83B1B49E-A172-4432-A63C-D63C935683A8}" type="presOf" srcId="{73979795-C0DA-4AC6-8190-D8409354646C}" destId="{530CF74D-61F9-4665-A99F-0BC2469CED69}" srcOrd="1" destOrd="0" presId="urn:microsoft.com/office/officeart/2016/7/layout/VerticalDownArrowProcess"/>
    <dgm:cxn modelId="{D4B4E6B5-F63F-42DE-B453-B41D50A79CB2}" srcId="{7E167337-DE13-4C70-BFA3-166017C3C53D}" destId="{73979795-C0DA-4AC6-8190-D8409354646C}" srcOrd="2" destOrd="0" parTransId="{A79E8156-A154-4828-9DDE-A274C5D57FCB}" sibTransId="{47234CCC-8DFE-4CC3-B991-C389F8BD155A}"/>
    <dgm:cxn modelId="{6EDBC1BF-B28C-43EA-A506-7F2AEC8C8B3F}" srcId="{7E167337-DE13-4C70-BFA3-166017C3C53D}" destId="{A9617D61-DDC6-4A12-96EF-267257E23FC1}" srcOrd="3" destOrd="0" parTransId="{484A34A9-5531-49C4-98BA-B0755CD67C49}" sibTransId="{2A9018B2-884C-454E-A5A9-AB75DA72719A}"/>
    <dgm:cxn modelId="{544B46C0-6FA7-442A-977C-E6B1966F294C}" srcId="{7E167337-DE13-4C70-BFA3-166017C3C53D}" destId="{38D392E8-54B2-47F7-87FE-D004D8CF193B}" srcOrd="1" destOrd="0" parTransId="{473321D9-CFDF-4143-BD2D-100C088D9942}" sibTransId="{0FB0DCA5-E188-4CA5-9C73-7C42265A4A79}"/>
    <dgm:cxn modelId="{98E30ECC-FDA6-4728-9E13-3CD4437B4E58}" srcId="{A9617D61-DDC6-4A12-96EF-267257E23FC1}" destId="{1F5B73E9-AE79-45B3-A862-CAF9390D97B2}" srcOrd="0" destOrd="0" parTransId="{E186224C-175D-4035-ABED-C29621F38427}" sibTransId="{C6BFB90C-F2AD-4E34-A4FF-BA6BE7666CF3}"/>
    <dgm:cxn modelId="{46B599CE-7471-40BD-8E8E-93C9AF87DA72}" type="presOf" srcId="{A9617D61-DDC6-4A12-96EF-267257E23FC1}" destId="{34F8E803-5A70-45B1-89D1-FEC2AD2D6D78}" srcOrd="0" destOrd="0" presId="urn:microsoft.com/office/officeart/2016/7/layout/VerticalDownArrowProcess"/>
    <dgm:cxn modelId="{E8DBFBE2-490E-4EAB-AADC-49BC23FE7E2B}" type="presOf" srcId="{FCCF1ED5-222C-4FD1-A77F-102CE28AF524}" destId="{0F518006-567F-4583-B4B1-B56C03C5B872}" srcOrd="0" destOrd="0" presId="urn:microsoft.com/office/officeart/2016/7/layout/VerticalDownArrowProcess"/>
    <dgm:cxn modelId="{C737FBF2-AB05-44C8-8C7C-63E8AB6CCB4E}" srcId="{D04EC1B5-0A38-4AA4-9A99-906C5606FCFF}" destId="{D0A7B988-9E7C-4396-B9F3-256CC331C1C0}" srcOrd="0" destOrd="0" parTransId="{3D1083A9-B32C-41FE-924F-121BB4A9653C}" sibTransId="{57FAC268-C220-40F4-9DAB-A9E465616A06}"/>
    <dgm:cxn modelId="{D570C8FF-8136-430F-B1CE-3D6635C2CD28}" type="presOf" srcId="{38D392E8-54B2-47F7-87FE-D004D8CF193B}" destId="{2DEACFF6-9706-44BF-B506-F263B2F71614}" srcOrd="0" destOrd="0" presId="urn:microsoft.com/office/officeart/2016/7/layout/VerticalDownArrowProcess"/>
    <dgm:cxn modelId="{5EC42D62-9C91-443E-88E4-6994EA20B656}" type="presParOf" srcId="{B0C2890F-DAC1-4510-87A0-293AEFA2B90C}" destId="{239EAD84-DDC9-4E36-86EB-C5A5426F3C52}" srcOrd="0" destOrd="0" presId="urn:microsoft.com/office/officeart/2016/7/layout/VerticalDownArrowProcess"/>
    <dgm:cxn modelId="{63C565D2-A0FB-44A4-8EBD-CF59E3769012}" type="presParOf" srcId="{239EAD84-DDC9-4E36-86EB-C5A5426F3C52}" destId="{34F8E803-5A70-45B1-89D1-FEC2AD2D6D78}" srcOrd="0" destOrd="0" presId="urn:microsoft.com/office/officeart/2016/7/layout/VerticalDownArrowProcess"/>
    <dgm:cxn modelId="{2565D062-F725-41F8-ACBD-1CE5C7493455}" type="presParOf" srcId="{239EAD84-DDC9-4E36-86EB-C5A5426F3C52}" destId="{A8971582-39C4-43A3-8AB9-2253A6AE29CE}" srcOrd="1" destOrd="0" presId="urn:microsoft.com/office/officeart/2016/7/layout/VerticalDownArrowProcess"/>
    <dgm:cxn modelId="{E187D060-4277-46BB-89C1-43458465A2AC}" type="presParOf" srcId="{B0C2890F-DAC1-4510-87A0-293AEFA2B90C}" destId="{7ECB02E4-A4A5-40D3-88FD-152F1C357170}" srcOrd="1" destOrd="0" presId="urn:microsoft.com/office/officeart/2016/7/layout/VerticalDownArrowProcess"/>
    <dgm:cxn modelId="{CDBCAD3C-3C53-4C10-ABE0-6F8175CE4B62}" type="presParOf" srcId="{B0C2890F-DAC1-4510-87A0-293AEFA2B90C}" destId="{2C1028F3-92F6-4ADD-B71C-DF66F6BFD91B}" srcOrd="2" destOrd="0" presId="urn:microsoft.com/office/officeart/2016/7/layout/VerticalDownArrowProcess"/>
    <dgm:cxn modelId="{40FBD2D8-109F-426E-BB88-7A3CC79A039E}" type="presParOf" srcId="{2C1028F3-92F6-4ADD-B71C-DF66F6BFD91B}" destId="{DE6978A3-3998-40CD-BE79-B76ED2933342}" srcOrd="0" destOrd="0" presId="urn:microsoft.com/office/officeart/2016/7/layout/VerticalDownArrowProcess"/>
    <dgm:cxn modelId="{7C0353B0-5215-49E0-BA4F-5E73A220ED2B}" type="presParOf" srcId="{2C1028F3-92F6-4ADD-B71C-DF66F6BFD91B}" destId="{530CF74D-61F9-4665-A99F-0BC2469CED69}" srcOrd="1" destOrd="0" presId="urn:microsoft.com/office/officeart/2016/7/layout/VerticalDownArrowProcess"/>
    <dgm:cxn modelId="{CC11C5F7-BB0F-4D46-86E7-E5213DCA3EC8}" type="presParOf" srcId="{2C1028F3-92F6-4ADD-B71C-DF66F6BFD91B}" destId="{2F26C4F7-9C42-4E47-82EE-F18CC38DD6D7}" srcOrd="2" destOrd="0" presId="urn:microsoft.com/office/officeart/2016/7/layout/VerticalDownArrowProcess"/>
    <dgm:cxn modelId="{1C80D913-6359-4AFF-90C0-DA691A5C99D5}" type="presParOf" srcId="{B0C2890F-DAC1-4510-87A0-293AEFA2B90C}" destId="{6F3D0644-08A9-4783-B8DF-4F9CF94517CE}" srcOrd="3" destOrd="0" presId="urn:microsoft.com/office/officeart/2016/7/layout/VerticalDownArrowProcess"/>
    <dgm:cxn modelId="{68D82ED0-D2C7-49FC-B6C9-F6CAF9C365D2}" type="presParOf" srcId="{B0C2890F-DAC1-4510-87A0-293AEFA2B90C}" destId="{11EFBBC2-C062-4B68-90B5-0757A8364A47}" srcOrd="4" destOrd="0" presId="urn:microsoft.com/office/officeart/2016/7/layout/VerticalDownArrowProcess"/>
    <dgm:cxn modelId="{928F1718-11B5-435F-A6B7-1C7C657A42BB}" type="presParOf" srcId="{11EFBBC2-C062-4B68-90B5-0757A8364A47}" destId="{2DEACFF6-9706-44BF-B506-F263B2F71614}" srcOrd="0" destOrd="0" presId="urn:microsoft.com/office/officeart/2016/7/layout/VerticalDownArrowProcess"/>
    <dgm:cxn modelId="{E0871F8E-D1AB-4827-AC8A-314D8636D5B0}" type="presParOf" srcId="{11EFBBC2-C062-4B68-90B5-0757A8364A47}" destId="{3DE1A7D8-9F8E-45CC-918D-3A16DB8F996B}" srcOrd="1" destOrd="0" presId="urn:microsoft.com/office/officeart/2016/7/layout/VerticalDownArrowProcess"/>
    <dgm:cxn modelId="{BBF616D2-8FA0-4A78-BDB7-176987A3C3FE}" type="presParOf" srcId="{11EFBBC2-C062-4B68-90B5-0757A8364A47}" destId="{E718CF38-C4E1-4472-BFD1-91FBD1CF0D9A}" srcOrd="2" destOrd="0" presId="urn:microsoft.com/office/officeart/2016/7/layout/VerticalDownArrowProcess"/>
    <dgm:cxn modelId="{E4B53BDF-93F3-4E62-8381-3C7D22B05C4C}" type="presParOf" srcId="{B0C2890F-DAC1-4510-87A0-293AEFA2B90C}" destId="{23765974-3178-45B6-A17A-4EBC212E583C}" srcOrd="5" destOrd="0" presId="urn:microsoft.com/office/officeart/2016/7/layout/VerticalDownArrowProcess"/>
    <dgm:cxn modelId="{5D7E34DD-3BC9-4B23-A769-48D2CCB5A5B9}" type="presParOf" srcId="{B0C2890F-DAC1-4510-87A0-293AEFA2B90C}" destId="{74D27618-C5F4-4067-9BB5-5EA0A47AAE9A}" srcOrd="6" destOrd="0" presId="urn:microsoft.com/office/officeart/2016/7/layout/VerticalDownArrowProcess"/>
    <dgm:cxn modelId="{E69CA482-C115-406C-896A-60CCE24E1730}" type="presParOf" srcId="{74D27618-C5F4-4067-9BB5-5EA0A47AAE9A}" destId="{F77C6A3A-DB2B-48AE-AEA7-BCA1B10148AE}" srcOrd="0" destOrd="0" presId="urn:microsoft.com/office/officeart/2016/7/layout/VerticalDownArrowProcess"/>
    <dgm:cxn modelId="{A949C055-5EDB-4032-8E89-1DA0885B9EC3}" type="presParOf" srcId="{74D27618-C5F4-4067-9BB5-5EA0A47AAE9A}" destId="{BFCB5B63-587B-4A82-BEF6-2A3AC8B4A6F2}" srcOrd="1" destOrd="0" presId="urn:microsoft.com/office/officeart/2016/7/layout/VerticalDownArrowProcess"/>
    <dgm:cxn modelId="{62F5CB33-C829-427B-A856-EB5C83CE8F2F}" type="presParOf" srcId="{74D27618-C5F4-4067-9BB5-5EA0A47AAE9A}" destId="{0F518006-567F-4583-B4B1-B56C03C5B87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8E803-5A70-45B1-89D1-FEC2AD2D6D78}">
      <dsp:nvSpPr>
        <dsp:cNvPr id="0" name=""/>
        <dsp:cNvSpPr/>
      </dsp:nvSpPr>
      <dsp:spPr>
        <a:xfrm>
          <a:off x="0" y="4036491"/>
          <a:ext cx="1410493" cy="883085"/>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14" tIns="234696" rIns="100314" bIns="234696" numCol="1" spcCol="1270" anchor="ctr" anchorCtr="0">
          <a:noAutofit/>
        </a:bodyPr>
        <a:lstStyle/>
        <a:p>
          <a:pPr marL="0" lvl="0" indent="0" algn="ctr" defTabSz="1466850">
            <a:lnSpc>
              <a:spcPct val="90000"/>
            </a:lnSpc>
            <a:spcBef>
              <a:spcPct val="0"/>
            </a:spcBef>
            <a:spcAft>
              <a:spcPct val="35000"/>
            </a:spcAft>
            <a:buNone/>
          </a:pPr>
          <a:r>
            <a:rPr lang="en-US" sz="3300" kern="1200"/>
            <a:t>Use</a:t>
          </a:r>
        </a:p>
      </dsp:txBody>
      <dsp:txXfrm>
        <a:off x="0" y="4036491"/>
        <a:ext cx="1410493" cy="883085"/>
      </dsp:txXfrm>
    </dsp:sp>
    <dsp:sp modelId="{A8971582-39C4-43A3-8AB9-2253A6AE29CE}">
      <dsp:nvSpPr>
        <dsp:cNvPr id="0" name=""/>
        <dsp:cNvSpPr/>
      </dsp:nvSpPr>
      <dsp:spPr>
        <a:xfrm>
          <a:off x="1410493" y="4036491"/>
          <a:ext cx="4231481" cy="883085"/>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834" tIns="190500" rIns="85834" bIns="190500" numCol="1" spcCol="1270" anchor="ctr" anchorCtr="0">
          <a:noAutofit/>
        </a:bodyPr>
        <a:lstStyle/>
        <a:p>
          <a:pPr marL="0" lvl="0" indent="0" algn="l" defTabSz="666750">
            <a:lnSpc>
              <a:spcPct val="90000"/>
            </a:lnSpc>
            <a:spcBef>
              <a:spcPct val="0"/>
            </a:spcBef>
            <a:spcAft>
              <a:spcPct val="35000"/>
            </a:spcAft>
            <a:buNone/>
          </a:pPr>
          <a:r>
            <a:rPr lang="en-US" sz="1500" kern="1200"/>
            <a:t>Use VisualStudio code or webstorm for IDE</a:t>
          </a:r>
        </a:p>
      </dsp:txBody>
      <dsp:txXfrm>
        <a:off x="1410493" y="4036491"/>
        <a:ext cx="4231481" cy="883085"/>
      </dsp:txXfrm>
    </dsp:sp>
    <dsp:sp modelId="{530CF74D-61F9-4665-A99F-0BC2469CED69}">
      <dsp:nvSpPr>
        <dsp:cNvPr id="0" name=""/>
        <dsp:cNvSpPr/>
      </dsp:nvSpPr>
      <dsp:spPr>
        <a:xfrm rot="10800000">
          <a:off x="0" y="2691551"/>
          <a:ext cx="1410493" cy="135818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14" tIns="234696" rIns="100314" bIns="234696" numCol="1" spcCol="1270" anchor="ctr" anchorCtr="0">
          <a:noAutofit/>
        </a:bodyPr>
        <a:lstStyle/>
        <a:p>
          <a:pPr marL="0" lvl="0" indent="0" algn="ctr" defTabSz="1466850">
            <a:lnSpc>
              <a:spcPct val="90000"/>
            </a:lnSpc>
            <a:spcBef>
              <a:spcPct val="0"/>
            </a:spcBef>
            <a:spcAft>
              <a:spcPct val="35000"/>
            </a:spcAft>
            <a:buNone/>
          </a:pPr>
          <a:r>
            <a:rPr lang="en-US" sz="3300" kern="1200"/>
            <a:t>Install</a:t>
          </a:r>
        </a:p>
      </dsp:txBody>
      <dsp:txXfrm rot="-10800000">
        <a:off x="0" y="2691551"/>
        <a:ext cx="1410493" cy="882820"/>
      </dsp:txXfrm>
    </dsp:sp>
    <dsp:sp modelId="{2F26C4F7-9C42-4E47-82EE-F18CC38DD6D7}">
      <dsp:nvSpPr>
        <dsp:cNvPr id="0" name=""/>
        <dsp:cNvSpPr/>
      </dsp:nvSpPr>
      <dsp:spPr>
        <a:xfrm>
          <a:off x="1410493" y="2691551"/>
          <a:ext cx="4231481" cy="882820"/>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834" tIns="190500" rIns="85834" bIns="190500" numCol="1" spcCol="1270" anchor="ctr" anchorCtr="0">
          <a:noAutofit/>
        </a:bodyPr>
        <a:lstStyle/>
        <a:p>
          <a:pPr marL="0" lvl="0" indent="0" algn="l" defTabSz="666750">
            <a:lnSpc>
              <a:spcPct val="90000"/>
            </a:lnSpc>
            <a:spcBef>
              <a:spcPct val="0"/>
            </a:spcBef>
            <a:spcAft>
              <a:spcPct val="35000"/>
            </a:spcAft>
            <a:buNone/>
          </a:pPr>
          <a:r>
            <a:rPr lang="en-US" sz="1500" kern="1200"/>
            <a:t>Install NodeJs and then use npm to install TypeScript</a:t>
          </a:r>
        </a:p>
      </dsp:txBody>
      <dsp:txXfrm>
        <a:off x="1410493" y="2691551"/>
        <a:ext cx="4231481" cy="882820"/>
      </dsp:txXfrm>
    </dsp:sp>
    <dsp:sp modelId="{3DE1A7D8-9F8E-45CC-918D-3A16DB8F996B}">
      <dsp:nvSpPr>
        <dsp:cNvPr id="0" name=""/>
        <dsp:cNvSpPr/>
      </dsp:nvSpPr>
      <dsp:spPr>
        <a:xfrm rot="10800000">
          <a:off x="0" y="1346612"/>
          <a:ext cx="1410493" cy="135818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14" tIns="234696" rIns="100314" bIns="234696" numCol="1" spcCol="1270" anchor="ctr" anchorCtr="0">
          <a:noAutofit/>
        </a:bodyPr>
        <a:lstStyle/>
        <a:p>
          <a:pPr marL="0" lvl="0" indent="0" algn="ctr" defTabSz="1466850">
            <a:lnSpc>
              <a:spcPct val="90000"/>
            </a:lnSpc>
            <a:spcBef>
              <a:spcPct val="0"/>
            </a:spcBef>
            <a:spcAft>
              <a:spcPct val="35000"/>
            </a:spcAft>
            <a:buNone/>
          </a:pPr>
          <a:r>
            <a:rPr lang="en-US" sz="3300" kern="1200"/>
            <a:t>Install</a:t>
          </a:r>
        </a:p>
      </dsp:txBody>
      <dsp:txXfrm rot="-10800000">
        <a:off x="0" y="1346612"/>
        <a:ext cx="1410493" cy="882820"/>
      </dsp:txXfrm>
    </dsp:sp>
    <dsp:sp modelId="{E718CF38-C4E1-4472-BFD1-91FBD1CF0D9A}">
      <dsp:nvSpPr>
        <dsp:cNvPr id="0" name=""/>
        <dsp:cNvSpPr/>
      </dsp:nvSpPr>
      <dsp:spPr>
        <a:xfrm>
          <a:off x="1410493" y="1346612"/>
          <a:ext cx="4231481" cy="882820"/>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834" tIns="190500" rIns="85834" bIns="190500" numCol="1" spcCol="1270" anchor="t" anchorCtr="0">
          <a:noAutofit/>
        </a:bodyPr>
        <a:lstStyle/>
        <a:p>
          <a:pPr marL="0" lvl="0" indent="0" algn="l" defTabSz="666750">
            <a:lnSpc>
              <a:spcPct val="90000"/>
            </a:lnSpc>
            <a:spcBef>
              <a:spcPct val="0"/>
            </a:spcBef>
            <a:spcAft>
              <a:spcPct val="35000"/>
            </a:spcAft>
            <a:buNone/>
          </a:pPr>
          <a:r>
            <a:rPr lang="en-US" sz="1500" kern="1200"/>
            <a:t>Install NodeJs and then use npm to install TypeScript</a:t>
          </a:r>
        </a:p>
        <a:p>
          <a:pPr marL="114300" lvl="1" indent="-114300" algn="l" defTabSz="533400">
            <a:lnSpc>
              <a:spcPct val="90000"/>
            </a:lnSpc>
            <a:spcBef>
              <a:spcPct val="0"/>
            </a:spcBef>
            <a:spcAft>
              <a:spcPct val="15000"/>
            </a:spcAft>
            <a:buChar char="•"/>
          </a:pPr>
          <a:r>
            <a:rPr lang="en-US" sz="1200" kern="1200"/>
            <a:t>npm install -g typescript</a:t>
          </a:r>
        </a:p>
      </dsp:txBody>
      <dsp:txXfrm>
        <a:off x="1410493" y="1346612"/>
        <a:ext cx="4231481" cy="882820"/>
      </dsp:txXfrm>
    </dsp:sp>
    <dsp:sp modelId="{BFCB5B63-587B-4A82-BEF6-2A3AC8B4A6F2}">
      <dsp:nvSpPr>
        <dsp:cNvPr id="0" name=""/>
        <dsp:cNvSpPr/>
      </dsp:nvSpPr>
      <dsp:spPr>
        <a:xfrm rot="10800000">
          <a:off x="0" y="1673"/>
          <a:ext cx="1410493" cy="135818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14" tIns="234696" rIns="100314" bIns="234696" numCol="1" spcCol="1270" anchor="ctr" anchorCtr="0">
          <a:noAutofit/>
        </a:bodyPr>
        <a:lstStyle/>
        <a:p>
          <a:pPr marL="0" lvl="0" indent="0" algn="ctr" defTabSz="1466850">
            <a:lnSpc>
              <a:spcPct val="90000"/>
            </a:lnSpc>
            <a:spcBef>
              <a:spcPct val="0"/>
            </a:spcBef>
            <a:spcAft>
              <a:spcPct val="35000"/>
            </a:spcAft>
            <a:buNone/>
          </a:pPr>
          <a:r>
            <a:rPr lang="en-US" sz="3300" kern="1200"/>
            <a:t>Test</a:t>
          </a:r>
        </a:p>
      </dsp:txBody>
      <dsp:txXfrm rot="-10800000">
        <a:off x="0" y="1673"/>
        <a:ext cx="1410493" cy="882820"/>
      </dsp:txXfrm>
    </dsp:sp>
    <dsp:sp modelId="{0F518006-567F-4583-B4B1-B56C03C5B872}">
      <dsp:nvSpPr>
        <dsp:cNvPr id="0" name=""/>
        <dsp:cNvSpPr/>
      </dsp:nvSpPr>
      <dsp:spPr>
        <a:xfrm>
          <a:off x="1410493" y="1673"/>
          <a:ext cx="4231481" cy="882820"/>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834" tIns="190500" rIns="85834" bIns="190500" numCol="1" spcCol="1270" anchor="ctr" anchorCtr="0">
          <a:noAutofit/>
        </a:bodyPr>
        <a:lstStyle/>
        <a:p>
          <a:pPr marL="0" lvl="0" indent="0" algn="l" defTabSz="666750">
            <a:lnSpc>
              <a:spcPct val="90000"/>
            </a:lnSpc>
            <a:spcBef>
              <a:spcPct val="0"/>
            </a:spcBef>
            <a:spcAft>
              <a:spcPct val="35000"/>
            </a:spcAft>
            <a:buNone/>
          </a:pPr>
          <a:r>
            <a:rPr lang="en-US" sz="1500" kern="1200"/>
            <a:t>Test online at www.typescriptlang.org/Playground</a:t>
          </a:r>
        </a:p>
      </dsp:txBody>
      <dsp:txXfrm>
        <a:off x="1410493" y="1673"/>
        <a:ext cx="4231481" cy="88282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6446E63-51C4-4355-8F6C-D562BB9B5F8A}"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4BA65-95B9-4C87-A57C-1F362AE14A0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002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46E63-51C4-4355-8F6C-D562BB9B5F8A}"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4BA65-95B9-4C87-A57C-1F362AE14A07}" type="slidenum">
              <a:rPr lang="en-US" smtClean="0"/>
              <a:t>‹#›</a:t>
            </a:fld>
            <a:endParaRPr lang="en-US"/>
          </a:p>
        </p:txBody>
      </p:sp>
    </p:spTree>
    <p:extLst>
      <p:ext uri="{BB962C8B-B14F-4D97-AF65-F5344CB8AC3E}">
        <p14:creationId xmlns:p14="http://schemas.microsoft.com/office/powerpoint/2010/main" val="328396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46E63-51C4-4355-8F6C-D562BB9B5F8A}"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4BA65-95B9-4C87-A57C-1F362AE14A0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07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46E63-51C4-4355-8F6C-D562BB9B5F8A}"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4BA65-95B9-4C87-A57C-1F362AE14A07}" type="slidenum">
              <a:rPr lang="en-US" smtClean="0"/>
              <a:t>‹#›</a:t>
            </a:fld>
            <a:endParaRPr lang="en-US"/>
          </a:p>
        </p:txBody>
      </p:sp>
    </p:spTree>
    <p:extLst>
      <p:ext uri="{BB962C8B-B14F-4D97-AF65-F5344CB8AC3E}">
        <p14:creationId xmlns:p14="http://schemas.microsoft.com/office/powerpoint/2010/main" val="74904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446E63-51C4-4355-8F6C-D562BB9B5F8A}"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4BA65-95B9-4C87-A57C-1F362AE14A0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89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446E63-51C4-4355-8F6C-D562BB9B5F8A}"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4BA65-95B9-4C87-A57C-1F362AE14A07}" type="slidenum">
              <a:rPr lang="en-US" smtClean="0"/>
              <a:t>‹#›</a:t>
            </a:fld>
            <a:endParaRPr lang="en-US"/>
          </a:p>
        </p:txBody>
      </p:sp>
    </p:spTree>
    <p:extLst>
      <p:ext uri="{BB962C8B-B14F-4D97-AF65-F5344CB8AC3E}">
        <p14:creationId xmlns:p14="http://schemas.microsoft.com/office/powerpoint/2010/main" val="98199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446E63-51C4-4355-8F6C-D562BB9B5F8A}"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4BA65-95B9-4C87-A57C-1F362AE14A07}" type="slidenum">
              <a:rPr lang="en-US" smtClean="0"/>
              <a:t>‹#›</a:t>
            </a:fld>
            <a:endParaRPr lang="en-US"/>
          </a:p>
        </p:txBody>
      </p:sp>
    </p:spTree>
    <p:extLst>
      <p:ext uri="{BB962C8B-B14F-4D97-AF65-F5344CB8AC3E}">
        <p14:creationId xmlns:p14="http://schemas.microsoft.com/office/powerpoint/2010/main" val="273650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446E63-51C4-4355-8F6C-D562BB9B5F8A}"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4BA65-95B9-4C87-A57C-1F362AE14A07}" type="slidenum">
              <a:rPr lang="en-US" smtClean="0"/>
              <a:t>‹#›</a:t>
            </a:fld>
            <a:endParaRPr lang="en-US"/>
          </a:p>
        </p:txBody>
      </p:sp>
    </p:spTree>
    <p:extLst>
      <p:ext uri="{BB962C8B-B14F-4D97-AF65-F5344CB8AC3E}">
        <p14:creationId xmlns:p14="http://schemas.microsoft.com/office/powerpoint/2010/main" val="373956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46E63-51C4-4355-8F6C-D562BB9B5F8A}" type="datetimeFigureOut">
              <a:rPr lang="en-US" smtClean="0"/>
              <a:t>3/20/2021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4BA65-95B9-4C87-A57C-1F362AE14A07}" type="slidenum">
              <a:rPr lang="en-US" smtClean="0"/>
              <a:t>‹#›</a:t>
            </a:fld>
            <a:endParaRPr lang="en-US"/>
          </a:p>
        </p:txBody>
      </p:sp>
    </p:spTree>
    <p:extLst>
      <p:ext uri="{BB962C8B-B14F-4D97-AF65-F5344CB8AC3E}">
        <p14:creationId xmlns:p14="http://schemas.microsoft.com/office/powerpoint/2010/main" val="160137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446E63-51C4-4355-8F6C-D562BB9B5F8A}"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4BA65-95B9-4C87-A57C-1F362AE14A07}" type="slidenum">
              <a:rPr lang="en-US" smtClean="0"/>
              <a:t>‹#›</a:t>
            </a:fld>
            <a:endParaRPr lang="en-US"/>
          </a:p>
        </p:txBody>
      </p:sp>
    </p:spTree>
    <p:extLst>
      <p:ext uri="{BB962C8B-B14F-4D97-AF65-F5344CB8AC3E}">
        <p14:creationId xmlns:p14="http://schemas.microsoft.com/office/powerpoint/2010/main" val="299898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446E63-51C4-4355-8F6C-D562BB9B5F8A}"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4BA65-95B9-4C87-A57C-1F362AE14A0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22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6446E63-51C4-4355-8F6C-D562BB9B5F8A}" type="datetimeFigureOut">
              <a:rPr lang="en-US" smtClean="0"/>
              <a:t>3/20/2021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44BA65-95B9-4C87-A57C-1F362AE14A0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244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typescript/typescript_if_else_statement.htm" TargetMode="External"/><Relationship Id="rId2" Type="http://schemas.openxmlformats.org/officeDocument/2006/relationships/hyperlink" Target="https://www.tutorialspoint.com/typescript/typescript_if_statement.htm" TargetMode="External"/><Relationship Id="rId1" Type="http://schemas.openxmlformats.org/officeDocument/2006/relationships/slideLayout" Target="../slideLayouts/slideLayout2.xml"/><Relationship Id="rId5" Type="http://schemas.openxmlformats.org/officeDocument/2006/relationships/hyperlink" Target="https://www.tutorialspoint.com/typescript/typescript_switch_statement.htm" TargetMode="External"/><Relationship Id="rId4" Type="http://schemas.openxmlformats.org/officeDocument/2006/relationships/hyperlink" Target="https://www.tutorialspoint.com/typescript/typescript_nested_if_statements.ht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4275" y="640080"/>
            <a:ext cx="6707817" cy="3034857"/>
          </a:xfrm>
        </p:spPr>
        <p:txBody>
          <a:bodyPr anchor="b">
            <a:normAutofit/>
          </a:bodyPr>
          <a:lstStyle/>
          <a:p>
            <a:r>
              <a:rPr lang="en-US">
                <a:solidFill>
                  <a:srgbClr val="FFFFFF"/>
                </a:solidFill>
              </a:rPr>
              <a:t>Typescript</a:t>
            </a:r>
          </a:p>
        </p:txBody>
      </p:sp>
      <p:sp>
        <p:nvSpPr>
          <p:cNvPr id="3" name="Subtitle 2"/>
          <p:cNvSpPr>
            <a:spLocks noGrp="1"/>
          </p:cNvSpPr>
          <p:nvPr>
            <p:ph type="subTitle" idx="1"/>
          </p:nvPr>
        </p:nvSpPr>
        <p:spPr>
          <a:xfrm>
            <a:off x="638920" y="3849539"/>
            <a:ext cx="6703157" cy="2359417"/>
          </a:xfrm>
        </p:spPr>
        <p:txBody>
          <a:bodyPr anchor="t">
            <a:normAutofit/>
          </a:bodyPr>
          <a:lstStyle/>
          <a:p>
            <a:pPr algn="r"/>
            <a:r>
              <a:rPr lang="en-US" sz="2000">
                <a:solidFill>
                  <a:srgbClr val="FFFFFF"/>
                </a:solidFill>
              </a:rPr>
              <a:t>Source: Tutorialpoint</a:t>
            </a:r>
          </a:p>
        </p:txBody>
      </p:sp>
      <p:cxnSp>
        <p:nvCxnSpPr>
          <p:cNvPr id="14" name="Straight Connector 1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encil">
            <a:extLst>
              <a:ext uri="{FF2B5EF4-FFF2-40B4-BE49-F238E27FC236}">
                <a16:creationId xmlns:a16="http://schemas.microsoft.com/office/drawing/2014/main" id="{A713FB11-03F9-4D37-B38C-A6CB27C1D2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11" y="2604714"/>
            <a:ext cx="1648572" cy="1648572"/>
          </a:xfrm>
          <a:prstGeom prst="rect">
            <a:avLst/>
          </a:prstGeom>
        </p:spPr>
      </p:pic>
    </p:spTree>
    <p:extLst>
      <p:ext uri="{BB962C8B-B14F-4D97-AF65-F5344CB8AC3E}">
        <p14:creationId xmlns:p14="http://schemas.microsoft.com/office/powerpoint/2010/main" val="174306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a:solidFill>
                  <a:srgbClr val="FFFFFF"/>
                </a:solidFill>
              </a:rPr>
              <a:t>First Program</a:t>
            </a:r>
          </a:p>
        </p:txBody>
      </p:sp>
      <p:sp>
        <p:nvSpPr>
          <p:cNvPr id="3" name="Content Placeholder 2"/>
          <p:cNvSpPr>
            <a:spLocks noGrp="1"/>
          </p:cNvSpPr>
          <p:nvPr>
            <p:ph idx="1"/>
          </p:nvPr>
        </p:nvSpPr>
        <p:spPr>
          <a:xfrm>
            <a:off x="4951048" y="804333"/>
            <a:ext cx="6306003" cy="5249334"/>
          </a:xfrm>
        </p:spPr>
        <p:txBody>
          <a:bodyPr anchor="ctr">
            <a:normAutofit/>
          </a:bodyPr>
          <a:lstStyle/>
          <a:p>
            <a:r>
              <a:rPr lang="da-DK" dirty="0"/>
              <a:t>var message:string = "Hello World" </a:t>
            </a:r>
          </a:p>
          <a:p>
            <a:r>
              <a:rPr lang="da-DK" dirty="0"/>
              <a:t>console.log(message)</a:t>
            </a:r>
          </a:p>
          <a:p>
            <a:endParaRPr lang="da-DK" dirty="0"/>
          </a:p>
          <a:p>
            <a:r>
              <a:rPr lang="da-DK" dirty="0"/>
              <a:t>Save and Run tsc Hello.ts and it will generate:</a:t>
            </a:r>
          </a:p>
          <a:p>
            <a:endParaRPr lang="en-US" dirty="0"/>
          </a:p>
          <a:p>
            <a:r>
              <a:rPr lang="en-US" dirty="0" err="1"/>
              <a:t>var</a:t>
            </a:r>
            <a:r>
              <a:rPr lang="en-US" dirty="0"/>
              <a:t> message = "Hello World";</a:t>
            </a:r>
          </a:p>
          <a:p>
            <a:r>
              <a:rPr lang="en-US" dirty="0"/>
              <a:t>console.log(message);</a:t>
            </a:r>
          </a:p>
        </p:txBody>
      </p:sp>
    </p:spTree>
    <p:extLst>
      <p:ext uri="{BB962C8B-B14F-4D97-AF65-F5344CB8AC3E}">
        <p14:creationId xmlns:p14="http://schemas.microsoft.com/office/powerpoint/2010/main" val="295026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5867061" cy="1499616"/>
          </a:xfrm>
        </p:spPr>
        <p:txBody>
          <a:bodyPr>
            <a:normAutofit/>
          </a:bodyPr>
          <a:lstStyle/>
          <a:p>
            <a:r>
              <a:rPr lang="en-US" b="1" dirty="0" err="1"/>
              <a:t>TypeScript</a:t>
            </a:r>
            <a:r>
              <a:rPr lang="en-US" b="1" dirty="0"/>
              <a:t> - Types</a:t>
            </a:r>
            <a:br>
              <a:rPr lang="en-US"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733000"/>
            <a:ext cx="5867061" cy="2992200"/>
          </a:xfrm>
          <a:prstGeom prst="rect">
            <a:avLst/>
          </a:prstGeom>
        </p:spPr>
      </p:pic>
      <p:sp>
        <p:nvSpPr>
          <p:cNvPr id="9" name="Rectangle 8">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021490" y="585216"/>
            <a:ext cx="3527043" cy="5586984"/>
          </a:xfrm>
        </p:spPr>
        <p:txBody>
          <a:bodyPr anchor="ctr">
            <a:normAutofit/>
          </a:bodyPr>
          <a:lstStyle/>
          <a:p>
            <a:r>
              <a:rPr lang="en-US" sz="2000">
                <a:solidFill>
                  <a:srgbClr val="FFFFFF"/>
                </a:solidFill>
              </a:rPr>
              <a:t>The Type System represents the different types of values supported by the language. The Type System checks the validity of the supplied values, before they are stored or manipulated by the program. This ensures that the code behaves as expected. TypeScript provides data types as a part of its optional Type System. The data type classification is as given below −</a:t>
            </a:r>
          </a:p>
          <a:p>
            <a:endParaRPr lang="en-US" sz="2000">
              <a:solidFill>
                <a:srgbClr val="FFFFFF"/>
              </a:solidFill>
            </a:endParaRPr>
          </a:p>
        </p:txBody>
      </p:sp>
    </p:spTree>
    <p:extLst>
      <p:ext uri="{BB962C8B-B14F-4D97-AF65-F5344CB8AC3E}">
        <p14:creationId xmlns:p14="http://schemas.microsoft.com/office/powerpoint/2010/main" val="364869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TypeScript</a:t>
            </a:r>
            <a:r>
              <a:rPr lang="en-US" b="1" dirty="0"/>
              <a:t> - Variables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 variable, by definition, is “a named space in the memory” that stores values. In other words, it acts as a container for values in a program. </a:t>
            </a:r>
            <a:r>
              <a:rPr lang="en-US" dirty="0" err="1"/>
              <a:t>TypeScript</a:t>
            </a:r>
            <a:r>
              <a:rPr lang="en-US" dirty="0"/>
              <a:t> variables must follow the JavaScript naming rules −</a:t>
            </a:r>
          </a:p>
          <a:p>
            <a:r>
              <a:rPr lang="en-US" dirty="0"/>
              <a:t>Variable names can contain alphabets and numeric digits.</a:t>
            </a:r>
          </a:p>
          <a:p>
            <a:r>
              <a:rPr lang="en-US" dirty="0"/>
              <a:t>They cannot contain spaces and special characters, except the underscore (_) and the dollar ($) sign.</a:t>
            </a:r>
          </a:p>
          <a:p>
            <a:pPr marL="0" indent="0">
              <a:buNone/>
            </a:pPr>
            <a:r>
              <a:rPr lang="en-US" dirty="0"/>
              <a:t> Variable names cannot begin with a digit.</a:t>
            </a:r>
          </a:p>
          <a:p>
            <a:r>
              <a:rPr lang="en-US" dirty="0"/>
              <a:t>Examples:</a:t>
            </a:r>
          </a:p>
          <a:p>
            <a:r>
              <a:rPr lang="da-DK" dirty="0"/>
              <a:t>var name:string = "John"; </a:t>
            </a:r>
          </a:p>
          <a:p>
            <a:r>
              <a:rPr lang="da-DK" dirty="0"/>
              <a:t>var score1:number = 50;</a:t>
            </a:r>
          </a:p>
          <a:p>
            <a:r>
              <a:rPr lang="da-DK" dirty="0"/>
              <a:t>var score2:number = 42.50</a:t>
            </a:r>
          </a:p>
          <a:p>
            <a:r>
              <a:rPr lang="da-DK" dirty="0"/>
              <a:t>var sum = score1 + score2</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485" y="5760688"/>
            <a:ext cx="5715798" cy="457264"/>
          </a:xfrm>
          <a:prstGeom prst="rect">
            <a:avLst/>
          </a:prstGeom>
        </p:spPr>
      </p:pic>
    </p:spTree>
    <p:extLst>
      <p:ext uri="{BB962C8B-B14F-4D97-AF65-F5344CB8AC3E}">
        <p14:creationId xmlns:p14="http://schemas.microsoft.com/office/powerpoint/2010/main" val="127759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TypeScript</a:t>
            </a:r>
            <a:r>
              <a:rPr lang="en-US" b="1" dirty="0"/>
              <a:t> - Operators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err="1"/>
              <a:t>TypeScript</a:t>
            </a:r>
            <a:r>
              <a:rPr lang="en-US" dirty="0"/>
              <a:t> Supports:</a:t>
            </a:r>
          </a:p>
          <a:p>
            <a:endParaRPr lang="en-US" dirty="0"/>
          </a:p>
          <a:p>
            <a:pPr lvl="1"/>
            <a:r>
              <a:rPr lang="en-US" b="1" dirty="0"/>
              <a:t>Arithmetic Operators</a:t>
            </a:r>
          </a:p>
          <a:p>
            <a:pPr lvl="1"/>
            <a:r>
              <a:rPr lang="en-US" b="1" dirty="0"/>
              <a:t>Relational Operators</a:t>
            </a:r>
          </a:p>
          <a:p>
            <a:pPr lvl="1"/>
            <a:r>
              <a:rPr lang="en-US" b="1" dirty="0"/>
              <a:t>Logical Operators</a:t>
            </a:r>
          </a:p>
          <a:p>
            <a:pPr lvl="1"/>
            <a:r>
              <a:rPr lang="en-US" b="1" dirty="0"/>
              <a:t>Bitwise Operators</a:t>
            </a:r>
          </a:p>
          <a:p>
            <a:pPr lvl="1"/>
            <a:r>
              <a:rPr lang="en-US" b="1" dirty="0"/>
              <a:t>Assignment Operators</a:t>
            </a:r>
          </a:p>
          <a:p>
            <a:pPr lvl="1"/>
            <a:r>
              <a:rPr lang="en-US" b="1" dirty="0"/>
              <a:t>Negation operator</a:t>
            </a:r>
          </a:p>
          <a:p>
            <a:pPr lvl="1"/>
            <a:r>
              <a:rPr lang="en-US" b="1" dirty="0"/>
              <a:t>String Operators</a:t>
            </a:r>
          </a:p>
          <a:p>
            <a:pPr lvl="1"/>
            <a:r>
              <a:rPr lang="en-US" b="1" dirty="0"/>
              <a:t>Conditional Operator</a:t>
            </a:r>
          </a:p>
          <a:p>
            <a:pPr lvl="1"/>
            <a:r>
              <a:rPr lang="en-US" b="1" dirty="0" err="1"/>
              <a:t>typeof</a:t>
            </a:r>
            <a:r>
              <a:rPr lang="en-US" b="1" dirty="0"/>
              <a:t> operator</a:t>
            </a:r>
          </a:p>
          <a:p>
            <a:pPr lvl="1"/>
            <a:r>
              <a:rPr lang="en-US" b="1" dirty="0" err="1"/>
              <a:t>instanceof</a:t>
            </a:r>
            <a:endParaRPr lang="en-US" b="1" dirty="0"/>
          </a:p>
          <a:p>
            <a:endParaRPr lang="en-US" dirty="0"/>
          </a:p>
        </p:txBody>
      </p:sp>
    </p:spTree>
    <p:extLst>
      <p:ext uri="{BB962C8B-B14F-4D97-AF65-F5344CB8AC3E}">
        <p14:creationId xmlns:p14="http://schemas.microsoft.com/office/powerpoint/2010/main" val="3136652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29872" y="643467"/>
            <a:ext cx="3473009" cy="5571066"/>
          </a:xfrm>
        </p:spPr>
        <p:txBody>
          <a:bodyPr>
            <a:normAutofit/>
          </a:bodyPr>
          <a:lstStyle/>
          <a:p>
            <a:r>
              <a:rPr lang="en-US" b="1" dirty="0" err="1"/>
              <a:t>TypeScript</a:t>
            </a:r>
            <a:r>
              <a:rPr lang="en-US" b="1" dirty="0"/>
              <a:t> - Decision Making</a:t>
            </a:r>
            <a:br>
              <a:rPr lang="en-US" b="1" dirty="0"/>
            </a:br>
            <a:endParaRPr lang="en-US" dirty="0"/>
          </a:p>
        </p:txBody>
      </p:sp>
      <p:cxnSp>
        <p:nvCxnSpPr>
          <p:cNvPr id="11" name="Straight Connector 1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p:cNvGraphicFramePr>
            <a:graphicFrameLocks noGrp="1"/>
          </p:cNvGraphicFramePr>
          <p:nvPr>
            <p:ph idx="1"/>
            <p:extLst>
              <p:ext uri="{D42A27DB-BD31-4B8C-83A1-F6EECF244321}">
                <p14:modId xmlns:p14="http://schemas.microsoft.com/office/powerpoint/2010/main" val="4237713042"/>
              </p:ext>
            </p:extLst>
          </p:nvPr>
        </p:nvGraphicFramePr>
        <p:xfrm>
          <a:off x="942975" y="1311329"/>
          <a:ext cx="6596063" cy="4186133"/>
        </p:xfrm>
        <a:graphic>
          <a:graphicData uri="http://schemas.openxmlformats.org/drawingml/2006/table">
            <a:tbl>
              <a:tblPr firstRow="1" bandRow="1"/>
              <a:tblGrid>
                <a:gridCol w="6596063">
                  <a:extLst>
                    <a:ext uri="{9D8B030D-6E8A-4147-A177-3AD203B41FA5}">
                      <a16:colId xmlns:a16="http://schemas.microsoft.com/office/drawing/2014/main" val="3179413623"/>
                    </a:ext>
                  </a:extLst>
                </a:gridCol>
              </a:tblGrid>
              <a:tr h="460475">
                <a:tc>
                  <a:txBody>
                    <a:bodyPr/>
                    <a:lstStyle/>
                    <a:p>
                      <a:pPr algn="ctr"/>
                      <a:r>
                        <a:rPr lang="en-US" sz="2100">
                          <a:effectLst/>
                        </a:rPr>
                        <a:t>Statement &amp; Description</a:t>
                      </a:r>
                    </a:p>
                  </a:txBody>
                  <a:tcPr marL="104653" marR="104653" marT="52327" marB="52327" anchor="ctr">
                    <a:lnL>
                      <a:noFill/>
                    </a:lnL>
                    <a:lnR>
                      <a:noFill/>
                    </a:lnR>
                    <a:lnT>
                      <a:noFill/>
                    </a:lnT>
                    <a:lnB>
                      <a:noFill/>
                    </a:lnB>
                  </a:tcPr>
                </a:tc>
                <a:extLst>
                  <a:ext uri="{0D108BD9-81ED-4DB2-BD59-A6C34878D82A}">
                    <a16:rowId xmlns:a16="http://schemas.microsoft.com/office/drawing/2014/main" val="153678112"/>
                  </a:ext>
                </a:extLst>
              </a:tr>
              <a:tr h="774435">
                <a:tc>
                  <a:txBody>
                    <a:bodyPr/>
                    <a:lstStyle/>
                    <a:p>
                      <a:r>
                        <a:rPr lang="en-US" sz="2100">
                          <a:hlinkClick r:id="rId2"/>
                        </a:rPr>
                        <a:t>if statement</a:t>
                      </a:r>
                      <a:r>
                        <a:rPr lang="en-US" sz="2100"/>
                        <a:t> An ‘if’ statement consists of a Boolean expression followed by one or more statements.</a:t>
                      </a:r>
                    </a:p>
                  </a:txBody>
                  <a:tcPr marL="104653" marR="104653" marT="52327" marB="52327" anchor="ctr">
                    <a:lnL>
                      <a:noFill/>
                    </a:lnL>
                    <a:lnR>
                      <a:noFill/>
                    </a:lnR>
                    <a:lnT>
                      <a:noFill/>
                    </a:lnT>
                    <a:lnB>
                      <a:noFill/>
                    </a:lnB>
                  </a:tcPr>
                </a:tc>
                <a:extLst>
                  <a:ext uri="{0D108BD9-81ED-4DB2-BD59-A6C34878D82A}">
                    <a16:rowId xmlns:a16="http://schemas.microsoft.com/office/drawing/2014/main" val="695636927"/>
                  </a:ext>
                </a:extLst>
              </a:tr>
              <a:tr h="1088394">
                <a:tc>
                  <a:txBody>
                    <a:bodyPr/>
                    <a:lstStyle/>
                    <a:p>
                      <a:r>
                        <a:rPr lang="en-US" sz="2100">
                          <a:hlinkClick r:id="rId3"/>
                        </a:rPr>
                        <a:t>if...else statement</a:t>
                      </a:r>
                      <a:r>
                        <a:rPr lang="en-US" sz="2100"/>
                        <a:t> An ‘if’ statement can be followed by an optional ‘else’ statement, which executes when the Boolean expression is false.</a:t>
                      </a:r>
                    </a:p>
                  </a:txBody>
                  <a:tcPr marL="104653" marR="104653" marT="52327" marB="52327" anchor="ctr">
                    <a:lnL>
                      <a:noFill/>
                    </a:lnL>
                    <a:lnR>
                      <a:noFill/>
                    </a:lnR>
                    <a:lnT>
                      <a:noFill/>
                    </a:lnT>
                    <a:lnB>
                      <a:noFill/>
                    </a:lnB>
                  </a:tcPr>
                </a:tc>
                <a:extLst>
                  <a:ext uri="{0D108BD9-81ED-4DB2-BD59-A6C34878D82A}">
                    <a16:rowId xmlns:a16="http://schemas.microsoft.com/office/drawing/2014/main" val="3286782164"/>
                  </a:ext>
                </a:extLst>
              </a:tr>
              <a:tr h="1088394">
                <a:tc>
                  <a:txBody>
                    <a:bodyPr/>
                    <a:lstStyle/>
                    <a:p>
                      <a:r>
                        <a:rPr lang="en-US" sz="2100">
                          <a:hlinkClick r:id="rId4"/>
                        </a:rPr>
                        <a:t>else…if and nested if statements</a:t>
                      </a:r>
                      <a:r>
                        <a:rPr lang="en-US" sz="2100"/>
                        <a:t> You can use one ‘if’ or ‘else if’ statement inside another ‘if’ or ‘else if’ statement(s).</a:t>
                      </a:r>
                    </a:p>
                  </a:txBody>
                  <a:tcPr marL="104653" marR="104653" marT="52327" marB="52327" anchor="ctr">
                    <a:lnL>
                      <a:noFill/>
                    </a:lnL>
                    <a:lnR>
                      <a:noFill/>
                    </a:lnR>
                    <a:lnT>
                      <a:noFill/>
                    </a:lnT>
                    <a:lnB>
                      <a:noFill/>
                    </a:lnB>
                  </a:tcPr>
                </a:tc>
                <a:extLst>
                  <a:ext uri="{0D108BD9-81ED-4DB2-BD59-A6C34878D82A}">
                    <a16:rowId xmlns:a16="http://schemas.microsoft.com/office/drawing/2014/main" val="3270723290"/>
                  </a:ext>
                </a:extLst>
              </a:tr>
              <a:tr h="774435">
                <a:tc>
                  <a:txBody>
                    <a:bodyPr/>
                    <a:lstStyle/>
                    <a:p>
                      <a:r>
                        <a:rPr lang="en-US" sz="2100">
                          <a:hlinkClick r:id="rId5"/>
                        </a:rPr>
                        <a:t>switch statement</a:t>
                      </a:r>
                      <a:r>
                        <a:rPr lang="en-US" sz="2100"/>
                        <a:t> A ‘switch’ statement allows a variable to be tested against a list of values.</a:t>
                      </a:r>
                    </a:p>
                  </a:txBody>
                  <a:tcPr marL="104653" marR="104653" marT="52327" marB="52327" anchor="ctr">
                    <a:lnL>
                      <a:noFill/>
                    </a:lnL>
                    <a:lnR>
                      <a:noFill/>
                    </a:lnR>
                    <a:lnT>
                      <a:noFill/>
                    </a:lnT>
                    <a:lnB>
                      <a:noFill/>
                    </a:lnB>
                  </a:tcPr>
                </a:tc>
                <a:extLst>
                  <a:ext uri="{0D108BD9-81ED-4DB2-BD59-A6C34878D82A}">
                    <a16:rowId xmlns:a16="http://schemas.microsoft.com/office/drawing/2014/main" val="2374327685"/>
                  </a:ext>
                </a:extLst>
              </a:tr>
            </a:tbl>
          </a:graphicData>
        </a:graphic>
      </p:graphicFrame>
    </p:spTree>
    <p:extLst>
      <p:ext uri="{BB962C8B-B14F-4D97-AF65-F5344CB8AC3E}">
        <p14:creationId xmlns:p14="http://schemas.microsoft.com/office/powerpoint/2010/main" val="367737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TypeScript</a:t>
            </a:r>
            <a:r>
              <a:rPr lang="en-US" b="1" dirty="0"/>
              <a:t> - Loops</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0560" y="2258568"/>
            <a:ext cx="4262164" cy="3582468"/>
          </a:xfrm>
        </p:spPr>
      </p:pic>
      <p:sp>
        <p:nvSpPr>
          <p:cNvPr id="5" name="Rectangle 4"/>
          <p:cNvSpPr/>
          <p:nvPr/>
        </p:nvSpPr>
        <p:spPr>
          <a:xfrm>
            <a:off x="944880" y="2084832"/>
            <a:ext cx="6096000" cy="2308324"/>
          </a:xfrm>
          <a:prstGeom prst="rect">
            <a:avLst/>
          </a:prstGeom>
        </p:spPr>
        <p:txBody>
          <a:bodyPr>
            <a:spAutoFit/>
          </a:bodyPr>
          <a:lstStyle/>
          <a:p>
            <a:r>
              <a:rPr lang="en-US" dirty="0" err="1"/>
              <a:t>var</a:t>
            </a:r>
            <a:r>
              <a:rPr lang="en-US" dirty="0"/>
              <a:t> n:number = 5 </a:t>
            </a:r>
          </a:p>
          <a:p>
            <a:r>
              <a:rPr lang="en-US" dirty="0"/>
              <a:t>while(n &gt; 5) { </a:t>
            </a:r>
          </a:p>
          <a:p>
            <a:r>
              <a:rPr lang="en-US" dirty="0"/>
              <a:t>   console.log("Entered while") </a:t>
            </a:r>
          </a:p>
          <a:p>
            <a:r>
              <a:rPr lang="en-US" dirty="0"/>
              <a:t>} </a:t>
            </a:r>
          </a:p>
          <a:p>
            <a:r>
              <a:rPr lang="en-US" dirty="0"/>
              <a:t>do { </a:t>
            </a:r>
          </a:p>
          <a:p>
            <a:r>
              <a:rPr lang="en-US" dirty="0"/>
              <a:t>   console.log("Entered do…while") </a:t>
            </a:r>
          </a:p>
          <a:p>
            <a:r>
              <a:rPr lang="en-US" dirty="0"/>
              <a:t>} </a:t>
            </a:r>
          </a:p>
          <a:p>
            <a:r>
              <a:rPr lang="en-US" dirty="0"/>
              <a:t>while(n&gt;5)</a:t>
            </a:r>
          </a:p>
        </p:txBody>
      </p:sp>
    </p:spTree>
    <p:extLst>
      <p:ext uri="{BB962C8B-B14F-4D97-AF65-F5344CB8AC3E}">
        <p14:creationId xmlns:p14="http://schemas.microsoft.com/office/powerpoint/2010/main" val="1969117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b="1">
                <a:solidFill>
                  <a:srgbClr val="FFFFFF"/>
                </a:solidFill>
              </a:rPr>
              <a:t>TypeScript - Functions</a:t>
            </a:r>
            <a:br>
              <a:rPr lang="en-US" b="1">
                <a:solidFill>
                  <a:srgbClr val="FFFFFF"/>
                </a:solidFill>
              </a:rPr>
            </a:br>
            <a:endParaRPr lang="en-US">
              <a:solidFill>
                <a:srgbClr val="FFFFFF"/>
              </a:solidFill>
            </a:endParaRPr>
          </a:p>
        </p:txBody>
      </p:sp>
      <p:sp>
        <p:nvSpPr>
          <p:cNvPr id="3" name="Content Placeholder 2"/>
          <p:cNvSpPr>
            <a:spLocks noGrp="1"/>
          </p:cNvSpPr>
          <p:nvPr>
            <p:ph idx="1"/>
          </p:nvPr>
        </p:nvSpPr>
        <p:spPr>
          <a:xfrm>
            <a:off x="4951048" y="804333"/>
            <a:ext cx="6306003" cy="5249334"/>
          </a:xfrm>
        </p:spPr>
        <p:txBody>
          <a:bodyPr anchor="ctr">
            <a:normAutofit/>
          </a:bodyPr>
          <a:lstStyle/>
          <a:p>
            <a:r>
              <a:rPr lang="en-US" sz="1700"/>
              <a:t>A function is a set of statements to perform a specific task. Functions organize the program into logical blocks of code. Once defined, functions may be called to access code. This makes the code reusable.</a:t>
            </a:r>
          </a:p>
          <a:p>
            <a:endParaRPr lang="en-US" sz="1700"/>
          </a:p>
          <a:p>
            <a:r>
              <a:rPr lang="en-US" sz="1700"/>
              <a:t>function </a:t>
            </a:r>
            <a:r>
              <a:rPr lang="en-US" sz="1700" err="1"/>
              <a:t>disp_details</a:t>
            </a:r>
            <a:r>
              <a:rPr lang="en-US" sz="1700"/>
              <a:t>(</a:t>
            </a:r>
            <a:r>
              <a:rPr lang="en-US" sz="1700" err="1"/>
              <a:t>id:number,name:string,mail_id</a:t>
            </a:r>
            <a:r>
              <a:rPr lang="en-US" sz="1700"/>
              <a:t>?:string) { </a:t>
            </a:r>
          </a:p>
          <a:p>
            <a:r>
              <a:rPr lang="en-US" sz="1700"/>
              <a:t>   console.log("ID:", id); </a:t>
            </a:r>
          </a:p>
          <a:p>
            <a:r>
              <a:rPr lang="en-US" sz="1700"/>
              <a:t>   console.log("</a:t>
            </a:r>
            <a:r>
              <a:rPr lang="en-US" sz="1700" err="1"/>
              <a:t>Name",name</a:t>
            </a:r>
            <a:r>
              <a:rPr lang="en-US" sz="1700"/>
              <a:t>); </a:t>
            </a:r>
          </a:p>
          <a:p>
            <a:r>
              <a:rPr lang="en-US" sz="1700"/>
              <a:t>   </a:t>
            </a:r>
          </a:p>
          <a:p>
            <a:r>
              <a:rPr lang="en-US" sz="1700"/>
              <a:t>   if(</a:t>
            </a:r>
            <a:r>
              <a:rPr lang="en-US" sz="1700" err="1"/>
              <a:t>mail_id</a:t>
            </a:r>
            <a:r>
              <a:rPr lang="en-US" sz="1700"/>
              <a:t>!=undefined)  </a:t>
            </a:r>
          </a:p>
          <a:p>
            <a:r>
              <a:rPr lang="en-US" sz="1700"/>
              <a:t>   console.log("Email Id",</a:t>
            </a:r>
            <a:r>
              <a:rPr lang="en-US" sz="1700" err="1"/>
              <a:t>mail_id</a:t>
            </a:r>
            <a:r>
              <a:rPr lang="en-US" sz="1700"/>
              <a:t>); </a:t>
            </a:r>
          </a:p>
          <a:p>
            <a:r>
              <a:rPr lang="en-US" sz="1700"/>
              <a:t>}</a:t>
            </a:r>
          </a:p>
          <a:p>
            <a:r>
              <a:rPr lang="en-US" sz="1700" err="1"/>
              <a:t>disp_details</a:t>
            </a:r>
            <a:r>
              <a:rPr lang="en-US" sz="1700"/>
              <a:t>(123,"John");</a:t>
            </a:r>
          </a:p>
          <a:p>
            <a:r>
              <a:rPr lang="en-US" sz="1700" err="1"/>
              <a:t>disp_details</a:t>
            </a:r>
            <a:r>
              <a:rPr lang="en-US" sz="1700"/>
              <a:t>(111,"mary","mary@xyz.com");</a:t>
            </a:r>
          </a:p>
        </p:txBody>
      </p:sp>
    </p:spTree>
    <p:extLst>
      <p:ext uri="{BB962C8B-B14F-4D97-AF65-F5344CB8AC3E}">
        <p14:creationId xmlns:p14="http://schemas.microsoft.com/office/powerpoint/2010/main" val="397242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sz="4600">
                <a:solidFill>
                  <a:srgbClr val="FFFFFF"/>
                </a:solidFill>
              </a:rPr>
              <a:t>Typescript: number,String, Arrays</a:t>
            </a:r>
          </a:p>
        </p:txBody>
      </p:sp>
      <p:sp>
        <p:nvSpPr>
          <p:cNvPr id="3" name="Content Placeholder 2"/>
          <p:cNvSpPr>
            <a:spLocks noGrp="1"/>
          </p:cNvSpPr>
          <p:nvPr>
            <p:ph idx="1"/>
          </p:nvPr>
        </p:nvSpPr>
        <p:spPr>
          <a:xfrm>
            <a:off x="4951048" y="804333"/>
            <a:ext cx="6306003" cy="5249334"/>
          </a:xfrm>
        </p:spPr>
        <p:txBody>
          <a:bodyPr anchor="ctr">
            <a:normAutofit/>
          </a:bodyPr>
          <a:lstStyle/>
          <a:p>
            <a:r>
              <a:rPr lang="en-US" dirty="0" err="1"/>
              <a:t>var</a:t>
            </a:r>
            <a:r>
              <a:rPr lang="en-US" dirty="0"/>
              <a:t> </a:t>
            </a:r>
            <a:r>
              <a:rPr lang="en-US" dirty="0" err="1"/>
              <a:t>var_name</a:t>
            </a:r>
            <a:r>
              <a:rPr lang="en-US" dirty="0"/>
              <a:t> = new Number(value)</a:t>
            </a:r>
          </a:p>
          <a:p>
            <a:r>
              <a:rPr lang="en-US" dirty="0" err="1"/>
              <a:t>var</a:t>
            </a:r>
            <a:r>
              <a:rPr lang="en-US" dirty="0"/>
              <a:t> </a:t>
            </a:r>
            <a:r>
              <a:rPr lang="en-US" dirty="0" err="1"/>
              <a:t>var_name</a:t>
            </a:r>
            <a:r>
              <a:rPr lang="en-US" dirty="0"/>
              <a:t> = new String(string);</a:t>
            </a:r>
          </a:p>
          <a:p>
            <a:r>
              <a:rPr lang="en-US" dirty="0"/>
              <a:t>function employee(</a:t>
            </a:r>
            <a:r>
              <a:rPr lang="en-US" dirty="0" err="1"/>
              <a:t>id:number,name:string</a:t>
            </a:r>
            <a:r>
              <a:rPr lang="en-US" dirty="0"/>
              <a:t>) { </a:t>
            </a:r>
          </a:p>
          <a:p>
            <a:r>
              <a:rPr lang="en-US" dirty="0"/>
              <a:t>   this.id = id </a:t>
            </a:r>
          </a:p>
          <a:p>
            <a:r>
              <a:rPr lang="en-US" dirty="0"/>
              <a:t>   this.name = name </a:t>
            </a:r>
          </a:p>
          <a:p>
            <a:r>
              <a:rPr lang="en-US" dirty="0"/>
              <a:t>} </a:t>
            </a:r>
          </a:p>
          <a:p>
            <a:r>
              <a:rPr lang="en-US" dirty="0" err="1"/>
              <a:t>var</a:t>
            </a:r>
            <a:r>
              <a:rPr lang="en-US" dirty="0"/>
              <a:t> </a:t>
            </a:r>
            <a:r>
              <a:rPr lang="en-US" dirty="0" err="1"/>
              <a:t>alphas:string</a:t>
            </a:r>
            <a:r>
              <a:rPr lang="en-US" dirty="0"/>
              <a:t>[]; </a:t>
            </a:r>
          </a:p>
          <a:p>
            <a:r>
              <a:rPr lang="en-US" dirty="0"/>
              <a:t>alphas = ["1","2","3","4"] </a:t>
            </a:r>
          </a:p>
        </p:txBody>
      </p:sp>
    </p:spTree>
    <p:extLst>
      <p:ext uri="{BB962C8B-B14F-4D97-AF65-F5344CB8AC3E}">
        <p14:creationId xmlns:p14="http://schemas.microsoft.com/office/powerpoint/2010/main" val="88521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b="1">
                <a:solidFill>
                  <a:srgbClr val="FFFFFF"/>
                </a:solidFill>
              </a:rPr>
              <a:t>TypeScript – Tuples And union</a:t>
            </a:r>
            <a:br>
              <a:rPr lang="en-US" b="1">
                <a:solidFill>
                  <a:srgbClr val="FFFFFF"/>
                </a:solidFill>
              </a:rPr>
            </a:br>
            <a:endParaRPr lang="en-US">
              <a:solidFill>
                <a:srgbClr val="FFFFFF"/>
              </a:solidFill>
            </a:endParaRPr>
          </a:p>
        </p:txBody>
      </p:sp>
      <p:sp>
        <p:nvSpPr>
          <p:cNvPr id="3" name="Content Placeholder 2"/>
          <p:cNvSpPr>
            <a:spLocks noGrp="1"/>
          </p:cNvSpPr>
          <p:nvPr>
            <p:ph idx="1"/>
          </p:nvPr>
        </p:nvSpPr>
        <p:spPr>
          <a:xfrm>
            <a:off x="4951048" y="804333"/>
            <a:ext cx="6306003" cy="5249334"/>
          </a:xfrm>
        </p:spPr>
        <p:txBody>
          <a:bodyPr anchor="ctr">
            <a:normAutofit/>
          </a:bodyPr>
          <a:lstStyle/>
          <a:p>
            <a:r>
              <a:rPr lang="en-US" sz="2000" dirty="0"/>
              <a:t>At times, there might be a need to store a collection of values of varied types. Arrays will not serve this purpose. TypeScript gives us a data type called tuple that helps to achieve such a purpose.</a:t>
            </a:r>
          </a:p>
          <a:p>
            <a:r>
              <a:rPr lang="en-US" sz="2000" dirty="0"/>
              <a:t>var </a:t>
            </a:r>
            <a:r>
              <a:rPr lang="en-US" sz="2000" dirty="0" err="1"/>
              <a:t>mytuple</a:t>
            </a:r>
            <a:r>
              <a:rPr lang="en-US" sz="2000" dirty="0"/>
              <a:t> = [10,"Hello"];</a:t>
            </a:r>
          </a:p>
          <a:p>
            <a:endParaRPr lang="en-US" sz="2000" dirty="0"/>
          </a:p>
          <a:p>
            <a:r>
              <a:rPr lang="en-US" sz="2000" dirty="0"/>
              <a:t>Union types are a powerful way to express a value that can be one of the several types.</a:t>
            </a:r>
          </a:p>
          <a:p>
            <a:r>
              <a:rPr lang="en-US" sz="2000" dirty="0"/>
              <a:t>var </a:t>
            </a:r>
            <a:r>
              <a:rPr lang="en-US" sz="2000" dirty="0" err="1"/>
              <a:t>val:string|number</a:t>
            </a:r>
            <a:r>
              <a:rPr lang="en-US" sz="2000" dirty="0"/>
              <a:t>;</a:t>
            </a:r>
          </a:p>
          <a:p>
            <a:r>
              <a:rPr lang="en-US" sz="2000" dirty="0" err="1"/>
              <a:t>val</a:t>
            </a:r>
            <a:r>
              <a:rPr lang="en-US" sz="2000" dirty="0"/>
              <a:t> = 12;</a:t>
            </a:r>
          </a:p>
          <a:p>
            <a:r>
              <a:rPr lang="en-US" sz="2000" dirty="0"/>
              <a:t>console.log("numeric value of </a:t>
            </a:r>
            <a:r>
              <a:rPr lang="en-US" sz="2000" dirty="0" err="1"/>
              <a:t>val</a:t>
            </a:r>
            <a:r>
              <a:rPr lang="en-US" sz="2000" dirty="0"/>
              <a:t> " + </a:t>
            </a:r>
            <a:r>
              <a:rPr lang="en-US" sz="2000" dirty="0" err="1"/>
              <a:t>val</a:t>
            </a:r>
            <a:r>
              <a:rPr lang="en-US" sz="2000" dirty="0"/>
              <a:t>);</a:t>
            </a:r>
          </a:p>
          <a:p>
            <a:r>
              <a:rPr lang="en-US" sz="2000" dirty="0" err="1"/>
              <a:t>val</a:t>
            </a:r>
            <a:r>
              <a:rPr lang="en-US" sz="2000" dirty="0"/>
              <a:t> = "This is a string";</a:t>
            </a:r>
          </a:p>
          <a:p>
            <a:r>
              <a:rPr lang="en-US" sz="2000" dirty="0"/>
              <a:t>console.log("string value of </a:t>
            </a:r>
            <a:r>
              <a:rPr lang="en-US" sz="2000" dirty="0" err="1"/>
              <a:t>val</a:t>
            </a:r>
            <a:r>
              <a:rPr lang="en-US" sz="2000" dirty="0"/>
              <a:t> " + </a:t>
            </a:r>
            <a:r>
              <a:rPr lang="en-US" sz="2000" dirty="0" err="1"/>
              <a:t>val</a:t>
            </a:r>
            <a:r>
              <a:rPr lang="en-US" sz="2000" dirty="0"/>
              <a:t>);</a:t>
            </a:r>
          </a:p>
        </p:txBody>
      </p:sp>
    </p:spTree>
    <p:extLst>
      <p:ext uri="{BB962C8B-B14F-4D97-AF65-F5344CB8AC3E}">
        <p14:creationId xmlns:p14="http://schemas.microsoft.com/office/powerpoint/2010/main" val="1089034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sz="3500" b="1">
                <a:solidFill>
                  <a:srgbClr val="FFFFFF"/>
                </a:solidFill>
              </a:rPr>
              <a:t>TypeScript - Interfaces</a:t>
            </a:r>
            <a:br>
              <a:rPr lang="en-US" sz="3500" b="1">
                <a:solidFill>
                  <a:srgbClr val="FFFFFF"/>
                </a:solidFill>
              </a:rPr>
            </a:br>
            <a:endParaRPr lang="en-US" sz="3500">
              <a:solidFill>
                <a:srgbClr val="FFFFFF"/>
              </a:solidFill>
            </a:endParaRP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3791711" cy="3931920"/>
          </a:xfrm>
        </p:spPr>
        <p:txBody>
          <a:bodyPr>
            <a:normAutofit/>
          </a:bodyPr>
          <a:lstStyle/>
          <a:p>
            <a:r>
              <a:rPr lang="en-US" sz="1700">
                <a:solidFill>
                  <a:srgbClr val="FFFFFF"/>
                </a:solidFill>
              </a:rPr>
              <a:t>An interface is a syntactical contract that an entity should conform to. In other words, an interface defines the syntax that any entity must adhere to.</a:t>
            </a:r>
          </a:p>
          <a:p>
            <a:r>
              <a:rPr lang="en-US" sz="1700">
                <a:solidFill>
                  <a:srgbClr val="FFFFFF"/>
                </a:solidFill>
              </a:rPr>
              <a:t>Interfaces define properties, methods, and events, which are the members of the interface. Interfaces contain only the declaration of the members. It is the responsibility of the deriving class to define the members. It often helps in providing a standard structure that the deriving classes would follow.</a:t>
            </a:r>
          </a:p>
          <a:p>
            <a:endParaRPr lang="en-US" sz="1700">
              <a:solidFill>
                <a:srgbClr val="FFFFFF"/>
              </a:solidFill>
            </a:endParaRPr>
          </a:p>
        </p:txBody>
      </p:sp>
      <p:pic>
        <p:nvPicPr>
          <p:cNvPr id="4" name="Picture 3"/>
          <p:cNvPicPr>
            <a:picLocks noChangeAspect="1"/>
          </p:cNvPicPr>
          <p:nvPr/>
        </p:nvPicPr>
        <p:blipFill>
          <a:blip r:embed="rId2"/>
          <a:stretch>
            <a:fillRect/>
          </a:stretch>
        </p:blipFill>
        <p:spPr>
          <a:xfrm>
            <a:off x="6865076" y="640080"/>
            <a:ext cx="3917768" cy="5577840"/>
          </a:xfrm>
          <a:prstGeom prst="rect">
            <a:avLst/>
          </a:prstGeom>
        </p:spPr>
      </p:pic>
    </p:spTree>
    <p:extLst>
      <p:ext uri="{BB962C8B-B14F-4D97-AF65-F5344CB8AC3E}">
        <p14:creationId xmlns:p14="http://schemas.microsoft.com/office/powerpoint/2010/main" val="22725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sz="3500" b="1">
                <a:solidFill>
                  <a:srgbClr val="FFFFFF"/>
                </a:solidFill>
              </a:rPr>
              <a:t>What is Typescript?</a:t>
            </a:r>
            <a:br>
              <a:rPr lang="en-US" sz="3500" b="1">
                <a:solidFill>
                  <a:srgbClr val="FFFFFF"/>
                </a:solidFill>
              </a:rPr>
            </a:br>
            <a:endParaRPr lang="en-US" sz="3500">
              <a:solidFill>
                <a:srgbClr val="FFFFFF"/>
              </a:solidFill>
            </a:endParaRP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3791711" cy="3931920"/>
          </a:xfrm>
        </p:spPr>
        <p:txBody>
          <a:bodyPr>
            <a:normAutofit/>
          </a:bodyPr>
          <a:lstStyle/>
          <a:p>
            <a:r>
              <a:rPr lang="en-US" sz="2000">
                <a:solidFill>
                  <a:srgbClr val="FFFFFF"/>
                </a:solidFill>
              </a:rPr>
              <a:t>“TypeScript is JavaScript for application-scale development.”</a:t>
            </a:r>
          </a:p>
          <a:p>
            <a:r>
              <a:rPr lang="en-US" sz="2000">
                <a:solidFill>
                  <a:srgbClr val="FFFFFF"/>
                </a:solidFill>
              </a:rPr>
              <a:t>TypeScript is a strongly typed, object oriented, compiled language. It was designed by </a:t>
            </a:r>
            <a:r>
              <a:rPr lang="en-US" sz="2000" b="1">
                <a:solidFill>
                  <a:srgbClr val="FFFFFF"/>
                </a:solidFill>
              </a:rPr>
              <a:t>Anders Hejlsberg</a:t>
            </a:r>
            <a:r>
              <a:rPr lang="en-US" sz="2000">
                <a:solidFill>
                  <a:srgbClr val="FFFFFF"/>
                </a:solidFill>
              </a:rPr>
              <a:t> (designer of C#) at Microsoft. TypeScript is both a language and a set of tools. TypeScript is a typed superset of JavaScript compiled to JavaScript. In other words, TypeScript is JavaScript plus some additional features.</a:t>
            </a:r>
          </a:p>
          <a:p>
            <a:endParaRPr lang="en-US" sz="2000">
              <a:solidFill>
                <a:srgbClr val="FFFFFF"/>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27426"/>
            <a:ext cx="5455921" cy="5003148"/>
          </a:xfrm>
          <a:prstGeom prst="rect">
            <a:avLst/>
          </a:prstGeom>
        </p:spPr>
      </p:pic>
    </p:spTree>
    <p:extLst>
      <p:ext uri="{BB962C8B-B14F-4D97-AF65-F5344CB8AC3E}">
        <p14:creationId xmlns:p14="http://schemas.microsoft.com/office/powerpoint/2010/main" val="2823965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sz="3500" b="1">
                <a:solidFill>
                  <a:srgbClr val="FFFFFF"/>
                </a:solidFill>
              </a:rPr>
              <a:t>TypeScript - Classes</a:t>
            </a:r>
            <a:br>
              <a:rPr lang="en-US" sz="3500" b="1">
                <a:solidFill>
                  <a:srgbClr val="FFFFFF"/>
                </a:solidFill>
              </a:rPr>
            </a:br>
            <a:endParaRPr lang="en-US" sz="3500">
              <a:solidFill>
                <a:srgbClr val="FFFFFF"/>
              </a:solidFill>
            </a:endParaRP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3791711" cy="3931920"/>
          </a:xfrm>
        </p:spPr>
        <p:txBody>
          <a:bodyPr>
            <a:normAutofit/>
          </a:bodyPr>
          <a:lstStyle/>
          <a:p>
            <a:r>
              <a:rPr lang="en-US" sz="1500">
                <a:solidFill>
                  <a:srgbClr val="FFFFFF"/>
                </a:solidFill>
              </a:rPr>
              <a:t>A class in terms of OOP is a blueprint for creating objects. A class encapsulates data for the object.</a:t>
            </a:r>
          </a:p>
          <a:p>
            <a:r>
              <a:rPr lang="en-US" sz="1500">
                <a:solidFill>
                  <a:srgbClr val="FFFFFF"/>
                </a:solidFill>
              </a:rPr>
              <a:t>A constructor is a special function of the class that is responsible for initializing the variables of the class. TypeScript defines a constructor using the constructor keyword. A constructor is a function and hence can be parameterized.</a:t>
            </a:r>
          </a:p>
          <a:p>
            <a:r>
              <a:rPr lang="en-US" sz="1500">
                <a:solidFill>
                  <a:srgbClr val="FFFFFF"/>
                </a:solidFill>
              </a:rPr>
              <a:t>The </a:t>
            </a:r>
            <a:r>
              <a:rPr lang="en-US" sz="1500" b="1">
                <a:solidFill>
                  <a:srgbClr val="FFFFFF"/>
                </a:solidFill>
              </a:rPr>
              <a:t>this</a:t>
            </a:r>
            <a:r>
              <a:rPr lang="en-US" sz="1500">
                <a:solidFill>
                  <a:srgbClr val="FFFFFF"/>
                </a:solidFill>
              </a:rPr>
              <a:t> keyword refers to the current instance of the class. Here, the parameter name and the name of the class’s field are the same. Hence to avoid ambiguity, the class’s field is prefixed with the </a:t>
            </a:r>
            <a:r>
              <a:rPr lang="en-US" sz="1500" b="1">
                <a:solidFill>
                  <a:srgbClr val="FFFFFF"/>
                </a:solidFill>
              </a:rPr>
              <a:t>this</a:t>
            </a:r>
            <a:r>
              <a:rPr lang="en-US" sz="1500">
                <a:solidFill>
                  <a:srgbClr val="FFFFFF"/>
                </a:solidFill>
              </a:rPr>
              <a:t> keyword.</a:t>
            </a:r>
          </a:p>
        </p:txBody>
      </p:sp>
      <p:pic>
        <p:nvPicPr>
          <p:cNvPr id="5" name="Picture 4"/>
          <p:cNvPicPr>
            <a:picLocks noChangeAspect="1"/>
          </p:cNvPicPr>
          <p:nvPr/>
        </p:nvPicPr>
        <p:blipFill>
          <a:blip r:embed="rId2"/>
          <a:stretch>
            <a:fillRect/>
          </a:stretch>
        </p:blipFill>
        <p:spPr>
          <a:xfrm>
            <a:off x="6096000" y="1557492"/>
            <a:ext cx="5455921" cy="3743015"/>
          </a:xfrm>
          <a:prstGeom prst="rect">
            <a:avLst/>
          </a:prstGeom>
        </p:spPr>
      </p:pic>
    </p:spTree>
    <p:extLst>
      <p:ext uri="{BB962C8B-B14F-4D97-AF65-F5344CB8AC3E}">
        <p14:creationId xmlns:p14="http://schemas.microsoft.com/office/powerpoint/2010/main" val="3893827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28178-AD61-4158-A9FA-4CB945715F29}"/>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TypeScript - Objects</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502B1A75-2ABB-4762-BA51-A8A75C59BA63}"/>
              </a:ext>
            </a:extLst>
          </p:cNvPr>
          <p:cNvSpPr>
            <a:spLocks noGrp="1"/>
          </p:cNvSpPr>
          <p:nvPr>
            <p:ph idx="1"/>
          </p:nvPr>
        </p:nvSpPr>
        <p:spPr>
          <a:xfrm>
            <a:off x="4951048" y="804333"/>
            <a:ext cx="6306003" cy="5249334"/>
          </a:xfrm>
        </p:spPr>
        <p:txBody>
          <a:bodyPr anchor="ctr">
            <a:normAutofit/>
          </a:bodyPr>
          <a:lstStyle/>
          <a:p>
            <a:r>
              <a:rPr lang="en-US" sz="2000"/>
              <a:t>An </a:t>
            </a:r>
            <a:r>
              <a:rPr lang="en-US" sz="2000" b="1"/>
              <a:t>object</a:t>
            </a:r>
            <a:r>
              <a:rPr lang="en-US" sz="2000"/>
              <a:t> is an instance which contains set of key value pairs. The values can be scalar values or functions or even array of other objects. The syntax is given below:</a:t>
            </a:r>
          </a:p>
          <a:p>
            <a:r>
              <a:rPr lang="en-US" sz="2000"/>
              <a:t>var person = {</a:t>
            </a:r>
          </a:p>
          <a:p>
            <a:r>
              <a:rPr lang="en-US" sz="2000"/>
              <a:t>   </a:t>
            </a:r>
            <a:r>
              <a:rPr lang="en-US" sz="2000" err="1"/>
              <a:t>firstName</a:t>
            </a:r>
            <a:r>
              <a:rPr lang="en-US" sz="2000"/>
              <a:t>:"Tom", </a:t>
            </a:r>
          </a:p>
          <a:p>
            <a:r>
              <a:rPr lang="en-US" sz="2000"/>
              <a:t>   </a:t>
            </a:r>
            <a:r>
              <a:rPr lang="en-US" sz="2000" err="1"/>
              <a:t>lastName</a:t>
            </a:r>
            <a:r>
              <a:rPr lang="en-US" sz="2000"/>
              <a:t>:“</a:t>
            </a:r>
            <a:r>
              <a:rPr lang="en-US" sz="2000" err="1"/>
              <a:t>O’rourke</a:t>
            </a:r>
            <a:r>
              <a:rPr lang="en-US" sz="2000"/>
              <a:t>", </a:t>
            </a:r>
          </a:p>
          <a:p>
            <a:r>
              <a:rPr lang="en-US" sz="2000"/>
              <a:t>   </a:t>
            </a:r>
            <a:r>
              <a:rPr lang="en-US" sz="2000" err="1"/>
              <a:t>sayHello:function</a:t>
            </a:r>
            <a:r>
              <a:rPr lang="en-US" sz="2000"/>
              <a:t>() {  }  //Type template </a:t>
            </a:r>
          </a:p>
          <a:p>
            <a:r>
              <a:rPr lang="en-US" sz="2000"/>
              <a:t>} </a:t>
            </a:r>
          </a:p>
          <a:p>
            <a:r>
              <a:rPr lang="en-US" sz="2000" err="1"/>
              <a:t>person.sayHello</a:t>
            </a:r>
            <a:r>
              <a:rPr lang="en-US" sz="2000"/>
              <a:t> = function() {  </a:t>
            </a:r>
          </a:p>
          <a:p>
            <a:r>
              <a:rPr lang="en-US" sz="2000"/>
              <a:t>   console.log("hello "+</a:t>
            </a:r>
            <a:r>
              <a:rPr lang="en-US" sz="2000" err="1"/>
              <a:t>person.firstName</a:t>
            </a:r>
            <a:r>
              <a:rPr lang="en-US" sz="2000"/>
              <a:t>)</a:t>
            </a:r>
          </a:p>
          <a:p>
            <a:r>
              <a:rPr lang="en-US" sz="2000"/>
              <a:t>}  </a:t>
            </a:r>
          </a:p>
          <a:p>
            <a:r>
              <a:rPr lang="en-US" sz="2000" err="1"/>
              <a:t>person.sayHello</a:t>
            </a:r>
            <a:r>
              <a:rPr lang="en-US" sz="2000"/>
              <a:t>()</a:t>
            </a:r>
          </a:p>
        </p:txBody>
      </p:sp>
    </p:spTree>
    <p:extLst>
      <p:ext uri="{BB962C8B-B14F-4D97-AF65-F5344CB8AC3E}">
        <p14:creationId xmlns:p14="http://schemas.microsoft.com/office/powerpoint/2010/main" val="76621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DF58-CA05-462C-91B2-40E926A97537}"/>
              </a:ext>
            </a:extLst>
          </p:cNvPr>
          <p:cNvSpPr>
            <a:spLocks noGrp="1"/>
          </p:cNvSpPr>
          <p:nvPr>
            <p:ph type="title"/>
          </p:nvPr>
        </p:nvSpPr>
        <p:spPr/>
        <p:txBody>
          <a:bodyPr/>
          <a:lstStyle/>
          <a:p>
            <a:r>
              <a:rPr lang="en-US" dirty="0"/>
              <a:t>TypeScript - Namespaces</a:t>
            </a:r>
            <a:br>
              <a:rPr lang="en-US" dirty="0"/>
            </a:br>
            <a:endParaRPr lang="en-US" dirty="0"/>
          </a:p>
        </p:txBody>
      </p:sp>
      <p:sp>
        <p:nvSpPr>
          <p:cNvPr id="3" name="Content Placeholder 2">
            <a:extLst>
              <a:ext uri="{FF2B5EF4-FFF2-40B4-BE49-F238E27FC236}">
                <a16:creationId xmlns:a16="http://schemas.microsoft.com/office/drawing/2014/main" id="{BD767FCD-9A38-436E-A736-3A31150E3211}"/>
              </a:ext>
            </a:extLst>
          </p:cNvPr>
          <p:cNvSpPr>
            <a:spLocks noGrp="1"/>
          </p:cNvSpPr>
          <p:nvPr>
            <p:ph idx="1"/>
          </p:nvPr>
        </p:nvSpPr>
        <p:spPr>
          <a:xfrm>
            <a:off x="1024128" y="1770743"/>
            <a:ext cx="9720073" cy="4538617"/>
          </a:xfrm>
        </p:spPr>
        <p:txBody>
          <a:bodyPr/>
          <a:lstStyle/>
          <a:p>
            <a:r>
              <a:rPr lang="en-US" dirty="0"/>
              <a:t>A namespace is a way to logically group related code. This is inbuilt into TypeScript unlike in JavaScript where variables declarations go into a global scope and if multiple JavaScript files are used within same project there will be possibility of overwriting or misconstruing the same variables, which will lead to the “global namespace pollution problem” in JavaScript.</a:t>
            </a:r>
          </a:p>
          <a:p>
            <a:r>
              <a:rPr lang="en-US" dirty="0"/>
              <a:t>Defining a Namespace</a:t>
            </a:r>
          </a:p>
          <a:p>
            <a:r>
              <a:rPr lang="en-US" dirty="0"/>
              <a:t>A namespace definition begins with the keyword </a:t>
            </a:r>
            <a:r>
              <a:rPr lang="en-US" b="1" dirty="0"/>
              <a:t>namespace</a:t>
            </a:r>
            <a:r>
              <a:rPr lang="en-US" dirty="0"/>
              <a:t> followed by the namespace name as follows</a:t>
            </a:r>
          </a:p>
          <a:p>
            <a:endParaRPr lang="en-US" dirty="0"/>
          </a:p>
        </p:txBody>
      </p:sp>
      <p:pic>
        <p:nvPicPr>
          <p:cNvPr id="4" name="Picture 3">
            <a:extLst>
              <a:ext uri="{FF2B5EF4-FFF2-40B4-BE49-F238E27FC236}">
                <a16:creationId xmlns:a16="http://schemas.microsoft.com/office/drawing/2014/main" id="{B2FB1693-B0B4-4915-96AD-0C2C74177E11}"/>
              </a:ext>
            </a:extLst>
          </p:cNvPr>
          <p:cNvPicPr>
            <a:picLocks noChangeAspect="1"/>
          </p:cNvPicPr>
          <p:nvPr/>
        </p:nvPicPr>
        <p:blipFill>
          <a:blip r:embed="rId2"/>
          <a:stretch>
            <a:fillRect/>
          </a:stretch>
        </p:blipFill>
        <p:spPr>
          <a:xfrm>
            <a:off x="2899228" y="5170551"/>
            <a:ext cx="4343401" cy="1138809"/>
          </a:xfrm>
          <a:prstGeom prst="rect">
            <a:avLst/>
          </a:prstGeom>
        </p:spPr>
      </p:pic>
    </p:spTree>
    <p:extLst>
      <p:ext uri="{BB962C8B-B14F-4D97-AF65-F5344CB8AC3E}">
        <p14:creationId xmlns:p14="http://schemas.microsoft.com/office/powerpoint/2010/main" val="1530262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4A0CE-36E7-47FA-81BC-A5FFB8ED6A81}"/>
              </a:ext>
            </a:extLst>
          </p:cNvPr>
          <p:cNvSpPr>
            <a:spLocks noGrp="1"/>
          </p:cNvSpPr>
          <p:nvPr>
            <p:ph type="title"/>
          </p:nvPr>
        </p:nvSpPr>
        <p:spPr>
          <a:xfrm>
            <a:off x="1024129" y="585216"/>
            <a:ext cx="3779085" cy="1499616"/>
          </a:xfrm>
        </p:spPr>
        <p:txBody>
          <a:bodyPr>
            <a:normAutofit/>
          </a:bodyPr>
          <a:lstStyle/>
          <a:p>
            <a:r>
              <a:rPr lang="en-US" sz="3900" dirty="0">
                <a:solidFill>
                  <a:srgbClr val="FFFFFF"/>
                </a:solidFill>
              </a:rPr>
              <a:t>TypeScript - Modules</a:t>
            </a:r>
            <a:br>
              <a:rPr lang="en-US" sz="3900" dirty="0">
                <a:solidFill>
                  <a:srgbClr val="FFFFFF"/>
                </a:solidFill>
              </a:rPr>
            </a:br>
            <a:endParaRPr lang="en-US" sz="3900" dirty="0">
              <a:solidFill>
                <a:srgbClr val="FFFFFF"/>
              </a:solidFill>
            </a:endParaRP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A15435-210C-4B45-B76E-0E24D510368D}"/>
              </a:ext>
            </a:extLst>
          </p:cNvPr>
          <p:cNvSpPr>
            <a:spLocks noGrp="1"/>
          </p:cNvSpPr>
          <p:nvPr>
            <p:ph idx="1"/>
          </p:nvPr>
        </p:nvSpPr>
        <p:spPr>
          <a:xfrm>
            <a:off x="1024129" y="2286000"/>
            <a:ext cx="3791711" cy="3931920"/>
          </a:xfrm>
        </p:spPr>
        <p:txBody>
          <a:bodyPr>
            <a:normAutofit/>
          </a:bodyPr>
          <a:lstStyle/>
          <a:p>
            <a:r>
              <a:rPr lang="en-US" sz="1700">
                <a:solidFill>
                  <a:srgbClr val="FFFFFF"/>
                </a:solidFill>
              </a:rPr>
              <a:t>A module is designed with the idea to organize code written in TypeScript. Modules are broadly divided into −</a:t>
            </a:r>
          </a:p>
          <a:p>
            <a:r>
              <a:rPr lang="en-US" sz="1700">
                <a:solidFill>
                  <a:srgbClr val="FFFFFF"/>
                </a:solidFill>
              </a:rPr>
              <a:t>Internal Modules - Internal modules came in earlier version of Typescript. This was used to logically group classes, interfaces, functions into one unit and can be exported in another module. This logical grouping is named namespace in latest version of TypeScript. So internal modules are obsolete instead we can use namespace. Internal modules are still supported, but its recommended to use namespace over internal modules.</a:t>
            </a:r>
          </a:p>
          <a:p>
            <a:pPr marL="0" indent="0">
              <a:buNone/>
            </a:pPr>
            <a:endParaRPr lang="en-US" sz="1700">
              <a:solidFill>
                <a:srgbClr val="FFFFFF"/>
              </a:solidFill>
            </a:endParaRPr>
          </a:p>
          <a:p>
            <a:endParaRPr lang="en-US" sz="1700">
              <a:solidFill>
                <a:srgbClr val="FFFFFF"/>
              </a:solidFill>
            </a:endParaRPr>
          </a:p>
        </p:txBody>
      </p:sp>
      <p:pic>
        <p:nvPicPr>
          <p:cNvPr id="4" name="Picture 3">
            <a:extLst>
              <a:ext uri="{FF2B5EF4-FFF2-40B4-BE49-F238E27FC236}">
                <a16:creationId xmlns:a16="http://schemas.microsoft.com/office/drawing/2014/main" id="{85CDFE86-8849-48B5-8E60-09F6E3CBB933}"/>
              </a:ext>
            </a:extLst>
          </p:cNvPr>
          <p:cNvPicPr>
            <a:picLocks noChangeAspect="1"/>
          </p:cNvPicPr>
          <p:nvPr/>
        </p:nvPicPr>
        <p:blipFill>
          <a:blip r:embed="rId2"/>
          <a:stretch>
            <a:fillRect/>
          </a:stretch>
        </p:blipFill>
        <p:spPr>
          <a:xfrm>
            <a:off x="6096000" y="1442125"/>
            <a:ext cx="5455921" cy="3973750"/>
          </a:xfrm>
          <a:prstGeom prst="rect">
            <a:avLst/>
          </a:prstGeom>
        </p:spPr>
      </p:pic>
    </p:spTree>
    <p:extLst>
      <p:ext uri="{BB962C8B-B14F-4D97-AF65-F5344CB8AC3E}">
        <p14:creationId xmlns:p14="http://schemas.microsoft.com/office/powerpoint/2010/main" val="1303947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B57DF-DF71-4141-9472-EDAF2A533E8D}"/>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TypeScript - Modules</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FE3AD0F4-F59E-417A-8853-E96FBDBA6A35}"/>
              </a:ext>
            </a:extLst>
          </p:cNvPr>
          <p:cNvSpPr>
            <a:spLocks noGrp="1"/>
          </p:cNvSpPr>
          <p:nvPr>
            <p:ph idx="1"/>
          </p:nvPr>
        </p:nvSpPr>
        <p:spPr>
          <a:xfrm>
            <a:off x="4951048" y="804333"/>
            <a:ext cx="6306003" cy="5249334"/>
          </a:xfrm>
        </p:spPr>
        <p:txBody>
          <a:bodyPr anchor="ctr">
            <a:normAutofit/>
          </a:bodyPr>
          <a:lstStyle/>
          <a:p>
            <a:r>
              <a:rPr lang="en-US" sz="1900" dirty="0"/>
              <a:t>External Module</a:t>
            </a:r>
          </a:p>
          <a:p>
            <a:r>
              <a:rPr lang="en-US" sz="1900" dirty="0"/>
              <a:t>External modules in TypeScript exists to specify and load dependencies between multiple external </a:t>
            </a:r>
            <a:r>
              <a:rPr lang="en-US" sz="1900" b="1" dirty="0" err="1"/>
              <a:t>js</a:t>
            </a:r>
            <a:r>
              <a:rPr lang="en-US" sz="1900" dirty="0"/>
              <a:t> files. If there is only one </a:t>
            </a:r>
            <a:r>
              <a:rPr lang="en-US" sz="1900" b="1" dirty="0" err="1"/>
              <a:t>js</a:t>
            </a:r>
            <a:r>
              <a:rPr lang="en-US" sz="1900" dirty="0"/>
              <a:t> file used, then external modules are not relevant. Traditionally dependency management between JavaScript files was done using browser script tags (&lt;script&gt;&lt;/script&gt;). But that’s not extendable, as its very linear while loading modules. That means instead of loading files one after other there is no asynchronous option to load modules. When you are programming </a:t>
            </a:r>
            <a:r>
              <a:rPr lang="en-US" sz="1900" dirty="0" err="1"/>
              <a:t>js</a:t>
            </a:r>
            <a:r>
              <a:rPr lang="en-US" sz="1900" dirty="0"/>
              <a:t> for the server for example </a:t>
            </a:r>
            <a:r>
              <a:rPr lang="en-US" sz="1900" dirty="0" err="1"/>
              <a:t>NodeJs</a:t>
            </a:r>
            <a:r>
              <a:rPr lang="en-US" sz="1900" dirty="0"/>
              <a:t> you don’t even have script tags.</a:t>
            </a:r>
          </a:p>
          <a:p>
            <a:r>
              <a:rPr lang="en-US" sz="1900" dirty="0"/>
              <a:t>There are two scenarios for loading dependents </a:t>
            </a:r>
            <a:r>
              <a:rPr lang="en-US" sz="1900" b="1" dirty="0" err="1"/>
              <a:t>js</a:t>
            </a:r>
            <a:r>
              <a:rPr lang="en-US" sz="1900"/>
              <a:t> files from a single main JavaScript file.</a:t>
            </a:r>
          </a:p>
          <a:p>
            <a:r>
              <a:rPr lang="en-US" sz="1900" dirty="0"/>
              <a:t>Client Side - </a:t>
            </a:r>
            <a:r>
              <a:rPr lang="en-US" sz="1900" dirty="0" err="1"/>
              <a:t>RequireJs</a:t>
            </a:r>
            <a:endParaRPr lang="en-US" sz="1900" dirty="0"/>
          </a:p>
          <a:p>
            <a:r>
              <a:rPr lang="en-US" sz="1900" dirty="0"/>
              <a:t>Server Side - </a:t>
            </a:r>
            <a:r>
              <a:rPr lang="en-US" sz="1900" dirty="0" err="1"/>
              <a:t>NodeJs</a:t>
            </a:r>
            <a:endParaRPr lang="en-US" sz="1900" dirty="0"/>
          </a:p>
          <a:p>
            <a:r>
              <a:rPr lang="en-US" sz="1900" dirty="0"/>
              <a:t>import </a:t>
            </a:r>
            <a:r>
              <a:rPr lang="en-US" sz="1900" dirty="0" err="1"/>
              <a:t>someInterfaceRef</a:t>
            </a:r>
            <a:r>
              <a:rPr lang="en-US" sz="1900" dirty="0"/>
              <a:t> = require(“./</a:t>
            </a:r>
            <a:r>
              <a:rPr lang="en-US" sz="1900" dirty="0" err="1"/>
              <a:t>SomeInterface</a:t>
            </a:r>
            <a:r>
              <a:rPr lang="en-US" sz="1900" dirty="0"/>
              <a:t>”);</a:t>
            </a:r>
          </a:p>
        </p:txBody>
      </p:sp>
    </p:spTree>
    <p:extLst>
      <p:ext uri="{BB962C8B-B14F-4D97-AF65-F5344CB8AC3E}">
        <p14:creationId xmlns:p14="http://schemas.microsoft.com/office/powerpoint/2010/main" val="181248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85205-1ED9-4B9D-95B4-8AE6227C8A2D}"/>
              </a:ext>
            </a:extLst>
          </p:cNvPr>
          <p:cNvSpPr>
            <a:spLocks noGrp="1"/>
          </p:cNvSpPr>
          <p:nvPr>
            <p:ph type="title"/>
          </p:nvPr>
        </p:nvSpPr>
        <p:spPr>
          <a:xfrm>
            <a:off x="964788" y="804333"/>
            <a:ext cx="3391900" cy="5249334"/>
          </a:xfrm>
        </p:spPr>
        <p:txBody>
          <a:bodyPr>
            <a:normAutofit/>
          </a:bodyPr>
          <a:lstStyle/>
          <a:p>
            <a:pPr algn="r"/>
            <a:r>
              <a:rPr lang="en-US" sz="3500" b="0" i="0">
                <a:solidFill>
                  <a:srgbClr val="FFFFFF"/>
                </a:solidFill>
                <a:effectLst/>
                <a:latin typeface="Arial" panose="020B0604020202020204" pitchFamily="34" charset="0"/>
              </a:rPr>
              <a:t>Features of TypeScript</a:t>
            </a:r>
            <a:br>
              <a:rPr lang="en-US" sz="3500" b="0" i="0">
                <a:solidFill>
                  <a:srgbClr val="FFFFFF"/>
                </a:solidFill>
                <a:effectLst/>
                <a:latin typeface="Arial" panose="020B0604020202020204" pitchFamily="34" charset="0"/>
              </a:rPr>
            </a:br>
            <a:endParaRPr lang="en-US" sz="3500">
              <a:solidFill>
                <a:srgbClr val="FFFFFF"/>
              </a:solidFill>
            </a:endParaRPr>
          </a:p>
        </p:txBody>
      </p:sp>
      <p:sp>
        <p:nvSpPr>
          <p:cNvPr id="3" name="Content Placeholder 2">
            <a:extLst>
              <a:ext uri="{FF2B5EF4-FFF2-40B4-BE49-F238E27FC236}">
                <a16:creationId xmlns:a16="http://schemas.microsoft.com/office/drawing/2014/main" id="{2B214E88-76D6-4C56-958A-DE4216023380}"/>
              </a:ext>
            </a:extLst>
          </p:cNvPr>
          <p:cNvSpPr>
            <a:spLocks noGrp="1"/>
          </p:cNvSpPr>
          <p:nvPr>
            <p:ph idx="1"/>
          </p:nvPr>
        </p:nvSpPr>
        <p:spPr>
          <a:xfrm>
            <a:off x="4951048" y="804333"/>
            <a:ext cx="6306003" cy="5249334"/>
          </a:xfrm>
        </p:spPr>
        <p:txBody>
          <a:bodyPr anchor="ctr">
            <a:normAutofit/>
          </a:bodyPr>
          <a:lstStyle/>
          <a:p>
            <a:r>
              <a:rPr lang="en-US" sz="1700" b="1" i="0" dirty="0">
                <a:effectLst/>
                <a:latin typeface="Arial" panose="020B0604020202020204" pitchFamily="34" charset="0"/>
              </a:rPr>
              <a:t>TypeScript is just JavaScript</a:t>
            </a:r>
            <a:r>
              <a:rPr lang="en-US" sz="1700" b="0" i="0" dirty="0">
                <a:effectLst/>
                <a:latin typeface="Arial" panose="020B0604020202020204" pitchFamily="34" charset="0"/>
              </a:rPr>
              <a:t>. TypeScript starts with JavaScript and ends with JavaScript. Typescript adopts the basic building blocks of your program from JavaScript. Hence, you only need to know JavaScript to use TypeScript. All TypeScript code is converted into its JavaScript equivalent for the purpose of execution.</a:t>
            </a:r>
          </a:p>
          <a:p>
            <a:r>
              <a:rPr lang="en-US" sz="1700" b="1" i="0" dirty="0">
                <a:effectLst/>
                <a:latin typeface="Arial" panose="020B0604020202020204" pitchFamily="34" charset="0"/>
              </a:rPr>
              <a:t>TypeScript supports other JS libraries</a:t>
            </a:r>
            <a:r>
              <a:rPr lang="en-US" sz="1700" b="0" i="0" dirty="0">
                <a:effectLst/>
                <a:latin typeface="Arial" panose="020B0604020202020204" pitchFamily="34" charset="0"/>
              </a:rPr>
              <a:t>. Compiled TypeScript can be consumed from any JavaScript code. TypeScript-generated JavaScript can reuse all of the existing JavaScript frameworks, tools, and libraries.</a:t>
            </a:r>
          </a:p>
          <a:p>
            <a:r>
              <a:rPr lang="en-US" sz="1700" b="1" i="0" dirty="0">
                <a:effectLst/>
                <a:latin typeface="Arial" panose="020B0604020202020204" pitchFamily="34" charset="0"/>
              </a:rPr>
              <a:t>JavaScript is TypeScript</a:t>
            </a:r>
            <a:r>
              <a:rPr lang="en-US" sz="1700" b="0" i="0" dirty="0">
                <a:effectLst/>
                <a:latin typeface="Arial" panose="020B0604020202020204" pitchFamily="34" charset="0"/>
              </a:rPr>
              <a:t>. This means that any valid </a:t>
            </a:r>
            <a:r>
              <a:rPr lang="en-US" sz="1700" b="1" i="0" dirty="0">
                <a:effectLst/>
                <a:latin typeface="Arial" panose="020B0604020202020204" pitchFamily="34" charset="0"/>
              </a:rPr>
              <a:t>.</a:t>
            </a:r>
            <a:r>
              <a:rPr lang="en-US" sz="1700" b="1" i="0" dirty="0" err="1">
                <a:effectLst/>
                <a:latin typeface="Arial" panose="020B0604020202020204" pitchFamily="34" charset="0"/>
              </a:rPr>
              <a:t>js</a:t>
            </a:r>
            <a:r>
              <a:rPr lang="en-US" sz="1700" b="0" i="0" dirty="0">
                <a:effectLst/>
                <a:latin typeface="Arial" panose="020B0604020202020204" pitchFamily="34" charset="0"/>
              </a:rPr>
              <a:t> file can be renamed to </a:t>
            </a:r>
            <a:r>
              <a:rPr lang="en-US" sz="1700" b="1" i="0" dirty="0">
                <a:effectLst/>
                <a:latin typeface="Arial" panose="020B0604020202020204" pitchFamily="34" charset="0"/>
              </a:rPr>
              <a:t>.</a:t>
            </a:r>
            <a:r>
              <a:rPr lang="en-US" sz="1700" b="1" i="0" dirty="0" err="1">
                <a:effectLst/>
                <a:latin typeface="Arial" panose="020B0604020202020204" pitchFamily="34" charset="0"/>
              </a:rPr>
              <a:t>ts</a:t>
            </a:r>
            <a:r>
              <a:rPr lang="en-US" sz="1700" b="0" i="0" dirty="0">
                <a:effectLst/>
                <a:latin typeface="Arial" panose="020B0604020202020204" pitchFamily="34" charset="0"/>
              </a:rPr>
              <a:t> and compiled with other TypeScript files.</a:t>
            </a:r>
          </a:p>
          <a:p>
            <a:r>
              <a:rPr lang="en-US" sz="1700" b="1" i="0" dirty="0">
                <a:effectLst/>
                <a:latin typeface="Arial" panose="020B0604020202020204" pitchFamily="34" charset="0"/>
              </a:rPr>
              <a:t>TypeScript is portable</a:t>
            </a:r>
            <a:r>
              <a:rPr lang="en-US" sz="1700" b="0" i="0" dirty="0">
                <a:effectLst/>
                <a:latin typeface="Arial" panose="020B0604020202020204" pitchFamily="34" charset="0"/>
              </a:rPr>
              <a:t>. TypeScript is portable across browsers, devices, and operating systems. It can run on any environment that JavaScript runs on. Unlike its counterparts, TypeScript doesn’t need a dedicated VM or a specific runtime environment to execute.</a:t>
            </a:r>
          </a:p>
          <a:p>
            <a:endParaRPr lang="en-US" sz="1700" dirty="0"/>
          </a:p>
        </p:txBody>
      </p:sp>
    </p:spTree>
    <p:extLst>
      <p:ext uri="{BB962C8B-B14F-4D97-AF65-F5344CB8AC3E}">
        <p14:creationId xmlns:p14="http://schemas.microsoft.com/office/powerpoint/2010/main" val="270799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BDE2C-93AD-4B72-A0D2-B00452D100BC}"/>
              </a:ext>
            </a:extLst>
          </p:cNvPr>
          <p:cNvSpPr>
            <a:spLocks noGrp="1"/>
          </p:cNvSpPr>
          <p:nvPr>
            <p:ph type="title"/>
          </p:nvPr>
        </p:nvSpPr>
        <p:spPr>
          <a:xfrm>
            <a:off x="310039" y="640080"/>
            <a:ext cx="3429855" cy="5613236"/>
          </a:xfrm>
        </p:spPr>
        <p:txBody>
          <a:bodyPr anchor="ctr">
            <a:normAutofit/>
          </a:bodyPr>
          <a:lstStyle/>
          <a:p>
            <a:r>
              <a:rPr lang="en-US" sz="3500" b="0" i="0">
                <a:solidFill>
                  <a:srgbClr val="FFFFFF"/>
                </a:solidFill>
                <a:effectLst/>
                <a:latin typeface="Arial" panose="020B0604020202020204" pitchFamily="34" charset="0"/>
              </a:rPr>
              <a:t>TypeScript and ECMAScript</a:t>
            </a:r>
            <a:br>
              <a:rPr lang="en-US" sz="3500" b="0" i="0">
                <a:solidFill>
                  <a:srgbClr val="FFFFFF"/>
                </a:solidFill>
                <a:effectLst/>
                <a:latin typeface="Arial" panose="020B0604020202020204" pitchFamily="34" charset="0"/>
              </a:rPr>
            </a:br>
            <a:endParaRPr lang="en-US" sz="3500">
              <a:solidFill>
                <a:srgbClr val="FFFFFF"/>
              </a:solidFill>
            </a:endParaRPr>
          </a:p>
        </p:txBody>
      </p:sp>
      <p:sp>
        <p:nvSpPr>
          <p:cNvPr id="3" name="Content Placeholder 2">
            <a:extLst>
              <a:ext uri="{FF2B5EF4-FFF2-40B4-BE49-F238E27FC236}">
                <a16:creationId xmlns:a16="http://schemas.microsoft.com/office/drawing/2014/main" id="{D95F9CC5-848B-4F93-943E-7594C5B49F95}"/>
              </a:ext>
            </a:extLst>
          </p:cNvPr>
          <p:cNvSpPr>
            <a:spLocks noGrp="1"/>
          </p:cNvSpPr>
          <p:nvPr>
            <p:ph idx="1"/>
          </p:nvPr>
        </p:nvSpPr>
        <p:spPr>
          <a:xfrm>
            <a:off x="4699818" y="640080"/>
            <a:ext cx="7172138" cy="3745107"/>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Arial" panose="020B0604020202020204" pitchFamily="34" charset="0"/>
                <a:cs typeface="Arial" panose="020B0604020202020204" pitchFamily="34" charset="0"/>
              </a:rPr>
              <a:t>The ECMAScript specification is a standardized specification of a scripting language. There are six editions of ECMA-262 published. Version 6 of the standard is codenamed "Harmony". TypeScript is aligned with the ECMAScript6 specification.</a:t>
            </a:r>
            <a:endParaRPr kumimoji="0" lang="en-US" altLang="en-US" sz="1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Arial" panose="020B0604020202020204" pitchFamily="34" charset="0"/>
                <a:cs typeface="Arial" panose="020B0604020202020204" pitchFamily="34" charset="0"/>
              </a:rPr>
              <a:t>TypeScript adopts its basic language features from the ECMAScript5 specification, i.e., the official specification for JavaScript. TypeScript language features like Modules and class-based orientation are in line with the EcmaScript 6 specification. Additionally, TypeScript also embraces features like generics and type annotations that aren’t a part of the EcmaScript6 specification.</a:t>
            </a:r>
            <a:endParaRPr kumimoji="0" lang="en-US" altLang="en-US" sz="1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br>
              <a:rPr kumimoji="0" lang="en-US" altLang="en-US" sz="1700" b="0" i="0" u="none" strike="noStrike" cap="none" normalizeH="0" baseline="0">
                <a:ln>
                  <a:noFill/>
                </a:ln>
                <a:effectLst/>
                <a:latin typeface="Arial" panose="020B0604020202020204" pitchFamily="34" charset="0"/>
              </a:rPr>
            </a:br>
            <a:endParaRPr kumimoji="0" lang="en-US" altLang="en-US" sz="1700" b="0" i="0" u="none" strike="noStrike" cap="none" normalizeH="0" baseline="0">
              <a:ln>
                <a:noFill/>
              </a:ln>
              <a:effectLst/>
              <a:latin typeface="Arial" panose="020B0604020202020204" pitchFamily="34" charset="0"/>
            </a:endParaRPr>
          </a:p>
        </p:txBody>
      </p:sp>
      <p:pic>
        <p:nvPicPr>
          <p:cNvPr id="2050" name="Picture 2" descr="TypeScript and ECMAScript">
            <a:extLst>
              <a:ext uri="{FF2B5EF4-FFF2-40B4-BE49-F238E27FC236}">
                <a16:creationId xmlns:a16="http://schemas.microsoft.com/office/drawing/2014/main" id="{65469FCB-1C16-4F19-B50F-501265C7BB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07827" y="4706525"/>
            <a:ext cx="7164131" cy="13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20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EE99D-8AEF-475E-925B-2C8B7513038E}"/>
              </a:ext>
            </a:extLst>
          </p:cNvPr>
          <p:cNvSpPr>
            <a:spLocks noGrp="1"/>
          </p:cNvSpPr>
          <p:nvPr>
            <p:ph type="title"/>
          </p:nvPr>
        </p:nvSpPr>
        <p:spPr>
          <a:xfrm>
            <a:off x="310039" y="640080"/>
            <a:ext cx="3429855" cy="5613236"/>
          </a:xfrm>
        </p:spPr>
        <p:txBody>
          <a:bodyPr anchor="ctr">
            <a:normAutofit/>
          </a:bodyPr>
          <a:lstStyle/>
          <a:p>
            <a:r>
              <a:rPr lang="en-US" sz="3900" b="0" i="0">
                <a:solidFill>
                  <a:srgbClr val="FFFFFF"/>
                </a:solidFill>
                <a:effectLst/>
                <a:latin typeface="Arial" panose="020B0604020202020204" pitchFamily="34" charset="0"/>
              </a:rPr>
              <a:t>benefits of TypeScript</a:t>
            </a:r>
            <a:endParaRPr lang="en-US" sz="3900">
              <a:solidFill>
                <a:srgbClr val="FFFFFF"/>
              </a:solidFill>
            </a:endParaRPr>
          </a:p>
        </p:txBody>
      </p:sp>
      <p:sp>
        <p:nvSpPr>
          <p:cNvPr id="3" name="Content Placeholder 2">
            <a:extLst>
              <a:ext uri="{FF2B5EF4-FFF2-40B4-BE49-F238E27FC236}">
                <a16:creationId xmlns:a16="http://schemas.microsoft.com/office/drawing/2014/main" id="{0E2D6E8E-B904-4F40-9645-1080CCAAED50}"/>
              </a:ext>
            </a:extLst>
          </p:cNvPr>
          <p:cNvSpPr>
            <a:spLocks noGrp="1"/>
          </p:cNvSpPr>
          <p:nvPr>
            <p:ph idx="1"/>
          </p:nvPr>
        </p:nvSpPr>
        <p:spPr>
          <a:xfrm>
            <a:off x="4699818" y="640080"/>
            <a:ext cx="7172138" cy="3745107"/>
          </a:xfrm>
        </p:spPr>
        <p:txBody>
          <a:bodyPr>
            <a:normAutofit/>
          </a:bodyPr>
          <a:lstStyle/>
          <a:p>
            <a:pPr>
              <a:buFont typeface="Arial" panose="020B0604020202020204" pitchFamily="34" charset="0"/>
              <a:buChar char="•"/>
            </a:pPr>
            <a:r>
              <a:rPr lang="en-US" sz="1500" b="1" i="0" dirty="0">
                <a:effectLst/>
                <a:latin typeface="Arial" panose="020B0604020202020204" pitchFamily="34" charset="0"/>
              </a:rPr>
              <a:t>Compilation</a:t>
            </a:r>
            <a:r>
              <a:rPr lang="en-US" sz="1500" b="0" i="0" dirty="0">
                <a:effectLst/>
                <a:latin typeface="Arial" panose="020B0604020202020204" pitchFamily="34" charset="0"/>
              </a:rPr>
              <a:t> − JavaScript is an interpreted language. Hence, it needs to be run to test that it is valid. It means you write all the codes just to find no output, in case there is an error. Hence, you have to spend hours trying to find bugs in the code. The TypeScript </a:t>
            </a:r>
            <a:r>
              <a:rPr lang="en-US" sz="1500" b="0" i="0" dirty="0" err="1">
                <a:effectLst/>
                <a:latin typeface="Arial" panose="020B0604020202020204" pitchFamily="34" charset="0"/>
              </a:rPr>
              <a:t>transpiler</a:t>
            </a:r>
            <a:r>
              <a:rPr lang="en-US" sz="1500" b="0" i="0" dirty="0">
                <a:effectLst/>
                <a:latin typeface="Arial" panose="020B0604020202020204" pitchFamily="34" charset="0"/>
              </a:rPr>
              <a:t> provides the error-checking feature. TypeScript will compile the code and generate compilation errors, if it finds some sort of syntax errors. This helps to highlight errors before the script is run.</a:t>
            </a:r>
          </a:p>
          <a:p>
            <a:pPr>
              <a:buFont typeface="Arial" panose="020B0604020202020204" pitchFamily="34" charset="0"/>
              <a:buChar char="•"/>
            </a:pPr>
            <a:r>
              <a:rPr lang="en-US" sz="1500" b="1" i="0" dirty="0">
                <a:effectLst/>
                <a:latin typeface="Arial" panose="020B0604020202020204" pitchFamily="34" charset="0"/>
              </a:rPr>
              <a:t>Strong Static Typing</a:t>
            </a:r>
            <a:r>
              <a:rPr lang="en-US" sz="1500" b="0" i="0" dirty="0">
                <a:effectLst/>
                <a:latin typeface="Arial" panose="020B0604020202020204" pitchFamily="34" charset="0"/>
              </a:rPr>
              <a:t> − JavaScript is not strongly typed. TypeScript comes with an optional static typing and type inference system through the TLS (TypeScript Language Service). The type of a variable, declared with no type, may be inferred by the TLS based on its value.</a:t>
            </a:r>
          </a:p>
          <a:p>
            <a:pPr>
              <a:buFont typeface="Arial" panose="020B0604020202020204" pitchFamily="34" charset="0"/>
              <a:buChar char="•"/>
            </a:pPr>
            <a:r>
              <a:rPr lang="en-US" sz="1500" b="0" i="0" dirty="0">
                <a:effectLst/>
                <a:latin typeface="Arial" panose="020B0604020202020204" pitchFamily="34" charset="0"/>
              </a:rPr>
              <a:t>TypeScript </a:t>
            </a:r>
            <a:r>
              <a:rPr lang="en-US" sz="1500" b="1" i="0" dirty="0">
                <a:effectLst/>
                <a:latin typeface="Arial" panose="020B0604020202020204" pitchFamily="34" charset="0"/>
              </a:rPr>
              <a:t>supports type definitions</a:t>
            </a:r>
            <a:r>
              <a:rPr lang="en-US" sz="1500" b="0" i="0" dirty="0">
                <a:effectLst/>
                <a:latin typeface="Arial" panose="020B0604020202020204" pitchFamily="34" charset="0"/>
              </a:rPr>
              <a:t> for existing JavaScript libraries. TypeScript Definition file (with </a:t>
            </a:r>
            <a:r>
              <a:rPr lang="en-US" sz="1500" b="1" i="0" dirty="0">
                <a:effectLst/>
                <a:latin typeface="Arial" panose="020B0604020202020204" pitchFamily="34" charset="0"/>
              </a:rPr>
              <a:t>.</a:t>
            </a:r>
            <a:r>
              <a:rPr lang="en-US" sz="1500" b="1" i="0" dirty="0" err="1">
                <a:effectLst/>
                <a:latin typeface="Arial" panose="020B0604020202020204" pitchFamily="34" charset="0"/>
              </a:rPr>
              <a:t>d.ts</a:t>
            </a:r>
            <a:r>
              <a:rPr lang="en-US" sz="1500" b="0" i="0" dirty="0">
                <a:effectLst/>
                <a:latin typeface="Arial" panose="020B0604020202020204" pitchFamily="34" charset="0"/>
              </a:rPr>
              <a:t> extension) provides definition for external JavaScript libraries. Hence, TypeScript code can contain these libraries.</a:t>
            </a:r>
          </a:p>
          <a:p>
            <a:pPr>
              <a:buFont typeface="Arial" panose="020B0604020202020204" pitchFamily="34" charset="0"/>
              <a:buChar char="•"/>
            </a:pPr>
            <a:r>
              <a:rPr lang="en-US" sz="1500" b="0" i="0" dirty="0">
                <a:effectLst/>
                <a:latin typeface="Arial" panose="020B0604020202020204" pitchFamily="34" charset="0"/>
              </a:rPr>
              <a:t>TypeScript </a:t>
            </a:r>
            <a:r>
              <a:rPr lang="en-US" sz="1500" b="1" i="0" dirty="0">
                <a:effectLst/>
                <a:latin typeface="Arial" panose="020B0604020202020204" pitchFamily="34" charset="0"/>
              </a:rPr>
              <a:t>supports Object Oriented Programming</a:t>
            </a:r>
            <a:r>
              <a:rPr lang="en-US" sz="1500" b="0" i="0" dirty="0">
                <a:effectLst/>
                <a:latin typeface="Arial" panose="020B0604020202020204" pitchFamily="34" charset="0"/>
              </a:rPr>
              <a:t> concepts like classes, interfaces, inheritance, etc.</a:t>
            </a:r>
          </a:p>
          <a:p>
            <a:endParaRPr lang="en-US" sz="1500" dirty="0"/>
          </a:p>
        </p:txBody>
      </p:sp>
      <p:pic>
        <p:nvPicPr>
          <p:cNvPr id="7" name="Graphic 6" descr="Web Design">
            <a:extLst>
              <a:ext uri="{FF2B5EF4-FFF2-40B4-BE49-F238E27FC236}">
                <a16:creationId xmlns:a16="http://schemas.microsoft.com/office/drawing/2014/main" id="{6BFC8935-9690-4B7C-81E9-9232F332FB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6904" y="4553084"/>
            <a:ext cx="1685977" cy="1685977"/>
          </a:xfrm>
          <a:prstGeom prst="rect">
            <a:avLst/>
          </a:prstGeom>
        </p:spPr>
      </p:pic>
    </p:spTree>
    <p:extLst>
      <p:ext uri="{BB962C8B-B14F-4D97-AF65-F5344CB8AC3E}">
        <p14:creationId xmlns:p14="http://schemas.microsoft.com/office/powerpoint/2010/main" val="17237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77FC-1021-4906-AD39-9F3C7DB8CBF5}"/>
              </a:ext>
            </a:extLst>
          </p:cNvPr>
          <p:cNvSpPr>
            <a:spLocks noGrp="1"/>
          </p:cNvSpPr>
          <p:nvPr>
            <p:ph type="title"/>
          </p:nvPr>
        </p:nvSpPr>
        <p:spPr>
          <a:xfrm>
            <a:off x="1024128" y="585216"/>
            <a:ext cx="5902061" cy="1499616"/>
          </a:xfrm>
        </p:spPr>
        <p:txBody>
          <a:bodyPr>
            <a:normAutofit/>
          </a:bodyPr>
          <a:lstStyle/>
          <a:p>
            <a:r>
              <a:rPr lang="en-US" sz="3500" b="0" i="0">
                <a:effectLst/>
                <a:latin typeface="Arial" panose="020B0604020202020204" pitchFamily="34" charset="0"/>
              </a:rPr>
              <a:t>Components of TypeScript</a:t>
            </a:r>
            <a:br>
              <a:rPr lang="en-US" sz="3500" b="0" i="0">
                <a:effectLst/>
                <a:latin typeface="Arial" panose="020B0604020202020204" pitchFamily="34" charset="0"/>
              </a:rPr>
            </a:br>
            <a:endParaRPr lang="en-US" sz="3500"/>
          </a:p>
        </p:txBody>
      </p:sp>
      <p:sp>
        <p:nvSpPr>
          <p:cNvPr id="3" name="Content Placeholder 2">
            <a:extLst>
              <a:ext uri="{FF2B5EF4-FFF2-40B4-BE49-F238E27FC236}">
                <a16:creationId xmlns:a16="http://schemas.microsoft.com/office/drawing/2014/main" id="{239CCE7F-61E1-44F6-9F05-2135A69816FF}"/>
              </a:ext>
            </a:extLst>
          </p:cNvPr>
          <p:cNvSpPr>
            <a:spLocks noGrp="1"/>
          </p:cNvSpPr>
          <p:nvPr>
            <p:ph idx="1"/>
          </p:nvPr>
        </p:nvSpPr>
        <p:spPr>
          <a:xfrm>
            <a:off x="1024128" y="2286000"/>
            <a:ext cx="5902061" cy="3931920"/>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latin typeface="Arial" panose="020B0604020202020204" pitchFamily="34" charset="0"/>
                <a:cs typeface="Arial" panose="020B0604020202020204" pitchFamily="34" charset="0"/>
              </a:rPr>
              <a:t>At its heart, TypeScript has the following three components −</a:t>
            </a:r>
            <a:endParaRPr kumimoji="0" lang="en-US" altLang="en-US" sz="1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effectLst/>
                <a:latin typeface="Arial" panose="020B0604020202020204" pitchFamily="34" charset="0"/>
                <a:cs typeface="Arial" panose="020B0604020202020204" pitchFamily="34" charset="0"/>
              </a:rPr>
              <a:t>Language</a:t>
            </a:r>
            <a:r>
              <a:rPr kumimoji="0" lang="en-US" altLang="en-US" sz="1700" b="0" i="0" u="none" strike="noStrike" cap="none" normalizeH="0" baseline="0">
                <a:ln>
                  <a:noFill/>
                </a:ln>
                <a:effectLst/>
                <a:latin typeface="Arial" panose="020B0604020202020204" pitchFamily="34" charset="0"/>
                <a:cs typeface="Arial" panose="020B0604020202020204" pitchFamily="34" charset="0"/>
              </a:rPr>
              <a:t> − It comprises of the syntax, keywords, and type annotations.</a:t>
            </a: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effectLst/>
                <a:latin typeface="Arial" panose="020B0604020202020204" pitchFamily="34" charset="0"/>
                <a:cs typeface="Arial" panose="020B0604020202020204" pitchFamily="34" charset="0"/>
              </a:rPr>
              <a:t>The TypeScript Compiler</a:t>
            </a:r>
            <a:r>
              <a:rPr kumimoji="0" lang="en-US" altLang="en-US" sz="1700" b="0" i="0" u="none" strike="noStrike" cap="none" normalizeH="0" baseline="0">
                <a:ln>
                  <a:noFill/>
                </a:ln>
                <a:effectLst/>
                <a:latin typeface="Arial" panose="020B0604020202020204" pitchFamily="34" charset="0"/>
                <a:cs typeface="Arial" panose="020B0604020202020204" pitchFamily="34" charset="0"/>
              </a:rPr>
              <a:t> − The TypeScript compiler (tsc) converts the instructions written in TypeScript to its JavaScript equivalent.</a:t>
            </a: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effectLst/>
                <a:latin typeface="Arial" panose="020B0604020202020204" pitchFamily="34" charset="0"/>
                <a:cs typeface="Arial" panose="020B0604020202020204" pitchFamily="34" charset="0"/>
              </a:rPr>
              <a:t>The TypeScript Language Service</a:t>
            </a:r>
            <a:r>
              <a:rPr kumimoji="0" lang="en-US" altLang="en-US" sz="1700" b="0" i="0" u="none" strike="noStrike" cap="none" normalizeH="0" baseline="0">
                <a:ln>
                  <a:noFill/>
                </a:ln>
                <a:effectLst/>
                <a:latin typeface="Arial" panose="020B0604020202020204" pitchFamily="34" charset="0"/>
                <a:cs typeface="Arial" panose="020B0604020202020204" pitchFamily="34" charset="0"/>
              </a:rPr>
              <a:t> − The "Language Service" exposes an additional layer around the core compiler pipeline that are editor-like applications. The language service supports the common set of a typical editor operations like statement completions, signature help, code formatting and outlining, colorization, etc.</a:t>
            </a: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a:ln>
                  <a:noFill/>
                </a:ln>
                <a:effectLst/>
              </a:rPr>
              <a:t>      </a:t>
            </a:r>
            <a:br>
              <a:rPr kumimoji="0" lang="en-US" altLang="en-US" sz="1700" b="0" i="0" u="none" strike="noStrike" cap="none" normalizeH="0" baseline="0">
                <a:ln>
                  <a:noFill/>
                </a:ln>
                <a:effectLst/>
                <a:latin typeface="Arial" panose="020B0604020202020204" pitchFamily="34" charset="0"/>
              </a:rPr>
            </a:br>
            <a:endParaRPr kumimoji="0" lang="en-US" altLang="en-US" sz="1700" b="0" i="0" u="none" strike="noStrike" cap="none" normalizeH="0" baseline="0">
              <a:ln>
                <a:noFill/>
              </a:ln>
              <a:effectLst/>
              <a:latin typeface="Arial" panose="020B0604020202020204" pitchFamily="34" charset="0"/>
            </a:endParaRPr>
          </a:p>
        </p:txBody>
      </p:sp>
      <p:pic>
        <p:nvPicPr>
          <p:cNvPr id="3074" name="Picture 2" descr="TypeScript Components">
            <a:extLst>
              <a:ext uri="{FF2B5EF4-FFF2-40B4-BE49-F238E27FC236}">
                <a16:creationId xmlns:a16="http://schemas.microsoft.com/office/drawing/2014/main" id="{E3FADBF9-1745-4E64-A94C-FC70D16A82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2267" y="727193"/>
            <a:ext cx="3999654" cy="540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38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980B9-C36C-4CDA-8A22-260C55D059D5}"/>
              </a:ext>
            </a:extLst>
          </p:cNvPr>
          <p:cNvSpPr>
            <a:spLocks noGrp="1"/>
          </p:cNvSpPr>
          <p:nvPr>
            <p:ph type="title"/>
          </p:nvPr>
        </p:nvSpPr>
        <p:spPr>
          <a:xfrm>
            <a:off x="964788" y="804333"/>
            <a:ext cx="3391900" cy="5249334"/>
          </a:xfrm>
        </p:spPr>
        <p:txBody>
          <a:bodyPr>
            <a:normAutofit/>
          </a:bodyPr>
          <a:lstStyle/>
          <a:p>
            <a:pPr algn="r"/>
            <a:r>
              <a:rPr lang="en-US" sz="3100" b="0" i="0">
                <a:solidFill>
                  <a:srgbClr val="FFFFFF"/>
                </a:solidFill>
                <a:effectLst/>
                <a:latin typeface="Arial" panose="020B0604020202020204" pitchFamily="34" charset="0"/>
              </a:rPr>
              <a:t>Declaration Files</a:t>
            </a:r>
            <a:br>
              <a:rPr lang="en-US" sz="3100" b="0" i="0">
                <a:solidFill>
                  <a:srgbClr val="FFFFFF"/>
                </a:solidFill>
                <a:effectLst/>
                <a:latin typeface="Arial" panose="020B0604020202020204" pitchFamily="34" charset="0"/>
              </a:rPr>
            </a:br>
            <a:endParaRPr lang="en-US" sz="3100">
              <a:solidFill>
                <a:srgbClr val="FFFFFF"/>
              </a:solidFill>
            </a:endParaRPr>
          </a:p>
        </p:txBody>
      </p:sp>
      <p:sp>
        <p:nvSpPr>
          <p:cNvPr id="3" name="Content Placeholder 2">
            <a:extLst>
              <a:ext uri="{FF2B5EF4-FFF2-40B4-BE49-F238E27FC236}">
                <a16:creationId xmlns:a16="http://schemas.microsoft.com/office/drawing/2014/main" id="{A0EAB6A0-8AD9-4302-B514-6AAFB7FC1B74}"/>
              </a:ext>
            </a:extLst>
          </p:cNvPr>
          <p:cNvSpPr>
            <a:spLocks noGrp="1"/>
          </p:cNvSpPr>
          <p:nvPr>
            <p:ph idx="1"/>
          </p:nvPr>
        </p:nvSpPr>
        <p:spPr>
          <a:xfrm>
            <a:off x="4951048" y="804333"/>
            <a:ext cx="6306003" cy="5249334"/>
          </a:xfrm>
        </p:spPr>
        <p:txBody>
          <a:bodyPr anchor="ctr">
            <a:normAutofit/>
          </a:bodyPr>
          <a:lstStyle/>
          <a:p>
            <a:r>
              <a:rPr lang="en-US" b="0" i="0" dirty="0">
                <a:effectLst/>
                <a:latin typeface="Arial" panose="020B0604020202020204" pitchFamily="34" charset="0"/>
              </a:rPr>
              <a:t>When a TypeScript script gets compiled, there is an option to generate a </a:t>
            </a:r>
            <a:r>
              <a:rPr lang="en-US" b="1" i="0" dirty="0">
                <a:effectLst/>
                <a:latin typeface="Arial" panose="020B0604020202020204" pitchFamily="34" charset="0"/>
              </a:rPr>
              <a:t>declaration file</a:t>
            </a:r>
            <a:r>
              <a:rPr lang="en-US" b="0" i="0" dirty="0">
                <a:effectLst/>
                <a:latin typeface="Arial" panose="020B0604020202020204" pitchFamily="34" charset="0"/>
              </a:rPr>
              <a:t> (with the extension </a:t>
            </a:r>
            <a:r>
              <a:rPr lang="en-US" b="1" i="0" dirty="0">
                <a:effectLst/>
                <a:latin typeface="Arial" panose="020B0604020202020204" pitchFamily="34" charset="0"/>
              </a:rPr>
              <a:t>.</a:t>
            </a:r>
            <a:r>
              <a:rPr lang="en-US" b="1" i="0" dirty="0" err="1">
                <a:effectLst/>
                <a:latin typeface="Arial" panose="020B0604020202020204" pitchFamily="34" charset="0"/>
              </a:rPr>
              <a:t>d.ts</a:t>
            </a:r>
            <a:r>
              <a:rPr lang="en-US" b="0" i="0" dirty="0">
                <a:effectLst/>
                <a:latin typeface="Arial" panose="020B0604020202020204" pitchFamily="34" charset="0"/>
              </a:rPr>
              <a:t>) that functions as an interface to the components in the compiled JavaScript. The concept of declaration files is analogous to the concept of header files found in C/C++. The declaration files (files with </a:t>
            </a:r>
            <a:r>
              <a:rPr lang="en-US" b="1" i="0" dirty="0">
                <a:effectLst/>
                <a:latin typeface="Arial" panose="020B0604020202020204" pitchFamily="34" charset="0"/>
              </a:rPr>
              <a:t>.</a:t>
            </a:r>
            <a:r>
              <a:rPr lang="en-US" b="1" i="0" dirty="0" err="1">
                <a:effectLst/>
                <a:latin typeface="Arial" panose="020B0604020202020204" pitchFamily="34" charset="0"/>
              </a:rPr>
              <a:t>d.ts</a:t>
            </a:r>
            <a:r>
              <a:rPr lang="en-US" b="0" i="0" dirty="0">
                <a:effectLst/>
                <a:latin typeface="Arial" panose="020B0604020202020204" pitchFamily="34" charset="0"/>
              </a:rPr>
              <a:t> extension) provide </a:t>
            </a:r>
            <a:r>
              <a:rPr lang="en-US" b="0" i="0" dirty="0" err="1">
                <a:effectLst/>
                <a:latin typeface="Arial" panose="020B0604020202020204" pitchFamily="34" charset="0"/>
              </a:rPr>
              <a:t>intellisense</a:t>
            </a:r>
            <a:r>
              <a:rPr lang="en-US" b="0" i="0" dirty="0">
                <a:effectLst/>
                <a:latin typeface="Arial" panose="020B0604020202020204" pitchFamily="34" charset="0"/>
              </a:rPr>
              <a:t> for types, function calls, and variable support for JavaScript libraries like jQuery, </a:t>
            </a:r>
            <a:r>
              <a:rPr lang="en-US" b="0" i="0" dirty="0" err="1">
                <a:effectLst/>
                <a:latin typeface="Arial" panose="020B0604020202020204" pitchFamily="34" charset="0"/>
              </a:rPr>
              <a:t>MooTools</a:t>
            </a:r>
            <a:r>
              <a:rPr lang="en-US" b="0" i="0" dirty="0">
                <a:effectLst/>
                <a:latin typeface="Arial" panose="020B0604020202020204" pitchFamily="34" charset="0"/>
              </a:rPr>
              <a:t>, etc.</a:t>
            </a:r>
            <a:endParaRPr lang="en-US" dirty="0"/>
          </a:p>
        </p:txBody>
      </p:sp>
    </p:spTree>
    <p:extLst>
      <p:ext uri="{BB962C8B-B14F-4D97-AF65-F5344CB8AC3E}">
        <p14:creationId xmlns:p14="http://schemas.microsoft.com/office/powerpoint/2010/main" val="402655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8" y="643467"/>
            <a:ext cx="3415612" cy="5571066"/>
          </a:xfrm>
        </p:spPr>
        <p:txBody>
          <a:bodyPr>
            <a:normAutofit/>
          </a:bodyPr>
          <a:lstStyle/>
          <a:p>
            <a:r>
              <a:rPr lang="en-US" sz="4600" b="1">
                <a:solidFill>
                  <a:srgbClr val="FFFFFF"/>
                </a:solidFill>
              </a:rPr>
              <a:t>TypeScript - Environment Setup</a:t>
            </a:r>
            <a:br>
              <a:rPr lang="en-US" sz="4600" b="1">
                <a:solidFill>
                  <a:srgbClr val="FFFFFF"/>
                </a:solidFill>
              </a:rPr>
            </a:br>
            <a:endParaRPr lang="en-US" sz="4600">
              <a:solidFill>
                <a:srgbClr val="FFFFFF"/>
              </a:solidFill>
            </a:endParaRPr>
          </a:p>
        </p:txBody>
      </p:sp>
      <p:graphicFrame>
        <p:nvGraphicFramePr>
          <p:cNvPr id="5" name="Content Placeholder 2">
            <a:extLst>
              <a:ext uri="{FF2B5EF4-FFF2-40B4-BE49-F238E27FC236}">
                <a16:creationId xmlns:a16="http://schemas.microsoft.com/office/drawing/2014/main" id="{885E34A1-707D-4D2A-978C-27AC835F406E}"/>
              </a:ext>
            </a:extLst>
          </p:cNvPr>
          <p:cNvGraphicFramePr>
            <a:graphicFrameLocks noGrp="1"/>
          </p:cNvGraphicFramePr>
          <p:nvPr>
            <p:ph idx="1"/>
            <p:extLst>
              <p:ext uri="{D42A27DB-BD31-4B8C-83A1-F6EECF244321}">
                <p14:modId xmlns:p14="http://schemas.microsoft.com/office/powerpoint/2010/main" val="195933320"/>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95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b="1" dirty="0" err="1"/>
              <a:t>TypeScript</a:t>
            </a:r>
            <a:r>
              <a:rPr lang="en-US" b="1" dirty="0"/>
              <a:t> - Basic Syntax</a:t>
            </a:r>
            <a:br>
              <a:rPr lang="en-US" b="1" dirty="0"/>
            </a:br>
            <a:endParaRPr lang="en-US"/>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99330" y="804333"/>
            <a:ext cx="6257721" cy="5249334"/>
          </a:xfrm>
        </p:spPr>
        <p:txBody>
          <a:bodyPr anchor="ctr">
            <a:normAutofit/>
          </a:bodyPr>
          <a:lstStyle/>
          <a:p>
            <a:r>
              <a:rPr lang="en-US" dirty="0"/>
              <a:t>Syntax defines a set of rules for writing programs. Every language specification defines its own syntax. A </a:t>
            </a:r>
            <a:r>
              <a:rPr lang="en-US" dirty="0" err="1"/>
              <a:t>TypeScript</a:t>
            </a:r>
            <a:r>
              <a:rPr lang="en-US" dirty="0"/>
              <a:t> program is composed of −</a:t>
            </a:r>
          </a:p>
          <a:p>
            <a:pPr>
              <a:buFont typeface="Arial" panose="020B0604020202020204" pitchFamily="34" charset="0"/>
              <a:buChar char="•"/>
            </a:pPr>
            <a:r>
              <a:rPr lang="en-US" dirty="0"/>
              <a:t> Modules</a:t>
            </a:r>
          </a:p>
          <a:p>
            <a:pPr>
              <a:buFont typeface="Arial" panose="020B0604020202020204" pitchFamily="34" charset="0"/>
              <a:buChar char="•"/>
            </a:pPr>
            <a:r>
              <a:rPr lang="en-US" dirty="0"/>
              <a:t> Functions</a:t>
            </a:r>
          </a:p>
          <a:p>
            <a:pPr>
              <a:buFont typeface="Arial" panose="020B0604020202020204" pitchFamily="34" charset="0"/>
              <a:buChar char="•"/>
            </a:pPr>
            <a:r>
              <a:rPr lang="en-US" dirty="0"/>
              <a:t> Variables</a:t>
            </a:r>
          </a:p>
          <a:p>
            <a:pPr>
              <a:buFont typeface="Arial" panose="020B0604020202020204" pitchFamily="34" charset="0"/>
              <a:buChar char="•"/>
            </a:pPr>
            <a:r>
              <a:rPr lang="en-US" dirty="0"/>
              <a:t> Statements and Expressions</a:t>
            </a:r>
          </a:p>
          <a:p>
            <a:pPr>
              <a:buFont typeface="Arial" panose="020B0604020202020204" pitchFamily="34" charset="0"/>
              <a:buChar char="•"/>
            </a:pPr>
            <a:r>
              <a:rPr lang="en-US" dirty="0"/>
              <a:t> Comments</a:t>
            </a:r>
          </a:p>
          <a:p>
            <a:endParaRPr lang="en-US" dirty="0"/>
          </a:p>
        </p:txBody>
      </p:sp>
    </p:spTree>
    <p:extLst>
      <p:ext uri="{BB962C8B-B14F-4D97-AF65-F5344CB8AC3E}">
        <p14:creationId xmlns:p14="http://schemas.microsoft.com/office/powerpoint/2010/main" val="4080495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5</TotalTime>
  <Words>2140</Words>
  <Application>Microsoft Office PowerPoint</Application>
  <PresentationFormat>Widescreen</PresentationFormat>
  <Paragraphs>156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Tw Cen MT</vt:lpstr>
      <vt:lpstr>Tw Cen MT Condensed</vt:lpstr>
      <vt:lpstr>Wingdings 3</vt:lpstr>
      <vt:lpstr>Integral</vt:lpstr>
      <vt:lpstr>Typescript</vt:lpstr>
      <vt:lpstr>What is Typescript? </vt:lpstr>
      <vt:lpstr>Features of TypeScript </vt:lpstr>
      <vt:lpstr>TypeScript and ECMAScript </vt:lpstr>
      <vt:lpstr>benefits of TypeScript</vt:lpstr>
      <vt:lpstr>Components of TypeScript </vt:lpstr>
      <vt:lpstr>Declaration Files </vt:lpstr>
      <vt:lpstr>TypeScript - Environment Setup </vt:lpstr>
      <vt:lpstr>TypeScript - Basic Syntax </vt:lpstr>
      <vt:lpstr>First Program</vt:lpstr>
      <vt:lpstr>TypeScript - Types </vt:lpstr>
      <vt:lpstr>TypeScript - Variables </vt:lpstr>
      <vt:lpstr>TypeScript - Operators </vt:lpstr>
      <vt:lpstr>TypeScript - Decision Making </vt:lpstr>
      <vt:lpstr>TypeScript - Loops </vt:lpstr>
      <vt:lpstr>TypeScript - Functions </vt:lpstr>
      <vt:lpstr>Typescript: number,String, Arrays</vt:lpstr>
      <vt:lpstr>TypeScript – Tuples And union </vt:lpstr>
      <vt:lpstr>TypeScript - Interfaces </vt:lpstr>
      <vt:lpstr>TypeScript - Classes </vt:lpstr>
      <vt:lpstr>TypeScript - Objects </vt:lpstr>
      <vt:lpstr>TypeScript - Namespaces </vt:lpstr>
      <vt:lpstr>TypeScript - Modules </vt:lpstr>
      <vt:lpstr>TypeScript - Modules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vishal chawla</dc:creator>
  <cp:lastModifiedBy>Chawla, Vishal</cp:lastModifiedBy>
  <cp:revision>2</cp:revision>
  <dcterms:created xsi:type="dcterms:W3CDTF">2019-03-22T00:26:43Z</dcterms:created>
  <dcterms:modified xsi:type="dcterms:W3CDTF">2021-03-20T14:10:28Z</dcterms:modified>
</cp:coreProperties>
</file>