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Medium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fg19T7bvvdArf76rkjMprRyhYb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ina Hegron" initials="" lastIdx="1" clrIdx="0"/>
  <p:cmAuthor id="1" name="Jason Billi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8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5242560" y="0"/>
            <a:ext cx="6949440" cy="6880150"/>
          </a:xfrm>
          <a:prstGeom prst="rect">
            <a:avLst/>
          </a:prstGeom>
          <a:solidFill>
            <a:srgbClr val="F37920"/>
          </a:solidFill>
          <a:ln>
            <a:noFill/>
          </a:ln>
        </p:spPr>
        <p:txBody>
          <a:bodyPr spcFirstLastPara="1" wrap="square" lIns="89100" tIns="131550" rIns="89100" bIns="44550" anchor="t" anchorCtr="0">
            <a:no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7"/>
              <a:buFont typeface="Calibri"/>
              <a:buNone/>
            </a:pPr>
            <a:endParaRPr sz="109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5445125" y="266625"/>
            <a:ext cx="62414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00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000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4000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4000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>
            <a:spLocks noGrp="1"/>
          </p:cNvSpPr>
          <p:nvPr>
            <p:ph type="pic" idx="2"/>
          </p:nvPr>
        </p:nvSpPr>
        <p:spPr>
          <a:xfrm>
            <a:off x="1016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3"/>
          </p:nvPr>
        </p:nvSpPr>
        <p:spPr>
          <a:xfrm>
            <a:off x="5435600" y="755500"/>
            <a:ext cx="6543040" cy="47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4"/>
          </p:nvPr>
        </p:nvSpPr>
        <p:spPr>
          <a:xfrm>
            <a:off x="5435600" y="5840587"/>
            <a:ext cx="6543040" cy="63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8_Custom Layout 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5242560" y="0"/>
            <a:ext cx="6949440" cy="6880150"/>
          </a:xfrm>
          <a:prstGeom prst="rect">
            <a:avLst/>
          </a:prstGeom>
          <a:solidFill>
            <a:srgbClr val="F37920"/>
          </a:solidFill>
          <a:ln>
            <a:noFill/>
          </a:ln>
        </p:spPr>
        <p:txBody>
          <a:bodyPr spcFirstLastPara="1" wrap="square" lIns="89100" tIns="131550" rIns="89100" bIns="44550" anchor="t" anchorCtr="0">
            <a:no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7"/>
              <a:buFont typeface="Calibri"/>
              <a:buNone/>
            </a:pPr>
            <a:endParaRPr sz="109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5435600" y="243840"/>
            <a:ext cx="6543040" cy="64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5242560" y="0"/>
            <a:ext cx="6949440" cy="6858000"/>
          </a:xfrm>
          <a:prstGeom prst="rect">
            <a:avLst/>
          </a:prstGeom>
          <a:solidFill>
            <a:srgbClr val="F37920"/>
          </a:solidFill>
          <a:ln>
            <a:noFill/>
          </a:ln>
        </p:spPr>
        <p:txBody>
          <a:bodyPr spcFirstLastPara="1" wrap="square" lIns="89100" tIns="131550" rIns="89100" bIns="44550" anchor="t" anchorCtr="0">
            <a:no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None/>
            </a:pPr>
            <a:endParaRPr sz="109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5242560" y="0"/>
            <a:ext cx="6949440" cy="6880150"/>
          </a:xfrm>
          <a:prstGeom prst="rect">
            <a:avLst/>
          </a:prstGeom>
          <a:solidFill>
            <a:srgbClr val="F37920"/>
          </a:solidFill>
          <a:ln>
            <a:noFill/>
          </a:ln>
        </p:spPr>
        <p:txBody>
          <a:bodyPr spcFirstLastPara="1" wrap="square" lIns="89100" tIns="131550" rIns="89100" bIns="44550" anchor="t" anchorCtr="0">
            <a:no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None/>
            </a:pPr>
            <a:endParaRPr sz="109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>
            <a:spLocks noGrp="1"/>
          </p:cNvSpPr>
          <p:nvPr>
            <p:ph type="pic" idx="2"/>
          </p:nvPr>
        </p:nvSpPr>
        <p:spPr>
          <a:xfrm>
            <a:off x="1016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5435600" y="755500"/>
            <a:ext cx="6543040" cy="47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/>
          <p:nvPr/>
        </p:nvSpPr>
        <p:spPr>
          <a:xfrm>
            <a:off x="5445760" y="232280"/>
            <a:ext cx="652980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Fuel for Tomorrow Innovation Challenge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3"/>
          </p:nvPr>
        </p:nvSpPr>
        <p:spPr>
          <a:xfrm>
            <a:off x="5435600" y="5840587"/>
            <a:ext cx="6543040" cy="63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38" name="Google Shape;3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14932" y="164147"/>
            <a:ext cx="1095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6"/>
          <p:cNvSpPr txBox="1"/>
          <p:nvPr/>
        </p:nvSpPr>
        <p:spPr>
          <a:xfrm>
            <a:off x="427850" y="352771"/>
            <a:ext cx="102726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THE CONSUMER AND NEED FOR YOUR INNOVATION</a:t>
            </a:r>
            <a:endParaRPr/>
          </a:p>
        </p:txBody>
      </p:sp>
      <p:grpSp>
        <p:nvGrpSpPr>
          <p:cNvPr id="40" name="Google Shape;40;p16"/>
          <p:cNvGrpSpPr/>
          <p:nvPr/>
        </p:nvGrpSpPr>
        <p:grpSpPr>
          <a:xfrm>
            <a:off x="491550" y="1392528"/>
            <a:ext cx="11218757" cy="4833990"/>
            <a:chOff x="1929932" y="1879948"/>
            <a:chExt cx="8362847" cy="3732946"/>
          </a:xfrm>
        </p:grpSpPr>
        <p:sp>
          <p:nvSpPr>
            <p:cNvPr id="41" name="Google Shape;41;p16"/>
            <p:cNvSpPr/>
            <p:nvPr/>
          </p:nvSpPr>
          <p:spPr>
            <a:xfrm>
              <a:off x="1929932" y="1879948"/>
              <a:ext cx="3791495" cy="2696804"/>
            </a:xfrm>
            <a:prstGeom prst="rect">
              <a:avLst/>
            </a:prstGeom>
            <a:solidFill>
              <a:srgbClr val="F37920"/>
            </a:solidFill>
            <a:ln>
              <a:noFill/>
            </a:ln>
          </p:spPr>
          <p:txBody>
            <a:bodyPr spcFirstLastPara="1" wrap="square" lIns="89100" tIns="131550" rIns="89100" bIns="44550" anchor="t" anchorCtr="0">
              <a:noAutofit/>
            </a:bodyPr>
            <a:lstStyle/>
            <a:p>
              <a:pPr marL="239789" marR="0" lvl="0" indent="-154701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7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5925915" y="1879948"/>
              <a:ext cx="4359517" cy="2696804"/>
            </a:xfrm>
            <a:prstGeom prst="rect">
              <a:avLst/>
            </a:prstGeom>
            <a:solidFill>
              <a:srgbClr val="F37920"/>
            </a:solidFill>
            <a:ln>
              <a:noFill/>
            </a:ln>
          </p:spPr>
          <p:txBody>
            <a:bodyPr spcFirstLastPara="1" wrap="square" lIns="89100" tIns="131550" rIns="89100" bIns="44550" anchor="t" anchorCtr="0">
              <a:noAutofit/>
            </a:bodyPr>
            <a:lstStyle/>
            <a:p>
              <a:pPr marL="239789" marR="0" lvl="0" indent="-154701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1929933" y="4798602"/>
              <a:ext cx="8362846" cy="814292"/>
            </a:xfrm>
            <a:prstGeom prst="rect">
              <a:avLst/>
            </a:prstGeom>
            <a:solidFill>
              <a:srgbClr val="F37920"/>
            </a:solidFill>
            <a:ln>
              <a:noFill/>
            </a:ln>
          </p:spPr>
          <p:txBody>
            <a:bodyPr spcFirstLastPara="1" wrap="square" lIns="89100" tIns="131550" rIns="89100" bIns="44550" anchor="t" anchorCtr="0">
              <a:noAutofit/>
            </a:bodyPr>
            <a:lstStyle/>
            <a:p>
              <a:pPr marL="70783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77" i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44" name="Google Shape;44;p16"/>
          <p:cNvSpPr txBox="1"/>
          <p:nvPr/>
        </p:nvSpPr>
        <p:spPr>
          <a:xfrm>
            <a:off x="601394" y="1515555"/>
            <a:ext cx="3590778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Situation / Context</a:t>
            </a: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087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Identify &amp; describe the situation your consumer is in: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Who are they? 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are they?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time of day?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they doing?</a:t>
            </a:r>
            <a:endParaRPr/>
          </a:p>
        </p:txBody>
      </p:sp>
      <p:sp>
        <p:nvSpPr>
          <p:cNvPr id="45" name="Google Shape;45;p16"/>
          <p:cNvSpPr txBox="1"/>
          <p:nvPr/>
        </p:nvSpPr>
        <p:spPr>
          <a:xfrm>
            <a:off x="5931877" y="1515555"/>
            <a:ext cx="5768573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Consumer Need(s)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087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 deeper into describing their functional, emotional and social needs in the situation: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the need and why?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they need emotionally in this moment?</a:t>
            </a:r>
            <a:endParaRPr/>
          </a:p>
          <a:p>
            <a:pPr marL="256537" marR="0" lvl="0" indent="-1714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they physically desire?</a:t>
            </a:r>
            <a:endParaRPr/>
          </a:p>
          <a:p>
            <a:pPr marL="256537" marR="0" lvl="0" indent="-10160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474784" y="5149212"/>
            <a:ext cx="110607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078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your sales pitch? Why would people buy your product?</a:t>
            </a:r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601394" y="3138488"/>
            <a:ext cx="4844366" cy="16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5953760" y="3147696"/>
            <a:ext cx="5439508" cy="16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565638" y="5475405"/>
            <a:ext cx="10969870" cy="6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/>
        </p:nvSpPr>
        <p:spPr>
          <a:xfrm>
            <a:off x="5242560" y="0"/>
            <a:ext cx="6949440" cy="6880150"/>
          </a:xfrm>
          <a:prstGeom prst="rect">
            <a:avLst/>
          </a:prstGeom>
          <a:solidFill>
            <a:srgbClr val="F37920"/>
          </a:solidFill>
          <a:ln>
            <a:noFill/>
          </a:ln>
        </p:spPr>
        <p:txBody>
          <a:bodyPr spcFirstLastPara="1" wrap="square" lIns="89100" tIns="131550" rIns="89100" bIns="44550" anchor="t" anchorCtr="0">
            <a:no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None/>
            </a:pPr>
            <a:endParaRPr sz="109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>
            <a:spLocks noGrp="1"/>
          </p:cNvSpPr>
          <p:nvPr>
            <p:ph type="pic" idx="2"/>
          </p:nvPr>
        </p:nvSpPr>
        <p:spPr>
          <a:xfrm>
            <a:off x="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5435600" y="755500"/>
            <a:ext cx="6543040" cy="5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/>
          <p:nvPr/>
        </p:nvSpPr>
        <p:spPr>
          <a:xfrm>
            <a:off x="5445760" y="232280"/>
            <a:ext cx="6760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Fuel for Tomorrow Innovation Challenge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5242560" y="0"/>
            <a:ext cx="6949440" cy="6880150"/>
          </a:xfrm>
          <a:prstGeom prst="rect">
            <a:avLst/>
          </a:prstGeom>
          <a:solidFill>
            <a:srgbClr val="F37920"/>
          </a:solidFill>
          <a:ln>
            <a:noFill/>
          </a:ln>
        </p:spPr>
        <p:txBody>
          <a:bodyPr spcFirstLastPara="1" wrap="square" lIns="89100" tIns="131550" rIns="89100" bIns="44550" anchor="t" anchorCtr="0">
            <a:noAutofit/>
          </a:bodyPr>
          <a:lstStyle/>
          <a:p>
            <a:pPr marL="239789" marR="0" lvl="0" indent="-154701" algn="l" rtl="0">
              <a:spcBef>
                <a:spcPts val="0"/>
              </a:spcBef>
              <a:spcAft>
                <a:spcPts val="0"/>
              </a:spcAft>
              <a:buNone/>
            </a:pPr>
            <a:endParaRPr sz="109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>
            <a:spLocks noGrp="1"/>
          </p:cNvSpPr>
          <p:nvPr>
            <p:ph type="pic" idx="2"/>
          </p:nvPr>
        </p:nvSpPr>
        <p:spPr>
          <a:xfrm>
            <a:off x="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435600" y="755500"/>
            <a:ext cx="6543040" cy="5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/>
          <p:nvPr/>
        </p:nvSpPr>
        <p:spPr>
          <a:xfrm>
            <a:off x="5445760" y="232280"/>
            <a:ext cx="6760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Fuel for Tomorrow Innovation Challenge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body" idx="1"/>
          </p:nvPr>
        </p:nvSpPr>
        <p:spPr>
          <a:xfrm>
            <a:off x="5445125" y="266625"/>
            <a:ext cx="62414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Fuel For Tomorrow Innovation Challenge Grand Theme: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</p:txBody>
      </p:sp>
      <p:sp>
        <p:nvSpPr>
          <p:cNvPr id="67" name="Google Shape;67;p1"/>
          <p:cNvSpPr>
            <a:spLocks noGrp="1"/>
          </p:cNvSpPr>
          <p:nvPr>
            <p:ph type="pic" idx="2"/>
          </p:nvPr>
        </p:nvSpPr>
        <p:spPr>
          <a:xfrm>
            <a:off x="1016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"/>
          <p:cNvSpPr txBox="1">
            <a:spLocks noGrp="1"/>
          </p:cNvSpPr>
          <p:nvPr>
            <p:ph type="body" idx="3"/>
          </p:nvPr>
        </p:nvSpPr>
        <p:spPr>
          <a:xfrm>
            <a:off x="5445125" y="964350"/>
            <a:ext cx="6543000" cy="47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Everyone needs to fuel and hydrate to maintain a healthy and active lifestyle.  As our day-to-day needs continually evolve and adapt to our ever-changing world – so will desires in the beverages we consume.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F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or this challenge, we want to hear your unique perspective and ideas to “solve a consumer need” under one of five categories.  Think about the category you choose wisely and consider what someone in that situation might truly need  or desire in a product from Gatorade.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Think wide with an eye to what may be desirable and feasible in the next 2-5 years.  Is your product a new hydrating beverage?  Is it even liquid to start?  Perhaps it’s in a new format that is transformed by the consumer at the time of consumption?  Is it delivered in a bottle, a can or something new?  Maybe it is a totally new concept no one has thought of before!  YOU take the creative reins and tell us!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l="16615" r="31184"/>
          <a:stretch/>
        </p:blipFill>
        <p:spPr>
          <a:xfrm>
            <a:off x="0" y="1152881"/>
            <a:ext cx="5237584" cy="26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5435600" y="755500"/>
            <a:ext cx="6543040" cy="5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5445125" y="266625"/>
            <a:ext cx="62414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Innovation Submission Categories: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>
            <a:spLocks noGrp="1"/>
          </p:cNvSpPr>
          <p:nvPr>
            <p:ph type="pic" idx="2"/>
          </p:nvPr>
        </p:nvSpPr>
        <p:spPr>
          <a:xfrm>
            <a:off x="1016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"/>
          <p:cNvSpPr txBox="1">
            <a:spLocks noGrp="1"/>
          </p:cNvSpPr>
          <p:nvPr>
            <p:ph type="body" idx="3"/>
          </p:nvPr>
        </p:nvSpPr>
        <p:spPr>
          <a:xfrm>
            <a:off x="5435600" y="755500"/>
            <a:ext cx="6543040" cy="47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 Gurlz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Beverages designed and detailed from a female identifying cohort perspective.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 Active -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Beverages for use in the active moment when your body and mind need the fuel to stay at the top of your game and keep pushing.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 Social -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Beverages for social settings - to stay fueled while enjoying a shared experience with others.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 Life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Beverages to supports a healthy lifestyle each and every day while being mindful of the planet we all share.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 Unchartered -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Beverages that fuel this generation in a way no other brand or product has done before!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25735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5445125" y="266625"/>
            <a:ext cx="65335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Rules of the court - What is in bounds!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85" name="Google Shape;85;p3"/>
          <p:cNvSpPr>
            <a:spLocks noGrp="1"/>
          </p:cNvSpPr>
          <p:nvPr>
            <p:ph type="pic" idx="2"/>
          </p:nvPr>
        </p:nvSpPr>
        <p:spPr>
          <a:xfrm>
            <a:off x="1016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"/>
          <p:cNvSpPr txBox="1">
            <a:spLocks noGrp="1"/>
          </p:cNvSpPr>
          <p:nvPr>
            <p:ph type="body" idx="3"/>
          </p:nvPr>
        </p:nvSpPr>
        <p:spPr>
          <a:xfrm>
            <a:off x="5435600" y="755500"/>
            <a:ext cx="6543040" cy="47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7305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Innovation must be </a:t>
            </a:r>
            <a:r>
              <a:rPr lang="en-US" sz="1400" b="1" u="sng">
                <a:latin typeface="Arial"/>
                <a:ea typeface="Arial"/>
                <a:cs typeface="Arial"/>
                <a:sym typeface="Arial"/>
              </a:rPr>
              <a:t>consumable.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 The innovation must include a beverage or form of a beverage that delivers on core Gatorade pillars - Hydration and refueling of the body).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85750" lvl="0" indent="-27305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innovation should be intended for individuals of the Gen Z generation (currently 12 - 25 years old).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85750" lvl="0" indent="-27305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recommend supporting  your submission with visuals (images, drawings, collages, pictures of mockups, etc.) and to keep your innovation descriptions clear and  to the point</a:t>
            </a:r>
            <a:r>
              <a:rPr lang="en-US" sz="1400"/>
              <a:t> in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 meaningful and catchy presentation style!  Wow us!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85750" lvl="0" indent="-27305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Innovations should NOT include, focus or have intended use within the alcohol category, the CBD category, or result in non-beverage-based solutions (ie. Energy Bars, Gums, Gummies and like products.)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85750" lvl="0" indent="-27305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While the challenge is focused on future products – keep in mind the realm of physics, economics, feasibility and plain old common sense!  While a </a:t>
            </a: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“drone made of gold that flies behind you while running providing uniquely flavored ultra hydrating dragonfruit based beverage on demand”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would be awesome – that might be a bit far fetched for this competition.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marL="228600" lvl="0" indent="-127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4">
            <a:alphaModFix/>
          </a:blip>
          <a:srcRect l="27994" r="29110"/>
          <a:stretch/>
        </p:blipFill>
        <p:spPr>
          <a:xfrm>
            <a:off x="7495" y="0"/>
            <a:ext cx="522732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61967" t="10966"/>
          <a:stretch/>
        </p:blipFill>
        <p:spPr>
          <a:xfrm>
            <a:off x="7496" y="-2"/>
            <a:ext cx="5222240" cy="6880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5435600" y="243840"/>
            <a:ext cx="6543040" cy="64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Information to consider regarding the Beverage / Consumable you are creating: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is the beverage you are formulating?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While consumers might be first attracted by the packaging or format, the actual beverage (what you consume) will be the key driver to buy again.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thinking about your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beverage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formulation, consider: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Initial Format (Liquid, Powder, Tablet, ????)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Base ingredients (ex. water, coconut water, watermelon juice, etc.)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Flavor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Color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Texture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Nutrition Facts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Sweet vs Salty vs Sour vs Umami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Sweet ingredients (sugar, sweetener, juice, etc.)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???????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body" idx="1"/>
          </p:nvPr>
        </p:nvSpPr>
        <p:spPr>
          <a:xfrm>
            <a:off x="5435600" y="243840"/>
            <a:ext cx="6543040" cy="64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Information to consider regarding the packaging or method of delivery for the beverage: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Consumption of a product requires delivering it to consumers in a relevant manner which meet their needs.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How should your product be packaged to best fit the occasion and convey how great the product is?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When thinking about the package or delivery method, consider things such as: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Material (plastic, aluminum, cardboard, etc…)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Shape, proportion and form - Think abou thow it communicates and supports the innovation benefits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Color, texture, finish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Branding, label, graphics, etc…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Functionality - does it provide a new way to consume or improve the experience  in a unique way?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t="5483" r="61968" b="5483"/>
          <a:stretch/>
        </p:blipFill>
        <p:spPr>
          <a:xfrm>
            <a:off x="14069" y="-2"/>
            <a:ext cx="5222240" cy="68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ctrTitle" idx="4294967295"/>
          </p:nvPr>
        </p:nvSpPr>
        <p:spPr>
          <a:xfrm>
            <a:off x="5657325" y="2099175"/>
            <a:ext cx="60711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9"/>
              <a:buFont typeface="Calibri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UTILIZE THE FOLLOWING SLIDES FOR THE INNOVATION SUBMISSION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l="16615" r="31184"/>
          <a:stretch/>
        </p:blipFill>
        <p:spPr>
          <a:xfrm>
            <a:off x="0" y="1873981"/>
            <a:ext cx="5237586" cy="26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32" y="5724120"/>
            <a:ext cx="109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1016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5435600" y="755500"/>
            <a:ext cx="6543040" cy="475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3"/>
          </p:nvPr>
        </p:nvSpPr>
        <p:spPr>
          <a:xfrm>
            <a:off x="5435600" y="5840587"/>
            <a:ext cx="6543040" cy="63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601394" y="3138488"/>
            <a:ext cx="4844366" cy="16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6537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body" idx="2"/>
          </p:nvPr>
        </p:nvSpPr>
        <p:spPr>
          <a:xfrm>
            <a:off x="5953760" y="3147696"/>
            <a:ext cx="5439508" cy="16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6537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3"/>
          </p:nvPr>
        </p:nvSpPr>
        <p:spPr>
          <a:xfrm>
            <a:off x="565638" y="5475405"/>
            <a:ext cx="10969870" cy="6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6537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>
            <a:spLocks noGrp="1"/>
          </p:cNvSpPr>
          <p:nvPr>
            <p:ph type="pic" idx="2"/>
          </p:nvPr>
        </p:nvSpPr>
        <p:spPr>
          <a:xfrm>
            <a:off x="0" y="0"/>
            <a:ext cx="523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435600" y="755500"/>
            <a:ext cx="6543040" cy="5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Macintosh PowerPoint</Application>
  <PresentationFormat>Grand écran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Montserrat Medium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UTILIZE THE FOLLOWING SLIDES FOR THE INNOVATION SUBMISSION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Billig, Jason {PEP}</dc:creator>
  <cp:lastModifiedBy>Mélina HEGRON</cp:lastModifiedBy>
  <cp:revision>1</cp:revision>
  <dcterms:created xsi:type="dcterms:W3CDTF">2023-05-09T16:10:28Z</dcterms:created>
  <dcterms:modified xsi:type="dcterms:W3CDTF">2023-06-29T12:19:33Z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0x010100D29764595D14B34E8A2ED7540041A57F</vt:lpwstr>
  </property>
</Properties>
</file>