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9" r:id="rId10"/>
    <p:sldId id="262" r:id="rId11"/>
    <p:sldId id="263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74" r:id="rId22"/>
    <p:sldId id="264" r:id="rId23"/>
    <p:sldId id="265" r:id="rId24"/>
    <p:sldId id="286" r:id="rId25"/>
    <p:sldId id="287" r:id="rId26"/>
    <p:sldId id="281" r:id="rId27"/>
    <p:sldId id="282" r:id="rId28"/>
    <p:sldId id="288" r:id="rId29"/>
    <p:sldId id="283" r:id="rId30"/>
    <p:sldId id="284" r:id="rId31"/>
    <p:sldId id="289" r:id="rId32"/>
    <p:sldId id="285" r:id="rId33"/>
    <p:sldId id="290" r:id="rId34"/>
    <p:sldId id="292" r:id="rId35"/>
    <p:sldId id="291" r:id="rId36"/>
    <p:sldId id="295" r:id="rId37"/>
    <p:sldId id="296" r:id="rId38"/>
    <p:sldId id="293" r:id="rId39"/>
    <p:sldId id="294" r:id="rId40"/>
    <p:sldId id="297" r:id="rId41"/>
    <p:sldId id="298" r:id="rId42"/>
    <p:sldId id="303" r:id="rId43"/>
    <p:sldId id="299" r:id="rId44"/>
    <p:sldId id="300" r:id="rId45"/>
    <p:sldId id="302" r:id="rId46"/>
    <p:sldId id="304" r:id="rId47"/>
    <p:sldId id="305" r:id="rId48"/>
    <p:sldId id="306" r:id="rId49"/>
    <p:sldId id="310" r:id="rId50"/>
    <p:sldId id="307" r:id="rId51"/>
    <p:sldId id="308" r:id="rId52"/>
    <p:sldId id="309" r:id="rId53"/>
    <p:sldId id="266" r:id="rId54"/>
    <p:sldId id="267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E6D89-39A2-6347-AC16-09AE0EC0A047}"/>
              </a:ext>
            </a:extLst>
          </p:cNvPr>
          <p:cNvSpPr txBox="1"/>
          <p:nvPr/>
        </p:nvSpPr>
        <p:spPr>
          <a:xfrm>
            <a:off x="0" y="0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983C-F051-AF43-82BF-93EFEB5A4F77}"/>
              </a:ext>
            </a:extLst>
          </p:cNvPr>
          <p:cNvSpPr txBox="1"/>
          <p:nvPr/>
        </p:nvSpPr>
        <p:spPr>
          <a:xfrm>
            <a:off x="661399" y="1189725"/>
            <a:ext cx="7889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p1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f1;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pc)[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pa;</a:t>
            </a:r>
          </a:p>
        </p:txBody>
      </p:sp>
    </p:spTree>
    <p:extLst>
      <p:ext uri="{BB962C8B-B14F-4D97-AF65-F5344CB8AC3E}">
        <p14:creationId xmlns:p14="http://schemas.microsoft.com/office/powerpoint/2010/main" val="221349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81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176677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BAEDA6-3829-564F-941E-8FDCCCA3E95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内联函数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C2E82A-E7E7-1847-83C0-CEDAEF038866}"/>
              </a:ext>
            </a:extLst>
          </p:cNvPr>
          <p:cNvSpPr txBox="1"/>
          <p:nvPr/>
        </p:nvSpPr>
        <p:spPr>
          <a:xfrm>
            <a:off x="1070043" y="885217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内联函数就是用函数代码替换函数调用，节省了时间，但是需要更多内存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语言中使用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#define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来定义宏，是内联代码的原始实现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EDB79B-AF34-4A40-B760-4A58404A9A39}"/>
              </a:ext>
            </a:extLst>
          </p:cNvPr>
          <p:cNvSpPr txBox="1"/>
          <p:nvPr/>
        </p:nvSpPr>
        <p:spPr>
          <a:xfrm>
            <a:off x="0" y="0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#define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11D95-04D0-0F48-9664-244A513FC605}"/>
              </a:ext>
            </a:extLst>
          </p:cNvPr>
          <p:cNvSpPr txBox="1"/>
          <p:nvPr/>
        </p:nvSpPr>
        <p:spPr>
          <a:xfrm>
            <a:off x="2954776" y="2641697"/>
            <a:ext cx="6162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SQUARE(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27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7BFE2-B160-3B42-BB86-37E39312D0AB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引用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6D34A-C85E-D04D-A951-B4E50BF9BF02}"/>
              </a:ext>
            </a:extLst>
          </p:cNvPr>
          <p:cNvSpPr txBox="1"/>
          <p:nvPr/>
        </p:nvSpPr>
        <p:spPr>
          <a:xfrm>
            <a:off x="1099226" y="885218"/>
            <a:ext cx="7141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引用是对变量起的别名，地址相同，值相同，就名字不一样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所以创建引用必须初始化，不然给谁起别名？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引用类似于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指针，必须初始化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可以通过初始化声明设置引用，而不可以通过赋值改变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2CB44-3066-EC40-A3A6-E95724AF8C02}"/>
              </a:ext>
            </a:extLst>
          </p:cNvPr>
          <p:cNvSpPr txBox="1"/>
          <p:nvPr/>
        </p:nvSpPr>
        <p:spPr>
          <a:xfrm>
            <a:off x="8499542" y="1085032"/>
            <a:ext cx="324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endParaRPr lang="en" altLang="zh-CN" b="1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192C3-24C2-B14A-ADEB-A2BBF5BE309B}"/>
              </a:ext>
            </a:extLst>
          </p:cNvPr>
          <p:cNvSpPr txBox="1"/>
          <p:nvPr/>
        </p:nvSpPr>
        <p:spPr>
          <a:xfrm>
            <a:off x="8499542" y="2491477"/>
            <a:ext cx="3251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2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A82DA1-586C-EF4A-A4B8-0F0B12B56C86}"/>
              </a:ext>
            </a:extLst>
          </p:cNvPr>
          <p:cNvSpPr txBox="1"/>
          <p:nvPr/>
        </p:nvSpPr>
        <p:spPr>
          <a:xfrm>
            <a:off x="8499542" y="3897922"/>
            <a:ext cx="3494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和 *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相似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C4EEC-C982-3A44-8F40-1A32593159E6}"/>
              </a:ext>
            </a:extLst>
          </p:cNvPr>
          <p:cNvSpPr txBox="1"/>
          <p:nvPr/>
        </p:nvSpPr>
        <p:spPr>
          <a:xfrm>
            <a:off x="1099226" y="4272677"/>
            <a:ext cx="61624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4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无法改变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绑定的值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445A3-1C21-974C-9C5A-CF48F90A810C}"/>
              </a:ext>
            </a:extLst>
          </p:cNvPr>
          <p:cNvSpPr txBox="1"/>
          <p:nvPr/>
        </p:nvSpPr>
        <p:spPr>
          <a:xfrm>
            <a:off x="3588510" y="4272677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8000"/>
                </a:solidFill>
                <a:latin typeface="Menlo" panose="020B0609030804020204" pitchFamily="49" charset="0"/>
              </a:rPr>
              <a:t>pt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的地址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故 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ref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是对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的别名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一旦绑定后就无法绑定到别的值</a:t>
            </a:r>
          </a:p>
        </p:txBody>
      </p:sp>
    </p:spTree>
    <p:extLst>
      <p:ext uri="{BB962C8B-B14F-4D97-AF65-F5344CB8AC3E}">
        <p14:creationId xmlns:p14="http://schemas.microsoft.com/office/powerpoint/2010/main" val="310213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BAE4E0-6E7E-C84C-BF68-57AC301D2C5C}"/>
              </a:ext>
            </a:extLst>
          </p:cNvPr>
          <p:cNvSpPr txBox="1"/>
          <p:nvPr/>
        </p:nvSpPr>
        <p:spPr>
          <a:xfrm>
            <a:off x="1143000" y="579512"/>
            <a:ext cx="60992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swapval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BE1CC-4EFA-F744-AB47-9D500077D8AD}"/>
              </a:ext>
            </a:extLst>
          </p:cNvPr>
          <p:cNvSpPr txBox="1"/>
          <p:nvPr/>
        </p:nvSpPr>
        <p:spPr>
          <a:xfrm>
            <a:off x="0" y="0"/>
            <a:ext cx="97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swap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5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9E1DBD-4A28-AB47-BE73-4FF483264B26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9C919-7844-1240-ADD1-8AF293036064}"/>
              </a:ext>
            </a:extLst>
          </p:cNvPr>
          <p:cNvSpPr txBox="1"/>
          <p:nvPr/>
        </p:nvSpPr>
        <p:spPr>
          <a:xfrm>
            <a:off x="785507" y="651753"/>
            <a:ext cx="925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如果实参与引用参数不匹配，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将生成临时变量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前提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：引用参数是 </a:t>
            </a:r>
            <a:r>
              <a:rPr lang="en" altLang="zh-CN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实参的类型正确，但不是左值</a:t>
            </a:r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实参的类型不正确，但可以转换为正确的类型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AF503E-5502-A341-871A-371E1111DD0E}"/>
              </a:ext>
            </a:extLst>
          </p:cNvPr>
          <p:cNvSpPr txBox="1"/>
          <p:nvPr/>
        </p:nvSpPr>
        <p:spPr>
          <a:xfrm>
            <a:off x="785508" y="3264747"/>
            <a:ext cx="4554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6947CA-73AC-F84C-BA19-DEB85C809319}"/>
              </a:ext>
            </a:extLst>
          </p:cNvPr>
          <p:cNvSpPr txBox="1"/>
          <p:nvPr/>
        </p:nvSpPr>
        <p:spPr>
          <a:xfrm>
            <a:off x="5963056" y="3264747"/>
            <a:ext cx="5914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合法，非左值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，类型不匹配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6168F4-3E81-5842-96E3-16DC084E46B2}"/>
              </a:ext>
            </a:extLst>
          </p:cNvPr>
          <p:cNvSpPr txBox="1"/>
          <p:nvPr/>
        </p:nvSpPr>
        <p:spPr>
          <a:xfrm>
            <a:off x="821987" y="1727297"/>
            <a:ext cx="9761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可以避免无意中修改数据的编程错误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使函数能够处理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和非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实参，否则将只能接受非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数据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引用使函数能够正确生成并使用临时变量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E2595A-9E39-F044-A03E-651613668A18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6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AEA6F-F1C0-2C4C-84D1-93173510FB5A}"/>
              </a:ext>
            </a:extLst>
          </p:cNvPr>
          <p:cNvSpPr txBox="1"/>
          <p:nvPr/>
        </p:nvSpPr>
        <p:spPr>
          <a:xfrm>
            <a:off x="830516" y="1031531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E501E-24B2-D948-B286-2051DCB0A25F}"/>
              </a:ext>
            </a:extLst>
          </p:cNvPr>
          <p:cNvSpPr txBox="1"/>
          <p:nvPr/>
        </p:nvSpPr>
        <p:spPr>
          <a:xfrm>
            <a:off x="0" y="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右值引用</a:t>
            </a:r>
          </a:p>
        </p:txBody>
      </p:sp>
    </p:spTree>
    <p:extLst>
      <p:ext uri="{BB962C8B-B14F-4D97-AF65-F5344CB8AC3E}">
        <p14:creationId xmlns:p14="http://schemas.microsoft.com/office/powerpoint/2010/main" val="32027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52DAAE-38C6-534E-9BF2-FD59E57B9C98}"/>
              </a:ext>
            </a:extLst>
          </p:cNvPr>
          <p:cNvSpPr txBox="1"/>
          <p:nvPr/>
        </p:nvSpPr>
        <p:spPr>
          <a:xfrm>
            <a:off x="1284768" y="1032463"/>
            <a:ext cx="670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函数返回值不可以是数组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按值传递，当传递地址的时候，其实值就是地址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允许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main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函数调用自己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函数地址就是函数名，如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think()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函数，则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就是函数地址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9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A01265-14AC-AC43-A654-EC4B2DD88C2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23EC6-81F7-AF4E-ADD2-63B84AA3963C}"/>
              </a:ext>
            </a:extLst>
          </p:cNvPr>
          <p:cNvSpPr txBox="1"/>
          <p:nvPr/>
        </p:nvSpPr>
        <p:spPr>
          <a:xfrm>
            <a:off x="1213524" y="783235"/>
            <a:ext cx="8193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避免返回函数终止时不再存在的内存单元引用 </a:t>
            </a:r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返回一个作为参数传递给函数的引用</a:t>
            </a: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分配新的存储空间（需要</a:t>
            </a: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delete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释放）</a:t>
            </a:r>
          </a:p>
        </p:txBody>
      </p:sp>
    </p:spTree>
    <p:extLst>
      <p:ext uri="{BB962C8B-B14F-4D97-AF65-F5344CB8AC3E}">
        <p14:creationId xmlns:p14="http://schemas.microsoft.com/office/powerpoint/2010/main" val="28756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F66F7-9998-F042-AC93-9D5D568BCB03}"/>
              </a:ext>
            </a:extLst>
          </p:cNvPr>
          <p:cNvSpPr txBox="1"/>
          <p:nvPr/>
        </p:nvSpPr>
        <p:spPr>
          <a:xfrm>
            <a:off x="990014" y="1092209"/>
            <a:ext cx="8786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只有原型指定了默认值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函数定义与没有默认参数时完全相同 </a:t>
            </a:r>
            <a:endParaRPr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9820C9-B333-2443-AD54-C3B31C61C2EA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函数默认值</a:t>
            </a:r>
          </a:p>
        </p:txBody>
      </p:sp>
    </p:spTree>
    <p:extLst>
      <p:ext uri="{BB962C8B-B14F-4D97-AF65-F5344CB8AC3E}">
        <p14:creationId xmlns:p14="http://schemas.microsoft.com/office/powerpoint/2010/main" val="14342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D26E59-937F-DC43-9F9D-F8B966B16E3D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函数重载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F6E9E-9118-2043-88D9-DCD2A18C0BED}"/>
              </a:ext>
            </a:extLst>
          </p:cNvPr>
          <p:cNvSpPr txBox="1"/>
          <p:nvPr/>
        </p:nvSpPr>
        <p:spPr>
          <a:xfrm>
            <a:off x="1566153" y="115759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cube(double&amp;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EE0FD8-1BF9-9D42-9098-95AAC872EBBD}"/>
              </a:ext>
            </a:extLst>
          </p:cNvPr>
          <p:cNvSpPr txBox="1"/>
          <p:nvPr/>
        </p:nvSpPr>
        <p:spPr>
          <a:xfrm>
            <a:off x="4225855" y="1238280"/>
            <a:ext cx="4495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不是函数重载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x;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会有歧义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FFA8D-A2DF-E04A-BC01-BAFB90B51487}"/>
              </a:ext>
            </a:extLst>
          </p:cNvPr>
          <p:cNvSpPr txBox="1"/>
          <p:nvPr/>
        </p:nvSpPr>
        <p:spPr>
          <a:xfrm>
            <a:off x="4225855" y="2158263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是函数的参数列表进行重载，</a:t>
            </a:r>
            <a:endParaRPr kumimoji="1" lang="en-US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2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不是函数类型使得可以对函数进行重载 </a:t>
            </a:r>
            <a:endParaRPr lang="zh-CN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667556-8791-FE4E-805A-387338F7B700}"/>
              </a:ext>
            </a:extLst>
          </p:cNvPr>
          <p:cNvSpPr txBox="1"/>
          <p:nvPr/>
        </p:nvSpPr>
        <p:spPr>
          <a:xfrm>
            <a:off x="1566153" y="2219819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</a:p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  <a:endParaRPr kumimoji="1" lang="zh-CN" altLang="en-US" dirty="0"/>
          </a:p>
        </p:txBody>
      </p:sp>
      <p:sp>
        <p:nvSpPr>
          <p:cNvPr id="7" name="乘 6">
            <a:extLst>
              <a:ext uri="{FF2B5EF4-FFF2-40B4-BE49-F238E27FC236}">
                <a16:creationId xmlns:a16="http://schemas.microsoft.com/office/drawing/2014/main" id="{15FAF0DD-9078-FF41-B5B7-FEE418AC31DC}"/>
              </a:ext>
            </a:extLst>
          </p:cNvPr>
          <p:cNvSpPr/>
          <p:nvPr/>
        </p:nvSpPr>
        <p:spPr>
          <a:xfrm>
            <a:off x="879816" y="1130558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7896ED3C-57B1-8547-BF70-1AFEB843278E}"/>
              </a:ext>
            </a:extLst>
          </p:cNvPr>
          <p:cNvSpPr/>
          <p:nvPr/>
        </p:nvSpPr>
        <p:spPr>
          <a:xfrm>
            <a:off x="879816" y="2212243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引用重载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25F6F-DD0B-6646-8017-6ED56131FC2C}"/>
              </a:ext>
            </a:extLst>
          </p:cNvPr>
          <p:cNvSpPr txBox="1"/>
          <p:nvPr/>
        </p:nvSpPr>
        <p:spPr>
          <a:xfrm>
            <a:off x="810478" y="1050985"/>
            <a:ext cx="4257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sink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sank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sunk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432E6-2F9F-B740-A921-162001A72CBB}"/>
              </a:ext>
            </a:extLst>
          </p:cNvPr>
          <p:cNvSpPr txBox="1"/>
          <p:nvPr/>
        </p:nvSpPr>
        <p:spPr>
          <a:xfrm>
            <a:off x="5233481" y="1050985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与可修改左值匹配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与可修改左值、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左值、右值匹配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与右值匹配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81710-065C-CF41-AD18-D1A4298F4BCA}"/>
              </a:ext>
            </a:extLst>
          </p:cNvPr>
          <p:cNvSpPr txBox="1"/>
          <p:nvPr/>
        </p:nvSpPr>
        <p:spPr>
          <a:xfrm>
            <a:off x="810478" y="221790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符合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的都会与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匹配，那么怎么办？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1285C7-A9E6-4148-B567-3D6751ED4A2B}"/>
              </a:ext>
            </a:extLst>
          </p:cNvPr>
          <p:cNvSpPr txBox="1"/>
          <p:nvPr/>
        </p:nvSpPr>
        <p:spPr>
          <a:xfrm>
            <a:off x="5688737" y="22179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调用最匹配的版本，即右值调用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sunk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而不是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sank</a:t>
            </a:r>
            <a:endParaRPr kumimoji="1" lang="zh-CN" altLang="en-US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模版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CA31C1-6EB4-9C4F-A765-5F5A54EDB5E7}"/>
              </a:ext>
            </a:extLst>
          </p:cNvPr>
          <p:cNvSpPr txBox="1"/>
          <p:nvPr/>
        </p:nvSpPr>
        <p:spPr>
          <a:xfrm>
            <a:off x="999516" y="808273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92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显式具体化模版函数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D09D3-4CE8-E44A-8CD1-D3B4ED1005DB}"/>
              </a:ext>
            </a:extLst>
          </p:cNvPr>
          <p:cNvSpPr txBox="1"/>
          <p:nvPr/>
        </p:nvSpPr>
        <p:spPr>
          <a:xfrm>
            <a:off x="600682" y="523220"/>
            <a:ext cx="341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salary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1C7B1-1EC6-AA4E-9236-3212C60CFB42}"/>
              </a:ext>
            </a:extLst>
          </p:cNvPr>
          <p:cNvSpPr txBox="1"/>
          <p:nvPr/>
        </p:nvSpPr>
        <p:spPr>
          <a:xfrm>
            <a:off x="4910035" y="523220"/>
            <a:ext cx="4146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显式具体化模版函数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与上面等价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48F448-552B-4A42-A86E-E976BA65AB48}"/>
              </a:ext>
            </a:extLst>
          </p:cNvPr>
          <p:cNvSpPr txBox="1"/>
          <p:nvPr/>
        </p:nvSpPr>
        <p:spPr>
          <a:xfrm>
            <a:off x="4617684" y="3603703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优先级：非模版函数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显示具体化模版函数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模版函数</a:t>
            </a:r>
          </a:p>
        </p:txBody>
      </p:sp>
    </p:spTree>
    <p:extLst>
      <p:ext uri="{BB962C8B-B14F-4D97-AF65-F5344CB8AC3E}">
        <p14:creationId xmlns:p14="http://schemas.microsoft.com/office/powerpoint/2010/main" val="499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CA668-0A42-824E-828A-D7C66F5DB5B2}"/>
              </a:ext>
            </a:extLst>
          </p:cNvPr>
          <p:cNvSpPr txBox="1"/>
          <p:nvPr/>
        </p:nvSpPr>
        <p:spPr>
          <a:xfrm>
            <a:off x="-1" y="0"/>
            <a:ext cx="473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具体化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800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instantiation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endParaRPr kumimoji="1" lang="en-US" altLang="zh-CN" sz="2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实例化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(specialization)</a:t>
            </a:r>
            <a:endParaRPr kumimoji="1" lang="zh-CN" altLang="en-US" sz="2800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D02007-26A6-544B-8B71-6417047B3F69}"/>
              </a:ext>
            </a:extLst>
          </p:cNvPr>
          <p:cNvSpPr txBox="1"/>
          <p:nvPr/>
        </p:nvSpPr>
        <p:spPr>
          <a:xfrm>
            <a:off x="972766" y="1371600"/>
            <a:ext cx="7300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显式实例化是用模版来生成的，且开头为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</a:t>
            </a:r>
          </a:p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显示具体化是需要自己实现定义的，且开头为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template&lt;&gt;</a:t>
            </a:r>
            <a:endParaRPr kumimoji="1"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D3CA3A-A7D1-1D4C-81DA-AAD015B49566}"/>
              </a:ext>
            </a:extLst>
          </p:cNvPr>
          <p:cNvSpPr txBox="1"/>
          <p:nvPr/>
        </p:nvSpPr>
        <p:spPr>
          <a:xfrm>
            <a:off x="-48640" y="649601"/>
            <a:ext cx="12480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没有用括号括起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的标识符，则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的类型与该标识符的类型相同，包括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等限定符 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F1DD0-2998-BF43-A808-5E7BCE9F7E1E}"/>
              </a:ext>
            </a:extLst>
          </p:cNvPr>
          <p:cNvSpPr txBox="1"/>
          <p:nvPr/>
        </p:nvSpPr>
        <p:spPr>
          <a:xfrm>
            <a:off x="751167" y="1054981"/>
            <a:ext cx="6279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u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v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w is const double*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349A-C87B-F845-B467-91E11A006C16}"/>
              </a:ext>
            </a:extLst>
          </p:cNvPr>
          <p:cNvSpPr txBox="1"/>
          <p:nvPr/>
        </p:nvSpPr>
        <p:spPr>
          <a:xfrm>
            <a:off x="751167" y="3789485"/>
            <a:ext cx="6564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2DABC-A716-4748-86A1-65AC47EE5E27}"/>
              </a:ext>
            </a:extLst>
          </p:cNvPr>
          <p:cNvSpPr txBox="1"/>
          <p:nvPr/>
        </p:nvSpPr>
        <p:spPr>
          <a:xfrm>
            <a:off x="0" y="3389375"/>
            <a:ext cx="959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是一个函数调用，则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的类型与函数的返回类型相同 </a:t>
            </a:r>
          </a:p>
        </p:txBody>
      </p:sp>
    </p:spTree>
    <p:extLst>
      <p:ext uri="{BB962C8B-B14F-4D97-AF65-F5344CB8AC3E}">
        <p14:creationId xmlns:p14="http://schemas.microsoft.com/office/powerpoint/2010/main" val="167649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1A702-21D9-1B43-A7A4-2751576647A0}"/>
              </a:ext>
            </a:extLst>
          </p:cNvPr>
          <p:cNvSpPr txBox="1"/>
          <p:nvPr/>
        </p:nvSpPr>
        <p:spPr>
          <a:xfrm>
            <a:off x="0" y="70165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用括号括起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的标识符，如果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是一个左值，则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为指向其类型的引用。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9BD3F-9E5C-1F41-9894-75DCBBAC4360}"/>
              </a:ext>
            </a:extLst>
          </p:cNvPr>
          <p:cNvSpPr txBox="1"/>
          <p:nvPr/>
        </p:nvSpPr>
        <p:spPr>
          <a:xfrm>
            <a:off x="751167" y="1101769"/>
            <a:ext cx="8188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p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78B45-60FA-1F4C-A316-89E87A5C9725}"/>
              </a:ext>
            </a:extLst>
          </p:cNvPr>
          <p:cNvSpPr txBox="1"/>
          <p:nvPr/>
        </p:nvSpPr>
        <p:spPr>
          <a:xfrm>
            <a:off x="0" y="242520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如果前面的条件都不满足，则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的类型相同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32833A-DF0C-004A-B888-CF5C61956784}"/>
              </a:ext>
            </a:extLst>
          </p:cNvPr>
          <p:cNvSpPr txBox="1"/>
          <p:nvPr/>
        </p:nvSpPr>
        <p:spPr>
          <a:xfrm>
            <a:off x="751167" y="2897169"/>
            <a:ext cx="6162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i1 is int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i2 is 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i3 is int, not int&amp;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3959A-0FF0-F042-83B1-0B1D69917059}"/>
              </a:ext>
            </a:extLst>
          </p:cNvPr>
          <p:cNvSpPr txBox="1"/>
          <p:nvPr/>
        </p:nvSpPr>
        <p:spPr>
          <a:xfrm>
            <a:off x="87550" y="5116748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与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结合</a:t>
            </a:r>
            <a:endParaRPr kumimoji="1" lang="en-US" altLang="zh-CN" sz="1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typdef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x+y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xytype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  <a:endParaRPr kumimoji="1" lang="zh-CN" altLang="en-US" sz="1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8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579BC8-DFAE-8F43-B163-DDD6B6133E12}"/>
              </a:ext>
            </a:extLst>
          </p:cNvPr>
          <p:cNvSpPr txBox="1"/>
          <p:nvPr/>
        </p:nvSpPr>
        <p:spPr>
          <a:xfrm>
            <a:off x="539885" y="919902"/>
            <a:ext cx="6099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fadd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-&gt;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decltype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+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b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F2CC-7A44-9642-A422-AC847E615BA1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后置返回类型</a:t>
            </a:r>
          </a:p>
        </p:txBody>
      </p:sp>
    </p:spTree>
    <p:extLst>
      <p:ext uri="{BB962C8B-B14F-4D97-AF65-F5344CB8AC3E}">
        <p14:creationId xmlns:p14="http://schemas.microsoft.com/office/powerpoint/2010/main" val="29834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636BEB-914E-E04B-9610-C8C49F668187}"/>
              </a:ext>
            </a:extLst>
          </p:cNvPr>
          <p:cNvSpPr txBox="1"/>
          <p:nvPr/>
        </p:nvSpPr>
        <p:spPr>
          <a:xfrm>
            <a:off x="194287" y="522638"/>
            <a:ext cx="1207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指向常量的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，只是自以为是的认为指向的值是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不可修改，实际可能可以修改（通过其余途径）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31B408-225D-7F47-A12C-E13949C7613A}"/>
              </a:ext>
            </a:extLst>
          </p:cNvPr>
          <p:cNvSpPr txBox="1"/>
          <p:nvPr/>
        </p:nvSpPr>
        <p:spPr>
          <a:xfrm>
            <a:off x="194287" y="2875391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右边的值表示指向的值是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还是指针是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447C1-E226-824C-ADCB-DF6968E1BEA6}"/>
              </a:ext>
            </a:extLst>
          </p:cNvPr>
          <p:cNvSpPr txBox="1"/>
          <p:nvPr/>
        </p:nvSpPr>
        <p:spPr>
          <a:xfrm>
            <a:off x="686088" y="951477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修改值，不可以通过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FCB85-8255-4543-A8DF-AC738C30B553}"/>
              </a:ext>
            </a:extLst>
          </p:cNvPr>
          <p:cNvSpPr txBox="1"/>
          <p:nvPr/>
        </p:nvSpPr>
        <p:spPr>
          <a:xfrm>
            <a:off x="6464149" y="1015392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无法修改了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A040D-7C29-1D4B-9858-6355D2DC9181}"/>
              </a:ext>
            </a:extLst>
          </p:cNvPr>
          <p:cNvSpPr txBox="1"/>
          <p:nvPr/>
        </p:nvSpPr>
        <p:spPr>
          <a:xfrm>
            <a:off x="3487654" y="3255318"/>
            <a:ext cx="46446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通过修改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的指向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修改内容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1838A-6436-AD48-9FF8-F1C662C9876B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9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1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1365378" y="2151727"/>
            <a:ext cx="946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第九章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内存模型和名称空间</a:t>
            </a:r>
          </a:p>
        </p:txBody>
      </p:sp>
    </p:spTree>
    <p:extLst>
      <p:ext uri="{BB962C8B-B14F-4D97-AF65-F5344CB8AC3E}">
        <p14:creationId xmlns:p14="http://schemas.microsoft.com/office/powerpoint/2010/main" val="9712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F9091B-0EC6-6B4B-A10D-6910A9168C3D}"/>
              </a:ext>
            </a:extLst>
          </p:cNvPr>
          <p:cNvSpPr txBox="1"/>
          <p:nvPr/>
        </p:nvSpPr>
        <p:spPr>
          <a:xfrm>
            <a:off x="928991" y="998203"/>
            <a:ext cx="324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23478C-64F3-EB4B-94AC-858D8B6F712D}"/>
              </a:ext>
            </a:extLst>
          </p:cNvPr>
          <p:cNvSpPr txBox="1"/>
          <p:nvPr/>
        </p:nvSpPr>
        <p:spPr>
          <a:xfrm>
            <a:off x="5024337" y="998203"/>
            <a:ext cx="3798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79CDD-BE8B-7D4D-9734-BE70A60D97D8}"/>
              </a:ext>
            </a:extLst>
          </p:cNvPr>
          <p:cNvSpPr txBox="1"/>
          <p:nvPr/>
        </p:nvSpPr>
        <p:spPr>
          <a:xfrm>
            <a:off x="5024337" y="4157377"/>
            <a:ext cx="2592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zh-CN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#endif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3006C-90EE-9C42-9B7D-93518369DE30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C0FDF-A65C-7244-BA8A-FBF78874F673}"/>
              </a:ext>
            </a:extLst>
          </p:cNvPr>
          <p:cNvSpPr txBox="1"/>
          <p:nvPr/>
        </p:nvSpPr>
        <p:spPr>
          <a:xfrm>
            <a:off x="928991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main.cpp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7729A-7717-F248-9390-1134A55BB629}"/>
              </a:ext>
            </a:extLst>
          </p:cNvPr>
          <p:cNvSpPr txBox="1"/>
          <p:nvPr/>
        </p:nvSpPr>
        <p:spPr>
          <a:xfrm>
            <a:off x="5024337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61123C-E51B-DE47-9F61-22C90FDBCD86}"/>
              </a:ext>
            </a:extLst>
          </p:cNvPr>
          <p:cNvSpPr txBox="1"/>
          <p:nvPr/>
        </p:nvSpPr>
        <p:spPr>
          <a:xfrm>
            <a:off x="5024337" y="374570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hello.h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2403C-C58C-2147-BF0C-EB8B162426B3}"/>
              </a:ext>
            </a:extLst>
          </p:cNvPr>
          <p:cNvSpPr txBox="1"/>
          <p:nvPr/>
        </p:nvSpPr>
        <p:spPr>
          <a:xfrm>
            <a:off x="708257" y="5581443"/>
            <a:ext cx="6333785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或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-c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F451D-F51C-EC4F-BD8C-7A5B343E96A5}"/>
              </a:ext>
            </a:extLst>
          </p:cNvPr>
          <p:cNvSpPr txBox="1"/>
          <p:nvPr/>
        </p:nvSpPr>
        <p:spPr>
          <a:xfrm>
            <a:off x="7678366" y="3706637"/>
            <a:ext cx="451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内联函数的定义可以写在头文件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其它函数、结构体、类等声明在头文件，但是不要写定义</a:t>
            </a:r>
          </a:p>
        </p:txBody>
      </p:sp>
    </p:spTree>
    <p:extLst>
      <p:ext uri="{BB962C8B-B14F-4D97-AF65-F5344CB8AC3E}">
        <p14:creationId xmlns:p14="http://schemas.microsoft.com/office/powerpoint/2010/main" val="230282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88345-FAB1-BD44-BAE3-16747CBFEF28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存储持续性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FF724-CAEA-3645-9723-4819823EF964}"/>
              </a:ext>
            </a:extLst>
          </p:cNvPr>
          <p:cNvSpPr txBox="1"/>
          <p:nvPr/>
        </p:nvSpPr>
        <p:spPr>
          <a:xfrm>
            <a:off x="1079770" y="1128409"/>
            <a:ext cx="7962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自动存储类型：自动变量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静态存储类型：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，生存期为整个程序运行过程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线程存储类型：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thread_local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，生存期与所属线程一样长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动态存储类型：动态变量，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delete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3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D04121-FFE5-1640-A554-61A74EA7D186}"/>
              </a:ext>
            </a:extLst>
          </p:cNvPr>
          <p:cNvSpPr txBox="1"/>
          <p:nvPr/>
        </p:nvSpPr>
        <p:spPr>
          <a:xfrm>
            <a:off x="0" y="0"/>
            <a:ext cx="650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单定义声明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(One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Definition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Rule,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ODR)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4870F-AB9E-6141-B6C3-B1DDF8994209}"/>
              </a:ext>
            </a:extLst>
          </p:cNvPr>
          <p:cNvSpPr txBox="1"/>
          <p:nvPr/>
        </p:nvSpPr>
        <p:spPr>
          <a:xfrm>
            <a:off x="1789889" y="1517515"/>
            <a:ext cx="4833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变量只能定义一次，但是可以声明多次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定义为分配内存，声明不会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为了多次声明，使用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内部链接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10038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值不同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，如果不在其中一个声明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</a:t>
            </a:r>
          </a:p>
          <a:p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highlight>
                  <a:srgbClr val="FF00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会报错</a:t>
            </a:r>
            <a:endParaRPr kumimoji="1" lang="en-US" altLang="zh-CN" sz="2000" dirty="0">
              <a:highlight>
                <a:srgbClr val="FF00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表明了当前的变量只在该文件内起作用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外部链接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98035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672191" y="261610"/>
            <a:ext cx="3983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无链接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nonlinked.cpp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05708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5DBC66-69F7-6740-874B-F8E42495BFF7}"/>
              </a:ext>
            </a:extLst>
          </p:cNvPr>
          <p:cNvSpPr txBox="1"/>
          <p:nvPr/>
        </p:nvSpPr>
        <p:spPr>
          <a:xfrm>
            <a:off x="1262494" y="1798183"/>
            <a:ext cx="1794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CB6C35-002F-AF4D-AB13-E1CC0B110478}"/>
              </a:ext>
            </a:extLst>
          </p:cNvPr>
          <p:cNvSpPr txBox="1"/>
          <p:nvPr/>
        </p:nvSpPr>
        <p:spPr>
          <a:xfrm>
            <a:off x="4285517" y="1798183"/>
            <a:ext cx="4849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::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ADCF8-921C-274F-80D6-8C7DE865EB52}"/>
              </a:ext>
            </a:extLst>
          </p:cNvPr>
          <p:cNvSpPr txBox="1"/>
          <p:nvPr/>
        </p:nvSpPr>
        <p:spPr>
          <a:xfrm>
            <a:off x="0" y="0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作用域解析运算符 </a:t>
            </a:r>
            <a:r>
              <a:rPr kumimoji="1"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endParaRPr kumimoji="1"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12C85-6708-9449-B0FF-596CB68A33DC}"/>
              </a:ext>
            </a:extLst>
          </p:cNvPr>
          <p:cNvSpPr txBox="1"/>
          <p:nvPr/>
        </p:nvSpPr>
        <p:spPr>
          <a:xfrm>
            <a:off x="1262494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36A-FF0A-4B4A-81BD-2AE7C8093446}"/>
              </a:ext>
            </a:extLst>
          </p:cNvPr>
          <p:cNvSpPr txBox="1"/>
          <p:nvPr/>
        </p:nvSpPr>
        <p:spPr>
          <a:xfrm>
            <a:off x="4285517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61FEDC-CCD0-7946-9C04-7D52E7690F34}"/>
              </a:ext>
            </a:extLst>
          </p:cNvPr>
          <p:cNvSpPr txBox="1"/>
          <p:nvPr/>
        </p:nvSpPr>
        <p:spPr>
          <a:xfrm>
            <a:off x="0" y="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mutable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3E19D-957A-FE41-BE62-56D6CAC45123}"/>
              </a:ext>
            </a:extLst>
          </p:cNvPr>
          <p:cNvSpPr txBox="1"/>
          <p:nvPr/>
        </p:nvSpPr>
        <p:spPr>
          <a:xfrm>
            <a:off x="1443024" y="1556189"/>
            <a:ext cx="101718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86E73-2D7B-9942-A296-6F3734FA4DD3}"/>
              </a:ext>
            </a:extLst>
          </p:cNvPr>
          <p:cNvSpPr txBox="1"/>
          <p:nvPr/>
        </p:nvSpPr>
        <p:spPr>
          <a:xfrm>
            <a:off x="1262494" y="106020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mutable.cpp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BA4AF-FD20-8847-937E-38C77A896BD1}"/>
              </a:ext>
            </a:extLst>
          </p:cNvPr>
          <p:cNvSpPr txBox="1"/>
          <p:nvPr/>
        </p:nvSpPr>
        <p:spPr>
          <a:xfrm>
            <a:off x="4105072" y="4226668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即使结构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或类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变量为 </a:t>
            </a:r>
            <a:r>
              <a:rPr lang="en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zh-CN" altLang="e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其某个成员也可以被修改</a:t>
            </a:r>
          </a:p>
        </p:txBody>
      </p:sp>
    </p:spTree>
    <p:extLst>
      <p:ext uri="{BB962C8B-B14F-4D97-AF65-F5344CB8AC3E}">
        <p14:creationId xmlns:p14="http://schemas.microsoft.com/office/powerpoint/2010/main" val="23829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51416-E05E-B646-A45C-38DFF055F1DA}"/>
              </a:ext>
            </a:extLst>
          </p:cNvPr>
          <p:cNvSpPr txBox="1"/>
          <p:nvPr/>
        </p:nvSpPr>
        <p:spPr>
          <a:xfrm>
            <a:off x="308157" y="649508"/>
            <a:ext cx="10822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只有一层间接关系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如指针指向基本数据类型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时，才可以将非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地址或指针赋给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指针 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如果是多层关系，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必须一致，要么都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，要么都不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05F0C5-722B-C84F-A8A9-F90E311C20FD}"/>
              </a:ext>
            </a:extLst>
          </p:cNvPr>
          <p:cNvSpPr txBox="1"/>
          <p:nvPr/>
        </p:nvSpPr>
        <p:spPr>
          <a:xfrm>
            <a:off x="1212680" y="2083461"/>
            <a:ext cx="8296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指针指向 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的指针指向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变量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出现问题，可以通过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p1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0A0A-C730-7F41-BED6-9C32C98F4030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64DB23-29B4-1142-992E-E4430C3CC3B5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9DCC0-E72C-8F41-A74E-B75AFB279377}"/>
              </a:ext>
            </a:extLst>
          </p:cNvPr>
          <p:cNvSpPr txBox="1"/>
          <p:nvPr/>
        </p:nvSpPr>
        <p:spPr>
          <a:xfrm>
            <a:off x="476655" y="2070950"/>
            <a:ext cx="5798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如果希望全局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为外部链接，则加上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9B761-E9F7-694F-BFC8-5AB95D84E1EE}"/>
              </a:ext>
            </a:extLst>
          </p:cNvPr>
          <p:cNvGrpSpPr/>
          <p:nvPr/>
        </p:nvGrpSpPr>
        <p:grpSpPr>
          <a:xfrm>
            <a:off x="4987743" y="1930380"/>
            <a:ext cx="4590948" cy="646333"/>
            <a:chOff x="4588909" y="2251392"/>
            <a:chExt cx="4590948" cy="6463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9D5EF7-55FC-4A45-81A4-69A6A34E0BFA}"/>
                </a:ext>
              </a:extLst>
            </p:cNvPr>
            <p:cNvSpPr txBox="1"/>
            <p:nvPr/>
          </p:nvSpPr>
          <p:spPr>
            <a:xfrm>
              <a:off x="4588909" y="2251394"/>
              <a:ext cx="1670650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const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2;</a:t>
              </a:r>
              <a:endParaRPr lang="en-US" altLang="zh-CN" dirty="0"/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45694C-9708-504E-9FBB-A5A4CB66792C}"/>
                </a:ext>
              </a:extLst>
            </p:cNvPr>
            <p:cNvSpPr txBox="1"/>
            <p:nvPr/>
          </p:nvSpPr>
          <p:spPr>
            <a:xfrm>
              <a:off x="7522031" y="2251392"/>
              <a:ext cx="165782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static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</a:t>
              </a:r>
              <a:r>
                <a:rPr lang="en-US" altLang="zh-CN" dirty="0"/>
                <a:t>;</a:t>
              </a:r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6" name="左右箭头 5">
              <a:extLst>
                <a:ext uri="{FF2B5EF4-FFF2-40B4-BE49-F238E27FC236}">
                  <a16:creationId xmlns:a16="http://schemas.microsoft.com/office/drawing/2014/main" id="{09DEBBE8-579B-C847-BBB0-78C250DAB69B}"/>
                </a:ext>
              </a:extLst>
            </p:cNvPr>
            <p:cNvSpPr/>
            <p:nvPr/>
          </p:nvSpPr>
          <p:spPr>
            <a:xfrm>
              <a:off x="6385649" y="2409188"/>
              <a:ext cx="1010292" cy="330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  <a:ea typeface="KaiTi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91E339-A95A-A64B-A6CC-5F52DA909E69}"/>
              </a:ext>
            </a:extLst>
          </p:cNvPr>
          <p:cNvSpPr txBox="1"/>
          <p:nvPr/>
        </p:nvSpPr>
        <p:spPr>
          <a:xfrm>
            <a:off x="7055103" y="2947236"/>
            <a:ext cx="241444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>
                <a:latin typeface="Optima" panose="02000503060000020004" pitchFamily="2" charset="0"/>
                <a:ea typeface="KaiTi" panose="02010609060101010101" pitchFamily="49" charset="-122"/>
              </a:defRPr>
            </a:lvl1pPr>
          </a:lstStyle>
          <a:p>
            <a:r>
              <a:rPr lang="en-US" altLang="zh-CN"/>
              <a:t>extern</a:t>
            </a:r>
            <a:r>
              <a:rPr lang="zh-CN" altLang="en-US"/>
              <a:t> </a:t>
            </a:r>
            <a:r>
              <a:rPr lang="en-US" altLang="zh-CN" dirty="0"/>
              <a:t> </a:t>
            </a:r>
            <a:r>
              <a:rPr lang="en-US" altLang="zh-CN"/>
              <a:t>const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 dirty="0"/>
              <a:t>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6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三块独立内存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66BB2-1435-4D4D-8C1D-64340F807D98}"/>
              </a:ext>
            </a:extLst>
          </p:cNvPr>
          <p:cNvSpPr txBox="1"/>
          <p:nvPr/>
        </p:nvSpPr>
        <p:spPr>
          <a:xfrm>
            <a:off x="1271891" y="907383"/>
            <a:ext cx="61624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静态变量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可再细分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自动变量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栈</a:t>
            </a:r>
            <a:endParaRPr lang="en-US" altLang="zh-CN" sz="22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动态存储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堆</a:t>
            </a:r>
            <a:endParaRPr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7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825E3-AA5C-5443-AF3A-AA535ADE16FB}"/>
              </a:ext>
            </a:extLst>
          </p:cNvPr>
          <p:cNvSpPr txBox="1"/>
          <p:nvPr/>
        </p:nvSpPr>
        <p:spPr>
          <a:xfrm>
            <a:off x="522861" y="1153606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A465F4-7F69-D147-B107-B78D532AD065}"/>
              </a:ext>
            </a:extLst>
          </p:cNvPr>
          <p:cNvSpPr txBox="1"/>
          <p:nvPr/>
        </p:nvSpPr>
        <p:spPr>
          <a:xfrm>
            <a:off x="522861" y="3815317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堆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(heap)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中申请内存</a:t>
            </a:r>
          </a:p>
        </p:txBody>
      </p:sp>
    </p:spTree>
    <p:extLst>
      <p:ext uri="{BB962C8B-B14F-4D97-AF65-F5344CB8AC3E}">
        <p14:creationId xmlns:p14="http://schemas.microsoft.com/office/powerpoint/2010/main" val="349385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848B03-F368-BE48-9D6A-594DF7497CC3}"/>
              </a:ext>
            </a:extLst>
          </p:cNvPr>
          <p:cNvSpPr txBox="1"/>
          <p:nvPr/>
        </p:nvSpPr>
        <p:spPr>
          <a:xfrm>
            <a:off x="0" y="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定位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14DA4-7927-E14D-B83C-D9252E1D4091}"/>
              </a:ext>
            </a:extLst>
          </p:cNvPr>
          <p:cNvSpPr txBox="1"/>
          <p:nvPr/>
        </p:nvSpPr>
        <p:spPr>
          <a:xfrm>
            <a:off x="323806" y="712193"/>
            <a:ext cx="5404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指定要使用的位置，不单单是在堆申请内存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需要包含头文件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#include&lt;new&gt;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CC932B-49F2-D949-876D-70797A72554C}"/>
              </a:ext>
            </a:extLst>
          </p:cNvPr>
          <p:cNvSpPr txBox="1"/>
          <p:nvPr/>
        </p:nvSpPr>
        <p:spPr>
          <a:xfrm>
            <a:off x="532588" y="1736546"/>
            <a:ext cx="223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placement_new.cpp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C8289-0402-CD49-956E-DF0F109C364F}"/>
              </a:ext>
            </a:extLst>
          </p:cNvPr>
          <p:cNvSpPr txBox="1"/>
          <p:nvPr/>
        </p:nvSpPr>
        <p:spPr>
          <a:xfrm>
            <a:off x="532588" y="2339342"/>
            <a:ext cx="101874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从堆中申请内存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则不一定从堆中申请内存，只返回传递给它的地址，并强制转换为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void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/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从堆中申请内存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buffer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 返回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buffer 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地址，并强制转换为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void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*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77D982-BA99-024B-9E40-9BB78C6D3A6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名称空间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8DFB5-EED8-7145-B7BE-96B09BD780CD}"/>
              </a:ext>
            </a:extLst>
          </p:cNvPr>
          <p:cNvSpPr txBox="1"/>
          <p:nvPr/>
        </p:nvSpPr>
        <p:spPr>
          <a:xfrm>
            <a:off x="1089498" y="1313234"/>
            <a:ext cx="78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可以是全局的，以可以位于另一个名称空间，但不能位于代码块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编译指令：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声明：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using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std::</a:t>
            </a:r>
            <a:r>
              <a:rPr kumimoji="1" lang="en-US" altLang="zh-CN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91CB5B-4557-0A4B-82E7-CD00B3D63B62}"/>
              </a:ext>
            </a:extLst>
          </p:cNvPr>
          <p:cNvSpPr txBox="1"/>
          <p:nvPr/>
        </p:nvSpPr>
        <p:spPr>
          <a:xfrm>
            <a:off x="1089498" y="943902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using_example.cpp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F2BC2-664C-F14E-86E1-4FC627FE1BC1}"/>
              </a:ext>
            </a:extLst>
          </p:cNvPr>
          <p:cNvSpPr txBox="1"/>
          <p:nvPr/>
        </p:nvSpPr>
        <p:spPr>
          <a:xfrm>
            <a:off x="1089498" y="3565506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namespace_example.cpp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03B61D-AC08-9A4E-8580-3609474C5214}"/>
              </a:ext>
            </a:extLst>
          </p:cNvPr>
          <p:cNvSpPr txBox="1"/>
          <p:nvPr/>
        </p:nvSpPr>
        <p:spPr>
          <a:xfrm>
            <a:off x="1089498" y="3939702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起别名，简化嵌套名称空间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B6C3B2-34C2-7D4B-BD04-697E72D34185}"/>
              </a:ext>
            </a:extLst>
          </p:cNvPr>
          <p:cNvSpPr txBox="1"/>
          <p:nvPr/>
        </p:nvSpPr>
        <p:spPr>
          <a:xfrm>
            <a:off x="1089497" y="5175434"/>
            <a:ext cx="7334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未命名的名称空间，提供了链接性为内部的静态变量的替代品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</a:t>
            </a: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等价于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namespace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counts;}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4D4AE-A28D-224A-B92E-0468D4605761}"/>
              </a:ext>
            </a:extLst>
          </p:cNvPr>
          <p:cNvSpPr txBox="1"/>
          <p:nvPr/>
        </p:nvSpPr>
        <p:spPr>
          <a:xfrm>
            <a:off x="1089497" y="4801238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unnamed.cpp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F4E0E-9AD3-1246-86B7-11CCBF7C71ED}"/>
              </a:ext>
            </a:extLst>
          </p:cNvPr>
          <p:cNvSpPr txBox="1"/>
          <p:nvPr/>
        </p:nvSpPr>
        <p:spPr>
          <a:xfrm>
            <a:off x="8917282" y="2647040"/>
            <a:ext cx="273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namesp.h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namesp.cpp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namessp.cpp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60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74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A75C9-8DCD-494D-9B2E-8A9B6C3E20A6}"/>
              </a:ext>
            </a:extLst>
          </p:cNvPr>
          <p:cNvSpPr txBox="1"/>
          <p:nvPr/>
        </p:nvSpPr>
        <p:spPr>
          <a:xfrm>
            <a:off x="3942205" y="2151727"/>
            <a:ext cx="43075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第十章</a:t>
            </a:r>
            <a:endParaRPr kumimoji="1" lang="en-US" altLang="zh-CN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对象和类</a:t>
            </a:r>
          </a:p>
        </p:txBody>
      </p:sp>
    </p:spTree>
    <p:extLst>
      <p:ext uri="{BB962C8B-B14F-4D97-AF65-F5344CB8AC3E}">
        <p14:creationId xmlns:p14="http://schemas.microsoft.com/office/powerpoint/2010/main" val="2409545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182604-0CD6-7642-8033-3BE0DE93B5DE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结构体和类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FABD72-3A49-1A41-96BE-FDBB882A1A67}"/>
              </a:ext>
            </a:extLst>
          </p:cNvPr>
          <p:cNvSpPr txBox="1"/>
          <p:nvPr/>
        </p:nvSpPr>
        <p:spPr>
          <a:xfrm>
            <a:off x="515566" y="1050587"/>
            <a:ext cx="1143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结构的默认访问类型为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public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类的默认访问类型为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private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不同的类可以有相同的方法，需要用作用域解析运算符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(::)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来标识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类方法可以访问私有成员，禁止非成员函数访问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友元函数除外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定义位于类声明中的函数，自动成为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inline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inline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函数要求每个使用它们的文件都要对其进行定义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可以将内联定义放在定义类的头文件中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3D711-BF0E-F747-9115-203E64D27FFE}"/>
              </a:ext>
            </a:extLst>
          </p:cNvPr>
          <p:cNvSpPr txBox="1"/>
          <p:nvPr/>
        </p:nvSpPr>
        <p:spPr>
          <a:xfrm>
            <a:off x="659048" y="5141227"/>
            <a:ext cx="6162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stock00.cpp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stock00.h      </a:t>
            </a:r>
            <a:endParaRPr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usestock00.cpp</a:t>
            </a:r>
          </a:p>
        </p:txBody>
      </p:sp>
    </p:spTree>
    <p:extLst>
      <p:ext uri="{BB962C8B-B14F-4D97-AF65-F5344CB8AC3E}">
        <p14:creationId xmlns:p14="http://schemas.microsoft.com/office/powerpoint/2010/main" val="3013668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构造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析构函数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81355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构造函数的参数名一般不与类成员名相同，为了避免混乱，可以使用：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m_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前缀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后缀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_</a:t>
            </a: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this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0C4FD-A619-BB45-99F0-B9566B633C00}"/>
              </a:ext>
            </a:extLst>
          </p:cNvPr>
          <p:cNvSpPr txBox="1"/>
          <p:nvPr/>
        </p:nvSpPr>
        <p:spPr>
          <a:xfrm>
            <a:off x="1157591" y="4046707"/>
            <a:ext cx="10172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接受一个参数的构造函数，允许使用赋值语法将对象初始化为一个值，可以关闭该功能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Classname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Object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value;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89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9DC63-19CA-D040-B9F9-72D35EF8011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默认构造函数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4B27CF-F4AE-F841-A70C-B52C2192136B}"/>
              </a:ext>
            </a:extLst>
          </p:cNvPr>
          <p:cNvSpPr txBox="1"/>
          <p:nvPr/>
        </p:nvSpPr>
        <p:spPr>
          <a:xfrm>
            <a:off x="1157591" y="1079770"/>
            <a:ext cx="756187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为了实现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fluffy_the_cat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给构造函数所有参数提供默认值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Stock(const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std::string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&amp;co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“Error”,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double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构造函数没有参数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Stock::Stock()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company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“no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name”;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shares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share_val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total_val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0.0;</a:t>
            </a: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  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}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990886-5E38-1A4F-A540-9FB3B7A5D302}"/>
              </a:ext>
            </a:extLst>
          </p:cNvPr>
          <p:cNvSpPr txBox="1"/>
          <p:nvPr/>
        </p:nvSpPr>
        <p:spPr>
          <a:xfrm>
            <a:off x="6566171" y="3614623"/>
            <a:ext cx="173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stock10.cpp   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stock10.h </a:t>
            </a:r>
          </a:p>
          <a:p>
            <a:r>
              <a:rPr kumimoji="1" lang="en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usestock10.cpp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0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0EB6A4-586C-DB4E-BAE9-1610CA74693B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指针数组和数组指针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50E8C-2DA6-5C48-AFBF-CBF5ADC3D1BD}"/>
              </a:ext>
            </a:extLst>
          </p:cNvPr>
          <p:cNvSpPr txBox="1"/>
          <p:nvPr/>
        </p:nvSpPr>
        <p:spPr>
          <a:xfrm>
            <a:off x="1131079" y="1186775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是数组指针，指向的是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大小的数组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是指针数组，数组大小为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，里面存储的都是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指针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data[3][4];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等价于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data[][4];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29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CB5E7A-EF55-AB48-AC8E-BB68D6C69ED6}"/>
              </a:ext>
            </a:extLst>
          </p:cNvPr>
          <p:cNvSpPr txBox="1"/>
          <p:nvPr/>
        </p:nvSpPr>
        <p:spPr>
          <a:xfrm>
            <a:off x="0" y="0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初始化和赋值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B93540-469E-9A47-86BD-3FD63C6FB447}"/>
              </a:ext>
            </a:extLst>
          </p:cNvPr>
          <p:cNvSpPr txBox="1"/>
          <p:nvPr/>
        </p:nvSpPr>
        <p:spPr>
          <a:xfrm>
            <a:off x="632298" y="963038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"Nifty Foods"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A7487-0DD1-2C44-9DBF-B69CD3E309B3}"/>
              </a:ext>
            </a:extLst>
          </p:cNvPr>
          <p:cNvSpPr txBox="1"/>
          <p:nvPr/>
        </p:nvSpPr>
        <p:spPr>
          <a:xfrm>
            <a:off x="632298" y="2224285"/>
            <a:ext cx="8994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第一条语句是初始化，创建指定值对象，可能会创建临时对象，也可能不会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第二条语句是赋值，在赋值前会创建临时对象，导致调用构造和析构函数</a:t>
            </a:r>
          </a:p>
        </p:txBody>
      </p:sp>
    </p:spTree>
    <p:extLst>
      <p:ext uri="{BB962C8B-B14F-4D97-AF65-F5344CB8AC3E}">
        <p14:creationId xmlns:p14="http://schemas.microsoft.com/office/powerpoint/2010/main" val="2810466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A0A6B1-37D5-0949-BF74-E1C5B53E2B3B}"/>
              </a:ext>
            </a:extLst>
          </p:cNvPr>
          <p:cNvSpPr txBox="1"/>
          <p:nvPr/>
        </p:nvSpPr>
        <p:spPr>
          <a:xfrm>
            <a:off x="0" y="0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成员函数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F7F95B-0F7E-1F4F-A822-4677FD9AF639}"/>
              </a:ext>
            </a:extLst>
          </p:cNvPr>
          <p:cNvSpPr txBox="1"/>
          <p:nvPr/>
        </p:nvSpPr>
        <p:spPr>
          <a:xfrm>
            <a:off x="612841" y="1215958"/>
            <a:ext cx="10155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类成员函数如果没有修改对象，就在后面加上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否则，如果声明了一个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的类对象，调用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show()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的时候并不知道是否会改变该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对象，并且该函数不接收参数，无法传递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引用或指向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的指针，所以在函数后面标记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1B637-0FD1-CF48-96AA-9C097A21177D}"/>
              </a:ext>
            </a:extLst>
          </p:cNvPr>
          <p:cNvSpPr txBox="1"/>
          <p:nvPr/>
        </p:nvSpPr>
        <p:spPr>
          <a:xfrm>
            <a:off x="612841" y="3718677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"const test"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land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3731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4CB39-E29A-D44D-97CF-18E519B025B3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对象数组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1EC05-719A-FF44-A046-8C4EB8C1365B}"/>
              </a:ext>
            </a:extLst>
          </p:cNvPr>
          <p:cNvSpPr txBox="1"/>
          <p:nvPr/>
        </p:nvSpPr>
        <p:spPr>
          <a:xfrm>
            <a:off x="632298" y="3980847"/>
            <a:ext cx="183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stock20.cpp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stock20.h      </a:t>
            </a:r>
            <a:endParaRPr lang="en-US" altLang="zh-CN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usestock</a:t>
            </a:r>
            <a:r>
              <a:rPr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2</a:t>
            </a:r>
            <a:r>
              <a:rPr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0.cpp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53B5BC-5F33-D04D-8162-AD48438E093D}"/>
              </a:ext>
            </a:extLst>
          </p:cNvPr>
          <p:cNvSpPr txBox="1"/>
          <p:nvPr/>
        </p:nvSpPr>
        <p:spPr>
          <a:xfrm>
            <a:off x="632298" y="845829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stocks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001080"/>
                </a:solidFill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NanoSmart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"Boffo Objects"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"Monolithic Obelisks"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130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3.25</a:t>
            </a:r>
            <a:r>
              <a:rPr lang="en-US" altLang="zh-CN" dirty="0">
                <a:solidFill>
                  <a:srgbClr val="3B3B3B"/>
                </a:solidFill>
                <a:latin typeface="Menlo" panose="020B0609030804020204" pitchFamily="49" charset="0"/>
              </a:rPr>
              <a:t>}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Fleep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Enterprises"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DB13E-32BB-8B4A-9A8D-5B00F70A9CF3}"/>
              </a:ext>
            </a:extLst>
          </p:cNvPr>
          <p:cNvSpPr txBox="1"/>
          <p:nvPr/>
        </p:nvSpPr>
        <p:spPr>
          <a:xfrm>
            <a:off x="632298" y="3065727"/>
            <a:ext cx="566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会调用构造函数，剩余元素调用默认构造函数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9606A5-2AF9-BE46-A345-59853234F4FB}"/>
              </a:ext>
            </a:extLst>
          </p:cNvPr>
          <p:cNvSpPr txBox="1"/>
          <p:nvPr/>
        </p:nvSpPr>
        <p:spPr>
          <a:xfrm>
            <a:off x="6439710" y="1935805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C++11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列表初始化</a:t>
            </a:r>
          </a:p>
        </p:txBody>
      </p:sp>
    </p:spTree>
    <p:extLst>
      <p:ext uri="{BB962C8B-B14F-4D97-AF65-F5344CB8AC3E}">
        <p14:creationId xmlns:p14="http://schemas.microsoft.com/office/powerpoint/2010/main" val="3028168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A604A-9537-9745-95E7-3B8C4DFF1B90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7BE999-19C1-B545-B2E1-16971E19F473}"/>
              </a:ext>
            </a:extLst>
          </p:cNvPr>
          <p:cNvSpPr txBox="1"/>
          <p:nvPr/>
        </p:nvSpPr>
        <p:spPr>
          <a:xfrm>
            <a:off x="1916349" y="76944"/>
            <a:ext cx="183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classconst.cpp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AACCA9-A857-4741-8848-F0A182A65D5A}"/>
              </a:ext>
            </a:extLst>
          </p:cNvPr>
          <p:cNvSpPr txBox="1"/>
          <p:nvPr/>
        </p:nvSpPr>
        <p:spPr>
          <a:xfrm>
            <a:off x="632298" y="518755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51B5C4-0CA7-6B48-902F-AFAC419D6571}"/>
              </a:ext>
            </a:extLst>
          </p:cNvPr>
          <p:cNvSpPr txBox="1"/>
          <p:nvPr/>
        </p:nvSpPr>
        <p:spPr>
          <a:xfrm>
            <a:off x="4580109" y="1031131"/>
            <a:ext cx="585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会产生</a:t>
            </a:r>
            <a:r>
              <a:rPr kumimoji="1" lang="zh-CN" altLang="en-US" sz="2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错误</a:t>
            </a: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，类的声明只是描述了对象的形式，并没有实际创建对象，所以没有用于存储值的空间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B42AD3-5986-D84D-965E-5334B79BE27A}"/>
              </a:ext>
            </a:extLst>
          </p:cNvPr>
          <p:cNvSpPr txBox="1"/>
          <p:nvPr/>
        </p:nvSpPr>
        <p:spPr>
          <a:xfrm>
            <a:off x="632298" y="2428366"/>
            <a:ext cx="477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两种方法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实现：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1.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；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2.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enum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8DC67C-42D3-1741-9367-D69B4250C591}"/>
              </a:ext>
            </a:extLst>
          </p:cNvPr>
          <p:cNvSpPr txBox="1"/>
          <p:nvPr/>
        </p:nvSpPr>
        <p:spPr>
          <a:xfrm>
            <a:off x="632298" y="3110064"/>
            <a:ext cx="4357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Months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6149C2-9949-0B41-BDA4-7E92DE230CA2}"/>
              </a:ext>
            </a:extLst>
          </p:cNvPr>
          <p:cNvSpPr txBox="1"/>
          <p:nvPr/>
        </p:nvSpPr>
        <p:spPr>
          <a:xfrm>
            <a:off x="7156316" y="3110064"/>
            <a:ext cx="3356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Bakery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private: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Months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costs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[Months];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AE01F-50FE-D349-B474-23C46BD99166}"/>
              </a:ext>
            </a:extLst>
          </p:cNvPr>
          <p:cNvSpPr txBox="1"/>
          <p:nvPr/>
        </p:nvSpPr>
        <p:spPr>
          <a:xfrm>
            <a:off x="632298" y="5084423"/>
            <a:ext cx="5231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会创建一个名为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Months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的常量与其它静态变量存储在一起，而不是存储的对象中，从而可以被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Bakery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对象共享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410336-E23F-A144-9863-FFFED1F67BAD}"/>
              </a:ext>
            </a:extLst>
          </p:cNvPr>
          <p:cNvSpPr txBox="1"/>
          <p:nvPr/>
        </p:nvSpPr>
        <p:spPr>
          <a:xfrm>
            <a:off x="7156316" y="5084423"/>
            <a:ext cx="3748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这里的枚举只是为了创建常量，不需要枚举名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87D894-14FD-C840-98F3-EDD039DBD800}"/>
              </a:ext>
            </a:extLst>
          </p:cNvPr>
          <p:cNvSpPr txBox="1"/>
          <p:nvPr/>
        </p:nvSpPr>
        <p:spPr>
          <a:xfrm>
            <a:off x="1011677" y="6488668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C++98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只能使用这种技术声明值为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int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或枚举的静态常量，而不可以存储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double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常量；</a:t>
            </a:r>
            <a:r>
              <a:rPr kumimoji="1" lang="en-US" altLang="zh-CN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C++11 </a:t>
            </a:r>
            <a:r>
              <a:rPr kumimoji="1" lang="zh-CN" altLang="en-US" dirty="0">
                <a:highlight>
                  <a:srgbClr val="C0C0C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可以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FDAD1F-7EFF-5940-B4CE-112B0D8EE0C6}"/>
              </a:ext>
            </a:extLst>
          </p:cNvPr>
          <p:cNvSpPr txBox="1"/>
          <p:nvPr/>
        </p:nvSpPr>
        <p:spPr>
          <a:xfrm>
            <a:off x="743071" y="647607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|&gt;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73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F8B40E-273D-4342-8139-F66DA8DE42CA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类作用域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AD712-12E5-6344-9012-1AB1C0F08407}"/>
              </a:ext>
            </a:extLst>
          </p:cNvPr>
          <p:cNvSpPr txBox="1"/>
          <p:nvPr/>
        </p:nvSpPr>
        <p:spPr>
          <a:xfrm>
            <a:off x="1916349" y="76944"/>
            <a:ext cx="210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enumscoped.cpp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1EBC6-7485-F242-A583-B9D715BA5AAB}"/>
              </a:ext>
            </a:extLst>
          </p:cNvPr>
          <p:cNvSpPr txBox="1"/>
          <p:nvPr/>
        </p:nvSpPr>
        <p:spPr>
          <a:xfrm>
            <a:off x="1620957" y="912168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6B0950-A353-2746-B108-B7859EBC96EA}"/>
              </a:ext>
            </a:extLst>
          </p:cNvPr>
          <p:cNvSpPr txBox="1"/>
          <p:nvPr/>
        </p:nvSpPr>
        <p:spPr>
          <a:xfrm>
            <a:off x="1620956" y="2022077"/>
            <a:ext cx="8163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choic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Floyd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::Medium;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80F81-5BA6-6241-917E-8F7859026270}"/>
              </a:ext>
            </a:extLst>
          </p:cNvPr>
          <p:cNvSpPr txBox="1"/>
          <p:nvPr/>
        </p:nvSpPr>
        <p:spPr>
          <a:xfrm>
            <a:off x="1620956" y="3737533"/>
            <a:ext cx="8163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Jumbo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XLarge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egg_old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Medium;</a:t>
            </a: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t_shirt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::Large;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king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one;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ring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Frodo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rolf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B1771A-3745-B24F-8D9C-BCFB5D7D8985}"/>
              </a:ext>
            </a:extLst>
          </p:cNvPr>
          <p:cNvSpPr txBox="1"/>
          <p:nvPr/>
        </p:nvSpPr>
        <p:spPr>
          <a:xfrm>
            <a:off x="1620956" y="6376318"/>
            <a:ext cx="8844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pizza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Small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Large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751646-44ED-7F46-9544-842CC5A17DB2}"/>
              </a:ext>
            </a:extLst>
          </p:cNvPr>
          <p:cNvSpPr txBox="1"/>
          <p:nvPr/>
        </p:nvSpPr>
        <p:spPr>
          <a:xfrm>
            <a:off x="374462" y="56245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相同枚举量，产生冲突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789800-210E-8646-9C09-73D1AD9197A8}"/>
              </a:ext>
            </a:extLst>
          </p:cNvPr>
          <p:cNvSpPr txBox="1"/>
          <p:nvPr/>
        </p:nvSpPr>
        <p:spPr>
          <a:xfrm>
            <a:off x="374461" y="1688147"/>
            <a:ext cx="553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类作用域枚举，解决冲突，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struct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class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都可以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93595-87D0-6240-B03E-1326146F795D}"/>
              </a:ext>
            </a:extLst>
          </p:cNvPr>
          <p:cNvSpPr txBox="1"/>
          <p:nvPr/>
        </p:nvSpPr>
        <p:spPr>
          <a:xfrm>
            <a:off x="374461" y="3351736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常规枚举会自动类型转换，而类作用域枚举不会隐式转换类型，必须显示转换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869622-D2A6-2E45-9D3D-1BAB224BB551}"/>
              </a:ext>
            </a:extLst>
          </p:cNvPr>
          <p:cNvSpPr txBox="1"/>
          <p:nvPr/>
        </p:nvSpPr>
        <p:spPr>
          <a:xfrm>
            <a:off x="374461" y="606232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指定底层类型</a:t>
            </a:r>
          </a:p>
        </p:txBody>
      </p:sp>
    </p:spTree>
    <p:extLst>
      <p:ext uri="{BB962C8B-B14F-4D97-AF65-F5344CB8AC3E}">
        <p14:creationId xmlns:p14="http://schemas.microsoft.com/office/powerpoint/2010/main" val="1784006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98054-C248-9F48-A485-2703C392A371}"/>
              </a:ext>
            </a:extLst>
          </p:cNvPr>
          <p:cNvSpPr txBox="1"/>
          <p:nvPr/>
        </p:nvSpPr>
        <p:spPr>
          <a:xfrm>
            <a:off x="0" y="0"/>
            <a:ext cx="179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ADT-Stack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8D55CF-2245-684E-9DD5-80A37F3363D2}"/>
              </a:ext>
            </a:extLst>
          </p:cNvPr>
          <p:cNvSpPr txBox="1"/>
          <p:nvPr/>
        </p:nvSpPr>
        <p:spPr>
          <a:xfrm>
            <a:off x="1916349" y="76944"/>
            <a:ext cx="587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mystack.h</a:t>
            </a:r>
            <a:r>
              <a:rPr lang="zh-CN" altLang="en-US" b="1" dirty="0">
                <a:latin typeface="Optima" panose="02000503060000020004" pitchFamily="2" charset="0"/>
              </a:rPr>
              <a:t> 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mystack.cpp</a:t>
            </a:r>
            <a:r>
              <a:rPr lang="en-US" altLang="zh-CN" b="1" dirty="0">
                <a:latin typeface="Optima" panose="02000503060000020004" pitchFamily="2" charset="0"/>
              </a:rPr>
              <a:t>	</a:t>
            </a:r>
            <a:r>
              <a:rPr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stacker.cpp</a:t>
            </a:r>
            <a:endParaRPr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0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580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69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3845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B51E6F-4FE0-5647-ACC0-8651A77A06C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函数指针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737CE-5F7F-444D-8537-B2AB8388B9BC}"/>
              </a:ext>
            </a:extLst>
          </p:cNvPr>
          <p:cNvGrpSpPr/>
          <p:nvPr/>
        </p:nvGrpSpPr>
        <p:grpSpPr>
          <a:xfrm>
            <a:off x="3527582" y="-29184"/>
            <a:ext cx="4633928" cy="7294305"/>
            <a:chOff x="1620957" y="-29184"/>
            <a:chExt cx="4633928" cy="72943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AC2522-FD12-894E-96A9-1D9B3B4A12B3}"/>
                </a:ext>
              </a:extLst>
            </p:cNvPr>
            <p:cNvSpPr txBox="1"/>
            <p:nvPr/>
          </p:nvSpPr>
          <p:spPr>
            <a:xfrm>
              <a:off x="1620957" y="-29184"/>
              <a:ext cx="4633928" cy="7294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#</a:t>
              </a: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include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&lt;iostream&gt;</a:t>
              </a:r>
              <a:endPara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using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namespace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267F99"/>
                  </a:solidFill>
                  <a:effectLst/>
                  <a:latin typeface="Menlo" panose="020B0609030804020204" pitchFamily="49" charset="0"/>
                </a:rPr>
                <a:t>std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(*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main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"f: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"*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2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3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098658"/>
                  </a:solidFill>
                  <a:latin typeface="Menlo" panose="020B0609030804020204" pitchFamily="49" charset="0"/>
                </a:rPr>
                <a:t>4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0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 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87EC17-8ABC-3249-817F-169AC5E7584D}"/>
                </a:ext>
              </a:extLst>
            </p:cNvPr>
            <p:cNvSpPr txBox="1"/>
            <p:nvPr/>
          </p:nvSpPr>
          <p:spPr>
            <a:xfrm>
              <a:off x="4503906" y="8754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函数声明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35483A-3D66-A941-9127-FAA8D000879F}"/>
                </a:ext>
              </a:extLst>
            </p:cNvPr>
            <p:cNvSpPr txBox="1"/>
            <p:nvPr/>
          </p:nvSpPr>
          <p:spPr>
            <a:xfrm>
              <a:off x="4503906" y="12448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函数指针声明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022E5B-176E-C64B-91B5-2870D5EEEFD9}"/>
                </a:ext>
              </a:extLst>
            </p:cNvPr>
            <p:cNvSpPr txBox="1"/>
            <p:nvPr/>
          </p:nvSpPr>
          <p:spPr>
            <a:xfrm>
              <a:off x="2665378" y="21010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绑定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A947BD-A509-324F-AC6E-D5232CA568E0}"/>
                </a:ext>
              </a:extLst>
            </p:cNvPr>
            <p:cNvSpPr txBox="1"/>
            <p:nvPr/>
          </p:nvSpPr>
          <p:spPr>
            <a:xfrm>
              <a:off x="3229583" y="36960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两种调用方法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527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991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556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05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03898" y="3904699"/>
            <a:ext cx="82685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11.11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22.22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33.33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使用函数指针调用函数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44430" y="3443591"/>
            <a:ext cx="9795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auto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只能对单值初始化推导，不可以推导列表初始化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(**pb)(const double*, int) = 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使用指针数组调用函数指针，从而调用函数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4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1303507" y="4439720"/>
            <a:ext cx="9766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通过指针数组的地址调用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(*(*p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)[3])(const double*, int) = &amp;pa;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32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5289</TotalTime>
  <Words>4467</Words>
  <Application>Microsoft Macintosh PowerPoint</Application>
  <PresentationFormat>宽屏</PresentationFormat>
  <Paragraphs>649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KaiTi</vt:lpstr>
      <vt:lpstr>SimSun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174</cp:revision>
  <dcterms:created xsi:type="dcterms:W3CDTF">2013-07-15T20:26:40Z</dcterms:created>
  <dcterms:modified xsi:type="dcterms:W3CDTF">2023-08-11T06:31:12Z</dcterms:modified>
</cp:coreProperties>
</file>