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70" r:id="rId9"/>
    <p:sldId id="269" r:id="rId10"/>
    <p:sldId id="262" r:id="rId11"/>
    <p:sldId id="263" r:id="rId12"/>
    <p:sldId id="271" r:id="rId13"/>
    <p:sldId id="275" r:id="rId14"/>
    <p:sldId id="276" r:id="rId15"/>
    <p:sldId id="277" r:id="rId16"/>
    <p:sldId id="278" r:id="rId17"/>
    <p:sldId id="279" r:id="rId18"/>
    <p:sldId id="280" r:id="rId19"/>
    <p:sldId id="272" r:id="rId20"/>
    <p:sldId id="273" r:id="rId21"/>
    <p:sldId id="274" r:id="rId22"/>
    <p:sldId id="264" r:id="rId23"/>
    <p:sldId id="265" r:id="rId24"/>
    <p:sldId id="286" r:id="rId25"/>
    <p:sldId id="287" r:id="rId26"/>
    <p:sldId id="281" r:id="rId27"/>
    <p:sldId id="282" r:id="rId28"/>
    <p:sldId id="288" r:id="rId29"/>
    <p:sldId id="283" r:id="rId30"/>
    <p:sldId id="284" r:id="rId31"/>
    <p:sldId id="289" r:id="rId32"/>
    <p:sldId id="285" r:id="rId33"/>
    <p:sldId id="290" r:id="rId34"/>
    <p:sldId id="292" r:id="rId35"/>
    <p:sldId id="291" r:id="rId36"/>
    <p:sldId id="295" r:id="rId37"/>
    <p:sldId id="296" r:id="rId38"/>
    <p:sldId id="293" r:id="rId39"/>
    <p:sldId id="294" r:id="rId40"/>
    <p:sldId id="297" r:id="rId41"/>
    <p:sldId id="298" r:id="rId42"/>
    <p:sldId id="303" r:id="rId43"/>
    <p:sldId id="299" r:id="rId44"/>
    <p:sldId id="300" r:id="rId45"/>
    <p:sldId id="302" r:id="rId46"/>
    <p:sldId id="304" r:id="rId47"/>
    <p:sldId id="305" r:id="rId48"/>
    <p:sldId id="306" r:id="rId49"/>
    <p:sldId id="307" r:id="rId50"/>
    <p:sldId id="308" r:id="rId51"/>
    <p:sldId id="309" r:id="rId52"/>
    <p:sldId id="266" r:id="rId53"/>
    <p:sldId id="26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4457570" y="2767280"/>
            <a:ext cx="3276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第七章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BE6D89-39A2-6347-AC16-09AE0EC0A047}"/>
              </a:ext>
            </a:extLst>
          </p:cNvPr>
          <p:cNvSpPr txBox="1"/>
          <p:nvPr/>
        </p:nvSpPr>
        <p:spPr>
          <a:xfrm>
            <a:off x="0" y="0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typedef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BB983C-F051-AF43-82BF-93EFEB5A4F77}"/>
              </a:ext>
            </a:extLst>
          </p:cNvPr>
          <p:cNvSpPr txBox="1"/>
          <p:nvPr/>
        </p:nvSpPr>
        <p:spPr>
          <a:xfrm>
            <a:off x="661399" y="1189725"/>
            <a:ext cx="78892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p1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f1;</a:t>
            </a:r>
          </a:p>
          <a:p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pc)[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pa;</a:t>
            </a:r>
          </a:p>
        </p:txBody>
      </p:sp>
    </p:spTree>
    <p:extLst>
      <p:ext uri="{BB962C8B-B14F-4D97-AF65-F5344CB8AC3E}">
        <p14:creationId xmlns:p14="http://schemas.microsoft.com/office/powerpoint/2010/main" val="221349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9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4457570" y="2767280"/>
            <a:ext cx="32816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第八章</a:t>
            </a:r>
          </a:p>
        </p:txBody>
      </p:sp>
    </p:spTree>
    <p:extLst>
      <p:ext uri="{BB962C8B-B14F-4D97-AF65-F5344CB8AC3E}">
        <p14:creationId xmlns:p14="http://schemas.microsoft.com/office/powerpoint/2010/main" val="176677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BAEDA6-3829-564F-941E-8FDCCCA3E955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内联函数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C2E82A-E7E7-1847-83C0-CEDAEF038866}"/>
              </a:ext>
            </a:extLst>
          </p:cNvPr>
          <p:cNvSpPr txBox="1"/>
          <p:nvPr/>
        </p:nvSpPr>
        <p:spPr>
          <a:xfrm>
            <a:off x="1070043" y="885217"/>
            <a:ext cx="8680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内联函数就是用函数代码替换函数调用，节省了时间，但是需要更多内存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语言中使用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#define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来定义宏，是内联代码的原始实现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93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EDB79B-AF34-4A40-B760-4A58404A9A39}"/>
              </a:ext>
            </a:extLst>
          </p:cNvPr>
          <p:cNvSpPr txBox="1"/>
          <p:nvPr/>
        </p:nvSpPr>
        <p:spPr>
          <a:xfrm>
            <a:off x="0" y="0"/>
            <a:ext cx="2161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#define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111D95-04D0-0F48-9664-244A513FC605}"/>
              </a:ext>
            </a:extLst>
          </p:cNvPr>
          <p:cNvSpPr txBox="1"/>
          <p:nvPr/>
        </p:nvSpPr>
        <p:spPr>
          <a:xfrm>
            <a:off x="2954776" y="2641697"/>
            <a:ext cx="6162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SQUARE(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 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X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4.5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9274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A7BFE2-B160-3B42-BB86-37E39312D0AB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引用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46D34A-C85E-D04D-A951-B4E50BF9BF02}"/>
              </a:ext>
            </a:extLst>
          </p:cNvPr>
          <p:cNvSpPr txBox="1"/>
          <p:nvPr/>
        </p:nvSpPr>
        <p:spPr>
          <a:xfrm>
            <a:off x="1099226" y="885218"/>
            <a:ext cx="71416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引用是对变量起的别名，地址相同，值相同，就名字不一样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所以创建引用必须初始化，不然给谁起别名？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引用类似于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指针，必须初始化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可以通过初始化声明设置引用，而不可以通过赋值改变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E2CB44-3066-EC40-A3A6-E95724AF8C02}"/>
              </a:ext>
            </a:extLst>
          </p:cNvPr>
          <p:cNvSpPr txBox="1"/>
          <p:nvPr/>
        </p:nvSpPr>
        <p:spPr>
          <a:xfrm>
            <a:off x="8499542" y="1085032"/>
            <a:ext cx="32417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1</a:t>
            </a:r>
            <a:endParaRPr lang="en" altLang="zh-CN" b="1" dirty="0">
              <a:solidFill>
                <a:srgbClr val="C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rabit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错误的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rabit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2192C3-24C2-B14A-ADEB-A2BBF5BE309B}"/>
              </a:ext>
            </a:extLst>
          </p:cNvPr>
          <p:cNvSpPr txBox="1"/>
          <p:nvPr/>
        </p:nvSpPr>
        <p:spPr>
          <a:xfrm>
            <a:off x="8499542" y="2491477"/>
            <a:ext cx="32514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2</a:t>
            </a:r>
            <a:endParaRPr lang="en" altLang="zh-CN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错误的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A82DA1-586C-EF4A-A4B8-0F0B12B56C86}"/>
              </a:ext>
            </a:extLst>
          </p:cNvPr>
          <p:cNvSpPr txBox="1"/>
          <p:nvPr/>
        </p:nvSpPr>
        <p:spPr>
          <a:xfrm>
            <a:off x="8499542" y="3897922"/>
            <a:ext cx="34946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3</a:t>
            </a:r>
            <a:endParaRPr lang="en" altLang="zh-CN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ref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和 *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相似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CC4EEC-C982-3A44-8F40-1A32593159E6}"/>
              </a:ext>
            </a:extLst>
          </p:cNvPr>
          <p:cNvSpPr txBox="1"/>
          <p:nvPr/>
        </p:nvSpPr>
        <p:spPr>
          <a:xfrm>
            <a:off x="1099226" y="4272677"/>
            <a:ext cx="61624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4</a:t>
            </a:r>
            <a:endParaRPr lang="en" altLang="zh-CN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"ref: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无法改变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绑定的值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"ref: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B445A3-1C21-974C-9C5A-CF48F90A810C}"/>
              </a:ext>
            </a:extLst>
          </p:cNvPr>
          <p:cNvSpPr txBox="1"/>
          <p:nvPr/>
        </p:nvSpPr>
        <p:spPr>
          <a:xfrm>
            <a:off x="3588510" y="4272677"/>
            <a:ext cx="3451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8000"/>
                </a:solidFill>
                <a:latin typeface="Menlo" panose="020B0609030804020204" pitchFamily="49" charset="0"/>
              </a:rPr>
              <a:t>pt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指向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a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的地址</a:t>
            </a:r>
            <a:endParaRPr lang="en-US" altLang="zh-CN" b="1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故 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ref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是对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a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 的别名</a:t>
            </a:r>
            <a:endParaRPr lang="en-US" altLang="zh-CN" b="1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一旦绑定后就无法绑定到别的值</a:t>
            </a:r>
          </a:p>
        </p:txBody>
      </p:sp>
    </p:spTree>
    <p:extLst>
      <p:ext uri="{BB962C8B-B14F-4D97-AF65-F5344CB8AC3E}">
        <p14:creationId xmlns:p14="http://schemas.microsoft.com/office/powerpoint/2010/main" val="310213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CBAE4E0-6E7E-C84C-BF68-57AC301D2C5C}"/>
              </a:ext>
            </a:extLst>
          </p:cNvPr>
          <p:cNvSpPr txBox="1"/>
          <p:nvPr/>
        </p:nvSpPr>
        <p:spPr>
          <a:xfrm>
            <a:off x="1143000" y="579512"/>
            <a:ext cx="609924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swapval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0BE1CC-4EFA-F744-AB47-9D500077D8AD}"/>
              </a:ext>
            </a:extLst>
          </p:cNvPr>
          <p:cNvSpPr txBox="1"/>
          <p:nvPr/>
        </p:nvSpPr>
        <p:spPr>
          <a:xfrm>
            <a:off x="0" y="0"/>
            <a:ext cx="972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swap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65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9E1DBD-4A28-AB47-BE73-4FF483264B26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临时变量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49C919-7844-1240-ADD1-8AF293036064}"/>
              </a:ext>
            </a:extLst>
          </p:cNvPr>
          <p:cNvSpPr txBox="1"/>
          <p:nvPr/>
        </p:nvSpPr>
        <p:spPr>
          <a:xfrm>
            <a:off x="785507" y="651753"/>
            <a:ext cx="9253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如果实参与引用参数不匹配，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将生成临时变量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前提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：引用参数是 </a:t>
            </a:r>
            <a:r>
              <a:rPr lang="en" altLang="zh-CN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lang="zh-CN" altLang="en-US" sz="2000" b="1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实参的类型正确，但不是左值</a:t>
            </a:r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实参的类型不正确，但可以转换为正确的类型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AF503E-5502-A341-871A-371E1111DD0E}"/>
              </a:ext>
            </a:extLst>
          </p:cNvPr>
          <p:cNvSpPr txBox="1"/>
          <p:nvPr/>
        </p:nvSpPr>
        <p:spPr>
          <a:xfrm>
            <a:off x="785508" y="3264747"/>
            <a:ext cx="45549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6947CA-73AC-F84C-BA19-DEB85C809319}"/>
              </a:ext>
            </a:extLst>
          </p:cNvPr>
          <p:cNvSpPr txBox="1"/>
          <p:nvPr/>
        </p:nvSpPr>
        <p:spPr>
          <a:xfrm>
            <a:off x="5963056" y="3264747"/>
            <a:ext cx="5914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合法，非左值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br>
              <a:rPr lang="zh-CN" alt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，类型不匹配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76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06168F4-3E81-5842-96E3-16DC084E46B2}"/>
              </a:ext>
            </a:extLst>
          </p:cNvPr>
          <p:cNvSpPr txBox="1"/>
          <p:nvPr/>
        </p:nvSpPr>
        <p:spPr>
          <a:xfrm>
            <a:off x="821987" y="1727297"/>
            <a:ext cx="97617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可以避免无意中修改数据的编程错误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使函数能够处理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和非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实参，否则将只能接受非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数据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引用使函数能够正确生成并使用临时变量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E2595A-9E39-F044-A03E-651613668A18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669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2AEA6F-F1C0-2C4C-84D1-93173510FB5A}"/>
              </a:ext>
            </a:extLst>
          </p:cNvPr>
          <p:cNvSpPr txBox="1"/>
          <p:nvPr/>
        </p:nvSpPr>
        <p:spPr>
          <a:xfrm>
            <a:off x="830516" y="1031531"/>
            <a:ext cx="6099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8E501E-24B2-D948-B286-2051DCB0A25F}"/>
              </a:ext>
            </a:extLst>
          </p:cNvPr>
          <p:cNvSpPr txBox="1"/>
          <p:nvPr/>
        </p:nvSpPr>
        <p:spPr>
          <a:xfrm>
            <a:off x="0" y="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右值引用</a:t>
            </a:r>
          </a:p>
        </p:txBody>
      </p:sp>
    </p:spTree>
    <p:extLst>
      <p:ext uri="{BB962C8B-B14F-4D97-AF65-F5344CB8AC3E}">
        <p14:creationId xmlns:p14="http://schemas.microsoft.com/office/powerpoint/2010/main" val="320279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52DAAE-38C6-534E-9BF2-FD59E57B9C98}"/>
              </a:ext>
            </a:extLst>
          </p:cNvPr>
          <p:cNvSpPr txBox="1"/>
          <p:nvPr/>
        </p:nvSpPr>
        <p:spPr>
          <a:xfrm>
            <a:off x="1284768" y="1032463"/>
            <a:ext cx="6705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函数返回值不可以是数组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按值传递，当传递地址的时候，其实值就是地址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允许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main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函数调用自己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函数地址就是函数名，如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think()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函数，则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think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就是函数地址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494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A01265-14AC-AC43-A654-EC4B2DD88C22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返回引用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A23EC6-81F7-AF4E-ADD2-63B84AA3963C}"/>
              </a:ext>
            </a:extLst>
          </p:cNvPr>
          <p:cNvSpPr txBox="1"/>
          <p:nvPr/>
        </p:nvSpPr>
        <p:spPr>
          <a:xfrm>
            <a:off x="1213524" y="783235"/>
            <a:ext cx="81931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避免返回函数终止时不再存在的内存单元引用 </a:t>
            </a:r>
            <a:endParaRPr lang="en-US" altLang="zh-CN" sz="24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4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返回一个作为参数传递给函数的引用</a:t>
            </a:r>
            <a:endParaRPr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new 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分配新的存储空间（需要</a:t>
            </a:r>
            <a:r>
              <a:rPr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 delete 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释放）</a:t>
            </a:r>
          </a:p>
        </p:txBody>
      </p:sp>
    </p:spTree>
    <p:extLst>
      <p:ext uri="{BB962C8B-B14F-4D97-AF65-F5344CB8AC3E}">
        <p14:creationId xmlns:p14="http://schemas.microsoft.com/office/powerpoint/2010/main" val="2875674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5F66F7-9998-F042-AC93-9D5D568BCB03}"/>
              </a:ext>
            </a:extLst>
          </p:cNvPr>
          <p:cNvSpPr txBox="1"/>
          <p:nvPr/>
        </p:nvSpPr>
        <p:spPr>
          <a:xfrm>
            <a:off x="990014" y="1092209"/>
            <a:ext cx="8786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只有原型指定了默认值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</a:t>
            </a:r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函数定义与没有默认参数时完全相同 </a:t>
            </a:r>
            <a:endParaRPr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9820C9-B333-2443-AD54-C3B31C61C2EA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函数默认值</a:t>
            </a:r>
          </a:p>
        </p:txBody>
      </p:sp>
    </p:spTree>
    <p:extLst>
      <p:ext uri="{BB962C8B-B14F-4D97-AF65-F5344CB8AC3E}">
        <p14:creationId xmlns:p14="http://schemas.microsoft.com/office/powerpoint/2010/main" val="1434297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D26E59-937F-DC43-9F9D-F8B966B16E3D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函数重载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7F6E9E-9118-2043-88D9-DCD2A18C0BED}"/>
              </a:ext>
            </a:extLst>
          </p:cNvPr>
          <p:cNvSpPr txBox="1"/>
          <p:nvPr/>
        </p:nvSpPr>
        <p:spPr>
          <a:xfrm>
            <a:off x="1566153" y="1157591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</a:rPr>
              <a:t>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cube(double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x);</a:t>
            </a:r>
          </a:p>
          <a:p>
            <a:r>
              <a:rPr kumimoji="1" lang="en-US" altLang="zh-CN" dirty="0">
                <a:latin typeface="Optima" panose="02000503060000020004" pitchFamily="2" charset="0"/>
              </a:rPr>
              <a:t>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cube(double&amp;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x);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EE0FD8-1BF9-9D42-9098-95AAC872EBBD}"/>
              </a:ext>
            </a:extLst>
          </p:cNvPr>
          <p:cNvSpPr txBox="1"/>
          <p:nvPr/>
        </p:nvSpPr>
        <p:spPr>
          <a:xfrm>
            <a:off x="4225855" y="1238280"/>
            <a:ext cx="44951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不是函数重载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,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 err="1">
                <a:latin typeface="Optima" panose="02000503060000020004" pitchFamily="2" charset="0"/>
                <a:ea typeface="KaiTi" panose="02010609060101010101" pitchFamily="49" charset="-122"/>
              </a:rPr>
              <a:t>cout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&lt;&lt;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x;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会有歧义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BFFA8D-A2DF-E04A-BC01-BAFB90B51487}"/>
              </a:ext>
            </a:extLst>
          </p:cNvPr>
          <p:cNvSpPr txBox="1"/>
          <p:nvPr/>
        </p:nvSpPr>
        <p:spPr>
          <a:xfrm>
            <a:off x="4225855" y="2158263"/>
            <a:ext cx="51219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是函数的参数列表进行重载，</a:t>
            </a:r>
            <a:endParaRPr kumimoji="1" lang="en-US" altLang="zh-CN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2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不是函数类型使得可以对函数进行重载 </a:t>
            </a:r>
            <a:endParaRPr lang="zh-CN" alt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667556-8791-FE4E-805A-387338F7B700}"/>
              </a:ext>
            </a:extLst>
          </p:cNvPr>
          <p:cNvSpPr txBox="1"/>
          <p:nvPr/>
        </p:nvSpPr>
        <p:spPr>
          <a:xfrm>
            <a:off x="1566153" y="2219819"/>
            <a:ext cx="156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x);</a:t>
            </a:r>
          </a:p>
          <a:p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x);</a:t>
            </a:r>
            <a:endParaRPr kumimoji="1" lang="zh-CN" altLang="en-US" dirty="0"/>
          </a:p>
        </p:txBody>
      </p:sp>
      <p:sp>
        <p:nvSpPr>
          <p:cNvPr id="7" name="乘 6">
            <a:extLst>
              <a:ext uri="{FF2B5EF4-FFF2-40B4-BE49-F238E27FC236}">
                <a16:creationId xmlns:a16="http://schemas.microsoft.com/office/drawing/2014/main" id="{15FAF0DD-9078-FF41-B5B7-FEE418AC31DC}"/>
              </a:ext>
            </a:extLst>
          </p:cNvPr>
          <p:cNvSpPr/>
          <p:nvPr/>
        </p:nvSpPr>
        <p:spPr>
          <a:xfrm>
            <a:off x="879816" y="1130558"/>
            <a:ext cx="686337" cy="64633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乘 7">
            <a:extLst>
              <a:ext uri="{FF2B5EF4-FFF2-40B4-BE49-F238E27FC236}">
                <a16:creationId xmlns:a16="http://schemas.microsoft.com/office/drawing/2014/main" id="{7896ED3C-57B1-8547-BF70-1AFEB843278E}"/>
              </a:ext>
            </a:extLst>
          </p:cNvPr>
          <p:cNvSpPr/>
          <p:nvPr/>
        </p:nvSpPr>
        <p:spPr>
          <a:xfrm>
            <a:off x="879816" y="2212243"/>
            <a:ext cx="686337" cy="64633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3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引用重载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425F6F-DD0B-6646-8017-6ED56131FC2C}"/>
              </a:ext>
            </a:extLst>
          </p:cNvPr>
          <p:cNvSpPr txBox="1"/>
          <p:nvPr/>
        </p:nvSpPr>
        <p:spPr>
          <a:xfrm>
            <a:off x="810478" y="1050985"/>
            <a:ext cx="42576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sink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sank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sunk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6432E6-2F9F-B740-A921-162001A72CBB}"/>
              </a:ext>
            </a:extLst>
          </p:cNvPr>
          <p:cNvSpPr txBox="1"/>
          <p:nvPr/>
        </p:nvSpPr>
        <p:spPr>
          <a:xfrm>
            <a:off x="5233481" y="1050985"/>
            <a:ext cx="4275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r1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与可修改左值匹配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r2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与可修改左值、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左值、右值匹配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r3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与右值匹配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F81710-065C-CF41-AD18-D1A4298F4BCA}"/>
              </a:ext>
            </a:extLst>
          </p:cNvPr>
          <p:cNvSpPr txBox="1"/>
          <p:nvPr/>
        </p:nvSpPr>
        <p:spPr>
          <a:xfrm>
            <a:off x="810478" y="2217906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符合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r1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r3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的都会与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r2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匹配，那么怎么办？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1285C7-A9E6-4148-B567-3D6751ED4A2B}"/>
              </a:ext>
            </a:extLst>
          </p:cNvPr>
          <p:cNvSpPr txBox="1"/>
          <p:nvPr/>
        </p:nvSpPr>
        <p:spPr>
          <a:xfrm>
            <a:off x="5688737" y="2217906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调用最匹配的版本，即右值调用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sunk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而不是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sank</a:t>
            </a:r>
            <a:endParaRPr kumimoji="1" lang="zh-CN" altLang="en-US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959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模版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CA31C1-6EB4-9C4F-A765-5F5A54EDB5E7}"/>
              </a:ext>
            </a:extLst>
          </p:cNvPr>
          <p:cNvSpPr txBox="1"/>
          <p:nvPr/>
        </p:nvSpPr>
        <p:spPr>
          <a:xfrm>
            <a:off x="999516" y="808273"/>
            <a:ext cx="6162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6925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显式具体化模版函数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0D09D3-4CE8-E44A-8CD1-D3B4ED1005DB}"/>
              </a:ext>
            </a:extLst>
          </p:cNvPr>
          <p:cNvSpPr txBox="1"/>
          <p:nvPr/>
        </p:nvSpPr>
        <p:spPr>
          <a:xfrm>
            <a:off x="600682" y="523220"/>
            <a:ext cx="34163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salary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floor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21C7B1-1EC6-AA4E-9236-3212C60CFB42}"/>
              </a:ext>
            </a:extLst>
          </p:cNvPr>
          <p:cNvSpPr txBox="1"/>
          <p:nvPr/>
        </p:nvSpPr>
        <p:spPr>
          <a:xfrm>
            <a:off x="4910035" y="523220"/>
            <a:ext cx="4146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显式具体化模版函数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与上面等价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48F448-552B-4A42-A86E-E976BA65AB48}"/>
              </a:ext>
            </a:extLst>
          </p:cNvPr>
          <p:cNvSpPr txBox="1"/>
          <p:nvPr/>
        </p:nvSpPr>
        <p:spPr>
          <a:xfrm>
            <a:off x="4617684" y="3603703"/>
            <a:ext cx="7327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优先级：非模版函数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显示具体化模版函数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模版函数</a:t>
            </a:r>
          </a:p>
        </p:txBody>
      </p:sp>
    </p:spTree>
    <p:extLst>
      <p:ext uri="{BB962C8B-B14F-4D97-AF65-F5344CB8AC3E}">
        <p14:creationId xmlns:p14="http://schemas.microsoft.com/office/powerpoint/2010/main" val="499645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7CA668-0A42-824E-828A-D7C66F5DB5B2}"/>
              </a:ext>
            </a:extLst>
          </p:cNvPr>
          <p:cNvSpPr txBox="1"/>
          <p:nvPr/>
        </p:nvSpPr>
        <p:spPr>
          <a:xfrm>
            <a:off x="-1" y="0"/>
            <a:ext cx="4737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具体化 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800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instantiation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endParaRPr kumimoji="1" lang="en-US" altLang="zh-CN" sz="28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实例化 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(specialization)</a:t>
            </a:r>
            <a:endParaRPr kumimoji="1" lang="zh-CN" altLang="en-US" sz="2800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D02007-26A6-544B-8B71-6417047B3F69}"/>
              </a:ext>
            </a:extLst>
          </p:cNvPr>
          <p:cNvSpPr txBox="1"/>
          <p:nvPr/>
        </p:nvSpPr>
        <p:spPr>
          <a:xfrm>
            <a:off x="972766" y="1371600"/>
            <a:ext cx="7300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显式实例化是用模版来生成的，且开头为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template</a:t>
            </a:r>
          </a:p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显示具体化是需要自己实现定义的，且开头为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template&lt;&gt;</a:t>
            </a:r>
            <a:endParaRPr kumimoji="1" lang="zh-CN" altLang="en-US" sz="22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824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6B8DDE-594E-A34D-AF91-0FB17C9EFCED}"/>
              </a:ext>
            </a:extLst>
          </p:cNvPr>
          <p:cNvSpPr txBox="1"/>
          <p:nvPr/>
        </p:nvSpPr>
        <p:spPr>
          <a:xfrm>
            <a:off x="0" y="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D3CA3A-A7D1-1D4C-81DA-AAD015B49566}"/>
              </a:ext>
            </a:extLst>
          </p:cNvPr>
          <p:cNvSpPr txBox="1"/>
          <p:nvPr/>
        </p:nvSpPr>
        <p:spPr>
          <a:xfrm>
            <a:off x="-48640" y="649601"/>
            <a:ext cx="12480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如果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是一个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没有用括号括起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的标识符，则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的类型与该标识符的类型相同，包括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等限定符 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6B9B4D-77EE-014E-9846-A616824C43CD}"/>
              </a:ext>
            </a:extLst>
          </p:cNvPr>
          <p:cNvSpPr txBox="1"/>
          <p:nvPr/>
        </p:nvSpPr>
        <p:spPr>
          <a:xfrm>
            <a:off x="4221804" y="113025"/>
            <a:ext cx="264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decltype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(expression)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var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9F1DD0-2998-BF43-A808-5E7BCE9F7E1E}"/>
              </a:ext>
            </a:extLst>
          </p:cNvPr>
          <p:cNvSpPr txBox="1"/>
          <p:nvPr/>
        </p:nvSpPr>
        <p:spPr>
          <a:xfrm>
            <a:off x="751167" y="1054981"/>
            <a:ext cx="62792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u is double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v is double&amp;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w is const double*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3A349A-C87B-F845-B467-91E11A006C16}"/>
              </a:ext>
            </a:extLst>
          </p:cNvPr>
          <p:cNvSpPr txBox="1"/>
          <p:nvPr/>
        </p:nvSpPr>
        <p:spPr>
          <a:xfrm>
            <a:off x="751167" y="3789485"/>
            <a:ext cx="6564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is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long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D2DABC-A716-4748-86A1-65AC47EE5E27}"/>
              </a:ext>
            </a:extLst>
          </p:cNvPr>
          <p:cNvSpPr txBox="1"/>
          <p:nvPr/>
        </p:nvSpPr>
        <p:spPr>
          <a:xfrm>
            <a:off x="0" y="3389375"/>
            <a:ext cx="959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是一个函数调用，则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的类型与函数的返回类型相同 </a:t>
            </a:r>
          </a:p>
        </p:txBody>
      </p:sp>
    </p:spTree>
    <p:extLst>
      <p:ext uri="{BB962C8B-B14F-4D97-AF65-F5344CB8AC3E}">
        <p14:creationId xmlns:p14="http://schemas.microsoft.com/office/powerpoint/2010/main" val="1676496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6B8DDE-594E-A34D-AF91-0FB17C9EFCED}"/>
              </a:ext>
            </a:extLst>
          </p:cNvPr>
          <p:cNvSpPr txBox="1"/>
          <p:nvPr/>
        </p:nvSpPr>
        <p:spPr>
          <a:xfrm>
            <a:off x="0" y="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6B9B4D-77EE-014E-9846-A616824C43CD}"/>
              </a:ext>
            </a:extLst>
          </p:cNvPr>
          <p:cNvSpPr txBox="1"/>
          <p:nvPr/>
        </p:nvSpPr>
        <p:spPr>
          <a:xfrm>
            <a:off x="4221804" y="113025"/>
            <a:ext cx="264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decltype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(expression)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var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51A702-21D9-1B43-A7A4-2751576647A0}"/>
              </a:ext>
            </a:extLst>
          </p:cNvPr>
          <p:cNvSpPr txBox="1"/>
          <p:nvPr/>
        </p:nvSpPr>
        <p:spPr>
          <a:xfrm>
            <a:off x="0" y="701659"/>
            <a:ext cx="10787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</a:t>
            </a:r>
            <a:r>
              <a:rPr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用括号括起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的标识符，如果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是一个左值，则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为指向其类型的引用。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09BD3F-9E5C-1F41-9894-75DCBBAC4360}"/>
              </a:ext>
            </a:extLst>
          </p:cNvPr>
          <p:cNvSpPr txBox="1"/>
          <p:nvPr/>
        </p:nvSpPr>
        <p:spPr>
          <a:xfrm>
            <a:off x="751167" y="1101769"/>
            <a:ext cx="81885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refxx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is double&amp;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p is double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578B45-60FA-1F4C-A316-89E87A5C9725}"/>
              </a:ext>
            </a:extLst>
          </p:cNvPr>
          <p:cNvSpPr txBox="1"/>
          <p:nvPr/>
        </p:nvSpPr>
        <p:spPr>
          <a:xfrm>
            <a:off x="0" y="2425209"/>
            <a:ext cx="10787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如果前面的条件都不满足，则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的类型与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的类型相同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32833A-DF0C-004A-B888-CF5C61956784}"/>
              </a:ext>
            </a:extLst>
          </p:cNvPr>
          <p:cNvSpPr txBox="1"/>
          <p:nvPr/>
        </p:nvSpPr>
        <p:spPr>
          <a:xfrm>
            <a:off x="751167" y="2897169"/>
            <a:ext cx="61624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i1 is int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i2 is long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i3 is int, not int&amp;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73959A-0FF0-F042-83B1-0B1D69917059}"/>
              </a:ext>
            </a:extLst>
          </p:cNvPr>
          <p:cNvSpPr txBox="1"/>
          <p:nvPr/>
        </p:nvSpPr>
        <p:spPr>
          <a:xfrm>
            <a:off x="87550" y="5116748"/>
            <a:ext cx="391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typedef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与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结合</a:t>
            </a:r>
            <a:endParaRPr kumimoji="1" lang="en-US" altLang="zh-CN" sz="18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typdef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x+y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xytype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  <a:endParaRPr kumimoji="1" lang="zh-CN" altLang="en-US" sz="1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83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6579BC8-DFAE-8F43-B163-DDD6B6133E12}"/>
              </a:ext>
            </a:extLst>
          </p:cNvPr>
          <p:cNvSpPr txBox="1"/>
          <p:nvPr/>
        </p:nvSpPr>
        <p:spPr>
          <a:xfrm>
            <a:off x="539885" y="919902"/>
            <a:ext cx="60992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fadd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T1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T2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-&gt; </a:t>
            </a:r>
            <a:r>
              <a:rPr lang="en" altLang="zh-CN" b="1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decltype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a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+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b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14F2CC-7A44-9642-A422-AC847E615BA1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后置返回类型</a:t>
            </a:r>
          </a:p>
        </p:txBody>
      </p:sp>
    </p:spTree>
    <p:extLst>
      <p:ext uri="{BB962C8B-B14F-4D97-AF65-F5344CB8AC3E}">
        <p14:creationId xmlns:p14="http://schemas.microsoft.com/office/powerpoint/2010/main" val="298346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636BEB-914E-E04B-9610-C8C49F668187}"/>
              </a:ext>
            </a:extLst>
          </p:cNvPr>
          <p:cNvSpPr txBox="1"/>
          <p:nvPr/>
        </p:nvSpPr>
        <p:spPr>
          <a:xfrm>
            <a:off x="194287" y="522638"/>
            <a:ext cx="1207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指向常量的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，只是自以为是的认为指向的值是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不可修改，实际可能可以修改（通过其余途径）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31B408-225D-7F47-A12C-E13949C7613A}"/>
              </a:ext>
            </a:extLst>
          </p:cNvPr>
          <p:cNvSpPr txBox="1"/>
          <p:nvPr/>
        </p:nvSpPr>
        <p:spPr>
          <a:xfrm>
            <a:off x="194287" y="2875391"/>
            <a:ext cx="6320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右边的值表示指向的值是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还是指针是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3447C1-E226-824C-ADCB-DF6968E1BEA6}"/>
              </a:ext>
            </a:extLst>
          </p:cNvPr>
          <p:cNvSpPr txBox="1"/>
          <p:nvPr/>
        </p:nvSpPr>
        <p:spPr>
          <a:xfrm>
            <a:off x="686088" y="951477"/>
            <a:ext cx="50417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可以通过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修改值，不可以通过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CFCB85-8255-4543-A8DF-AC738C30B553}"/>
              </a:ext>
            </a:extLst>
          </p:cNvPr>
          <p:cNvSpPr txBox="1"/>
          <p:nvPr/>
        </p:nvSpPr>
        <p:spPr>
          <a:xfrm>
            <a:off x="6464149" y="1015392"/>
            <a:ext cx="4229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b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无法修改了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CA040D-7C29-1D4B-9858-6355D2DC9181}"/>
              </a:ext>
            </a:extLst>
          </p:cNvPr>
          <p:cNvSpPr txBox="1"/>
          <p:nvPr/>
        </p:nvSpPr>
        <p:spPr>
          <a:xfrm>
            <a:off x="3487654" y="3255318"/>
            <a:ext cx="46446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通过修改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的指向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通过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修改内容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01838A-6436-AD48-9FF8-F1C662C9876B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396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11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4457570" y="2767280"/>
            <a:ext cx="3276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第九章</a:t>
            </a:r>
          </a:p>
        </p:txBody>
      </p:sp>
    </p:spTree>
    <p:extLst>
      <p:ext uri="{BB962C8B-B14F-4D97-AF65-F5344CB8AC3E}">
        <p14:creationId xmlns:p14="http://schemas.microsoft.com/office/powerpoint/2010/main" val="97121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EF9091B-0EC6-6B4B-A10D-6910A9168C3D}"/>
              </a:ext>
            </a:extLst>
          </p:cNvPr>
          <p:cNvSpPr txBox="1"/>
          <p:nvPr/>
        </p:nvSpPr>
        <p:spPr>
          <a:xfrm>
            <a:off x="928991" y="998203"/>
            <a:ext cx="32441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hello.h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23478C-64F3-EB4B-94AC-858D8B6F712D}"/>
              </a:ext>
            </a:extLst>
          </p:cNvPr>
          <p:cNvSpPr txBox="1"/>
          <p:nvPr/>
        </p:nvSpPr>
        <p:spPr>
          <a:xfrm>
            <a:off x="5024337" y="998203"/>
            <a:ext cx="37986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hello.h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A79CDD-BE8B-7D4D-9734-BE70A60D97D8}"/>
              </a:ext>
            </a:extLst>
          </p:cNvPr>
          <p:cNvSpPr txBox="1"/>
          <p:nvPr/>
        </p:nvSpPr>
        <p:spPr>
          <a:xfrm>
            <a:off x="5024337" y="4157377"/>
            <a:ext cx="2592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altLang="zh-CN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HELLO_H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HELLO_H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#endif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93006C-90EE-9C42-9B7D-93518369DE30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编译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2C0FDF-A65C-7244-BA8A-FBF78874F673}"/>
              </a:ext>
            </a:extLst>
          </p:cNvPr>
          <p:cNvSpPr txBox="1"/>
          <p:nvPr/>
        </p:nvSpPr>
        <p:spPr>
          <a:xfrm>
            <a:off x="928991" y="598093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main.cpp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97729A-7717-F248-9390-1134A55BB629}"/>
              </a:ext>
            </a:extLst>
          </p:cNvPr>
          <p:cNvSpPr txBox="1"/>
          <p:nvPr/>
        </p:nvSpPr>
        <p:spPr>
          <a:xfrm>
            <a:off x="5024337" y="598093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hello.cpp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61123C-E51B-DE47-9F61-22C90FDBCD86}"/>
              </a:ext>
            </a:extLst>
          </p:cNvPr>
          <p:cNvSpPr txBox="1"/>
          <p:nvPr/>
        </p:nvSpPr>
        <p:spPr>
          <a:xfrm>
            <a:off x="5024337" y="3745706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hello.h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A2403C-C58C-2147-BF0C-EB8B162426B3}"/>
              </a:ext>
            </a:extLst>
          </p:cNvPr>
          <p:cNvSpPr txBox="1"/>
          <p:nvPr/>
        </p:nvSpPr>
        <p:spPr>
          <a:xfrm>
            <a:off x="708257" y="5581443"/>
            <a:ext cx="6333785" cy="105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./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a.out</a:t>
            </a:r>
            <a:endParaRPr kumimoji="1" lang="en-US" altLang="zh-CN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或</a:t>
            </a:r>
            <a:endParaRPr kumimoji="1" lang="en-US" altLang="zh-CN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-c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main.o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hello.o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./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a.out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3F451D-F51C-EC4F-BD8C-7A5B343E96A5}"/>
              </a:ext>
            </a:extLst>
          </p:cNvPr>
          <p:cNvSpPr txBox="1"/>
          <p:nvPr/>
        </p:nvSpPr>
        <p:spPr>
          <a:xfrm>
            <a:off x="7678366" y="3706637"/>
            <a:ext cx="451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内联函数的定义可以写在头文件</a:t>
            </a:r>
            <a:endParaRPr kumimoji="1"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其它函数、结构体、类等声明在头文件，但是不要写定义</a:t>
            </a:r>
          </a:p>
        </p:txBody>
      </p:sp>
    </p:spTree>
    <p:extLst>
      <p:ext uri="{BB962C8B-B14F-4D97-AF65-F5344CB8AC3E}">
        <p14:creationId xmlns:p14="http://schemas.microsoft.com/office/powerpoint/2010/main" val="2302824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B88345-FAB1-BD44-BAE3-16747CBFEF28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存储持续性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FFF724-CAEA-3645-9723-4819823EF964}"/>
              </a:ext>
            </a:extLst>
          </p:cNvPr>
          <p:cNvSpPr txBox="1"/>
          <p:nvPr/>
        </p:nvSpPr>
        <p:spPr>
          <a:xfrm>
            <a:off x="1079770" y="1128409"/>
            <a:ext cx="7962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自动存储类型：自动变量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静态存储类型：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，生存期为整个程序运行过程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线程存储类型：</a:t>
            </a:r>
            <a:r>
              <a:rPr kumimoji="1" lang="en-US" altLang="zh-CN" sz="2400" dirty="0" err="1">
                <a:latin typeface="Optima" panose="02000503060000020004" pitchFamily="2" charset="0"/>
                <a:ea typeface="KaiTi" panose="02010609060101010101" pitchFamily="49" charset="-122"/>
              </a:rPr>
              <a:t>thread_local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，生存期与所属线程一样长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动态存储类型：动态变量，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delete</a:t>
            </a:r>
            <a:endParaRPr kumimoji="1"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435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D04121-FFE5-1640-A554-61A74EA7D186}"/>
              </a:ext>
            </a:extLst>
          </p:cNvPr>
          <p:cNvSpPr txBox="1"/>
          <p:nvPr/>
        </p:nvSpPr>
        <p:spPr>
          <a:xfrm>
            <a:off x="0" y="0"/>
            <a:ext cx="650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单定义声明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(One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Definition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Rule,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ODR)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54870F-AB9E-6141-B6C3-B1DDF8994209}"/>
              </a:ext>
            </a:extLst>
          </p:cNvPr>
          <p:cNvSpPr txBox="1"/>
          <p:nvPr/>
        </p:nvSpPr>
        <p:spPr>
          <a:xfrm>
            <a:off x="1789889" y="1517515"/>
            <a:ext cx="4833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变量只能定义一次，但是可以声明多次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定义为分配内存，声明不会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为了多次声明，使用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extern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14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25876" y="1560633"/>
            <a:ext cx="51021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 in file1:"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内部链接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0CB3B4-3989-C040-AD4A-56F1C71E1E38}"/>
              </a:ext>
            </a:extLst>
          </p:cNvPr>
          <p:cNvSpPr txBox="1"/>
          <p:nvPr/>
        </p:nvSpPr>
        <p:spPr>
          <a:xfrm>
            <a:off x="5542333" y="1560633"/>
            <a:ext cx="6162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"count in file2:"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static1.cpp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DC486B-60DE-E540-8300-448020579D95}"/>
              </a:ext>
            </a:extLst>
          </p:cNvPr>
          <p:cNvSpPr txBox="1"/>
          <p:nvPr/>
        </p:nvSpPr>
        <p:spPr>
          <a:xfrm>
            <a:off x="5542333" y="985624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static2.cpp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100383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值不同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，如果不在其中一个声明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static</a:t>
            </a:r>
          </a:p>
          <a:p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static1.cpp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static2.cpp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highlight>
                  <a:srgbClr val="FF00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会报错</a:t>
            </a:r>
            <a:endParaRPr kumimoji="1" lang="en-US" altLang="zh-CN" sz="2000" dirty="0">
              <a:highlight>
                <a:srgbClr val="FF00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表明了当前的变量只在该文件内起作用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492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25876" y="1560633"/>
            <a:ext cx="51021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 in file1:"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外部链接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0CB3B4-3989-C040-AD4A-56F1C71E1E38}"/>
              </a:ext>
            </a:extLst>
          </p:cNvPr>
          <p:cNvSpPr txBox="1"/>
          <p:nvPr/>
        </p:nvSpPr>
        <p:spPr>
          <a:xfrm>
            <a:off x="5542333" y="1560633"/>
            <a:ext cx="6162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"count in file2:"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extern1.cpp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DC486B-60DE-E540-8300-448020579D95}"/>
              </a:ext>
            </a:extLst>
          </p:cNvPr>
          <p:cNvSpPr txBox="1"/>
          <p:nvPr/>
        </p:nvSpPr>
        <p:spPr>
          <a:xfrm>
            <a:off x="5542333" y="985624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extern2.cpp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9292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值相同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，声明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则表面使用的是外部文件的变量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980356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672191" y="261610"/>
            <a:ext cx="39834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15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无链接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nonlinked.cpp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9292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file1.cpp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file2.cpp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值相同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，声明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则表面使用的是外部文件的变量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3057089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15DBC66-69F7-6740-874B-F8E42495BFF7}"/>
              </a:ext>
            </a:extLst>
          </p:cNvPr>
          <p:cNvSpPr txBox="1"/>
          <p:nvPr/>
        </p:nvSpPr>
        <p:spPr>
          <a:xfrm>
            <a:off x="1262494" y="1798183"/>
            <a:ext cx="17947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CB6C35-002F-AF4D-AB13-E1CC0B110478}"/>
              </a:ext>
            </a:extLst>
          </p:cNvPr>
          <p:cNvSpPr txBox="1"/>
          <p:nvPr/>
        </p:nvSpPr>
        <p:spPr>
          <a:xfrm>
            <a:off x="4285517" y="1798183"/>
            <a:ext cx="48492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"::a -&gt;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::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 -&gt;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DADCF8-921C-274F-80D6-8C7DE865EB52}"/>
              </a:ext>
            </a:extLst>
          </p:cNvPr>
          <p:cNvSpPr txBox="1"/>
          <p:nvPr/>
        </p:nvSpPr>
        <p:spPr>
          <a:xfrm>
            <a:off x="0" y="0"/>
            <a:ext cx="335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作用域解析运算符 </a:t>
            </a:r>
            <a:r>
              <a:rPr kumimoji="1" lang="en-US" altLang="zh-CN" sz="2800" dirty="0">
                <a:solidFill>
                  <a:srgbClr val="C00000"/>
                </a:solidFill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::</a:t>
            </a:r>
            <a:endParaRPr kumimoji="1" lang="zh-CN" altLang="en-US" sz="2800" dirty="0">
              <a:solidFill>
                <a:srgbClr val="C00000"/>
              </a:solidFill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112C85-6708-9449-B0FF-596CB68A33DC}"/>
              </a:ext>
            </a:extLst>
          </p:cNvPr>
          <p:cNvSpPr txBox="1"/>
          <p:nvPr/>
        </p:nvSpPr>
        <p:spPr>
          <a:xfrm>
            <a:off x="1262494" y="1060203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file1.cpp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23936A-FF0A-4B4A-81BD-2AE7C8093446}"/>
              </a:ext>
            </a:extLst>
          </p:cNvPr>
          <p:cNvSpPr txBox="1"/>
          <p:nvPr/>
        </p:nvSpPr>
        <p:spPr>
          <a:xfrm>
            <a:off x="4285517" y="1060203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file2.cpp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4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61FEDC-CCD0-7946-9C04-7D52E7690F34}"/>
              </a:ext>
            </a:extLst>
          </p:cNvPr>
          <p:cNvSpPr txBox="1"/>
          <p:nvPr/>
        </p:nvSpPr>
        <p:spPr>
          <a:xfrm>
            <a:off x="0" y="0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mutable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D3E19D-957A-FE41-BE62-56D6CAC45123}"/>
              </a:ext>
            </a:extLst>
          </p:cNvPr>
          <p:cNvSpPr txBox="1"/>
          <p:nvPr/>
        </p:nvSpPr>
        <p:spPr>
          <a:xfrm>
            <a:off x="1443024" y="1556189"/>
            <a:ext cx="101718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mutable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", 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ex.access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", 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ex.access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086E73-2D7B-9942-A296-6F3734FA4DD3}"/>
              </a:ext>
            </a:extLst>
          </p:cNvPr>
          <p:cNvSpPr txBox="1"/>
          <p:nvPr/>
        </p:nvSpPr>
        <p:spPr>
          <a:xfrm>
            <a:off x="1262494" y="1060203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mutable.cpp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5BA4AF-FD20-8847-937E-38C77A896BD1}"/>
              </a:ext>
            </a:extLst>
          </p:cNvPr>
          <p:cNvSpPr txBox="1"/>
          <p:nvPr/>
        </p:nvSpPr>
        <p:spPr>
          <a:xfrm>
            <a:off x="4105072" y="4226668"/>
            <a:ext cx="636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即使结构</a:t>
            </a:r>
            <a:r>
              <a:rPr lang="en-US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或类</a:t>
            </a:r>
            <a:r>
              <a:rPr lang="en-US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变量为 </a:t>
            </a:r>
            <a:r>
              <a:rPr lang="en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zh-CN" altLang="e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，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其某个成员也可以被修改</a:t>
            </a:r>
          </a:p>
        </p:txBody>
      </p:sp>
    </p:spTree>
    <p:extLst>
      <p:ext uri="{BB962C8B-B14F-4D97-AF65-F5344CB8AC3E}">
        <p14:creationId xmlns:p14="http://schemas.microsoft.com/office/powerpoint/2010/main" val="238294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051416-E05E-B646-A45C-38DFF055F1DA}"/>
              </a:ext>
            </a:extLst>
          </p:cNvPr>
          <p:cNvSpPr txBox="1"/>
          <p:nvPr/>
        </p:nvSpPr>
        <p:spPr>
          <a:xfrm>
            <a:off x="308157" y="649508"/>
            <a:ext cx="108221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只有一层间接关系</a:t>
            </a:r>
            <a:r>
              <a:rPr lang="en-US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如指针指向基本数据类型</a:t>
            </a:r>
            <a:r>
              <a:rPr lang="en-US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时，才可以将非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地址或指针赋给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指针 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如果是多层关系，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必须一致，要么都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，要么都不 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05F0C5-722B-C84F-A8A9-F90E311C20FD}"/>
              </a:ext>
            </a:extLst>
          </p:cNvPr>
          <p:cNvSpPr txBox="1"/>
          <p:nvPr/>
        </p:nvSpPr>
        <p:spPr>
          <a:xfrm>
            <a:off x="1212680" y="2083461"/>
            <a:ext cx="82969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指针指向 非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的指针指向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变量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出现问题，可以通过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p1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250A0A-C730-7F41-BED6-9C32C98F4030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50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64DB23-29B4-1142-992E-E4430C3CC3B5}"/>
              </a:ext>
            </a:extLst>
          </p:cNvPr>
          <p:cNvSpPr txBox="1"/>
          <p:nvPr/>
        </p:nvSpPr>
        <p:spPr>
          <a:xfrm>
            <a:off x="0" y="0"/>
            <a:ext cx="2520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19DCC0-E72C-8F41-A74E-B75AFB279377}"/>
              </a:ext>
            </a:extLst>
          </p:cNvPr>
          <p:cNvSpPr txBox="1"/>
          <p:nvPr/>
        </p:nvSpPr>
        <p:spPr>
          <a:xfrm>
            <a:off x="476655" y="2070950"/>
            <a:ext cx="57983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全局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变量和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static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等价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如果希望全局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为外部链接，则加上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A9B761-E9F7-694F-BFC8-5AB95D84E1EE}"/>
              </a:ext>
            </a:extLst>
          </p:cNvPr>
          <p:cNvGrpSpPr/>
          <p:nvPr/>
        </p:nvGrpSpPr>
        <p:grpSpPr>
          <a:xfrm>
            <a:off x="4987743" y="1930380"/>
            <a:ext cx="4590948" cy="646333"/>
            <a:chOff x="4588909" y="2251392"/>
            <a:chExt cx="4590948" cy="64633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09D5EF7-55FC-4A45-81A4-69A6A34E0BFA}"/>
                </a:ext>
              </a:extLst>
            </p:cNvPr>
            <p:cNvSpPr txBox="1"/>
            <p:nvPr/>
          </p:nvSpPr>
          <p:spPr>
            <a:xfrm>
              <a:off x="4588909" y="2251394"/>
              <a:ext cx="1670650" cy="6463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kumimoji="1">
                  <a:latin typeface="Optima" panose="02000503060000020004" pitchFamily="2" charset="0"/>
                  <a:ea typeface="KaiTi" panose="02010609060101010101" pitchFamily="49" charset="-122"/>
                </a:defRPr>
              </a:lvl1pPr>
            </a:lstStyle>
            <a:p>
              <a:r>
                <a:rPr lang="en-US" altLang="zh-CN"/>
                <a:t>const</a:t>
              </a:r>
              <a:r>
                <a:rPr lang="zh-CN" altLang="en-US"/>
                <a:t> </a:t>
              </a:r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/>
                <a:t>a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2;</a:t>
              </a:r>
              <a:endParaRPr lang="en-US" altLang="zh-CN" dirty="0"/>
            </a:p>
            <a:p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 dirty="0"/>
                <a:t>main</a:t>
              </a:r>
              <a:r>
                <a:rPr lang="en-US" altLang="zh-CN"/>
                <a:t>()</a:t>
              </a:r>
              <a:r>
                <a:rPr lang="zh-CN" altLang="en-US"/>
                <a:t> </a:t>
              </a:r>
              <a:r>
                <a:rPr lang="en-US" altLang="zh-CN"/>
                <a:t>{</a:t>
              </a:r>
              <a:r>
                <a:rPr lang="zh-CN" altLang="en-US"/>
                <a:t> </a:t>
              </a:r>
              <a:r>
                <a:rPr lang="en-US" altLang="zh-CN" dirty="0"/>
                <a:t>}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345694C-9708-504E-9FBB-A5A4CB66792C}"/>
                </a:ext>
              </a:extLst>
            </p:cNvPr>
            <p:cNvSpPr txBox="1"/>
            <p:nvPr/>
          </p:nvSpPr>
          <p:spPr>
            <a:xfrm>
              <a:off x="7522031" y="2251392"/>
              <a:ext cx="1657826" cy="6463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kumimoji="1">
                  <a:latin typeface="Optima" panose="02000503060000020004" pitchFamily="2" charset="0"/>
                  <a:ea typeface="KaiTi" panose="02010609060101010101" pitchFamily="49" charset="-122"/>
                </a:defRPr>
              </a:lvl1pPr>
            </a:lstStyle>
            <a:p>
              <a:r>
                <a:rPr lang="en-US" altLang="zh-CN"/>
                <a:t>static</a:t>
              </a:r>
              <a:r>
                <a:rPr lang="zh-CN" altLang="en-US"/>
                <a:t> </a:t>
              </a:r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/>
                <a:t>a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2</a:t>
              </a:r>
              <a:r>
                <a:rPr lang="en-US" altLang="zh-CN" dirty="0"/>
                <a:t>;</a:t>
              </a:r>
            </a:p>
            <a:p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 dirty="0"/>
                <a:t>main</a:t>
              </a:r>
              <a:r>
                <a:rPr lang="en-US" altLang="zh-CN"/>
                <a:t>()</a:t>
              </a:r>
              <a:r>
                <a:rPr lang="zh-CN" altLang="en-US"/>
                <a:t> </a:t>
              </a:r>
              <a:r>
                <a:rPr lang="en-US" altLang="zh-CN"/>
                <a:t>{</a:t>
              </a:r>
              <a:r>
                <a:rPr lang="zh-CN" altLang="en-US"/>
                <a:t> </a:t>
              </a:r>
              <a:r>
                <a:rPr lang="en-US" altLang="zh-CN" dirty="0"/>
                <a:t>}</a:t>
              </a:r>
              <a:endParaRPr lang="zh-CN" altLang="en-US" dirty="0"/>
            </a:p>
          </p:txBody>
        </p:sp>
        <p:sp>
          <p:nvSpPr>
            <p:cNvPr id="6" name="左右箭头 5">
              <a:extLst>
                <a:ext uri="{FF2B5EF4-FFF2-40B4-BE49-F238E27FC236}">
                  <a16:creationId xmlns:a16="http://schemas.microsoft.com/office/drawing/2014/main" id="{09DEBBE8-579B-C847-BBB0-78C250DAB69B}"/>
                </a:ext>
              </a:extLst>
            </p:cNvPr>
            <p:cNvSpPr/>
            <p:nvPr/>
          </p:nvSpPr>
          <p:spPr>
            <a:xfrm>
              <a:off x="6385649" y="2409188"/>
              <a:ext cx="1010292" cy="330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Optima" panose="02000503060000020004" pitchFamily="2" charset="0"/>
                <a:ea typeface="KaiTi" panose="02010609060101010101" pitchFamily="49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591E339-A95A-A64B-A6CC-5F52DA909E69}"/>
              </a:ext>
            </a:extLst>
          </p:cNvPr>
          <p:cNvSpPr txBox="1"/>
          <p:nvPr/>
        </p:nvSpPr>
        <p:spPr>
          <a:xfrm>
            <a:off x="7055103" y="2947236"/>
            <a:ext cx="2414444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>
                <a:latin typeface="Optima" panose="02000503060000020004" pitchFamily="2" charset="0"/>
                <a:ea typeface="KaiTi" panose="02010609060101010101" pitchFamily="49" charset="-122"/>
              </a:defRPr>
            </a:lvl1pPr>
          </a:lstStyle>
          <a:p>
            <a:r>
              <a:rPr lang="en-US" altLang="zh-CN"/>
              <a:t>extern</a:t>
            </a:r>
            <a:r>
              <a:rPr lang="zh-CN" altLang="en-US"/>
              <a:t> </a:t>
            </a:r>
            <a:r>
              <a:rPr lang="en-US" altLang="zh-CN" dirty="0"/>
              <a:t> </a:t>
            </a:r>
            <a:r>
              <a:rPr lang="en-US" altLang="zh-CN"/>
              <a:t>const</a:t>
            </a:r>
            <a:r>
              <a:rPr lang="zh-CN" altLang="en-US"/>
              <a:t> </a:t>
            </a:r>
            <a:r>
              <a:rPr lang="en-US" altLang="zh-CN"/>
              <a:t>int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 dirty="0"/>
              <a:t>2;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065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5808DC-4D48-2146-B7CA-2F84C911F0F5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三块独立内存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166BB2-1435-4D4D-8C1D-64340F807D98}"/>
              </a:ext>
            </a:extLst>
          </p:cNvPr>
          <p:cNvSpPr txBox="1"/>
          <p:nvPr/>
        </p:nvSpPr>
        <p:spPr>
          <a:xfrm>
            <a:off x="1271891" y="907383"/>
            <a:ext cx="61624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静态变量 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可再细分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自动变量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栈</a:t>
            </a:r>
            <a:endParaRPr lang="en-US" altLang="zh-CN" sz="22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动态存储 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堆</a:t>
            </a:r>
            <a:endParaRPr lang="zh-CN" altLang="en-US" sz="22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076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5808DC-4D48-2146-B7CA-2F84C911F0F5}"/>
              </a:ext>
            </a:extLst>
          </p:cNvPr>
          <p:cNvSpPr txBox="1"/>
          <p:nvPr/>
        </p:nvSpPr>
        <p:spPr>
          <a:xfrm>
            <a:off x="0" y="0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825E3-AA5C-5443-AF3A-AA535ADE16FB}"/>
              </a:ext>
            </a:extLst>
          </p:cNvPr>
          <p:cNvSpPr txBox="1"/>
          <p:nvPr/>
        </p:nvSpPr>
        <p:spPr>
          <a:xfrm>
            <a:off x="522861" y="1153606"/>
            <a:ext cx="6162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;};</a:t>
            </a:r>
          </a:p>
          <a:p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one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A465F4-7F69-D147-B107-B78D532AD065}"/>
              </a:ext>
            </a:extLst>
          </p:cNvPr>
          <p:cNvSpPr txBox="1"/>
          <p:nvPr/>
        </p:nvSpPr>
        <p:spPr>
          <a:xfrm>
            <a:off x="522861" y="3815317"/>
            <a:ext cx="28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在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堆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(heap)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中申请内存</a:t>
            </a:r>
          </a:p>
        </p:txBody>
      </p:sp>
    </p:spTree>
    <p:extLst>
      <p:ext uri="{BB962C8B-B14F-4D97-AF65-F5344CB8AC3E}">
        <p14:creationId xmlns:p14="http://schemas.microsoft.com/office/powerpoint/2010/main" val="3493858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848B03-F368-BE48-9D6A-594DF7497CC3}"/>
              </a:ext>
            </a:extLst>
          </p:cNvPr>
          <p:cNvSpPr txBox="1"/>
          <p:nvPr/>
        </p:nvSpPr>
        <p:spPr>
          <a:xfrm>
            <a:off x="0" y="0"/>
            <a:ext cx="3576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placement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定位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F14DA4-7927-E14D-B83C-D9252E1D4091}"/>
              </a:ext>
            </a:extLst>
          </p:cNvPr>
          <p:cNvSpPr txBox="1"/>
          <p:nvPr/>
        </p:nvSpPr>
        <p:spPr>
          <a:xfrm>
            <a:off x="323806" y="712193"/>
            <a:ext cx="5404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指定要使用的位置，不单单是在堆申请内存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需要包含头文件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#include&lt;new&gt;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CC932B-49F2-D949-876D-70797A72554C}"/>
              </a:ext>
            </a:extLst>
          </p:cNvPr>
          <p:cNvSpPr txBox="1"/>
          <p:nvPr/>
        </p:nvSpPr>
        <p:spPr>
          <a:xfrm>
            <a:off x="532588" y="1736546"/>
            <a:ext cx="2230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placement_new.cpp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C8289-0402-CD49-956E-DF0F109C364F}"/>
              </a:ext>
            </a:extLst>
          </p:cNvPr>
          <p:cNvSpPr txBox="1"/>
          <p:nvPr/>
        </p:nvSpPr>
        <p:spPr>
          <a:xfrm>
            <a:off x="532588" y="2339342"/>
            <a:ext cx="101874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从堆中申请内存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placement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new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则不一定从堆中申请内存，只返回传递给它的地址，并强制转换为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void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dirty="0"/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 从堆中申请内存</a:t>
            </a: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buffer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	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 返回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buffer 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地址，并强制转换为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void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*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7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77D982-BA99-024B-9E40-9BB78C6D3A6A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名称空间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48DFB5-EED8-7145-B7BE-96B09BD780CD}"/>
              </a:ext>
            </a:extLst>
          </p:cNvPr>
          <p:cNvSpPr txBox="1"/>
          <p:nvPr/>
        </p:nvSpPr>
        <p:spPr>
          <a:xfrm>
            <a:off x="1089498" y="1313234"/>
            <a:ext cx="7827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可以是全局的，以可以位于另一个名称空间，但不能位于代码块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编译指令：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std;</a:t>
            </a: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声明：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std::</a:t>
            </a:r>
            <a:r>
              <a:rPr kumimoji="1" lang="en-US" altLang="zh-CN" dirty="0" err="1">
                <a:latin typeface="Optima" panose="02000503060000020004" pitchFamily="2" charset="0"/>
                <a:ea typeface="KaiTi" panose="02010609060101010101" pitchFamily="49" charset="-122"/>
              </a:rPr>
              <a:t>cout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91CB5B-4557-0A4B-82E7-CD00B3D63B62}"/>
              </a:ext>
            </a:extLst>
          </p:cNvPr>
          <p:cNvSpPr txBox="1"/>
          <p:nvPr/>
        </p:nvSpPr>
        <p:spPr>
          <a:xfrm>
            <a:off x="1089498" y="943902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using_example.cpp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5F2BC2-664C-F14E-86E1-4FC627FE1BC1}"/>
              </a:ext>
            </a:extLst>
          </p:cNvPr>
          <p:cNvSpPr txBox="1"/>
          <p:nvPr/>
        </p:nvSpPr>
        <p:spPr>
          <a:xfrm>
            <a:off x="1089498" y="3565506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namespace_example.cpp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03B61D-AC08-9A4E-8580-3609474C5214}"/>
              </a:ext>
            </a:extLst>
          </p:cNvPr>
          <p:cNvSpPr txBox="1"/>
          <p:nvPr/>
        </p:nvSpPr>
        <p:spPr>
          <a:xfrm>
            <a:off x="1089498" y="3939702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起别名，简化嵌套名称空间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B6C3B2-34C2-7D4B-BD04-697E72D34185}"/>
              </a:ext>
            </a:extLst>
          </p:cNvPr>
          <p:cNvSpPr txBox="1"/>
          <p:nvPr/>
        </p:nvSpPr>
        <p:spPr>
          <a:xfrm>
            <a:off x="1089497" y="5175434"/>
            <a:ext cx="73346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未命名的名称空间，提供了链接性为内部的静态变量的替代品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counts;</a:t>
            </a: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等价于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{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counts;}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34D4AE-A28D-224A-B92E-0468D4605761}"/>
              </a:ext>
            </a:extLst>
          </p:cNvPr>
          <p:cNvSpPr txBox="1"/>
          <p:nvPr/>
        </p:nvSpPr>
        <p:spPr>
          <a:xfrm>
            <a:off x="1089497" y="4801238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unnamed.cpp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7F4E0E-9AD3-1246-86B7-11CCBF7C71ED}"/>
              </a:ext>
            </a:extLst>
          </p:cNvPr>
          <p:cNvSpPr txBox="1"/>
          <p:nvPr/>
        </p:nvSpPr>
        <p:spPr>
          <a:xfrm>
            <a:off x="8917282" y="2647040"/>
            <a:ext cx="2733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namesp.h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namesp.cpp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namessp.cpp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160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9746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5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668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989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46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0EB6A4-586C-DB4E-BAE9-1610CA74693B}"/>
              </a:ext>
            </a:extLst>
          </p:cNvPr>
          <p:cNvSpPr txBox="1"/>
          <p:nvPr/>
        </p:nvSpPr>
        <p:spPr>
          <a:xfrm>
            <a:off x="0" y="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指针数组和数组指针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E50E8C-2DA6-5C48-AFBF-CBF5ADC3D1BD}"/>
              </a:ext>
            </a:extLst>
          </p:cNvPr>
          <p:cNvSpPr txBox="1"/>
          <p:nvPr/>
        </p:nvSpPr>
        <p:spPr>
          <a:xfrm>
            <a:off x="1131079" y="1186775"/>
            <a:ext cx="84946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是数组指针，指向的是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个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大小的数组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表示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是指针数组，数组大小为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，里面存储的都是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 指针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data[3][4];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等价于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)[4];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data[][4];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929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731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1680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3737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00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B51E6F-4FE0-5647-ACC0-8651A77A06CF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函数指针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81737CE-5F7F-444D-8537-B2AB8388B9BC}"/>
              </a:ext>
            </a:extLst>
          </p:cNvPr>
          <p:cNvGrpSpPr/>
          <p:nvPr/>
        </p:nvGrpSpPr>
        <p:grpSpPr>
          <a:xfrm>
            <a:off x="3527582" y="-29184"/>
            <a:ext cx="4633928" cy="7294305"/>
            <a:chOff x="1620957" y="-29184"/>
            <a:chExt cx="4633928" cy="729430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DAC2522-FD12-894E-96A9-1D9B3B4A12B3}"/>
                </a:ext>
              </a:extLst>
            </p:cNvPr>
            <p:cNvSpPr txBox="1"/>
            <p:nvPr/>
          </p:nvSpPr>
          <p:spPr>
            <a:xfrm>
              <a:off x="1620957" y="-29184"/>
              <a:ext cx="4633928" cy="72943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#</a:t>
              </a:r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include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&lt;iostream&gt;</a:t>
              </a:r>
              <a:endPara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using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namespace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267F99"/>
                  </a:solidFill>
                  <a:effectLst/>
                  <a:latin typeface="Menlo" panose="020B0609030804020204" pitchFamily="49" charset="0"/>
                </a:rPr>
                <a:t>std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(*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main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()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{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</a:t>
              </a:r>
              <a:r>
                <a:rPr lang="en" altLang="zh-CN" b="0" dirty="0" err="1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"f: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"*</a:t>
              </a:r>
              <a:r>
                <a:rPr lang="en" altLang="zh-CN" b="0" dirty="0" err="1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2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)(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3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altLang="zh-CN" dirty="0">
                  <a:solidFill>
                    <a:srgbClr val="098658"/>
                  </a:solidFill>
                  <a:latin typeface="Menlo" panose="020B0609030804020204" pitchFamily="49" charset="0"/>
                </a:rPr>
                <a:t>4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return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0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 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{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return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}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A87EC17-8ABC-3249-817F-169AC5E7584D}"/>
                </a:ext>
              </a:extLst>
            </p:cNvPr>
            <p:cNvSpPr txBox="1"/>
            <p:nvPr/>
          </p:nvSpPr>
          <p:spPr>
            <a:xfrm>
              <a:off x="4503906" y="8754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函数声明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35483A-3D66-A941-9127-FAA8D000879F}"/>
                </a:ext>
              </a:extLst>
            </p:cNvPr>
            <p:cNvSpPr txBox="1"/>
            <p:nvPr/>
          </p:nvSpPr>
          <p:spPr>
            <a:xfrm>
              <a:off x="4503906" y="124482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函数指针声明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A022E5B-176E-C64B-91B5-2870D5EEEFD9}"/>
                </a:ext>
              </a:extLst>
            </p:cNvPr>
            <p:cNvSpPr txBox="1"/>
            <p:nvPr/>
          </p:nvSpPr>
          <p:spPr>
            <a:xfrm>
              <a:off x="2665378" y="210109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绑定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DA947BD-A509-324F-AC6E-D5232CA568E0}"/>
                </a:ext>
              </a:extLst>
            </p:cNvPr>
            <p:cNvSpPr txBox="1"/>
            <p:nvPr/>
          </p:nvSpPr>
          <p:spPr>
            <a:xfrm>
              <a:off x="3229583" y="36960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两种调用方法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852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2003898" y="3904699"/>
            <a:ext cx="82685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11.11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22.22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33.33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使用函数指针调用函数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"(*p1)(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"*(*p1)(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"p2(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"*p2(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644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2044430" y="3443591"/>
            <a:ext cx="97957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auto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只能对单值初始化推导，不可以推导列表初始化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const double* (**pb)(const double*, int) = pa;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使用指针数组调用函数指针，从而调用函数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"pa["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"*(pa["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645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1303507" y="4439720"/>
            <a:ext cx="97665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通过指针数组的地址调用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const double* (*(*p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)[3])(const double*, int) = &amp;pa;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"(*pc)[0](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"*(*pc)[0](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132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5003</TotalTime>
  <Words>3603</Words>
  <Application>Microsoft Macintosh PowerPoint</Application>
  <PresentationFormat>宽屏</PresentationFormat>
  <Paragraphs>525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KaiTi</vt:lpstr>
      <vt:lpstr>SimSun</vt:lpstr>
      <vt:lpstr>Arial</vt:lpstr>
      <vt:lpstr>Calibri</vt:lpstr>
      <vt:lpstr>Calibri Light</vt:lpstr>
      <vt:lpstr>Menlo</vt:lpstr>
      <vt:lpstr>Optima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付 碧超</cp:lastModifiedBy>
  <cp:revision>137</cp:revision>
  <dcterms:created xsi:type="dcterms:W3CDTF">2013-07-15T20:26:40Z</dcterms:created>
  <dcterms:modified xsi:type="dcterms:W3CDTF">2023-08-10T12:32:40Z</dcterms:modified>
</cp:coreProperties>
</file>