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10" r:id="rId50"/>
    <p:sldId id="307" r:id="rId51"/>
    <p:sldId id="308" r:id="rId52"/>
    <p:sldId id="309" r:id="rId53"/>
    <p:sldId id="266" r:id="rId54"/>
    <p:sldId id="267" r:id="rId55"/>
    <p:sldId id="311" r:id="rId56"/>
    <p:sldId id="312" r:id="rId57"/>
    <p:sldId id="313" r:id="rId58"/>
    <p:sldId id="319" r:id="rId59"/>
    <p:sldId id="314" r:id="rId60"/>
    <p:sldId id="320" r:id="rId61"/>
    <p:sldId id="321" r:id="rId62"/>
    <p:sldId id="322" r:id="rId63"/>
    <p:sldId id="323" r:id="rId64"/>
    <p:sldId id="324" r:id="rId65"/>
    <p:sldId id="325" r:id="rId66"/>
    <p:sldId id="334" r:id="rId67"/>
    <p:sldId id="326" r:id="rId68"/>
    <p:sldId id="335" r:id="rId69"/>
    <p:sldId id="341" r:id="rId70"/>
    <p:sldId id="342" r:id="rId71"/>
    <p:sldId id="343" r:id="rId72"/>
    <p:sldId id="344" r:id="rId73"/>
    <p:sldId id="345" r:id="rId74"/>
    <p:sldId id="366" r:id="rId75"/>
    <p:sldId id="379" r:id="rId76"/>
    <p:sldId id="367" r:id="rId77"/>
    <p:sldId id="368" r:id="rId78"/>
    <p:sldId id="369" r:id="rId79"/>
    <p:sldId id="370" r:id="rId80"/>
    <p:sldId id="38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36" r:id="rId110"/>
    <p:sldId id="337" r:id="rId111"/>
    <p:sldId id="338" r:id="rId112"/>
    <p:sldId id="339" r:id="rId113"/>
    <p:sldId id="340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3324347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7257702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4850564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7040309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894179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4246093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738917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3106600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4423102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9658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8134228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7941384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2549282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77453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1365378" y="2151727"/>
            <a:ext cx="946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内存模型和名称空间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对象和类</a:t>
            </a:r>
          </a:p>
        </p:txBody>
      </p:sp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182604-0CD6-7642-8033-3BE0DE93B5DE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结构体和类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ABD72-3A49-1A41-96BE-FDBB882A1A67}"/>
              </a:ext>
            </a:extLst>
          </p:cNvPr>
          <p:cNvSpPr txBox="1"/>
          <p:nvPr/>
        </p:nvSpPr>
        <p:spPr>
          <a:xfrm>
            <a:off x="515566" y="1050587"/>
            <a:ext cx="1143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结构的默认访问类型为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public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类的默认访问类型为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private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不同的类可以有相同的方法，需要用作用域解析运算符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(::)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来标识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类方法可以访问私有成员，禁止非成员函数访问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友元函数除外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定义位于类声明中的函数，自动成为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inline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inline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函数要求每个使用它们的文件都要对其进行定义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可以将内联定义放在定义类的头文件中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如果声明中有默认参数，在定义中不</a:t>
            </a:r>
            <a:r>
              <a:rPr kumimoji="1" lang="zh-CN" altLang="en-US" sz="2000">
                <a:latin typeface="Optima" panose="02000503060000020004" pitchFamily="2" charset="0"/>
                <a:ea typeface="KaiTi" panose="02010609060101010101" pitchFamily="49" charset="-122"/>
              </a:rPr>
              <a:t>需要写默认参数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D711-BF0E-F747-9115-203E64D27FFE}"/>
              </a:ext>
            </a:extLst>
          </p:cNvPr>
          <p:cNvSpPr txBox="1"/>
          <p:nvPr/>
        </p:nvSpPr>
        <p:spPr>
          <a:xfrm>
            <a:off x="659048" y="5141227"/>
            <a:ext cx="616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stock00.cpp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stock00.h  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usestock00.cpp</a:t>
            </a:r>
          </a:p>
        </p:txBody>
      </p:sp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构造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析构函数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8135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构造函数的参数名一般不与类成员名相同，为了避免混乱，可以使用：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m_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前缀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_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this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0C4FD-A619-BB45-99F0-B9566B633C00}"/>
              </a:ext>
            </a:extLst>
          </p:cNvPr>
          <p:cNvSpPr txBox="1"/>
          <p:nvPr/>
        </p:nvSpPr>
        <p:spPr>
          <a:xfrm>
            <a:off x="1157591" y="4046707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接受一个参数的构造函数，允许使用赋值语法将对象初始化为一个值，可以关闭该功能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Classname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Object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value;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75618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为了实现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fluffy_the_cat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给构造函数所有参数提供默认值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Stock(const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std::string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&amp;co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“Error”,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构造函数没有参数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Stock::Stock()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company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“no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name”;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shares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share_val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total_val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}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990886-5E38-1A4F-A540-9FB3B7A5D302}"/>
              </a:ext>
            </a:extLst>
          </p:cNvPr>
          <p:cNvSpPr txBox="1"/>
          <p:nvPr/>
        </p:nvSpPr>
        <p:spPr>
          <a:xfrm>
            <a:off x="6566171" y="3614623"/>
            <a:ext cx="173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stock10.cpp   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stock10.h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usestock10.cpp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B5E7A-EF55-AB48-AC8E-BB68D6C69ED6}"/>
              </a:ext>
            </a:extLst>
          </p:cNvPr>
          <p:cNvSpPr txBox="1"/>
          <p:nvPr/>
        </p:nvSpPr>
        <p:spPr>
          <a:xfrm>
            <a:off x="0" y="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初始化和赋值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93540-469E-9A47-86BD-3FD63C6FB447}"/>
              </a:ext>
            </a:extLst>
          </p:cNvPr>
          <p:cNvSpPr txBox="1"/>
          <p:nvPr/>
        </p:nvSpPr>
        <p:spPr>
          <a:xfrm>
            <a:off x="632298" y="963038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"Nifty Foods"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A7487-0DD1-2C44-9DBF-B69CD3E309B3}"/>
              </a:ext>
            </a:extLst>
          </p:cNvPr>
          <p:cNvSpPr txBox="1"/>
          <p:nvPr/>
        </p:nvSpPr>
        <p:spPr>
          <a:xfrm>
            <a:off x="632298" y="2224285"/>
            <a:ext cx="899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第一条语句是初始化，创建指定值对象，可能会创建临时对象，也可能不会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第二条语句是赋值，在赋值前会创建临时对象，导致调用构造和析构函数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A0A6B1-37D5-0949-BF74-E1C5B53E2B3B}"/>
              </a:ext>
            </a:extLst>
          </p:cNvPr>
          <p:cNvSpPr txBox="1"/>
          <p:nvPr/>
        </p:nvSpPr>
        <p:spPr>
          <a:xfrm>
            <a:off x="0" y="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F7F95B-0F7E-1F4F-A822-4677FD9AF639}"/>
              </a:ext>
            </a:extLst>
          </p:cNvPr>
          <p:cNvSpPr txBox="1"/>
          <p:nvPr/>
        </p:nvSpPr>
        <p:spPr>
          <a:xfrm>
            <a:off x="612841" y="1215958"/>
            <a:ext cx="1015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类成员函数如果没有修改对象，就在后面加上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否则，如果声明了一个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的类对象，调用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show()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的时候并不知道是否会改变该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对象，并且该函数不接收参数，无法传递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引用或指向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的指针，所以在函数后面标记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1B637-0FD1-CF48-96AA-9C097A21177D}"/>
              </a:ext>
            </a:extLst>
          </p:cNvPr>
          <p:cNvSpPr txBox="1"/>
          <p:nvPr/>
        </p:nvSpPr>
        <p:spPr>
          <a:xfrm>
            <a:off x="612841" y="3718677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"const test"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4CB39-E29A-D44D-97CF-18E519B025B3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对象数组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1EC05-719A-FF44-A046-8C4EB8C1365B}"/>
              </a:ext>
            </a:extLst>
          </p:cNvPr>
          <p:cNvSpPr txBox="1"/>
          <p:nvPr/>
        </p:nvSpPr>
        <p:spPr>
          <a:xfrm>
            <a:off x="632298" y="3980847"/>
            <a:ext cx="183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stock20.cpp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stock20.h  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usestock</a:t>
            </a:r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2</a:t>
            </a:r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0.cpp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3B5BC-5F33-D04D-8162-AD48438E093D}"/>
              </a:ext>
            </a:extLst>
          </p:cNvPr>
          <p:cNvSpPr txBox="1"/>
          <p:nvPr/>
        </p:nvSpPr>
        <p:spPr>
          <a:xfrm>
            <a:off x="632298" y="845829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001080"/>
                </a:solidFill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NanoSmart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"Monolithic Obelisks"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3.25</a:t>
            </a:r>
            <a:r>
              <a:rPr lang="en-US" altLang="zh-CN" dirty="0">
                <a:solidFill>
                  <a:srgbClr val="3B3B3B"/>
                </a:solidFill>
                <a:latin typeface="Menlo" panose="020B0609030804020204" pitchFamily="49" charset="0"/>
              </a:rPr>
              <a:t>}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Fleep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Enterprises"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DB13E-32BB-8B4A-9A8D-5B00F70A9CF3}"/>
              </a:ext>
            </a:extLst>
          </p:cNvPr>
          <p:cNvSpPr txBox="1"/>
          <p:nvPr/>
        </p:nvSpPr>
        <p:spPr>
          <a:xfrm>
            <a:off x="632298" y="306572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会调用构造函数，剩余元素调用默认构造函数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06A5-2AF9-BE46-A345-59853234F4FB}"/>
              </a:ext>
            </a:extLst>
          </p:cNvPr>
          <p:cNvSpPr txBox="1"/>
          <p:nvPr/>
        </p:nvSpPr>
        <p:spPr>
          <a:xfrm>
            <a:off x="6439710" y="193580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C++11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列表初始化</a:t>
            </a:r>
          </a:p>
        </p:txBody>
      </p:sp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A604A-9537-9745-95E7-3B8C4DFF1B90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BE999-19C1-B545-B2E1-16971E19F473}"/>
              </a:ext>
            </a:extLst>
          </p:cNvPr>
          <p:cNvSpPr txBox="1"/>
          <p:nvPr/>
        </p:nvSpPr>
        <p:spPr>
          <a:xfrm>
            <a:off x="1916349" y="76944"/>
            <a:ext cx="18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classconst.cpp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ACCA9-A857-4741-8848-F0A182A65D5A}"/>
              </a:ext>
            </a:extLst>
          </p:cNvPr>
          <p:cNvSpPr txBox="1"/>
          <p:nvPr/>
        </p:nvSpPr>
        <p:spPr>
          <a:xfrm>
            <a:off x="632298" y="518755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1B5C4-0CA7-6B48-902F-AFAC419D6571}"/>
              </a:ext>
            </a:extLst>
          </p:cNvPr>
          <p:cNvSpPr txBox="1"/>
          <p:nvPr/>
        </p:nvSpPr>
        <p:spPr>
          <a:xfrm>
            <a:off x="4580109" y="1031131"/>
            <a:ext cx="58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错误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，类的声明只是描述了对象的形式，并没有实际创建对象，所以没有用于存储值的空间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42AD3-5986-D84D-965E-5334B79BE27A}"/>
              </a:ext>
            </a:extLst>
          </p:cNvPr>
          <p:cNvSpPr txBox="1"/>
          <p:nvPr/>
        </p:nvSpPr>
        <p:spPr>
          <a:xfrm>
            <a:off x="632298" y="242836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两种方法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实现：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1.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；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2.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enum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DC67C-42D3-1741-9367-D69B4250C591}"/>
              </a:ext>
            </a:extLst>
          </p:cNvPr>
          <p:cNvSpPr txBox="1"/>
          <p:nvPr/>
        </p:nvSpPr>
        <p:spPr>
          <a:xfrm>
            <a:off x="632298" y="3110064"/>
            <a:ext cx="435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149C2-9949-0B41-BDA4-7E92DE230CA2}"/>
              </a:ext>
            </a:extLst>
          </p:cNvPr>
          <p:cNvSpPr txBox="1"/>
          <p:nvPr/>
        </p:nvSpPr>
        <p:spPr>
          <a:xfrm>
            <a:off x="7156316" y="3110064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Months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AE01F-50FE-D349-B474-23C46BD99166}"/>
              </a:ext>
            </a:extLst>
          </p:cNvPr>
          <p:cNvSpPr txBox="1"/>
          <p:nvPr/>
        </p:nvSpPr>
        <p:spPr>
          <a:xfrm>
            <a:off x="632298" y="5084423"/>
            <a:ext cx="5231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会创建一个名为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Months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的常量与其它静态变量存储在一起，而不是存储的对象中，从而可以被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Bakery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对象共享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10336-E23F-A144-9863-FFFED1F67BAD}"/>
              </a:ext>
            </a:extLst>
          </p:cNvPr>
          <p:cNvSpPr txBox="1"/>
          <p:nvPr/>
        </p:nvSpPr>
        <p:spPr>
          <a:xfrm>
            <a:off x="7156316" y="5084423"/>
            <a:ext cx="374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这里的枚举只是为了创建常量，不需要枚举名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7D894-14FD-C840-98F3-EDD039DBD800}"/>
              </a:ext>
            </a:extLst>
          </p:cNvPr>
          <p:cNvSpPr txBox="1"/>
          <p:nvPr/>
        </p:nvSpPr>
        <p:spPr>
          <a:xfrm>
            <a:off x="1011677" y="6488668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C++98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只能使用这种技术声明值为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int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或枚举的静态常量，而不可以存储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常量；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C++11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可以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FDAD1F-7EFF-5940-B4CE-112B0D8EE0C6}"/>
              </a:ext>
            </a:extLst>
          </p:cNvPr>
          <p:cNvSpPr txBox="1"/>
          <p:nvPr/>
        </p:nvSpPr>
        <p:spPr>
          <a:xfrm>
            <a:off x="743071" y="64760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|&gt;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8B40E-273D-4342-8139-F66DA8DE42C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AD712-12E5-6344-9012-1AB1C0F08407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enumscoped.cpp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EBC6-7485-F242-A583-B9D715BA5AAB}"/>
              </a:ext>
            </a:extLst>
          </p:cNvPr>
          <p:cNvSpPr txBox="1"/>
          <p:nvPr/>
        </p:nvSpPr>
        <p:spPr>
          <a:xfrm>
            <a:off x="1620957" y="912168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6B0950-A353-2746-B108-B7859EBC96EA}"/>
              </a:ext>
            </a:extLst>
          </p:cNvPr>
          <p:cNvSpPr txBox="1"/>
          <p:nvPr/>
        </p:nvSpPr>
        <p:spPr>
          <a:xfrm>
            <a:off x="1620956" y="2022077"/>
            <a:ext cx="816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choic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Floyd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::Medium;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80F81-5BA6-6241-917E-8F7859026270}"/>
              </a:ext>
            </a:extLst>
          </p:cNvPr>
          <p:cNvSpPr txBox="1"/>
          <p:nvPr/>
        </p:nvSpPr>
        <p:spPr>
          <a:xfrm>
            <a:off x="1620956" y="3737533"/>
            <a:ext cx="8163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Medium;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king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Frodo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1771A-3745-B24F-8D9C-BCFB5D7D8985}"/>
              </a:ext>
            </a:extLst>
          </p:cNvPr>
          <p:cNvSpPr txBox="1"/>
          <p:nvPr/>
        </p:nvSpPr>
        <p:spPr>
          <a:xfrm>
            <a:off x="1620956" y="6376318"/>
            <a:ext cx="884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pizza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751646-44ED-7F46-9544-842CC5A17DB2}"/>
              </a:ext>
            </a:extLst>
          </p:cNvPr>
          <p:cNvSpPr txBox="1"/>
          <p:nvPr/>
        </p:nvSpPr>
        <p:spPr>
          <a:xfrm>
            <a:off x="374462" y="56245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相同枚举量，产生冲突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89800-210E-8646-9C09-73D1AD9197A8}"/>
              </a:ext>
            </a:extLst>
          </p:cNvPr>
          <p:cNvSpPr txBox="1"/>
          <p:nvPr/>
        </p:nvSpPr>
        <p:spPr>
          <a:xfrm>
            <a:off x="374461" y="1688147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类作用域枚举，解决冲突，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struct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class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都可以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93595-87D0-6240-B03E-1326146F795D}"/>
              </a:ext>
            </a:extLst>
          </p:cNvPr>
          <p:cNvSpPr txBox="1"/>
          <p:nvPr/>
        </p:nvSpPr>
        <p:spPr>
          <a:xfrm>
            <a:off x="374461" y="3351736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常规枚举会自动类型转换，而类作用域枚举不会隐式转换类型，必须显示转换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9622-D2A6-2E45-9D3D-1BAB224BB551}"/>
              </a:ext>
            </a:extLst>
          </p:cNvPr>
          <p:cNvSpPr txBox="1"/>
          <p:nvPr/>
        </p:nvSpPr>
        <p:spPr>
          <a:xfrm>
            <a:off x="374461" y="60623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指定底层类型</a:t>
            </a:r>
          </a:p>
        </p:txBody>
      </p:sp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8054-C248-9F48-A485-2703C392A371}"/>
              </a:ext>
            </a:extLst>
          </p:cNvPr>
          <p:cNvSpPr txBox="1"/>
          <p:nvPr/>
        </p:nvSpPr>
        <p:spPr>
          <a:xfrm>
            <a:off x="0" y="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ADT-Stack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D55CF-2245-684E-9DD5-80A37F3363D2}"/>
              </a:ext>
            </a:extLst>
          </p:cNvPr>
          <p:cNvSpPr txBox="1"/>
          <p:nvPr/>
        </p:nvSpPr>
        <p:spPr>
          <a:xfrm>
            <a:off x="1916349" y="76944"/>
            <a:ext cx="58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mystack.h</a:t>
            </a:r>
            <a:r>
              <a:rPr lang="zh-CN" altLang="en-US" b="1" dirty="0">
                <a:latin typeface="Optima" panose="02000503060000020004" pitchFamily="2" charset="0"/>
              </a:rPr>
              <a:t> 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mystack.cpp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stacker.cpp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9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第十一章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使用类</a:t>
            </a:r>
          </a:p>
        </p:txBody>
      </p:sp>
    </p:spTree>
    <p:extLst>
      <p:ext uri="{BB962C8B-B14F-4D97-AF65-F5344CB8AC3E}">
        <p14:creationId xmlns:p14="http://schemas.microsoft.com/office/powerpoint/2010/main" val="2454386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A23D6A-516E-0349-87FE-E92891701C3E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EF613-7736-2A4B-9C18-C1DA2699BF60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mytime0.h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C25E18-C60A-4A4C-9BA4-FAD7D3EFB63E}"/>
              </a:ext>
            </a:extLst>
          </p:cNvPr>
          <p:cNvSpPr txBox="1"/>
          <p:nvPr/>
        </p:nvSpPr>
        <p:spPr>
          <a:xfrm>
            <a:off x="1429966" y="138132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不要返回指向局部变量或临时对象的引用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5673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7DC5D-2BA5-4D43-A460-1853D28B5F9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重载限制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4FD2-06A2-A644-8102-3A0A6C7A8049}"/>
              </a:ext>
            </a:extLst>
          </p:cNvPr>
          <p:cNvSpPr txBox="1"/>
          <p:nvPr/>
        </p:nvSpPr>
        <p:spPr>
          <a:xfrm>
            <a:off x="810478" y="612842"/>
            <a:ext cx="9586535" cy="5124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重载后的运算符至少有一个操作数是用户定义的类型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不能违反运算符原来的规则、优先级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不能创建新运算符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不能重载下面的运算符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.	::	?: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typeid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const_cast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dynamic_cast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大多数运算符既可以是成员也可以是非成员函数，但是下面的只能是成员函数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[]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30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DE9881-1B45-CA49-8C23-BC0C7FA76FEE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友元函数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D79150-49F5-FC44-BF1E-45F965761790}"/>
              </a:ext>
            </a:extLst>
          </p:cNvPr>
          <p:cNvSpPr txBox="1"/>
          <p:nvPr/>
        </p:nvSpPr>
        <p:spPr>
          <a:xfrm>
            <a:off x="810478" y="819197"/>
            <a:ext cx="11381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友元函数将其原型放在类声明中，并加上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只有在类声明中的原型可以加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，除非函数定义也是原型，否则不可以在函数定义使用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友元函数是非成员函数，但是访问权限与成员函数相同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3F5DB-9B0E-8340-854D-6DC38034DD94}"/>
              </a:ext>
            </a:extLst>
          </p:cNvPr>
          <p:cNvSpPr txBox="1"/>
          <p:nvPr/>
        </p:nvSpPr>
        <p:spPr>
          <a:xfrm>
            <a:off x="457198" y="2913357"/>
            <a:ext cx="98249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如果要对类</a:t>
            </a: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重载运算符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，并且第一个操作数是非类的，就可以使用友元函数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反转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操作数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	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	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{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return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;}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D0BFB1-0D1D-F948-B7A4-E0CC525E1B90}"/>
              </a:ext>
            </a:extLst>
          </p:cNvPr>
          <p:cNvSpPr txBox="1"/>
          <p:nvPr/>
        </p:nvSpPr>
        <p:spPr>
          <a:xfrm>
            <a:off x="457198" y="5007517"/>
            <a:ext cx="10204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重载 </a:t>
            </a:r>
            <a:r>
              <a:rPr kumimoji="1"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运算符</a:t>
            </a:r>
            <a:endParaRPr kumimoji="1" lang="en-US" altLang="zh-CN" sz="2000" b="1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必须使用友元函数，因为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operator&lt;&lt;()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运算符的第一个操作数必须是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类对象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std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operator&lt;&lt;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std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0123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BBD7BC-7530-2D41-B4E8-DBAD809B7D30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成员和非成员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190912-BAB9-A241-A437-36CD99BF6074}"/>
              </a:ext>
            </a:extLst>
          </p:cNvPr>
          <p:cNvSpPr txBox="1"/>
          <p:nvPr/>
        </p:nvSpPr>
        <p:spPr>
          <a:xfrm>
            <a:off x="817124" y="1138136"/>
            <a:ext cx="6942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operator+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this 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指针隐式传递</a:t>
            </a:r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非成员函数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operator+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t1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t2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);</a:t>
            </a:r>
          </a:p>
          <a:p>
            <a:pPr marL="742950" lvl="1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157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B91543-A28F-884D-B4B3-588949F9E291}"/>
              </a:ext>
            </a:extLst>
          </p:cNvPr>
          <p:cNvSpPr txBox="1"/>
          <p:nvPr/>
        </p:nvSpPr>
        <p:spPr>
          <a:xfrm>
            <a:off x="0" y="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类型的自动转换和强制类型转换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28DCD3-97F8-3344-86C6-D71A5C6A30D4}"/>
              </a:ext>
            </a:extLst>
          </p:cNvPr>
          <p:cNvSpPr txBox="1"/>
          <p:nvPr/>
        </p:nvSpPr>
        <p:spPr>
          <a:xfrm>
            <a:off x="1001949" y="1265234"/>
            <a:ext cx="8715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只接受一个参数的构造函数定义了从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参数类型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到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类类型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关键字限定这种构造函数，则只能显示转换，不可以隐式转换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4A87E-289F-2547-B9D4-8F3A0811D9A2}"/>
              </a:ext>
            </a:extLst>
          </p:cNvPr>
          <p:cNvSpPr txBox="1"/>
          <p:nvPr/>
        </p:nvSpPr>
        <p:spPr>
          <a:xfrm>
            <a:off x="343683" y="7879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E826E-67F4-1D49-AF52-5240E0CDC2CE}"/>
              </a:ext>
            </a:extLst>
          </p:cNvPr>
          <p:cNvSpPr txBox="1"/>
          <p:nvPr/>
        </p:nvSpPr>
        <p:spPr>
          <a:xfrm>
            <a:off x="2762655" y="776937"/>
            <a:ext cx="1831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stone.cpp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CC543-AB88-9B47-B879-09D3DA2EB845}"/>
              </a:ext>
            </a:extLst>
          </p:cNvPr>
          <p:cNvSpPr txBox="1"/>
          <p:nvPr/>
        </p:nvSpPr>
        <p:spPr>
          <a:xfrm>
            <a:off x="343683" y="2729007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隐式转换，如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(double)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构造函数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AA518-2B78-304D-A28E-C40E622E94BA}"/>
              </a:ext>
            </a:extLst>
          </p:cNvPr>
          <p:cNvSpPr txBox="1"/>
          <p:nvPr/>
        </p:nvSpPr>
        <p:spPr>
          <a:xfrm>
            <a:off x="1001949" y="3210048"/>
            <a:ext cx="7823167" cy="205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对象初始化为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值，例如：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myCat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(3.3);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值赋给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，例如：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myCat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4.4;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值传递给接受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参数的函数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返回值被声明为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，但是返回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Jumbo(600);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会进行两次类型转换，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int-&gt;double-&gt;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23202C-5947-6F4B-A8F6-A8CCCD82F5CD}"/>
              </a:ext>
            </a:extLst>
          </p:cNvPr>
          <p:cNvSpPr txBox="1"/>
          <p:nvPr/>
        </p:nvSpPr>
        <p:spPr>
          <a:xfrm>
            <a:off x="343683" y="542675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关闭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隐式转换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C8AB46-C823-CC47-A6A5-D52DD1A485AA}"/>
              </a:ext>
            </a:extLst>
          </p:cNvPr>
          <p:cNvSpPr txBox="1"/>
          <p:nvPr/>
        </p:nvSpPr>
        <p:spPr>
          <a:xfrm>
            <a:off x="1001949" y="5904052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(double)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37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8E787C-4A13-CC42-931F-04DB17A87490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0267A-C347-2541-8007-A6CEC4AE1833}"/>
              </a:ext>
            </a:extLst>
          </p:cNvPr>
          <p:cNvSpPr txBox="1"/>
          <p:nvPr/>
        </p:nvSpPr>
        <p:spPr>
          <a:xfrm>
            <a:off x="615553" y="826852"/>
            <a:ext cx="362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转换函数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double();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1E1EA8-355A-E84B-9AC2-0A2ADDBC62C9}"/>
              </a:ext>
            </a:extLst>
          </p:cNvPr>
          <p:cNvSpPr txBox="1"/>
          <p:nvPr/>
        </p:nvSpPr>
        <p:spPr>
          <a:xfrm>
            <a:off x="1169551" y="1381327"/>
            <a:ext cx="2268570" cy="125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不指定返回类型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没有参数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D920-E6A1-674C-BCCE-05240A7CD44A}"/>
              </a:ext>
            </a:extLst>
          </p:cNvPr>
          <p:cNvSpPr txBox="1"/>
          <p:nvPr/>
        </p:nvSpPr>
        <p:spPr>
          <a:xfrm>
            <a:off x="615553" y="3429000"/>
            <a:ext cx="9034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为了避免隐式转换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double();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只能用在类内的声明和定义</a:t>
            </a:r>
          </a:p>
        </p:txBody>
      </p:sp>
    </p:spTree>
    <p:extLst>
      <p:ext uri="{BB962C8B-B14F-4D97-AF65-F5344CB8AC3E}">
        <p14:creationId xmlns:p14="http://schemas.microsoft.com/office/powerpoint/2010/main" val="2853564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46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1880746" y="2151727"/>
            <a:ext cx="8430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第十二章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类和动态内存分配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2076470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3C4691-2A10-6749-B388-F9CD10BFB34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静态类成员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1857BC-B758-3B48-88EC-B072570B39E8}"/>
              </a:ext>
            </a:extLst>
          </p:cNvPr>
          <p:cNvSpPr txBox="1"/>
          <p:nvPr/>
        </p:nvSpPr>
        <p:spPr>
          <a:xfrm>
            <a:off x="990014" y="1254868"/>
            <a:ext cx="9202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类成员声明为静态的，所有对象共享同一个静态成员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不能在类声明中初始化静态成员变量，声明只是描述如何分配内存，并不是实际分配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例外：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静态数据成员为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整型或枚举类型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200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82FBDE-F237-0442-AC99-EDF254C9EEE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特殊成员函数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18EA4-B7E9-E54E-929D-848EB9859A3A}"/>
              </a:ext>
            </a:extLst>
          </p:cNvPr>
          <p:cNvSpPr txBox="1"/>
          <p:nvPr/>
        </p:nvSpPr>
        <p:spPr>
          <a:xfrm>
            <a:off x="1429966" y="1177046"/>
            <a:ext cx="2377574" cy="4991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默认构造函数</a:t>
            </a: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默认析构函数</a:t>
            </a: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拷贝构造函数</a:t>
            </a: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赋值运算符</a:t>
            </a: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地址运算符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234265-50BB-E148-A69C-7CD0B51BEB17}"/>
              </a:ext>
            </a:extLst>
          </p:cNvPr>
          <p:cNvSpPr txBox="1"/>
          <p:nvPr/>
        </p:nvSpPr>
        <p:spPr>
          <a:xfrm>
            <a:off x="2448848" y="7694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highlight>
                  <a:srgbClr val="FFFF00"/>
                </a:highlight>
                <a:latin typeface=""/>
              </a:rPr>
              <a:t>strngbad.cpp</a:t>
            </a:r>
            <a:r>
              <a:rPr kumimoji="1" lang="zh-CN" altLang="en-US" dirty="0">
                <a:latin typeface=""/>
              </a:rPr>
              <a:t>   </a:t>
            </a:r>
            <a:r>
              <a:rPr kumimoji="1" lang="en-US" altLang="zh-CN" dirty="0" err="1">
                <a:highlight>
                  <a:srgbClr val="FFFF00"/>
                </a:highlight>
                <a:latin typeface=""/>
              </a:rPr>
              <a:t>strngbad.h</a:t>
            </a:r>
            <a:r>
              <a:rPr kumimoji="1" lang="zh-CN" altLang="en-US" dirty="0">
                <a:latin typeface=""/>
              </a:rPr>
              <a:t>   </a:t>
            </a:r>
            <a:r>
              <a:rPr kumimoji="1" lang="en-US" altLang="zh-CN" dirty="0" err="1">
                <a:highlight>
                  <a:srgbClr val="FFFF00"/>
                </a:highlight>
                <a:latin typeface=""/>
              </a:rPr>
              <a:t>vegnews.cpp</a:t>
            </a:r>
            <a:endParaRPr kumimoji="1" lang="zh-CN" altLang="en-US" dirty="0">
              <a:highlight>
                <a:srgbClr val="FFFF00"/>
              </a:highlight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52836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686D31-7F62-6942-8682-B8E51BDECE11}"/>
              </a:ext>
            </a:extLst>
          </p:cNvPr>
          <p:cNvSpPr txBox="1"/>
          <p:nvPr/>
        </p:nvSpPr>
        <p:spPr>
          <a:xfrm>
            <a:off x="1449421" y="1478604"/>
            <a:ext cx="82253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没有任何参数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带参数的构造函数也可以是默认构造函数，只要所有参数都有默认值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注意：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只能有一个默认构造函数</a:t>
            </a:r>
          </a:p>
        </p:txBody>
      </p:sp>
    </p:spTree>
    <p:extLst>
      <p:ext uri="{BB962C8B-B14F-4D97-AF65-F5344CB8AC3E}">
        <p14:creationId xmlns:p14="http://schemas.microsoft.com/office/powerpoint/2010/main" val="37653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拷贝构造函数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8096AB-2FA3-FD4E-BD0A-2A9D99BA027C}"/>
              </a:ext>
            </a:extLst>
          </p:cNvPr>
          <p:cNvSpPr txBox="1"/>
          <p:nvPr/>
        </p:nvSpPr>
        <p:spPr>
          <a:xfrm>
            <a:off x="829173" y="8164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EDD10-6B80-F549-ACE3-9AC07DC46DC2}"/>
              </a:ext>
            </a:extLst>
          </p:cNvPr>
          <p:cNvSpPr txBox="1"/>
          <p:nvPr/>
        </p:nvSpPr>
        <p:spPr>
          <a:xfrm>
            <a:off x="829173" y="1848256"/>
            <a:ext cx="10533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用于将一个已经存在的对象拷贝到新创建的对象，用于初始化过程，而不是赋值操作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新建一个对象，并将其初始化为同类现有对象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调用拷贝构造函数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例如：按值传递参数、函数返回对象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默认拷贝构造函数是</a:t>
            </a:r>
            <a:r>
              <a:rPr kumimoji="1" lang="zh-CN" altLang="en-US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浅拷贝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，即逐个赋值非静态成员，如果存在指针，则会指向同一区域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自己实现拷贝构造函数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——</a:t>
            </a:r>
            <a:r>
              <a:rPr kumimoji="1" lang="zh-CN" altLang="en-US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深拷贝</a:t>
            </a:r>
          </a:p>
        </p:txBody>
      </p:sp>
    </p:spTree>
    <p:extLst>
      <p:ext uri="{BB962C8B-B14F-4D97-AF65-F5344CB8AC3E}">
        <p14:creationId xmlns:p14="http://schemas.microsoft.com/office/powerpoint/2010/main" val="1613546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赋值运算符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074768-D708-8A44-8315-F27B26D0D815}"/>
              </a:ext>
            </a:extLst>
          </p:cNvPr>
          <p:cNvSpPr txBox="1"/>
          <p:nvPr/>
        </p:nvSpPr>
        <p:spPr>
          <a:xfrm>
            <a:off x="651753" y="631101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CCB1F8-0FBA-5945-876F-167A03A6EAB8}"/>
              </a:ext>
            </a:extLst>
          </p:cNvPr>
          <p:cNvSpPr txBox="1"/>
          <p:nvPr/>
        </p:nvSpPr>
        <p:spPr>
          <a:xfrm>
            <a:off x="651753" y="1260450"/>
            <a:ext cx="113575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将一个已存在的对象赋值给另一个已存在对象，不是初始化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String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s1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“hello”;</a:t>
            </a:r>
          </a:p>
          <a:p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String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s2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s1;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s2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可能会有两个步骤：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①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拷贝构造函数创建临时对象；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②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赋值运算将临时对象赋值到新对象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s2</a:t>
            </a: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赋值运算符与拷贝构造函数类似，是浅拷贝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0054F-3EA3-AB4E-AC40-2ACDA32F910B}"/>
              </a:ext>
            </a:extLst>
          </p:cNvPr>
          <p:cNvSpPr txBox="1"/>
          <p:nvPr/>
        </p:nvSpPr>
        <p:spPr>
          <a:xfrm>
            <a:off x="1118681" y="3767236"/>
            <a:ext cx="6162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" altLang="zh-CN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this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this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strcpy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4159C75-0EC9-3346-9263-25E3CAFF56DF}"/>
              </a:ext>
            </a:extLst>
          </p:cNvPr>
          <p:cNvCxnSpPr/>
          <p:nvPr/>
        </p:nvCxnSpPr>
        <p:spPr>
          <a:xfrm flipH="1">
            <a:off x="6024832" y="4202349"/>
            <a:ext cx="1825389" cy="5642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1E6974E-39B0-244A-B0C0-392B27AB90BF}"/>
              </a:ext>
            </a:extLst>
          </p:cNvPr>
          <p:cNvSpPr txBox="1"/>
          <p:nvPr/>
        </p:nvSpPr>
        <p:spPr>
          <a:xfrm>
            <a:off x="8219872" y="3998068"/>
            <a:ext cx="3677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必须有这句话，如果是自己赋值自己，那么没这句话，会先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delete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自己，然后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，但是已经把自己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delete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了，没法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new</a:t>
            </a:r>
            <a:endParaRPr kumimoji="1" lang="zh-CN" altLang="en-US" sz="2000" dirty="0">
              <a:latin typeface=""/>
              <a:ea typeface="KaiTi" panose="02010609060101010101" pitchFamily="49" charset="-122"/>
            </a:endParaRPr>
          </a:p>
        </p:txBody>
      </p:sp>
      <p:sp>
        <p:nvSpPr>
          <p:cNvPr id="11" name="五角星 10">
            <a:extLst>
              <a:ext uri="{FF2B5EF4-FFF2-40B4-BE49-F238E27FC236}">
                <a16:creationId xmlns:a16="http://schemas.microsoft.com/office/drawing/2014/main" id="{194B1783-2326-4B4F-8906-BC1FE937499A}"/>
              </a:ext>
            </a:extLst>
          </p:cNvPr>
          <p:cNvSpPr/>
          <p:nvPr/>
        </p:nvSpPr>
        <p:spPr>
          <a:xfrm>
            <a:off x="7850221" y="3647872"/>
            <a:ext cx="447473" cy="4572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221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常量和非常量函数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C066E-E342-FD46-A4E2-ACED9E5B114D}"/>
              </a:ext>
            </a:extLst>
          </p:cNvPr>
          <p:cNvSpPr txBox="1"/>
          <p:nvPr/>
        </p:nvSpPr>
        <p:spPr>
          <a:xfrm>
            <a:off x="1215957" y="1284051"/>
            <a:ext cx="9405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在重载时，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C++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区分常量和非常量函数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对于同一个函数，如果声明的对象是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，那可能只能调用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版本的函数</a:t>
            </a:r>
          </a:p>
        </p:txBody>
      </p:sp>
    </p:spTree>
    <p:extLst>
      <p:ext uri="{BB962C8B-B14F-4D97-AF65-F5344CB8AC3E}">
        <p14:creationId xmlns:p14="http://schemas.microsoft.com/office/powerpoint/2010/main" val="30266895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空指针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A60688-EE09-EC45-8620-6D5726F2B9D8}"/>
              </a:ext>
            </a:extLst>
          </p:cNvPr>
          <p:cNvSpPr txBox="1"/>
          <p:nvPr/>
        </p:nvSpPr>
        <p:spPr>
          <a:xfrm>
            <a:off x="992220" y="1449421"/>
            <a:ext cx="10633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必须和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delete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搭配，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new[]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必须与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delete[]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搭配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但是可以在构造函数里面初始化为空指针，即没用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new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，仍然可以用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delete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释放该空指针</a:t>
            </a:r>
          </a:p>
        </p:txBody>
      </p:sp>
    </p:spTree>
    <p:extLst>
      <p:ext uri="{BB962C8B-B14F-4D97-AF65-F5344CB8AC3E}">
        <p14:creationId xmlns:p14="http://schemas.microsoft.com/office/powerpoint/2010/main" val="1812400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3B71C0-D5EE-E247-B473-B26F6E295046}"/>
              </a:ext>
            </a:extLst>
          </p:cNvPr>
          <p:cNvSpPr txBox="1"/>
          <p:nvPr/>
        </p:nvSpPr>
        <p:spPr>
          <a:xfrm>
            <a:off x="1332689" y="1128409"/>
            <a:ext cx="637866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返回指向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对象的引用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提高效率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返回对象为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返回对象会调用拷贝构造函数，而返回引用不会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返回指向非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对象的引用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重载赋值运算符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非必须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重载与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"/>
                <a:ea typeface="KaiTi" panose="02010609060101010101" pitchFamily="49" charset="-122"/>
              </a:rPr>
              <a:t>cout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一起用的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&lt;&lt;</a:t>
            </a: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返回对象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被调函数的局部变量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重载算术运算符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返回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对象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不想被修改</a:t>
            </a:r>
          </a:p>
        </p:txBody>
      </p:sp>
    </p:spTree>
    <p:extLst>
      <p:ext uri="{BB962C8B-B14F-4D97-AF65-F5344CB8AC3E}">
        <p14:creationId xmlns:p14="http://schemas.microsoft.com/office/powerpoint/2010/main" val="2876398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初始化指向对象的指针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8E270C-A321-4E48-B0DF-607A20D013C8}"/>
              </a:ext>
            </a:extLst>
          </p:cNvPr>
          <p:cNvSpPr txBox="1"/>
          <p:nvPr/>
        </p:nvSpPr>
        <p:spPr>
          <a:xfrm>
            <a:off x="4756826" y="7694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  <a:latin typeface=""/>
              </a:rPr>
              <a:t>sayings2.cpp</a:t>
            </a:r>
            <a:endParaRPr kumimoji="1" lang="zh-CN" altLang="en-US" dirty="0">
              <a:highlight>
                <a:srgbClr val="FFFF00"/>
              </a:highlight>
              <a:latin typeface="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7E61B-56D3-654F-AE1A-34C541015546}"/>
              </a:ext>
            </a:extLst>
          </p:cNvPr>
          <p:cNvSpPr txBox="1"/>
          <p:nvPr/>
        </p:nvSpPr>
        <p:spPr>
          <a:xfrm>
            <a:off x="1828800" y="1575881"/>
            <a:ext cx="5622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"/>
              </a:rPr>
              <a:t>Class_name</a:t>
            </a:r>
            <a:r>
              <a:rPr kumimoji="1" lang="zh-CN" altLang="en-US" sz="2000" dirty="0">
                <a:latin typeface=""/>
              </a:rPr>
              <a:t>* </a:t>
            </a:r>
            <a:r>
              <a:rPr kumimoji="1" lang="en-US" altLang="zh-CN" sz="2000" dirty="0" err="1">
                <a:latin typeface=""/>
              </a:rPr>
              <a:t>pclass</a:t>
            </a:r>
            <a:r>
              <a:rPr kumimoji="1" lang="zh-CN" altLang="en-US" sz="2000" dirty="0">
                <a:latin typeface=""/>
              </a:rPr>
              <a:t> </a:t>
            </a:r>
            <a:r>
              <a:rPr kumimoji="1" lang="en-US" altLang="zh-CN" sz="2000" dirty="0">
                <a:latin typeface=""/>
              </a:rPr>
              <a:t>=</a:t>
            </a:r>
            <a:r>
              <a:rPr kumimoji="1" lang="zh-CN" altLang="en-US" sz="2000" dirty="0">
                <a:latin typeface=""/>
              </a:rPr>
              <a:t> </a:t>
            </a:r>
            <a:r>
              <a:rPr kumimoji="1" lang="en-US" altLang="zh-CN" sz="2000" dirty="0">
                <a:latin typeface=""/>
              </a:rPr>
              <a:t>new</a:t>
            </a:r>
            <a:r>
              <a:rPr kumimoji="1" lang="zh-CN" altLang="en-US" sz="2000" dirty="0">
                <a:latin typeface=""/>
              </a:rPr>
              <a:t> </a:t>
            </a:r>
            <a:r>
              <a:rPr kumimoji="1" lang="en-US" altLang="zh-CN" sz="2000" dirty="0" err="1">
                <a:latin typeface=""/>
              </a:rPr>
              <a:t>Class_name</a:t>
            </a:r>
            <a:r>
              <a:rPr kumimoji="1" lang="en-US" altLang="zh-CN" sz="2000" dirty="0">
                <a:latin typeface=""/>
              </a:rPr>
              <a:t>(value);</a:t>
            </a:r>
          </a:p>
          <a:p>
            <a:endParaRPr kumimoji="1" lang="en-US" altLang="zh-CN" sz="2000" dirty="0">
              <a:latin typeface=""/>
            </a:endParaRPr>
          </a:p>
          <a:p>
            <a:r>
              <a:rPr kumimoji="1" lang="en-US" altLang="zh-CN" sz="2000" dirty="0" err="1">
                <a:latin typeface=""/>
              </a:rPr>
              <a:t>Class_name</a:t>
            </a:r>
            <a:r>
              <a:rPr kumimoji="1" lang="zh-CN" altLang="en-US" sz="2000" dirty="0">
                <a:latin typeface=""/>
              </a:rPr>
              <a:t>* </a:t>
            </a:r>
            <a:r>
              <a:rPr kumimoji="1" lang="en-US" altLang="zh-CN" sz="2000" dirty="0" err="1">
                <a:latin typeface=""/>
              </a:rPr>
              <a:t>ptr</a:t>
            </a:r>
            <a:r>
              <a:rPr kumimoji="1" lang="zh-CN" altLang="en-US" sz="2000" dirty="0">
                <a:latin typeface=""/>
              </a:rPr>
              <a:t> </a:t>
            </a:r>
            <a:r>
              <a:rPr kumimoji="1" lang="en-US" altLang="zh-CN" sz="2000" dirty="0">
                <a:latin typeface=""/>
              </a:rPr>
              <a:t>=</a:t>
            </a:r>
            <a:r>
              <a:rPr kumimoji="1" lang="zh-CN" altLang="en-US" sz="2000" dirty="0">
                <a:latin typeface=""/>
              </a:rPr>
              <a:t> </a:t>
            </a:r>
            <a:r>
              <a:rPr kumimoji="1" lang="en-US" altLang="zh-CN" sz="2000" dirty="0">
                <a:latin typeface=""/>
              </a:rPr>
              <a:t>new</a:t>
            </a:r>
            <a:r>
              <a:rPr kumimoji="1" lang="zh-CN" altLang="en-US" sz="2000" dirty="0">
                <a:latin typeface=""/>
              </a:rPr>
              <a:t> </a:t>
            </a:r>
            <a:r>
              <a:rPr kumimoji="1" lang="en-US" altLang="zh-CN" sz="2000" dirty="0" err="1">
                <a:latin typeface=""/>
              </a:rPr>
              <a:t>Class_name</a:t>
            </a:r>
            <a:r>
              <a:rPr kumimoji="1" lang="en-US" altLang="zh-CN" sz="2000" dirty="0">
                <a:latin typeface=""/>
              </a:rPr>
              <a:t>;</a:t>
            </a:r>
            <a:endParaRPr kumimoji="1" lang="zh-CN" altLang="en-US" sz="20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40709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228C4D-C4F8-BC4D-B477-52DB2FEBF188}"/>
              </a:ext>
            </a:extLst>
          </p:cNvPr>
          <p:cNvSpPr txBox="1"/>
          <p:nvPr/>
        </p:nvSpPr>
        <p:spPr>
          <a:xfrm>
            <a:off x="1284052" y="1274323"/>
            <a:ext cx="9766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①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创建多个定位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new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对象时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lang="en" altLang="zh-CN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JustTesting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JustTesting</a:t>
            </a:r>
            <a:r>
              <a:rPr lang="en" altLang="zh-CN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JustTesting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"Better Idea"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kumimoji="1" lang="en-US" altLang="zh-CN" dirty="0"/>
          </a:p>
          <a:p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②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定位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new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运算符也会自动调用构造函数，但是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delete[]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buffer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不会调用析构函数，需要显示调用，注意删除顺序，最后还要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delete[]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buffer</a:t>
            </a: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JustTesting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JustTesting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4EA08D-286B-6C41-BBBE-2BD23D96B980}"/>
              </a:ext>
            </a:extLst>
          </p:cNvPr>
          <p:cNvSpPr txBox="1"/>
          <p:nvPr/>
        </p:nvSpPr>
        <p:spPr>
          <a:xfrm>
            <a:off x="2003898" y="7694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  <a:latin typeface=""/>
              </a:rPr>
              <a:t>placenew1.cpp</a:t>
            </a:r>
            <a:r>
              <a:rPr kumimoji="1" lang="zh-CN" altLang="en-US" dirty="0">
                <a:latin typeface=""/>
              </a:rPr>
              <a:t>   </a:t>
            </a:r>
            <a:r>
              <a:rPr kumimoji="1" lang="en-US" altLang="zh-CN" dirty="0">
                <a:highlight>
                  <a:srgbClr val="FFFF00"/>
                </a:highlight>
                <a:latin typeface=""/>
              </a:rPr>
              <a:t>placenew2.cpp</a:t>
            </a:r>
            <a:r>
              <a:rPr kumimoji="1" lang="zh-CN" altLang="en-US" dirty="0">
                <a:highlight>
                  <a:srgbClr val="FFFF00"/>
                </a:highlight>
                <a:latin typeface="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443809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成员初始化列表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E97D00-90A8-D84F-99F7-12AD755F73F3}"/>
              </a:ext>
            </a:extLst>
          </p:cNvPr>
          <p:cNvSpPr txBox="1"/>
          <p:nvPr/>
        </p:nvSpPr>
        <p:spPr>
          <a:xfrm>
            <a:off x="787940" y="1507787"/>
            <a:ext cx="103015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如果在类的声明中有 </a:t>
            </a:r>
            <a:r>
              <a:rPr kumimoji="1" lang="en-US" altLang="zh-CN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const</a:t>
            </a:r>
            <a:r>
              <a:rPr kumimoji="1" lang="zh-CN" altLang="en-US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int</a:t>
            </a:r>
            <a:r>
              <a:rPr kumimoji="1" lang="zh-CN" altLang="en-US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qsize</a:t>
            </a:r>
            <a:r>
              <a:rPr kumimoji="1" lang="en-US" altLang="zh-CN" sz="2000" b="1" dirty="0">
                <a:solidFill>
                  <a:srgbClr val="C00000"/>
                </a:solidFill>
                <a:latin typeface=""/>
                <a:ea typeface="KaiTi" panose="02010609060101010101" pitchFamily="49" charset="-122"/>
              </a:rPr>
              <a:t>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它是常量，可以初始化，但不能赋值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调用构造函数，首先给变量分配内存，在进入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{}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中后，执行赋值操作，而不是初始化为了能够初始化常量，在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{}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之前使用</a:t>
            </a:r>
            <a:r>
              <a:rPr kumimoji="1" lang="zh-CN" altLang="en-US" sz="2000" dirty="0">
                <a:highlight>
                  <a:srgbClr val="FFFF00"/>
                </a:highlight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"/>
                <a:ea typeface="KaiTi" panose="02010609060101010101" pitchFamily="49" charset="-122"/>
              </a:rPr>
              <a:t>:</a:t>
            </a:r>
            <a:r>
              <a:rPr kumimoji="1" lang="zh-CN" altLang="en-US" sz="2000" dirty="0">
                <a:highlight>
                  <a:srgbClr val="FFFF00"/>
                </a:highlight>
                <a:latin typeface="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进行初始化列表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除了常量外，被声明为引用的类成员同理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注意：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只能用于构造函数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必须这样初始化非静态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成员（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C++11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之前）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必须这样初始化引用数据成员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数据成员被初始化顺序与声明顺序相同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C++11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支持类内初始化，即在头文件的声明中初始化</a:t>
            </a:r>
          </a:p>
        </p:txBody>
      </p:sp>
    </p:spTree>
    <p:extLst>
      <p:ext uri="{BB962C8B-B14F-4D97-AF65-F5344CB8AC3E}">
        <p14:creationId xmlns:p14="http://schemas.microsoft.com/office/powerpoint/2010/main" val="970572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不允许被复制的类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EB472D-D9C9-934A-B577-BBFF7DB79E98}"/>
              </a:ext>
            </a:extLst>
          </p:cNvPr>
          <p:cNvSpPr txBox="1"/>
          <p:nvPr/>
        </p:nvSpPr>
        <p:spPr>
          <a:xfrm>
            <a:off x="1050587" y="1108953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将拷贝构造函数和赋值运算符声明在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 private 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中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1.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避免了默认的定义</a:t>
            </a:r>
            <a:endParaRPr kumimoji="1" lang="en-US" altLang="zh-CN" sz="2000" dirty="0">
              <a:latin typeface="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"/>
                <a:ea typeface="KaiTi" panose="02010609060101010101" pitchFamily="49" charset="-122"/>
              </a:rPr>
              <a:t>2.</a:t>
            </a:r>
            <a:r>
              <a:rPr kumimoji="1" lang="zh-CN" altLang="en-US" sz="2000" dirty="0">
                <a:latin typeface=""/>
                <a:ea typeface="KaiTi" panose="02010609060101010101" pitchFamily="49" charset="-122"/>
              </a:rPr>
              <a:t> 方法是私有的，不能广泛使用，在拷贝或赋值时会报错</a:t>
            </a:r>
          </a:p>
        </p:txBody>
      </p:sp>
    </p:spTree>
    <p:extLst>
      <p:ext uri="{BB962C8B-B14F-4D97-AF65-F5344CB8AC3E}">
        <p14:creationId xmlns:p14="http://schemas.microsoft.com/office/powerpoint/2010/main" val="3325064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8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第十三章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类继承</a:t>
            </a:r>
          </a:p>
        </p:txBody>
      </p:sp>
    </p:spTree>
    <p:extLst>
      <p:ext uri="{BB962C8B-B14F-4D97-AF65-F5344CB8AC3E}">
        <p14:creationId xmlns:p14="http://schemas.microsoft.com/office/powerpoint/2010/main" val="1641388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3118923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5376436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4188622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2372663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749283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3481560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949721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4863729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88792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489629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4769149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3648983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746372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0984799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081352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2547592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1906799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7087514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6829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5787</TotalTime>
  <Words>5900</Words>
  <Application>Microsoft Macintosh PowerPoint</Application>
  <PresentationFormat>宽屏</PresentationFormat>
  <Paragraphs>868</Paragraphs>
  <Slides>113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2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242</cp:revision>
  <dcterms:created xsi:type="dcterms:W3CDTF">2013-07-15T20:26:40Z</dcterms:created>
  <dcterms:modified xsi:type="dcterms:W3CDTF">2023-08-21T13:25:37Z</dcterms:modified>
</cp:coreProperties>
</file>