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10" r:id="rId50"/>
    <p:sldId id="307" r:id="rId51"/>
    <p:sldId id="308" r:id="rId52"/>
    <p:sldId id="309" r:id="rId53"/>
    <p:sldId id="266" r:id="rId54"/>
    <p:sldId id="267" r:id="rId55"/>
    <p:sldId id="311" r:id="rId56"/>
    <p:sldId id="312" r:id="rId57"/>
    <p:sldId id="313" r:id="rId58"/>
    <p:sldId id="319" r:id="rId59"/>
    <p:sldId id="314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15" r:id="rId75"/>
    <p:sldId id="316" r:id="rId76"/>
    <p:sldId id="317" r:id="rId77"/>
    <p:sldId id="31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1365378" y="2151727"/>
            <a:ext cx="946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内存模型和名称空间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对象和类</a:t>
            </a:r>
          </a:p>
        </p:txBody>
      </p:sp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182604-0CD6-7642-8033-3BE0DE93B5DE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结构体和类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ABD72-3A49-1A41-96BE-FDBB882A1A67}"/>
              </a:ext>
            </a:extLst>
          </p:cNvPr>
          <p:cNvSpPr txBox="1"/>
          <p:nvPr/>
        </p:nvSpPr>
        <p:spPr>
          <a:xfrm>
            <a:off x="515566" y="1050587"/>
            <a:ext cx="1143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结构的默认访问类型为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public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类的默认访问类型为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private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不同的类可以有相同的方法，需要用作用域解析运算符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(::)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来标识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类方法可以访问私有成员，禁止非成员函数访问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友元函数除外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定义位于类声明中的函数，自动成为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inline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inline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函数要求每个使用它们的文件都要对其进行定义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可以将内联定义放在定义类的头文件中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如果声明中有默认参数，在定义中不</a:t>
            </a:r>
            <a:r>
              <a:rPr kumimoji="1" lang="zh-CN" altLang="en-US" sz="2000">
                <a:latin typeface="Optima" panose="02000503060000020004" pitchFamily="2" charset="0"/>
                <a:ea typeface="KaiTi" panose="02010609060101010101" pitchFamily="49" charset="-122"/>
              </a:rPr>
              <a:t>需要写默认参数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D711-BF0E-F747-9115-203E64D27FFE}"/>
              </a:ext>
            </a:extLst>
          </p:cNvPr>
          <p:cNvSpPr txBox="1"/>
          <p:nvPr/>
        </p:nvSpPr>
        <p:spPr>
          <a:xfrm>
            <a:off x="659048" y="5141227"/>
            <a:ext cx="616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stock00.cpp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stock00.h  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usestock00.cpp</a:t>
            </a:r>
          </a:p>
        </p:txBody>
      </p:sp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构造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析构函数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8135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构造函数的参数名一般不与类成员名相同，为了避免混乱，可以使用：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m_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前缀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_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this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0C4FD-A619-BB45-99F0-B9566B633C00}"/>
              </a:ext>
            </a:extLst>
          </p:cNvPr>
          <p:cNvSpPr txBox="1"/>
          <p:nvPr/>
        </p:nvSpPr>
        <p:spPr>
          <a:xfrm>
            <a:off x="1157591" y="4046707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接受一个参数的构造函数，允许使用赋值语法将对象初始化为一个值，可以关闭该功能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Classname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Object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value;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75618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为了实现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fluffy_the_cat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给构造函数所有参数提供默认值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Stock(const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std::string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&amp;co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“Error”,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构造函数没有参数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Stock::Stock()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company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“no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name”;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shares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share_val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total_val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}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990886-5E38-1A4F-A540-9FB3B7A5D302}"/>
              </a:ext>
            </a:extLst>
          </p:cNvPr>
          <p:cNvSpPr txBox="1"/>
          <p:nvPr/>
        </p:nvSpPr>
        <p:spPr>
          <a:xfrm>
            <a:off x="6566171" y="3614623"/>
            <a:ext cx="173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stock10.cpp   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stock10.h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usestock10.cpp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B5E7A-EF55-AB48-AC8E-BB68D6C69ED6}"/>
              </a:ext>
            </a:extLst>
          </p:cNvPr>
          <p:cNvSpPr txBox="1"/>
          <p:nvPr/>
        </p:nvSpPr>
        <p:spPr>
          <a:xfrm>
            <a:off x="0" y="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初始化和赋值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93540-469E-9A47-86BD-3FD63C6FB447}"/>
              </a:ext>
            </a:extLst>
          </p:cNvPr>
          <p:cNvSpPr txBox="1"/>
          <p:nvPr/>
        </p:nvSpPr>
        <p:spPr>
          <a:xfrm>
            <a:off x="632298" y="963038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"Nifty Foods"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A7487-0DD1-2C44-9DBF-B69CD3E309B3}"/>
              </a:ext>
            </a:extLst>
          </p:cNvPr>
          <p:cNvSpPr txBox="1"/>
          <p:nvPr/>
        </p:nvSpPr>
        <p:spPr>
          <a:xfrm>
            <a:off x="632298" y="2224285"/>
            <a:ext cx="899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第一条语句是初始化，创建指定值对象，可能会创建临时对象，也可能不会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第二条语句是赋值，在赋值前会创建临时对象，导致调用构造和析构函数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A0A6B1-37D5-0949-BF74-E1C5B53E2B3B}"/>
              </a:ext>
            </a:extLst>
          </p:cNvPr>
          <p:cNvSpPr txBox="1"/>
          <p:nvPr/>
        </p:nvSpPr>
        <p:spPr>
          <a:xfrm>
            <a:off x="0" y="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F7F95B-0F7E-1F4F-A822-4677FD9AF639}"/>
              </a:ext>
            </a:extLst>
          </p:cNvPr>
          <p:cNvSpPr txBox="1"/>
          <p:nvPr/>
        </p:nvSpPr>
        <p:spPr>
          <a:xfrm>
            <a:off x="612841" y="1215958"/>
            <a:ext cx="1015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类成员函数如果没有修改对象，就在后面加上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否则，如果声明了一个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的类对象，调用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show()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的时候并不知道是否会改变该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对象，并且该函数不接收参数，无法传递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引用或指向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的指针，所以在函数后面标记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1B637-0FD1-CF48-96AA-9C097A21177D}"/>
              </a:ext>
            </a:extLst>
          </p:cNvPr>
          <p:cNvSpPr txBox="1"/>
          <p:nvPr/>
        </p:nvSpPr>
        <p:spPr>
          <a:xfrm>
            <a:off x="612841" y="3718677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"const test"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4CB39-E29A-D44D-97CF-18E519B025B3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对象数组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1EC05-719A-FF44-A046-8C4EB8C1365B}"/>
              </a:ext>
            </a:extLst>
          </p:cNvPr>
          <p:cNvSpPr txBox="1"/>
          <p:nvPr/>
        </p:nvSpPr>
        <p:spPr>
          <a:xfrm>
            <a:off x="632298" y="3980847"/>
            <a:ext cx="183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stock20.cpp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stock20.h  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usestock</a:t>
            </a:r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2</a:t>
            </a:r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0.cpp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3B5BC-5F33-D04D-8162-AD48438E093D}"/>
              </a:ext>
            </a:extLst>
          </p:cNvPr>
          <p:cNvSpPr txBox="1"/>
          <p:nvPr/>
        </p:nvSpPr>
        <p:spPr>
          <a:xfrm>
            <a:off x="632298" y="845829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001080"/>
                </a:solidFill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NanoSmart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"Monolithic Obelisks"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3.25</a:t>
            </a:r>
            <a:r>
              <a:rPr lang="en-US" altLang="zh-CN" dirty="0">
                <a:solidFill>
                  <a:srgbClr val="3B3B3B"/>
                </a:solidFill>
                <a:latin typeface="Menlo" panose="020B0609030804020204" pitchFamily="49" charset="0"/>
              </a:rPr>
              <a:t>}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Fleep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Enterprises"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DB13E-32BB-8B4A-9A8D-5B00F70A9CF3}"/>
              </a:ext>
            </a:extLst>
          </p:cNvPr>
          <p:cNvSpPr txBox="1"/>
          <p:nvPr/>
        </p:nvSpPr>
        <p:spPr>
          <a:xfrm>
            <a:off x="632298" y="306572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会调用构造函数，剩余元素调用默认构造函数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06A5-2AF9-BE46-A345-59853234F4FB}"/>
              </a:ext>
            </a:extLst>
          </p:cNvPr>
          <p:cNvSpPr txBox="1"/>
          <p:nvPr/>
        </p:nvSpPr>
        <p:spPr>
          <a:xfrm>
            <a:off x="6439710" y="193580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C++11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列表初始化</a:t>
            </a:r>
          </a:p>
        </p:txBody>
      </p:sp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A604A-9537-9745-95E7-3B8C4DFF1B90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BE999-19C1-B545-B2E1-16971E19F473}"/>
              </a:ext>
            </a:extLst>
          </p:cNvPr>
          <p:cNvSpPr txBox="1"/>
          <p:nvPr/>
        </p:nvSpPr>
        <p:spPr>
          <a:xfrm>
            <a:off x="1916349" y="76944"/>
            <a:ext cx="18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classconst.cpp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ACCA9-A857-4741-8848-F0A182A65D5A}"/>
              </a:ext>
            </a:extLst>
          </p:cNvPr>
          <p:cNvSpPr txBox="1"/>
          <p:nvPr/>
        </p:nvSpPr>
        <p:spPr>
          <a:xfrm>
            <a:off x="632298" y="518755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1B5C4-0CA7-6B48-902F-AFAC419D6571}"/>
              </a:ext>
            </a:extLst>
          </p:cNvPr>
          <p:cNvSpPr txBox="1"/>
          <p:nvPr/>
        </p:nvSpPr>
        <p:spPr>
          <a:xfrm>
            <a:off x="4580109" y="1031131"/>
            <a:ext cx="58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错误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，类的声明只是描述了对象的形式，并没有实际创建对象，所以没有用于存储值的空间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42AD3-5986-D84D-965E-5334B79BE27A}"/>
              </a:ext>
            </a:extLst>
          </p:cNvPr>
          <p:cNvSpPr txBox="1"/>
          <p:nvPr/>
        </p:nvSpPr>
        <p:spPr>
          <a:xfrm>
            <a:off x="632298" y="242836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两种方法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实现：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1.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；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2.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enum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DC67C-42D3-1741-9367-D69B4250C591}"/>
              </a:ext>
            </a:extLst>
          </p:cNvPr>
          <p:cNvSpPr txBox="1"/>
          <p:nvPr/>
        </p:nvSpPr>
        <p:spPr>
          <a:xfrm>
            <a:off x="632298" y="3110064"/>
            <a:ext cx="435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149C2-9949-0B41-BDA4-7E92DE230CA2}"/>
              </a:ext>
            </a:extLst>
          </p:cNvPr>
          <p:cNvSpPr txBox="1"/>
          <p:nvPr/>
        </p:nvSpPr>
        <p:spPr>
          <a:xfrm>
            <a:off x="7156316" y="3110064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Months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AE01F-50FE-D349-B474-23C46BD99166}"/>
              </a:ext>
            </a:extLst>
          </p:cNvPr>
          <p:cNvSpPr txBox="1"/>
          <p:nvPr/>
        </p:nvSpPr>
        <p:spPr>
          <a:xfrm>
            <a:off x="632298" y="5084423"/>
            <a:ext cx="5231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会创建一个名为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Months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的常量与其它静态变量存储在一起，而不是存储的对象中，从而可以被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Bakery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对象共享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10336-E23F-A144-9863-FFFED1F67BAD}"/>
              </a:ext>
            </a:extLst>
          </p:cNvPr>
          <p:cNvSpPr txBox="1"/>
          <p:nvPr/>
        </p:nvSpPr>
        <p:spPr>
          <a:xfrm>
            <a:off x="7156316" y="5084423"/>
            <a:ext cx="374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这里的枚举只是为了创建常量，不需要枚举名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7D894-14FD-C840-98F3-EDD039DBD800}"/>
              </a:ext>
            </a:extLst>
          </p:cNvPr>
          <p:cNvSpPr txBox="1"/>
          <p:nvPr/>
        </p:nvSpPr>
        <p:spPr>
          <a:xfrm>
            <a:off x="1011677" y="6488668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C++98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只能使用这种技术声明值为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int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或枚举的静态常量，而不可以存储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常量；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C++11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可以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FDAD1F-7EFF-5940-B4CE-112B0D8EE0C6}"/>
              </a:ext>
            </a:extLst>
          </p:cNvPr>
          <p:cNvSpPr txBox="1"/>
          <p:nvPr/>
        </p:nvSpPr>
        <p:spPr>
          <a:xfrm>
            <a:off x="743071" y="64760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|&gt;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8B40E-273D-4342-8139-F66DA8DE42C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AD712-12E5-6344-9012-1AB1C0F08407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enumscoped.cpp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EBC6-7485-F242-A583-B9D715BA5AAB}"/>
              </a:ext>
            </a:extLst>
          </p:cNvPr>
          <p:cNvSpPr txBox="1"/>
          <p:nvPr/>
        </p:nvSpPr>
        <p:spPr>
          <a:xfrm>
            <a:off x="1620957" y="912168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6B0950-A353-2746-B108-B7859EBC96EA}"/>
              </a:ext>
            </a:extLst>
          </p:cNvPr>
          <p:cNvSpPr txBox="1"/>
          <p:nvPr/>
        </p:nvSpPr>
        <p:spPr>
          <a:xfrm>
            <a:off x="1620956" y="2022077"/>
            <a:ext cx="816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choic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Floyd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::Medium;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80F81-5BA6-6241-917E-8F7859026270}"/>
              </a:ext>
            </a:extLst>
          </p:cNvPr>
          <p:cNvSpPr txBox="1"/>
          <p:nvPr/>
        </p:nvSpPr>
        <p:spPr>
          <a:xfrm>
            <a:off x="1620956" y="3737533"/>
            <a:ext cx="8163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Medium;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king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Frodo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1771A-3745-B24F-8D9C-BCFB5D7D8985}"/>
              </a:ext>
            </a:extLst>
          </p:cNvPr>
          <p:cNvSpPr txBox="1"/>
          <p:nvPr/>
        </p:nvSpPr>
        <p:spPr>
          <a:xfrm>
            <a:off x="1620956" y="6376318"/>
            <a:ext cx="884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pizza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751646-44ED-7F46-9544-842CC5A17DB2}"/>
              </a:ext>
            </a:extLst>
          </p:cNvPr>
          <p:cNvSpPr txBox="1"/>
          <p:nvPr/>
        </p:nvSpPr>
        <p:spPr>
          <a:xfrm>
            <a:off x="374462" y="56245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相同枚举量，产生冲突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89800-210E-8646-9C09-73D1AD9197A8}"/>
              </a:ext>
            </a:extLst>
          </p:cNvPr>
          <p:cNvSpPr txBox="1"/>
          <p:nvPr/>
        </p:nvSpPr>
        <p:spPr>
          <a:xfrm>
            <a:off x="374461" y="1688147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类作用域枚举，解决冲突，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struct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class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都可以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93595-87D0-6240-B03E-1326146F795D}"/>
              </a:ext>
            </a:extLst>
          </p:cNvPr>
          <p:cNvSpPr txBox="1"/>
          <p:nvPr/>
        </p:nvSpPr>
        <p:spPr>
          <a:xfrm>
            <a:off x="374461" y="3351736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常规枚举会自动类型转换，而类作用域枚举不会隐式转换类型，必须显示转换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9622-D2A6-2E45-9D3D-1BAB224BB551}"/>
              </a:ext>
            </a:extLst>
          </p:cNvPr>
          <p:cNvSpPr txBox="1"/>
          <p:nvPr/>
        </p:nvSpPr>
        <p:spPr>
          <a:xfrm>
            <a:off x="374461" y="60623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指定底层类型</a:t>
            </a:r>
          </a:p>
        </p:txBody>
      </p:sp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8054-C248-9F48-A485-2703C392A371}"/>
              </a:ext>
            </a:extLst>
          </p:cNvPr>
          <p:cNvSpPr txBox="1"/>
          <p:nvPr/>
        </p:nvSpPr>
        <p:spPr>
          <a:xfrm>
            <a:off x="0" y="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ADT-Stack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D55CF-2245-684E-9DD5-80A37F3363D2}"/>
              </a:ext>
            </a:extLst>
          </p:cNvPr>
          <p:cNvSpPr txBox="1"/>
          <p:nvPr/>
        </p:nvSpPr>
        <p:spPr>
          <a:xfrm>
            <a:off x="1916349" y="76944"/>
            <a:ext cx="58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mystack.h</a:t>
            </a:r>
            <a:r>
              <a:rPr lang="zh-CN" altLang="en-US" b="1" dirty="0">
                <a:latin typeface="Optima" panose="02000503060000020004" pitchFamily="2" charset="0"/>
              </a:rPr>
              <a:t> 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mystack.cpp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stacker.cpp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9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第十一章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使用类</a:t>
            </a:r>
          </a:p>
        </p:txBody>
      </p:sp>
    </p:spTree>
    <p:extLst>
      <p:ext uri="{BB962C8B-B14F-4D97-AF65-F5344CB8AC3E}">
        <p14:creationId xmlns:p14="http://schemas.microsoft.com/office/powerpoint/2010/main" val="2454386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A23D6A-516E-0349-87FE-E92891701C3E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BEF613-7736-2A4B-9C18-C1DA2699BF60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mytime0.h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C25E18-C60A-4A4C-9BA4-FAD7D3EFB63E}"/>
              </a:ext>
            </a:extLst>
          </p:cNvPr>
          <p:cNvSpPr txBox="1"/>
          <p:nvPr/>
        </p:nvSpPr>
        <p:spPr>
          <a:xfrm>
            <a:off x="1429966" y="1381328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不要返回指向局部变量或临时对象的引用</a:t>
            </a:r>
          </a:p>
        </p:txBody>
      </p:sp>
    </p:spTree>
    <p:extLst>
      <p:ext uri="{BB962C8B-B14F-4D97-AF65-F5344CB8AC3E}">
        <p14:creationId xmlns:p14="http://schemas.microsoft.com/office/powerpoint/2010/main" val="5673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7DC5D-2BA5-4D43-A460-1853D28B5F9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重载限制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4FD2-06A2-A644-8102-3A0A6C7A8049}"/>
              </a:ext>
            </a:extLst>
          </p:cNvPr>
          <p:cNvSpPr txBox="1"/>
          <p:nvPr/>
        </p:nvSpPr>
        <p:spPr>
          <a:xfrm>
            <a:off x="810478" y="612842"/>
            <a:ext cx="9586535" cy="5124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重载后的运算符至少有一个操作数是用户定义的类型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不能违反运算符原来的规则、优先级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不能创建新运算符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不能重载下面的运算符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.	::	?: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typeid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const_cast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dynamic_cast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大多数运算符既可以是成员也可以是非成员函数，但是下面的只能是成员函数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[]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30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123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157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37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64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46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00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68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45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758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66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0309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333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43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9911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556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05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5394</TotalTime>
  <Words>4589</Words>
  <Application>Microsoft Macintosh PowerPoint</Application>
  <PresentationFormat>宽屏</PresentationFormat>
  <Paragraphs>667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6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182</cp:revision>
  <dcterms:created xsi:type="dcterms:W3CDTF">2013-07-15T20:26:40Z</dcterms:created>
  <dcterms:modified xsi:type="dcterms:W3CDTF">2023-08-12T12:36:57Z</dcterms:modified>
</cp:coreProperties>
</file>