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70" r:id="rId9"/>
    <p:sldId id="269" r:id="rId10"/>
    <p:sldId id="262" r:id="rId11"/>
    <p:sldId id="263" r:id="rId12"/>
    <p:sldId id="271" r:id="rId13"/>
    <p:sldId id="275" r:id="rId14"/>
    <p:sldId id="276" r:id="rId15"/>
    <p:sldId id="277" r:id="rId16"/>
    <p:sldId id="278" r:id="rId17"/>
    <p:sldId id="279" r:id="rId18"/>
    <p:sldId id="280" r:id="rId19"/>
    <p:sldId id="272" r:id="rId20"/>
    <p:sldId id="273" r:id="rId21"/>
    <p:sldId id="274" r:id="rId22"/>
    <p:sldId id="264" r:id="rId23"/>
    <p:sldId id="265" r:id="rId24"/>
    <p:sldId id="286" r:id="rId25"/>
    <p:sldId id="287" r:id="rId26"/>
    <p:sldId id="281" r:id="rId27"/>
    <p:sldId id="282" r:id="rId28"/>
    <p:sldId id="288" r:id="rId29"/>
    <p:sldId id="283" r:id="rId30"/>
    <p:sldId id="284" r:id="rId31"/>
    <p:sldId id="289" r:id="rId32"/>
    <p:sldId id="285" r:id="rId33"/>
    <p:sldId id="290" r:id="rId34"/>
    <p:sldId id="292" r:id="rId35"/>
    <p:sldId id="291" r:id="rId36"/>
    <p:sldId id="295" r:id="rId37"/>
    <p:sldId id="296" r:id="rId38"/>
    <p:sldId id="293" r:id="rId39"/>
    <p:sldId id="294" r:id="rId40"/>
    <p:sldId id="297" r:id="rId41"/>
    <p:sldId id="298" r:id="rId42"/>
    <p:sldId id="303" r:id="rId43"/>
    <p:sldId id="299" r:id="rId44"/>
    <p:sldId id="300" r:id="rId45"/>
    <p:sldId id="302" r:id="rId46"/>
    <p:sldId id="304" r:id="rId47"/>
    <p:sldId id="305" r:id="rId48"/>
    <p:sldId id="306" r:id="rId49"/>
    <p:sldId id="310" r:id="rId50"/>
    <p:sldId id="307" r:id="rId51"/>
    <p:sldId id="308" r:id="rId52"/>
    <p:sldId id="309" r:id="rId53"/>
    <p:sldId id="266" r:id="rId54"/>
    <p:sldId id="267" r:id="rId55"/>
    <p:sldId id="311" r:id="rId56"/>
    <p:sldId id="312" r:id="rId57"/>
    <p:sldId id="313" r:id="rId58"/>
    <p:sldId id="319" r:id="rId59"/>
    <p:sldId id="314" r:id="rId60"/>
    <p:sldId id="320" r:id="rId61"/>
    <p:sldId id="321" r:id="rId62"/>
    <p:sldId id="322" r:id="rId63"/>
    <p:sldId id="323" r:id="rId64"/>
    <p:sldId id="324" r:id="rId65"/>
    <p:sldId id="325" r:id="rId66"/>
    <p:sldId id="334" r:id="rId67"/>
    <p:sldId id="326" r:id="rId68"/>
    <p:sldId id="335" r:id="rId69"/>
    <p:sldId id="341" r:id="rId70"/>
    <p:sldId id="342" r:id="rId71"/>
    <p:sldId id="343" r:id="rId72"/>
    <p:sldId id="344" r:id="rId73"/>
    <p:sldId id="345" r:id="rId74"/>
    <p:sldId id="366" r:id="rId75"/>
    <p:sldId id="379" r:id="rId76"/>
    <p:sldId id="367" r:id="rId77"/>
    <p:sldId id="368" r:id="rId78"/>
    <p:sldId id="369" r:id="rId79"/>
    <p:sldId id="370" r:id="rId80"/>
    <p:sldId id="380" r:id="rId81"/>
    <p:sldId id="371" r:id="rId82"/>
    <p:sldId id="372" r:id="rId83"/>
    <p:sldId id="381" r:id="rId84"/>
    <p:sldId id="373" r:id="rId85"/>
    <p:sldId id="374" r:id="rId86"/>
    <p:sldId id="375" r:id="rId87"/>
    <p:sldId id="376" r:id="rId88"/>
    <p:sldId id="377" r:id="rId89"/>
    <p:sldId id="378"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36" r:id="rId111"/>
    <p:sldId id="337" r:id="rId112"/>
    <p:sldId id="338" r:id="rId113"/>
    <p:sldId id="339" r:id="rId114"/>
    <p:sldId id="34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31" d="100"/>
          <a:sy n="131" d="100"/>
        </p:scale>
        <p:origin x="30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76859"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第七章</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BE6D89-39A2-6347-AC16-09AE0EC0A047}"/>
              </a:ext>
            </a:extLst>
          </p:cNvPr>
          <p:cNvSpPr txBox="1"/>
          <p:nvPr/>
        </p:nvSpPr>
        <p:spPr>
          <a:xfrm>
            <a:off x="0" y="0"/>
            <a:ext cx="132279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typedef</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3BB983C-F051-AF43-82BF-93EFEB5A4F77}"/>
              </a:ext>
            </a:extLst>
          </p:cNvPr>
          <p:cNvSpPr txBox="1"/>
          <p:nvPr/>
        </p:nvSpPr>
        <p:spPr>
          <a:xfrm>
            <a:off x="661399" y="1189725"/>
            <a:ext cx="788921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typedef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p_fun</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p1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f1;</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pc)[</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pa;</a:t>
            </a:r>
          </a:p>
        </p:txBody>
      </p:sp>
    </p:spTree>
    <p:extLst>
      <p:ext uri="{BB962C8B-B14F-4D97-AF65-F5344CB8AC3E}">
        <p14:creationId xmlns:p14="http://schemas.microsoft.com/office/powerpoint/2010/main" val="2213498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6829678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3324347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7257702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485056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7040309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894179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4246093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738917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310660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44231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1984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965835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8134228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794138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2549282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77453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81668"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第八章</a:t>
            </a:r>
          </a:p>
        </p:txBody>
      </p:sp>
    </p:spTree>
    <p:extLst>
      <p:ext uri="{BB962C8B-B14F-4D97-AF65-F5344CB8AC3E}">
        <p14:creationId xmlns:p14="http://schemas.microsoft.com/office/powerpoint/2010/main" val="176677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BAEDA6-3829-564F-941E-8FDCCCA3E955}"/>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内联函数</a:t>
            </a:r>
          </a:p>
        </p:txBody>
      </p:sp>
      <p:sp>
        <p:nvSpPr>
          <p:cNvPr id="3" name="文本框 2">
            <a:extLst>
              <a:ext uri="{FF2B5EF4-FFF2-40B4-BE49-F238E27FC236}">
                <a16:creationId xmlns:a16="http://schemas.microsoft.com/office/drawing/2014/main" id="{C4C2E82A-E7E7-1847-83C0-CEDAEF038866}"/>
              </a:ext>
            </a:extLst>
          </p:cNvPr>
          <p:cNvSpPr txBox="1"/>
          <p:nvPr/>
        </p:nvSpPr>
        <p:spPr>
          <a:xfrm>
            <a:off x="1070043" y="885217"/>
            <a:ext cx="8680581"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内联函数就是用函数代码替换函数调用，节省了时间，但是需要更多内存</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C</a:t>
            </a:r>
            <a:r>
              <a:rPr kumimoji="1" lang="zh-CN" altLang="en-US" sz="2000" dirty="0">
                <a:latin typeface="Optima" panose="02000503060000020004" pitchFamily="2" charset="0"/>
                <a:ea typeface="KaiTi" panose="02010609060101010101" pitchFamily="49" charset="-122"/>
              </a:rPr>
              <a:t> 语言中使用 </a:t>
            </a:r>
            <a:r>
              <a:rPr kumimoji="1" lang="en-US" altLang="zh-CN" sz="2000" dirty="0">
                <a:latin typeface="Optima" panose="02000503060000020004" pitchFamily="2" charset="0"/>
                <a:ea typeface="KaiTi" panose="02010609060101010101" pitchFamily="49" charset="-122"/>
              </a:rPr>
              <a:t>#define</a:t>
            </a:r>
            <a:r>
              <a:rPr kumimoji="1" lang="zh-CN" altLang="en-US" sz="2000" dirty="0">
                <a:latin typeface="Optima" panose="02000503060000020004" pitchFamily="2" charset="0"/>
                <a:ea typeface="KaiTi" panose="02010609060101010101" pitchFamily="49" charset="-122"/>
              </a:rPr>
              <a:t> 来定义宏，是内联代码的原始实现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319393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EDB79B-AF34-4A40-B760-4A58404A9A39}"/>
              </a:ext>
            </a:extLst>
          </p:cNvPr>
          <p:cNvSpPr txBox="1"/>
          <p:nvPr/>
        </p:nvSpPr>
        <p:spPr>
          <a:xfrm>
            <a:off x="0" y="0"/>
            <a:ext cx="216116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#define </a:t>
            </a:r>
            <a:r>
              <a:rPr kumimoji="1" lang="zh-CN" altLang="en-US" sz="2800" dirty="0">
                <a:latin typeface="Optima" panose="02000503060000020004" pitchFamily="2" charset="0"/>
                <a:ea typeface="KaiTi" panose="02010609060101010101" pitchFamily="49" charset="-122"/>
              </a:rPr>
              <a:t>问题</a:t>
            </a:r>
          </a:p>
        </p:txBody>
      </p:sp>
      <p:sp>
        <p:nvSpPr>
          <p:cNvPr id="6" name="文本框 5">
            <a:extLst>
              <a:ext uri="{FF2B5EF4-FFF2-40B4-BE49-F238E27FC236}">
                <a16:creationId xmlns:a16="http://schemas.microsoft.com/office/drawing/2014/main" id="{F1111D95-04D0-0F48-9664-244A513FC605}"/>
              </a:ext>
            </a:extLst>
          </p:cNvPr>
          <p:cNvSpPr txBox="1"/>
          <p:nvPr/>
        </p:nvSpPr>
        <p:spPr>
          <a:xfrm>
            <a:off x="2954776" y="2641697"/>
            <a:ext cx="6162472" cy="1477328"/>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SQUARE(</a:t>
            </a:r>
            <a:r>
              <a:rPr lang="en" altLang="zh-CN" b="0" dirty="0">
                <a:solidFill>
                  <a:srgbClr val="001080"/>
                </a:solidFill>
                <a:effectLst/>
                <a:latin typeface="Menlo" panose="020B0609030804020204" pitchFamily="49" charset="0"/>
              </a:rPr>
              <a:t>X</a:t>
            </a:r>
            <a:r>
              <a:rPr lang="en" altLang="zh-CN" b="0" dirty="0">
                <a:solidFill>
                  <a:srgbClr val="0000FF"/>
                </a:solidFill>
                <a:effectLst/>
                <a:latin typeface="Menlo" panose="020B0609030804020204" pitchFamily="49" charset="0"/>
              </a:rPr>
              <a:t>) X</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X</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3.5</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199274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A7BFE2-B160-3B42-BB86-37E39312D0AB}"/>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引用</a:t>
            </a:r>
          </a:p>
        </p:txBody>
      </p:sp>
      <p:sp>
        <p:nvSpPr>
          <p:cNvPr id="3" name="文本框 2">
            <a:extLst>
              <a:ext uri="{FF2B5EF4-FFF2-40B4-BE49-F238E27FC236}">
                <a16:creationId xmlns:a16="http://schemas.microsoft.com/office/drawing/2014/main" id="{8846D34A-C85E-D04D-A951-B4E50BF9BF02}"/>
              </a:ext>
            </a:extLst>
          </p:cNvPr>
          <p:cNvSpPr txBox="1"/>
          <p:nvPr/>
        </p:nvSpPr>
        <p:spPr>
          <a:xfrm>
            <a:off x="1099226" y="885218"/>
            <a:ext cx="7141699"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引用是对变量起的别名，地址相同，值相同，就名字不一样</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所以创建引用必须初始化，不然给谁起别名？</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引用类似于</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指针，必须初始化</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可以通过初始化声明设置引用，而不可以通过赋值改变</a:t>
            </a:r>
          </a:p>
        </p:txBody>
      </p:sp>
      <p:sp>
        <p:nvSpPr>
          <p:cNvPr id="5" name="文本框 4">
            <a:extLst>
              <a:ext uri="{FF2B5EF4-FFF2-40B4-BE49-F238E27FC236}">
                <a16:creationId xmlns:a16="http://schemas.microsoft.com/office/drawing/2014/main" id="{6BE2CB44-3066-EC40-A3A6-E95724AF8C02}"/>
              </a:ext>
            </a:extLst>
          </p:cNvPr>
          <p:cNvSpPr txBox="1"/>
          <p:nvPr/>
        </p:nvSpPr>
        <p:spPr>
          <a:xfrm>
            <a:off x="8499542" y="1085032"/>
            <a:ext cx="3241743"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highlight>
                  <a:srgbClr val="FFFF00"/>
                </a:highlight>
                <a:latin typeface="Menlo" panose="020B0609030804020204" pitchFamily="49" charset="0"/>
              </a:rPr>
              <a:t>1</a:t>
            </a:r>
            <a:endParaRPr lang="en" altLang="zh-CN" b="1" dirty="0">
              <a:solidFill>
                <a:srgbClr val="C00000"/>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错误的</a:t>
            </a:r>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602192C3-24C2-B14A-ADEB-A2BBF5BE309B}"/>
              </a:ext>
            </a:extLst>
          </p:cNvPr>
          <p:cNvSpPr txBox="1"/>
          <p:nvPr/>
        </p:nvSpPr>
        <p:spPr>
          <a:xfrm>
            <a:off x="8499542" y="2491477"/>
            <a:ext cx="3251471"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2</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错误的</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51A82DA1-586C-EF4A-A4B8-0F0B12B56C86}"/>
              </a:ext>
            </a:extLst>
          </p:cNvPr>
          <p:cNvSpPr txBox="1"/>
          <p:nvPr/>
        </p:nvSpPr>
        <p:spPr>
          <a:xfrm>
            <a:off x="8499542" y="3897922"/>
            <a:ext cx="3494662" cy="1477328"/>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3</a:t>
            </a:r>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ref </a:t>
            </a:r>
            <a:r>
              <a:rPr lang="zh-CN" altLang="en-US" b="0" dirty="0">
                <a:solidFill>
                  <a:srgbClr val="008000"/>
                </a:solidFill>
                <a:effectLst/>
                <a:latin typeface="Menlo" panose="020B0609030804020204" pitchFamily="49" charset="0"/>
              </a:rPr>
              <a:t>和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相似</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11" name="文本框 10">
            <a:extLst>
              <a:ext uri="{FF2B5EF4-FFF2-40B4-BE49-F238E27FC236}">
                <a16:creationId xmlns:a16="http://schemas.microsoft.com/office/drawing/2014/main" id="{C2CC4EEC-C982-3A44-8F40-1A32593159E6}"/>
              </a:ext>
            </a:extLst>
          </p:cNvPr>
          <p:cNvSpPr txBox="1"/>
          <p:nvPr/>
        </p:nvSpPr>
        <p:spPr>
          <a:xfrm>
            <a:off x="1099226" y="4272677"/>
            <a:ext cx="6162472" cy="2585323"/>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4</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无法改变 </a:t>
            </a:r>
            <a:r>
              <a:rPr lang="en" altLang="zh-CN" b="0" dirty="0">
                <a:solidFill>
                  <a:srgbClr val="008000"/>
                </a:solidFill>
                <a:effectLst/>
                <a:latin typeface="Menlo" panose="020B0609030804020204" pitchFamily="49" charset="0"/>
              </a:rPr>
              <a:t>ref </a:t>
            </a:r>
            <a:r>
              <a:rPr lang="zh-CN" altLang="en-US" b="0" dirty="0">
                <a:solidFill>
                  <a:srgbClr val="008000"/>
                </a:solidFill>
                <a:effectLst/>
                <a:latin typeface="Menlo" panose="020B0609030804020204" pitchFamily="49" charset="0"/>
              </a:rPr>
              <a:t>绑定的值</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2" name="文本框 11">
            <a:extLst>
              <a:ext uri="{FF2B5EF4-FFF2-40B4-BE49-F238E27FC236}">
                <a16:creationId xmlns:a16="http://schemas.microsoft.com/office/drawing/2014/main" id="{EDB445A3-1C21-974C-9C5A-CF48F90A810C}"/>
              </a:ext>
            </a:extLst>
          </p:cNvPr>
          <p:cNvSpPr txBox="1"/>
          <p:nvPr/>
        </p:nvSpPr>
        <p:spPr>
          <a:xfrm>
            <a:off x="3588510" y="4272677"/>
            <a:ext cx="3451586" cy="923330"/>
          </a:xfrm>
          <a:prstGeom prst="rect">
            <a:avLst/>
          </a:prstGeom>
          <a:noFill/>
        </p:spPr>
        <p:txBody>
          <a:bodyPr wrap="none" rtlCol="0">
            <a:spAutoFit/>
          </a:bodyPr>
          <a:lstStyle/>
          <a:p>
            <a:r>
              <a:rPr lang="en-US" altLang="zh-CN" b="1" dirty="0" err="1">
                <a:solidFill>
                  <a:srgbClr val="008000"/>
                </a:solidFill>
                <a:latin typeface="Menlo" panose="020B0609030804020204" pitchFamily="49" charset="0"/>
              </a:rPr>
              <a:t>pt</a:t>
            </a:r>
            <a:r>
              <a:rPr lang="en-US" altLang="zh-CN" b="1" dirty="0">
                <a:solidFill>
                  <a:srgbClr val="008000"/>
                </a:solidFill>
                <a:latin typeface="Menlo" panose="020B0609030804020204" pitchFamily="49" charset="0"/>
              </a:rPr>
              <a:t> </a:t>
            </a:r>
            <a:r>
              <a:rPr lang="zh-CN" altLang="en-US" b="1" dirty="0">
                <a:solidFill>
                  <a:srgbClr val="008000"/>
                </a:solidFill>
                <a:latin typeface="Menlo" panose="020B0609030804020204" pitchFamily="49" charset="0"/>
              </a:rPr>
              <a:t>指向</a:t>
            </a:r>
            <a:r>
              <a:rPr lang="en-US" altLang="zh-CN" b="1" dirty="0">
                <a:solidFill>
                  <a:srgbClr val="008000"/>
                </a:solidFill>
                <a:latin typeface="Menlo" panose="020B0609030804020204" pitchFamily="49" charset="0"/>
              </a:rPr>
              <a:t> a </a:t>
            </a:r>
            <a:r>
              <a:rPr lang="zh-CN" altLang="en-US" b="1" dirty="0">
                <a:solidFill>
                  <a:srgbClr val="008000"/>
                </a:solidFill>
                <a:latin typeface="Menlo" panose="020B0609030804020204" pitchFamily="49" charset="0"/>
              </a:rPr>
              <a:t>的地址</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故 </a:t>
            </a:r>
            <a:r>
              <a:rPr lang="en-US" altLang="zh-CN" b="1" dirty="0">
                <a:solidFill>
                  <a:srgbClr val="008000"/>
                </a:solidFill>
                <a:latin typeface="Menlo" panose="020B0609030804020204" pitchFamily="49" charset="0"/>
              </a:rPr>
              <a:t>ref </a:t>
            </a:r>
            <a:r>
              <a:rPr lang="zh-CN" altLang="en-US" b="1" dirty="0">
                <a:solidFill>
                  <a:srgbClr val="008000"/>
                </a:solidFill>
                <a:latin typeface="Menlo" panose="020B0609030804020204" pitchFamily="49" charset="0"/>
              </a:rPr>
              <a:t>是对</a:t>
            </a:r>
            <a:r>
              <a:rPr lang="en-US" altLang="zh-CN" b="1" dirty="0">
                <a:solidFill>
                  <a:srgbClr val="008000"/>
                </a:solidFill>
                <a:latin typeface="Menlo" panose="020B0609030804020204" pitchFamily="49" charset="0"/>
              </a:rPr>
              <a:t> a</a:t>
            </a:r>
            <a:r>
              <a:rPr lang="zh-CN" altLang="en-US" b="1" dirty="0">
                <a:solidFill>
                  <a:srgbClr val="008000"/>
                </a:solidFill>
                <a:latin typeface="Menlo" panose="020B0609030804020204" pitchFamily="49" charset="0"/>
              </a:rPr>
              <a:t> 的别名</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一旦绑定后就无法绑定到别的值</a:t>
            </a:r>
          </a:p>
        </p:txBody>
      </p:sp>
    </p:spTree>
    <p:extLst>
      <p:ext uri="{BB962C8B-B14F-4D97-AF65-F5344CB8AC3E}">
        <p14:creationId xmlns:p14="http://schemas.microsoft.com/office/powerpoint/2010/main" val="310213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BAE4E0-6E7E-C84C-BF68-57AC301D2C5C}"/>
              </a:ext>
            </a:extLst>
          </p:cNvPr>
          <p:cNvSpPr txBox="1"/>
          <p:nvPr/>
        </p:nvSpPr>
        <p:spPr>
          <a:xfrm>
            <a:off x="1143000" y="579512"/>
            <a:ext cx="6099242" cy="563231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swapval</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swapptr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swapref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D60BE1CC-4EFA-F744-AB47-9D500077D8AD}"/>
              </a:ext>
            </a:extLst>
          </p:cNvPr>
          <p:cNvSpPr txBox="1"/>
          <p:nvPr/>
        </p:nvSpPr>
        <p:spPr>
          <a:xfrm>
            <a:off x="0" y="0"/>
            <a:ext cx="97218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swap</a:t>
            </a:r>
            <a:endParaRPr kumimoji="1" lang="zh-CN" altLang="en-US" sz="28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414665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9E1DBD-4A28-AB47-BE73-4FF483264B26}"/>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临时变量</a:t>
            </a:r>
          </a:p>
        </p:txBody>
      </p:sp>
      <p:sp>
        <p:nvSpPr>
          <p:cNvPr id="4" name="文本框 3">
            <a:extLst>
              <a:ext uri="{FF2B5EF4-FFF2-40B4-BE49-F238E27FC236}">
                <a16:creationId xmlns:a16="http://schemas.microsoft.com/office/drawing/2014/main" id="{0649C919-7844-1240-ADD1-8AF293036064}"/>
              </a:ext>
            </a:extLst>
          </p:cNvPr>
          <p:cNvSpPr txBox="1"/>
          <p:nvPr/>
        </p:nvSpPr>
        <p:spPr>
          <a:xfrm>
            <a:off x="785507" y="651753"/>
            <a:ext cx="9253437" cy="1938992"/>
          </a:xfrm>
          <a:prstGeom prst="rect">
            <a:avLst/>
          </a:prstGeom>
          <a:noFill/>
        </p:spPr>
        <p:txBody>
          <a:bodyPr wrap="square" rtlCol="0">
            <a:spAutoFit/>
          </a:bodyPr>
          <a:lstStyle/>
          <a:p>
            <a:r>
              <a:rPr lang="zh-CN" altLang="en-US" sz="2000" dirty="0">
                <a:effectLst/>
                <a:latin typeface="Optima" panose="02000503060000020004" pitchFamily="2" charset="0"/>
                <a:ea typeface="KaiTi" panose="02010609060101010101" pitchFamily="49" charset="-122"/>
              </a:rPr>
              <a:t>如果实参与引用参数不匹配，</a:t>
            </a:r>
            <a:r>
              <a:rPr lang="en" altLang="zh-CN" sz="2000" dirty="0">
                <a:effectLst/>
                <a:latin typeface="Optima" panose="02000503060000020004" pitchFamily="2" charset="0"/>
                <a:ea typeface="KaiTi" panose="02010609060101010101" pitchFamily="49" charset="-122"/>
              </a:rPr>
              <a:t>C++</a:t>
            </a:r>
            <a:r>
              <a:rPr lang="zh-CN" altLang="en-US" sz="2000" dirty="0">
                <a:effectLst/>
                <a:latin typeface="Optima" panose="02000503060000020004" pitchFamily="2" charset="0"/>
                <a:ea typeface="KaiTi" panose="02010609060101010101" pitchFamily="49" charset="-122"/>
              </a:rPr>
              <a:t> 将生成临时变量</a:t>
            </a:r>
            <a:endParaRPr lang="en-US" altLang="zh-CN" sz="2000" dirty="0">
              <a:effectLst/>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r>
              <a:rPr lang="zh-CN" altLang="en-US" sz="2000" b="1" dirty="0">
                <a:solidFill>
                  <a:srgbClr val="C00000"/>
                </a:solidFill>
                <a:latin typeface="Optima" panose="02000503060000020004" pitchFamily="2" charset="0"/>
                <a:ea typeface="KaiTi" panose="02010609060101010101" pitchFamily="49" charset="-122"/>
              </a:rPr>
              <a:t>前提</a:t>
            </a:r>
            <a:r>
              <a:rPr lang="zh-CN" altLang="en-US" sz="2000" b="1" dirty="0">
                <a:solidFill>
                  <a:srgbClr val="C00000"/>
                </a:solidFill>
                <a:effectLst/>
                <a:latin typeface="Optima" panose="02000503060000020004" pitchFamily="2" charset="0"/>
                <a:ea typeface="KaiTi" panose="02010609060101010101" pitchFamily="49" charset="-122"/>
              </a:rPr>
              <a:t>：引用参数是 </a:t>
            </a:r>
            <a:r>
              <a:rPr lang="en" altLang="zh-CN" sz="2000" b="1" dirty="0">
                <a:solidFill>
                  <a:srgbClr val="C00000"/>
                </a:solidFill>
                <a:effectLst/>
                <a:latin typeface="Optima" panose="02000503060000020004" pitchFamily="2" charset="0"/>
                <a:ea typeface="KaiTi" panose="02010609060101010101" pitchFamily="49" charset="-122"/>
              </a:rPr>
              <a:t>const</a:t>
            </a:r>
            <a:endParaRPr lang="zh-CN" altLang="en-US" sz="2000" b="1" dirty="0">
              <a:solidFill>
                <a:srgbClr val="C00000"/>
              </a:solidFill>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实参的类型正确，但不是左值</a:t>
            </a:r>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实参的类型不正确，但可以转换为正确的类型</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11AF503E-5502-A341-871A-371E1111DD0E}"/>
              </a:ext>
            </a:extLst>
          </p:cNvPr>
          <p:cNvSpPr txBox="1"/>
          <p:nvPr/>
        </p:nvSpPr>
        <p:spPr>
          <a:xfrm>
            <a:off x="785508" y="3264747"/>
            <a:ext cx="4554978"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1A6947CA-73AC-F84C-BA19-DEB85C809319}"/>
              </a:ext>
            </a:extLst>
          </p:cNvPr>
          <p:cNvSpPr txBox="1"/>
          <p:nvPr/>
        </p:nvSpPr>
        <p:spPr>
          <a:xfrm>
            <a:off x="5963056" y="3264747"/>
            <a:ext cx="5914416"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3.1</a:t>
            </a:r>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合法，非左值</a:t>
            </a:r>
            <a:endParaRPr lang="zh-CN" altLang="en-US" b="0" dirty="0">
              <a:solidFill>
                <a:srgbClr val="3B3B3B"/>
              </a:solidFill>
              <a:effectLst/>
              <a:latin typeface="Menlo" panose="020B0609030804020204" pitchFamily="49" charset="0"/>
            </a:endParaRP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br>
              <a:rPr lang="zh-CN" altLang="en-US"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 b="0" dirty="0">
                <a:solidFill>
                  <a:srgbClr val="008000"/>
                </a:solidFill>
                <a:effectLst/>
                <a:latin typeface="Menlo" panose="020B0609030804020204" pitchFamily="49" charset="0"/>
              </a:rPr>
              <a:t>合法</a:t>
            </a:r>
            <a:r>
              <a:rPr lang="zh-CN" altLang="en-US" b="0" dirty="0">
                <a:solidFill>
                  <a:srgbClr val="008000"/>
                </a:solidFill>
                <a:effectLst/>
                <a:latin typeface="Menlo" panose="020B0609030804020204" pitchFamily="49" charset="0"/>
              </a:rPr>
              <a:t>，类型不匹配</a:t>
            </a:r>
            <a:endParaRPr lang="zh-CN" altLang="en-US" b="0" dirty="0">
              <a:solidFill>
                <a:srgbClr val="3B3B3B"/>
              </a:solidFill>
              <a:effectLst/>
              <a:latin typeface="Menlo" panose="020B0609030804020204" pitchFamily="49" charset="0"/>
            </a:endParaRPr>
          </a:p>
          <a:p>
            <a:r>
              <a:rPr lang="en-US" altLang="zh-CN"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66776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6168F4-3E81-5842-96E3-16DC084E46B2}"/>
              </a:ext>
            </a:extLst>
          </p:cNvPr>
          <p:cNvSpPr txBox="1"/>
          <p:nvPr/>
        </p:nvSpPr>
        <p:spPr>
          <a:xfrm>
            <a:off x="821987" y="1727297"/>
            <a:ext cx="9761706" cy="1631216"/>
          </a:xfrm>
          <a:prstGeom prst="rect">
            <a:avLst/>
          </a:prstGeom>
          <a:noFill/>
        </p:spPr>
        <p:txBody>
          <a:bodyPr wrap="square">
            <a:spAutoFit/>
          </a:bodyPr>
          <a:lstStyle/>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可以避免无意中修改数据的编程错误</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使函数能够处理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和非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实参，否则将只能接受非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数据</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引用使函数能够正确生成并使用临时变量</a:t>
            </a:r>
          </a:p>
        </p:txBody>
      </p:sp>
      <p:sp>
        <p:nvSpPr>
          <p:cNvPr id="4" name="文本框 3">
            <a:extLst>
              <a:ext uri="{FF2B5EF4-FFF2-40B4-BE49-F238E27FC236}">
                <a16:creationId xmlns:a16="http://schemas.microsoft.com/office/drawing/2014/main" id="{20E2595A-9E39-F044-A03E-651613668A18}"/>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6906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2AEA6F-F1C0-2C4C-84D1-93173510FB5A}"/>
              </a:ext>
            </a:extLst>
          </p:cNvPr>
          <p:cNvSpPr txBox="1"/>
          <p:nvPr/>
        </p:nvSpPr>
        <p:spPr>
          <a:xfrm>
            <a:off x="830516" y="1031531"/>
            <a:ext cx="609924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p:txBody>
      </p:sp>
      <p:sp>
        <p:nvSpPr>
          <p:cNvPr id="4" name="文本框 3">
            <a:extLst>
              <a:ext uri="{FF2B5EF4-FFF2-40B4-BE49-F238E27FC236}">
                <a16:creationId xmlns:a16="http://schemas.microsoft.com/office/drawing/2014/main" id="{B48E501E-24B2-D948-B286-2051DCB0A25F}"/>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右值引用</a:t>
            </a:r>
          </a:p>
        </p:txBody>
      </p:sp>
    </p:spTree>
    <p:extLst>
      <p:ext uri="{BB962C8B-B14F-4D97-AF65-F5344CB8AC3E}">
        <p14:creationId xmlns:p14="http://schemas.microsoft.com/office/powerpoint/2010/main" val="320279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52DAAE-38C6-534E-9BF2-FD59E57B9C98}"/>
              </a:ext>
            </a:extLst>
          </p:cNvPr>
          <p:cNvSpPr txBox="1"/>
          <p:nvPr/>
        </p:nvSpPr>
        <p:spPr>
          <a:xfrm>
            <a:off x="1284768" y="1032463"/>
            <a:ext cx="6705682" cy="1200329"/>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函数返回值不可以是数组</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按值传递，当传递地址的时候，其实值就是地址</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允许</a:t>
            </a:r>
            <a:r>
              <a:rPr kumimoji="1" lang="en-US" altLang="zh-CN" dirty="0">
                <a:latin typeface="Optima" panose="02000503060000020004" pitchFamily="2" charset="0"/>
                <a:ea typeface="KaiTi" panose="02010609060101010101" pitchFamily="49" charset="-122"/>
              </a:rPr>
              <a:t> main </a:t>
            </a:r>
            <a:r>
              <a:rPr kumimoji="1" lang="zh-CN" altLang="en-US" dirty="0">
                <a:latin typeface="Optima" panose="02000503060000020004" pitchFamily="2" charset="0"/>
                <a:ea typeface="KaiTi" panose="02010609060101010101" pitchFamily="49" charset="-122"/>
              </a:rPr>
              <a:t>函数调用自己</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zh-CN" altLang="en-US" dirty="0">
                <a:latin typeface="Optima" panose="02000503060000020004" pitchFamily="2" charset="0"/>
                <a:ea typeface="KaiTi" panose="02010609060101010101" pitchFamily="49" charset="-122"/>
              </a:rPr>
              <a:t>函数地址就是函数名，如</a:t>
            </a:r>
            <a:r>
              <a:rPr kumimoji="1" lang="en-US" altLang="zh-CN" dirty="0">
                <a:latin typeface="Optima" panose="02000503060000020004" pitchFamily="2" charset="0"/>
                <a:ea typeface="KaiTi" panose="02010609060101010101" pitchFamily="49" charset="-122"/>
              </a:rPr>
              <a:t> think()</a:t>
            </a:r>
            <a:r>
              <a:rPr kumimoji="1" lang="zh-CN" altLang="en-US" dirty="0">
                <a:latin typeface="Optima" panose="02000503060000020004" pitchFamily="2" charset="0"/>
                <a:ea typeface="KaiTi" panose="02010609060101010101" pitchFamily="49" charset="-122"/>
              </a:rPr>
              <a:t> 函数，则</a:t>
            </a:r>
            <a:r>
              <a:rPr kumimoji="1" lang="en-US" altLang="zh-CN" dirty="0">
                <a:latin typeface="Optima" panose="02000503060000020004" pitchFamily="2" charset="0"/>
                <a:ea typeface="KaiTi" panose="02010609060101010101" pitchFamily="49" charset="-122"/>
              </a:rPr>
              <a:t> think </a:t>
            </a:r>
            <a:r>
              <a:rPr kumimoji="1" lang="zh-CN" altLang="en-US" dirty="0">
                <a:latin typeface="Optima" panose="02000503060000020004" pitchFamily="2" charset="0"/>
                <a:ea typeface="KaiTi" panose="02010609060101010101" pitchFamily="49" charset="-122"/>
              </a:rPr>
              <a:t>就是函数地址</a:t>
            </a:r>
            <a:endParaRPr kumimoji="1" lang="en-US" altLang="zh-CN"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18549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A01265-14AC-AC43-A654-EC4B2DD88C2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返回引用</a:t>
            </a:r>
          </a:p>
        </p:txBody>
      </p:sp>
      <p:sp>
        <p:nvSpPr>
          <p:cNvPr id="4" name="文本框 3">
            <a:extLst>
              <a:ext uri="{FF2B5EF4-FFF2-40B4-BE49-F238E27FC236}">
                <a16:creationId xmlns:a16="http://schemas.microsoft.com/office/drawing/2014/main" id="{85A23EC6-81F7-AF4E-ADD2-63B84AA3963C}"/>
              </a:ext>
            </a:extLst>
          </p:cNvPr>
          <p:cNvSpPr txBox="1"/>
          <p:nvPr/>
        </p:nvSpPr>
        <p:spPr>
          <a:xfrm>
            <a:off x="1213524" y="783235"/>
            <a:ext cx="8193122" cy="1938992"/>
          </a:xfrm>
          <a:prstGeom prst="rect">
            <a:avLst/>
          </a:prstGeom>
          <a:noFill/>
        </p:spPr>
        <p:txBody>
          <a:bodyPr wrap="square">
            <a:spAutoFit/>
          </a:bodyPr>
          <a:lstStyle/>
          <a:p>
            <a:r>
              <a:rPr lang="zh-CN" altLang="en-US" sz="2400" dirty="0">
                <a:effectLst/>
                <a:latin typeface="Optima" panose="02000503060000020004" pitchFamily="2" charset="0"/>
                <a:ea typeface="KaiTi" panose="02010609060101010101" pitchFamily="49" charset="-122"/>
              </a:rPr>
              <a:t>避免返回函数终止时不再存在的内存单元引用 </a:t>
            </a:r>
            <a:endParaRPr lang="en-US" altLang="zh-CN" sz="2400" dirty="0">
              <a:effectLst/>
              <a:latin typeface="Optima" panose="02000503060000020004" pitchFamily="2" charset="0"/>
              <a:ea typeface="KaiTi" panose="02010609060101010101" pitchFamily="49" charset="-122"/>
            </a:endParaRPr>
          </a:p>
          <a:p>
            <a:endParaRPr lang="en-US" altLang="zh-CN" sz="2400" dirty="0">
              <a:effectLst/>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400" dirty="0">
                <a:latin typeface="Optima" panose="02000503060000020004" pitchFamily="2" charset="0"/>
                <a:ea typeface="KaiTi" panose="02010609060101010101" pitchFamily="49" charset="-122"/>
              </a:rPr>
              <a:t>返回一个作为参数传递给函数的引用</a:t>
            </a: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lang="en-US" altLang="zh-CN" sz="2400" dirty="0">
                <a:latin typeface="Optima" panose="02000503060000020004" pitchFamily="2" charset="0"/>
                <a:ea typeface="KaiTi" panose="02010609060101010101" pitchFamily="49" charset="-122"/>
              </a:rPr>
              <a:t>new </a:t>
            </a:r>
            <a:r>
              <a:rPr lang="zh-CN" altLang="en-US" sz="2400" dirty="0">
                <a:latin typeface="Optima" panose="02000503060000020004" pitchFamily="2" charset="0"/>
                <a:ea typeface="KaiTi" panose="02010609060101010101" pitchFamily="49" charset="-122"/>
              </a:rPr>
              <a:t>分配新的存储空间（需要</a:t>
            </a:r>
            <a:r>
              <a:rPr lang="en-US" altLang="zh-CN" sz="2400" dirty="0">
                <a:latin typeface="Optima" panose="02000503060000020004" pitchFamily="2" charset="0"/>
                <a:ea typeface="KaiTi" panose="02010609060101010101" pitchFamily="49" charset="-122"/>
              </a:rPr>
              <a:t> delete </a:t>
            </a:r>
            <a:r>
              <a:rPr lang="zh-CN" altLang="en-US" sz="2400" dirty="0">
                <a:latin typeface="Optima" panose="02000503060000020004" pitchFamily="2" charset="0"/>
                <a:ea typeface="KaiTi" panose="02010609060101010101" pitchFamily="49" charset="-122"/>
              </a:rPr>
              <a:t>释放）</a:t>
            </a:r>
          </a:p>
        </p:txBody>
      </p:sp>
    </p:spTree>
    <p:extLst>
      <p:ext uri="{BB962C8B-B14F-4D97-AF65-F5344CB8AC3E}">
        <p14:creationId xmlns:p14="http://schemas.microsoft.com/office/powerpoint/2010/main" val="287567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5F66F7-9998-F042-AC93-9D5D568BCB03}"/>
              </a:ext>
            </a:extLst>
          </p:cNvPr>
          <p:cNvSpPr txBox="1"/>
          <p:nvPr/>
        </p:nvSpPr>
        <p:spPr>
          <a:xfrm>
            <a:off x="990014" y="1092209"/>
            <a:ext cx="8786284" cy="461665"/>
          </a:xfrm>
          <a:prstGeom prst="rect">
            <a:avLst/>
          </a:prstGeom>
          <a:noFill/>
        </p:spPr>
        <p:txBody>
          <a:bodyPr wrap="square">
            <a:spAutoFit/>
          </a:bodyPr>
          <a:lstStyle/>
          <a:p>
            <a:pPr marL="342900" indent="-342900">
              <a:buFont typeface="Wingdings" pitchFamily="2" charset="2"/>
              <a:buChar char="ü"/>
            </a:pPr>
            <a:r>
              <a:rPr lang="zh-CN" altLang="en-US" sz="2400" dirty="0">
                <a:effectLst/>
                <a:latin typeface="Optima" panose="02000503060000020004" pitchFamily="2" charset="0"/>
                <a:ea typeface="KaiTi" panose="02010609060101010101" pitchFamily="49" charset="-122"/>
              </a:rPr>
              <a:t>只有原型指定了默认值</a:t>
            </a:r>
            <a:r>
              <a:rPr lang="zh-CN" altLang="en-US" sz="2400" dirty="0">
                <a:latin typeface="Optima" panose="02000503060000020004" pitchFamily="2" charset="0"/>
                <a:ea typeface="KaiTi" panose="02010609060101010101" pitchFamily="49" charset="-122"/>
              </a:rPr>
              <a:t>，</a:t>
            </a:r>
            <a:r>
              <a:rPr lang="zh-CN" altLang="en-US" sz="2400" dirty="0">
                <a:effectLst/>
                <a:latin typeface="Optima" panose="02000503060000020004" pitchFamily="2" charset="0"/>
                <a:ea typeface="KaiTi" panose="02010609060101010101" pitchFamily="49" charset="-122"/>
              </a:rPr>
              <a:t>函数定义与没有默认参数时完全相同 </a:t>
            </a:r>
            <a:endParaRPr lang="zh-CN" altLang="en-US" sz="24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059820C9-B333-2443-AD54-C3B31C61C2EA}"/>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函数默认值</a:t>
            </a:r>
          </a:p>
        </p:txBody>
      </p:sp>
    </p:spTree>
    <p:extLst>
      <p:ext uri="{BB962C8B-B14F-4D97-AF65-F5344CB8AC3E}">
        <p14:creationId xmlns:p14="http://schemas.microsoft.com/office/powerpoint/2010/main" val="143429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D26E59-937F-DC43-9F9D-F8B966B16E3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函数重载</a:t>
            </a:r>
          </a:p>
        </p:txBody>
      </p:sp>
      <p:sp>
        <p:nvSpPr>
          <p:cNvPr id="3" name="文本框 2">
            <a:extLst>
              <a:ext uri="{FF2B5EF4-FFF2-40B4-BE49-F238E27FC236}">
                <a16:creationId xmlns:a16="http://schemas.microsoft.com/office/drawing/2014/main" id="{C97F6E9E-9118-2043-88D9-DCD2A18C0BED}"/>
              </a:ext>
            </a:extLst>
          </p:cNvPr>
          <p:cNvSpPr txBox="1"/>
          <p:nvPr/>
        </p:nvSpPr>
        <p:spPr>
          <a:xfrm>
            <a:off x="1566153" y="1157591"/>
            <a:ext cx="2659702" cy="646331"/>
          </a:xfrm>
          <a:prstGeom prst="rect">
            <a:avLst/>
          </a:prstGeom>
          <a:noFill/>
        </p:spPr>
        <p:txBody>
          <a:bodyPr wrap="none" rtlCol="0">
            <a:spAutoFit/>
          </a:bodyPr>
          <a:lstStyle/>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t>
            </a:r>
            <a:r>
              <a:rPr kumimoji="1" lang="zh-CN" altLang="en-US" dirty="0">
                <a:latin typeface="Optima" panose="02000503060000020004" pitchFamily="2" charset="0"/>
              </a:rPr>
              <a:t> </a:t>
            </a:r>
            <a:r>
              <a:rPr kumimoji="1" lang="en-US" altLang="zh-CN" dirty="0">
                <a:latin typeface="Optima" panose="02000503060000020004" pitchFamily="2" charset="0"/>
              </a:rPr>
              <a:t>x);</a:t>
            </a:r>
          </a:p>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cube(double&amp;</a:t>
            </a:r>
            <a:r>
              <a:rPr kumimoji="1" lang="zh-CN" altLang="en-US" dirty="0">
                <a:latin typeface="Optima" panose="02000503060000020004" pitchFamily="2" charset="0"/>
              </a:rPr>
              <a:t> </a:t>
            </a:r>
            <a:r>
              <a:rPr kumimoji="1" lang="en-US" altLang="zh-CN" dirty="0">
                <a:latin typeface="Optima" panose="02000503060000020004" pitchFamily="2" charset="0"/>
              </a:rPr>
              <a:t>x);</a:t>
            </a:r>
          </a:p>
        </p:txBody>
      </p:sp>
      <p:sp>
        <p:nvSpPr>
          <p:cNvPr id="4" name="文本框 3">
            <a:extLst>
              <a:ext uri="{FF2B5EF4-FFF2-40B4-BE49-F238E27FC236}">
                <a16:creationId xmlns:a16="http://schemas.microsoft.com/office/drawing/2014/main" id="{5AEE0FD8-1BF9-9D42-9098-95AAC872EBBD}"/>
              </a:ext>
            </a:extLst>
          </p:cNvPr>
          <p:cNvSpPr txBox="1"/>
          <p:nvPr/>
        </p:nvSpPr>
        <p:spPr>
          <a:xfrm>
            <a:off x="4225855" y="1238280"/>
            <a:ext cx="4495141" cy="430887"/>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不是函数重载</a:t>
            </a:r>
            <a:r>
              <a:rPr kumimoji="1" lang="en-US" altLang="zh-CN" sz="2200" dirty="0">
                <a:latin typeface="Optima" panose="02000503060000020004" pitchFamily="2" charset="0"/>
                <a:ea typeface="KaiTi" panose="02010609060101010101" pitchFamily="49" charset="-122"/>
              </a:rPr>
              <a:t>,</a:t>
            </a:r>
            <a:r>
              <a:rPr kumimoji="1" lang="zh-CN" altLang="en-US" sz="2200" dirty="0">
                <a:latin typeface="Optima" panose="02000503060000020004" pitchFamily="2" charset="0"/>
                <a:ea typeface="KaiTi" panose="02010609060101010101" pitchFamily="49" charset="-122"/>
              </a:rPr>
              <a:t> </a:t>
            </a:r>
            <a:r>
              <a:rPr kumimoji="1" lang="en-US" altLang="zh-CN" sz="2200" dirty="0" err="1">
                <a:latin typeface="Optima" panose="02000503060000020004" pitchFamily="2" charset="0"/>
                <a:ea typeface="KaiTi" panose="02010609060101010101" pitchFamily="49" charset="-122"/>
              </a:rPr>
              <a:t>cout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&lt;&lt;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x;</a:t>
            </a:r>
            <a:r>
              <a:rPr kumimoji="1" lang="zh-CN" altLang="en-US" sz="2200" dirty="0">
                <a:latin typeface="Optima" panose="02000503060000020004" pitchFamily="2" charset="0"/>
                <a:ea typeface="KaiTi" panose="02010609060101010101" pitchFamily="49" charset="-122"/>
              </a:rPr>
              <a:t> 会有歧义</a:t>
            </a:r>
          </a:p>
        </p:txBody>
      </p:sp>
      <p:sp>
        <p:nvSpPr>
          <p:cNvPr id="5" name="文本框 4">
            <a:extLst>
              <a:ext uri="{FF2B5EF4-FFF2-40B4-BE49-F238E27FC236}">
                <a16:creationId xmlns:a16="http://schemas.microsoft.com/office/drawing/2014/main" id="{ADBFFA8D-A2DF-E04A-BC01-BAFB90B51487}"/>
              </a:ext>
            </a:extLst>
          </p:cNvPr>
          <p:cNvSpPr txBox="1"/>
          <p:nvPr/>
        </p:nvSpPr>
        <p:spPr>
          <a:xfrm>
            <a:off x="4225855" y="2158263"/>
            <a:ext cx="5121915" cy="769441"/>
          </a:xfrm>
          <a:prstGeom prst="rect">
            <a:avLst/>
          </a:prstGeom>
          <a:noFill/>
        </p:spPr>
        <p:txBody>
          <a:bodyPr wrap="none" rtlCol="0">
            <a:spAutoFit/>
          </a:bodyPr>
          <a:lstStyle/>
          <a:p>
            <a:r>
              <a:rPr kumimoji="1" lang="zh-CN" altLang="en-US" sz="2200" dirty="0">
                <a:latin typeface="KaiTi" panose="02010609060101010101" pitchFamily="49" charset="-122"/>
                <a:ea typeface="KaiTi" panose="02010609060101010101" pitchFamily="49" charset="-122"/>
              </a:rPr>
              <a:t>是函数的参数列表进行重载，</a:t>
            </a:r>
            <a:endParaRPr kumimoji="1" lang="en-US" altLang="zh-CN" sz="2200" dirty="0">
              <a:latin typeface="KaiTi" panose="02010609060101010101" pitchFamily="49" charset="-122"/>
              <a:ea typeface="KaiTi" panose="02010609060101010101" pitchFamily="49" charset="-122"/>
            </a:endParaRPr>
          </a:p>
          <a:p>
            <a:r>
              <a:rPr lang="zh-CN" altLang="en-US" sz="2200" dirty="0">
                <a:effectLst/>
                <a:latin typeface="KaiTi" panose="02010609060101010101" pitchFamily="49" charset="-122"/>
                <a:ea typeface="KaiTi" panose="02010609060101010101" pitchFamily="49" charset="-122"/>
              </a:rPr>
              <a:t>不是函数类型使得可以对函数进行重载 </a:t>
            </a:r>
            <a:endParaRPr lang="zh-CN" altLang="en-US" sz="2200" dirty="0">
              <a:latin typeface="KaiTi" panose="02010609060101010101" pitchFamily="49" charset="-122"/>
              <a:ea typeface="KaiTi" panose="02010609060101010101" pitchFamily="49" charset="-122"/>
            </a:endParaRPr>
          </a:p>
        </p:txBody>
      </p:sp>
      <p:sp>
        <p:nvSpPr>
          <p:cNvPr id="6" name="文本框 5">
            <a:extLst>
              <a:ext uri="{FF2B5EF4-FFF2-40B4-BE49-F238E27FC236}">
                <a16:creationId xmlns:a16="http://schemas.microsoft.com/office/drawing/2014/main" id="{5A667556-8791-FE4E-805A-387338F7B700}"/>
              </a:ext>
            </a:extLst>
          </p:cNvPr>
          <p:cNvSpPr txBox="1"/>
          <p:nvPr/>
        </p:nvSpPr>
        <p:spPr>
          <a:xfrm>
            <a:off x="1566153" y="2219819"/>
            <a:ext cx="1569148" cy="646331"/>
          </a:xfrm>
          <a:prstGeom prst="rect">
            <a:avLst/>
          </a:prstGeom>
          <a:noFill/>
        </p:spPr>
        <p:txBody>
          <a:bodyPr wrap="none" rtlCol="0">
            <a:spAutoFit/>
          </a:bodyPr>
          <a:lstStyle/>
          <a:p>
            <a:r>
              <a:rPr kumimoji="1" lang="en-US" altLang="zh-CN" dirty="0"/>
              <a:t>int</a:t>
            </a:r>
            <a:r>
              <a:rPr kumimoji="1" lang="zh-CN" altLang="en-US" dirty="0"/>
              <a:t> </a:t>
            </a:r>
            <a:r>
              <a:rPr kumimoji="1" lang="en-US" altLang="zh-CN" dirty="0"/>
              <a:t>f(int</a:t>
            </a:r>
            <a:r>
              <a:rPr kumimoji="1" lang="zh-CN" altLang="en-US" dirty="0"/>
              <a:t> </a:t>
            </a:r>
            <a:r>
              <a:rPr kumimoji="1" lang="en-US" altLang="zh-CN" dirty="0"/>
              <a:t>x);</a:t>
            </a:r>
          </a:p>
          <a:p>
            <a:r>
              <a:rPr kumimoji="1" lang="en-US" altLang="zh-CN" dirty="0"/>
              <a:t>double</a:t>
            </a:r>
            <a:r>
              <a:rPr kumimoji="1" lang="zh-CN" altLang="en-US" dirty="0"/>
              <a:t> </a:t>
            </a:r>
            <a:r>
              <a:rPr kumimoji="1" lang="en-US" altLang="zh-CN" dirty="0"/>
              <a:t>f(int</a:t>
            </a:r>
            <a:r>
              <a:rPr kumimoji="1" lang="zh-CN" altLang="en-US" dirty="0"/>
              <a:t> </a:t>
            </a:r>
            <a:r>
              <a:rPr kumimoji="1" lang="en-US" altLang="zh-CN" dirty="0"/>
              <a:t>x);</a:t>
            </a:r>
            <a:endParaRPr kumimoji="1" lang="zh-CN" altLang="en-US" dirty="0"/>
          </a:p>
        </p:txBody>
      </p:sp>
      <p:sp>
        <p:nvSpPr>
          <p:cNvPr id="7" name="乘 6">
            <a:extLst>
              <a:ext uri="{FF2B5EF4-FFF2-40B4-BE49-F238E27FC236}">
                <a16:creationId xmlns:a16="http://schemas.microsoft.com/office/drawing/2014/main" id="{15FAF0DD-9078-FF41-B5B7-FEE418AC31DC}"/>
              </a:ext>
            </a:extLst>
          </p:cNvPr>
          <p:cNvSpPr/>
          <p:nvPr/>
        </p:nvSpPr>
        <p:spPr>
          <a:xfrm>
            <a:off x="879816" y="1130558"/>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乘 7">
            <a:extLst>
              <a:ext uri="{FF2B5EF4-FFF2-40B4-BE49-F238E27FC236}">
                <a16:creationId xmlns:a16="http://schemas.microsoft.com/office/drawing/2014/main" id="{7896ED3C-57B1-8547-BF70-1AFEB843278E}"/>
              </a:ext>
            </a:extLst>
          </p:cNvPr>
          <p:cNvSpPr/>
          <p:nvPr/>
        </p:nvSpPr>
        <p:spPr>
          <a:xfrm>
            <a:off x="879816" y="2212243"/>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75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引用重载</a:t>
            </a:r>
          </a:p>
        </p:txBody>
      </p:sp>
      <p:sp>
        <p:nvSpPr>
          <p:cNvPr id="4" name="文本框 3">
            <a:extLst>
              <a:ext uri="{FF2B5EF4-FFF2-40B4-BE49-F238E27FC236}">
                <a16:creationId xmlns:a16="http://schemas.microsoft.com/office/drawing/2014/main" id="{EA425F6F-DD0B-6646-8017-6ED56131FC2C}"/>
              </a:ext>
            </a:extLst>
          </p:cNvPr>
          <p:cNvSpPr txBox="1"/>
          <p:nvPr/>
        </p:nvSpPr>
        <p:spPr>
          <a:xfrm>
            <a:off x="810478" y="1050985"/>
            <a:ext cx="4257633"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sink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sank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sunk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r3</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BA6432E6-2F9F-B740-A921-162001A72CBB}"/>
              </a:ext>
            </a:extLst>
          </p:cNvPr>
          <p:cNvSpPr txBox="1"/>
          <p:nvPr/>
        </p:nvSpPr>
        <p:spPr>
          <a:xfrm>
            <a:off x="5233481" y="1050985"/>
            <a:ext cx="4275529" cy="923330"/>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与可修改左值匹配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r2 </a:t>
            </a:r>
            <a:r>
              <a:rPr kumimoji="1" lang="zh-CN" altLang="en-US" dirty="0">
                <a:latin typeface="Optima" panose="02000503060000020004" pitchFamily="2" charset="0"/>
                <a:ea typeface="KaiTi" panose="02010609060101010101" pitchFamily="49" charset="-122"/>
              </a:rPr>
              <a:t>与可修改左值、</a:t>
            </a:r>
            <a:r>
              <a:rPr kumimoji="1" lang="en-US" altLang="zh-CN" dirty="0">
                <a:latin typeface="Optima" panose="02000503060000020004" pitchFamily="2" charset="0"/>
                <a:ea typeface="KaiTi" panose="02010609060101010101" pitchFamily="49" charset="-122"/>
              </a:rPr>
              <a:t>const </a:t>
            </a:r>
            <a:r>
              <a:rPr kumimoji="1" lang="zh-CN" altLang="en-US" dirty="0">
                <a:latin typeface="Optima" panose="02000503060000020004" pitchFamily="2" charset="0"/>
                <a:ea typeface="KaiTi" panose="02010609060101010101" pitchFamily="49" charset="-122"/>
              </a:rPr>
              <a:t>左值、右值匹配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r3</a:t>
            </a:r>
            <a:r>
              <a:rPr kumimoji="1" lang="zh-CN" altLang="en-US" dirty="0">
                <a:latin typeface="Optima" panose="02000503060000020004" pitchFamily="2" charset="0"/>
                <a:ea typeface="KaiTi" panose="02010609060101010101" pitchFamily="49" charset="-122"/>
              </a:rPr>
              <a:t> 与右值匹配</a:t>
            </a:r>
          </a:p>
        </p:txBody>
      </p:sp>
      <p:sp>
        <p:nvSpPr>
          <p:cNvPr id="6" name="文本框 5">
            <a:extLst>
              <a:ext uri="{FF2B5EF4-FFF2-40B4-BE49-F238E27FC236}">
                <a16:creationId xmlns:a16="http://schemas.microsoft.com/office/drawing/2014/main" id="{EAF81710-065C-CF41-AD18-D1A4298F4BCA}"/>
              </a:ext>
            </a:extLst>
          </p:cNvPr>
          <p:cNvSpPr txBox="1"/>
          <p:nvPr/>
        </p:nvSpPr>
        <p:spPr>
          <a:xfrm>
            <a:off x="810478" y="2217906"/>
            <a:ext cx="4878259"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符合 </a:t>
            </a:r>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和 </a:t>
            </a:r>
            <a:r>
              <a:rPr kumimoji="1" lang="en-US" altLang="zh-CN" dirty="0">
                <a:latin typeface="Optima" panose="02000503060000020004" pitchFamily="2" charset="0"/>
                <a:ea typeface="KaiTi" panose="02010609060101010101" pitchFamily="49" charset="-122"/>
              </a:rPr>
              <a:t>r3 </a:t>
            </a:r>
            <a:r>
              <a:rPr kumimoji="1" lang="zh-CN" altLang="en-US" dirty="0">
                <a:latin typeface="Optima" panose="02000503060000020004" pitchFamily="2" charset="0"/>
                <a:ea typeface="KaiTi" panose="02010609060101010101" pitchFamily="49" charset="-122"/>
              </a:rPr>
              <a:t>的都会与 </a:t>
            </a:r>
            <a:r>
              <a:rPr kumimoji="1" lang="en-US" altLang="zh-CN" dirty="0">
                <a:latin typeface="Optima" panose="02000503060000020004" pitchFamily="2" charset="0"/>
                <a:ea typeface="KaiTi" panose="02010609060101010101" pitchFamily="49" charset="-122"/>
              </a:rPr>
              <a:t>r2</a:t>
            </a:r>
            <a:r>
              <a:rPr kumimoji="1" lang="zh-CN" altLang="en-US" dirty="0">
                <a:latin typeface="Optima" panose="02000503060000020004" pitchFamily="2" charset="0"/>
                <a:ea typeface="KaiTi" panose="02010609060101010101" pitchFamily="49" charset="-122"/>
              </a:rPr>
              <a:t> 匹配，那么怎么办？</a:t>
            </a:r>
          </a:p>
        </p:txBody>
      </p:sp>
      <p:sp>
        <p:nvSpPr>
          <p:cNvPr id="7" name="文本框 6">
            <a:extLst>
              <a:ext uri="{FF2B5EF4-FFF2-40B4-BE49-F238E27FC236}">
                <a16:creationId xmlns:a16="http://schemas.microsoft.com/office/drawing/2014/main" id="{D81285C7-A9E6-4148-B567-3D6751ED4A2B}"/>
              </a:ext>
            </a:extLst>
          </p:cNvPr>
          <p:cNvSpPr txBox="1"/>
          <p:nvPr/>
        </p:nvSpPr>
        <p:spPr>
          <a:xfrm>
            <a:off x="5688737" y="2217906"/>
            <a:ext cx="5211683"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调用最匹配的版本，即右值调用</a:t>
            </a:r>
            <a:r>
              <a:rPr kumimoji="1" lang="en-US" altLang="zh-CN" dirty="0">
                <a:latin typeface="Optima" panose="02000503060000020004" pitchFamily="2" charset="0"/>
                <a:ea typeface="KaiTi" panose="02010609060101010101" pitchFamily="49" charset="-122"/>
              </a:rPr>
              <a:t> sunk </a:t>
            </a:r>
            <a:r>
              <a:rPr kumimoji="1" lang="zh-CN" altLang="en-US" dirty="0">
                <a:latin typeface="Optima" panose="02000503060000020004" pitchFamily="2" charset="0"/>
                <a:ea typeface="KaiTi" panose="02010609060101010101" pitchFamily="49" charset="-122"/>
              </a:rPr>
              <a:t>而不是</a:t>
            </a:r>
            <a:r>
              <a:rPr kumimoji="1" lang="en-US" altLang="zh-CN" dirty="0">
                <a:latin typeface="Optima" panose="02000503060000020004" pitchFamily="2" charset="0"/>
                <a:ea typeface="KaiTi" panose="02010609060101010101" pitchFamily="49" charset="-122"/>
              </a:rPr>
              <a:t> sank</a:t>
            </a:r>
            <a:endParaRPr kumimoji="1" lang="zh-CN" altLang="en-US"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304195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模版</a:t>
            </a:r>
          </a:p>
        </p:txBody>
      </p:sp>
      <p:sp>
        <p:nvSpPr>
          <p:cNvPr id="8" name="文本框 7">
            <a:extLst>
              <a:ext uri="{FF2B5EF4-FFF2-40B4-BE49-F238E27FC236}">
                <a16:creationId xmlns:a16="http://schemas.microsoft.com/office/drawing/2014/main" id="{38CA31C1-6EB4-9C4F-A765-5F5A54EDB5E7}"/>
              </a:ext>
            </a:extLst>
          </p:cNvPr>
          <p:cNvSpPr txBox="1"/>
          <p:nvPr/>
        </p:nvSpPr>
        <p:spPr>
          <a:xfrm>
            <a:off x="999516" y="808273"/>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26692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显式具体化模版函数</a:t>
            </a:r>
          </a:p>
        </p:txBody>
      </p:sp>
      <p:sp>
        <p:nvSpPr>
          <p:cNvPr id="5" name="文本框 4">
            <a:extLst>
              <a:ext uri="{FF2B5EF4-FFF2-40B4-BE49-F238E27FC236}">
                <a16:creationId xmlns:a16="http://schemas.microsoft.com/office/drawing/2014/main" id="{3A0D09D3-4CE8-E44A-8CD1-D3B4ED1005DB}"/>
              </a:ext>
            </a:extLst>
          </p:cNvPr>
          <p:cNvSpPr txBox="1"/>
          <p:nvPr/>
        </p:nvSpPr>
        <p:spPr>
          <a:xfrm>
            <a:off x="600682" y="523220"/>
            <a:ext cx="3416320" cy="4247317"/>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name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salary</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floor</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DB21C7B1-1EC6-AA4E-9236-3212C60CFB42}"/>
              </a:ext>
            </a:extLst>
          </p:cNvPr>
          <p:cNvSpPr txBox="1"/>
          <p:nvPr/>
        </p:nvSpPr>
        <p:spPr>
          <a:xfrm>
            <a:off x="4910035" y="523220"/>
            <a:ext cx="4146416" cy="2585323"/>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显式具体化模版函数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a:t>
            </a:r>
            <a:r>
              <a:rPr lang="en" altLang="zh-CN" b="0" dirty="0">
                <a:solidFill>
                  <a:srgbClr val="C00000"/>
                </a:solidFill>
                <a:effectLst/>
                <a:latin typeface="Menlo" panose="020B0609030804020204" pitchFamily="49" charset="0"/>
              </a:rPr>
              <a:t>job</a:t>
            </a:r>
            <a:r>
              <a:rPr lang="en" altLang="zh-CN" b="0" dirty="0">
                <a:solidFill>
                  <a:srgbClr val="3B3B3B"/>
                </a:solidFill>
                <a:effectLst/>
                <a:latin typeface="Menlo" panose="020B0609030804020204" pitchFamily="49" charset="0"/>
              </a:rPr>
              <a: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与上面等价</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B48F448-552B-4A42-A86E-E976BA65AB48}"/>
              </a:ext>
            </a:extLst>
          </p:cNvPr>
          <p:cNvSpPr txBox="1"/>
          <p:nvPr/>
        </p:nvSpPr>
        <p:spPr>
          <a:xfrm>
            <a:off x="4617684" y="3603703"/>
            <a:ext cx="7327647" cy="461665"/>
          </a:xfrm>
          <a:prstGeom prst="rect">
            <a:avLst/>
          </a:prstGeom>
          <a:noFill/>
        </p:spPr>
        <p:txBody>
          <a:bodyPr wrap="none" rtlCol="0">
            <a:spAutoFit/>
          </a:bodyPr>
          <a:lstStyle/>
          <a:p>
            <a:r>
              <a:rPr kumimoji="1" lang="zh-CN" altLang="en-US" sz="2400" dirty="0">
                <a:latin typeface="Optima" panose="02000503060000020004" pitchFamily="2" charset="0"/>
                <a:ea typeface="KaiTi" panose="02010609060101010101" pitchFamily="49" charset="-122"/>
              </a:rPr>
              <a:t>优先级：非模版函数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显示具体化模版函数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模版函数</a:t>
            </a:r>
          </a:p>
        </p:txBody>
      </p:sp>
    </p:spTree>
    <p:extLst>
      <p:ext uri="{BB962C8B-B14F-4D97-AF65-F5344CB8AC3E}">
        <p14:creationId xmlns:p14="http://schemas.microsoft.com/office/powerpoint/2010/main" val="49964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7CA668-0A42-824E-828A-D7C66F5DB5B2}"/>
              </a:ext>
            </a:extLst>
          </p:cNvPr>
          <p:cNvSpPr txBox="1"/>
          <p:nvPr/>
        </p:nvSpPr>
        <p:spPr>
          <a:xfrm>
            <a:off x="-1" y="0"/>
            <a:ext cx="4737371" cy="954107"/>
          </a:xfrm>
          <a:prstGeom prst="rect">
            <a:avLst/>
          </a:prstGeom>
          <a:noFill/>
        </p:spPr>
        <p:txBody>
          <a:bodyPr wrap="square" rtlCol="0">
            <a:spAutoFit/>
          </a:bodyPr>
          <a:lstStyle/>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具体化 </a:t>
            </a:r>
            <a:r>
              <a:rPr kumimoji="1" lang="en-US" altLang="zh-CN" sz="2800" dirty="0">
                <a:solidFill>
                  <a:srgbClr val="C00000"/>
                </a:solidFill>
                <a:latin typeface="Optima" panose="02000503060000020004" pitchFamily="2" charset="0"/>
                <a:ea typeface="KaiTi" panose="02010609060101010101" pitchFamily="49" charset="-122"/>
              </a:rPr>
              <a:t>(</a:t>
            </a:r>
            <a:r>
              <a:rPr lang="en" altLang="zh-CN" sz="2800" dirty="0">
                <a:solidFill>
                  <a:srgbClr val="C00000"/>
                </a:solidFill>
                <a:effectLst/>
                <a:latin typeface="Optima" panose="02000503060000020004" pitchFamily="2" charset="0"/>
                <a:ea typeface="KaiTi" panose="02010609060101010101" pitchFamily="49" charset="-122"/>
              </a:rPr>
              <a:t>instantiation</a:t>
            </a:r>
            <a:r>
              <a:rPr kumimoji="1" lang="en-US" altLang="zh-CN" sz="2800" dirty="0">
                <a:solidFill>
                  <a:srgbClr val="C00000"/>
                </a:solidFill>
                <a:latin typeface="Optima" panose="02000503060000020004" pitchFamily="2" charset="0"/>
                <a:ea typeface="KaiTi" panose="02010609060101010101" pitchFamily="49" charset="-122"/>
              </a:rPr>
              <a:t>)</a:t>
            </a:r>
            <a:r>
              <a:rPr kumimoji="1" lang="zh-CN" altLang="en-US" sz="2800" dirty="0">
                <a:solidFill>
                  <a:srgbClr val="C00000"/>
                </a:solidFill>
                <a:latin typeface="Optima" panose="02000503060000020004" pitchFamily="2" charset="0"/>
                <a:ea typeface="KaiTi" panose="02010609060101010101" pitchFamily="49" charset="-122"/>
              </a:rPr>
              <a:t> </a:t>
            </a:r>
            <a:r>
              <a:rPr kumimoji="1" lang="zh-CN" altLang="en-US" sz="2800" dirty="0">
                <a:latin typeface="Optima" panose="02000503060000020004" pitchFamily="2" charset="0"/>
                <a:ea typeface="KaiTi" panose="02010609060101010101" pitchFamily="49" charset="-122"/>
              </a:rPr>
              <a:t>和</a:t>
            </a:r>
            <a:endParaRPr kumimoji="1" lang="en-US" altLang="zh-CN" sz="2800" dirty="0">
              <a:latin typeface="Optima" panose="02000503060000020004" pitchFamily="2" charset="0"/>
              <a:ea typeface="KaiTi" panose="02010609060101010101" pitchFamily="49" charset="-122"/>
            </a:endParaRPr>
          </a:p>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实例化 </a:t>
            </a:r>
            <a:r>
              <a:rPr kumimoji="1" lang="en-US" altLang="zh-CN" sz="2800" dirty="0">
                <a:solidFill>
                  <a:srgbClr val="C00000"/>
                </a:solidFill>
                <a:latin typeface="Optima" panose="02000503060000020004" pitchFamily="2" charset="0"/>
                <a:ea typeface="KaiTi" panose="02010609060101010101" pitchFamily="49" charset="-122"/>
              </a:rPr>
              <a:t>(specialization)</a:t>
            </a:r>
            <a:endParaRPr kumimoji="1" lang="zh-CN" altLang="en-US" sz="2800" dirty="0">
              <a:solidFill>
                <a:srgbClr val="C00000"/>
              </a:solidFill>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CCD02007-26A6-544B-8B71-6417047B3F69}"/>
              </a:ext>
            </a:extLst>
          </p:cNvPr>
          <p:cNvSpPr txBox="1"/>
          <p:nvPr/>
        </p:nvSpPr>
        <p:spPr>
          <a:xfrm>
            <a:off x="972766" y="1371600"/>
            <a:ext cx="7300396" cy="769441"/>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显式实例化是用模版来生成的，且开头为 </a:t>
            </a:r>
            <a:r>
              <a:rPr kumimoji="1" lang="en-US" altLang="zh-CN" sz="2200" dirty="0">
                <a:latin typeface="Optima" panose="02000503060000020004" pitchFamily="2" charset="0"/>
                <a:ea typeface="KaiTi" panose="02010609060101010101" pitchFamily="49" charset="-122"/>
              </a:rPr>
              <a:t>template</a:t>
            </a:r>
          </a:p>
          <a:p>
            <a:r>
              <a:rPr kumimoji="1" lang="zh-CN" altLang="en-US" sz="2200" dirty="0">
                <a:latin typeface="Optima" panose="02000503060000020004" pitchFamily="2" charset="0"/>
                <a:ea typeface="KaiTi" panose="02010609060101010101" pitchFamily="49" charset="-122"/>
              </a:rPr>
              <a:t>显示具体化是需要自己实现定义的，且开头为 </a:t>
            </a:r>
            <a:r>
              <a:rPr kumimoji="1" lang="en-US" altLang="zh-CN" sz="2200" dirty="0">
                <a:latin typeface="Optima" panose="02000503060000020004" pitchFamily="2" charset="0"/>
                <a:ea typeface="KaiTi" panose="02010609060101010101" pitchFamily="49" charset="-122"/>
              </a:rPr>
              <a:t>template&lt;&gt;</a:t>
            </a:r>
            <a:endParaRPr kumimoji="1" lang="zh-CN" altLang="en-US" sz="22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08882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0AD3CA3A-A7D1-1D4C-81DA-AAD015B49566}"/>
              </a:ext>
            </a:extLst>
          </p:cNvPr>
          <p:cNvSpPr txBox="1"/>
          <p:nvPr/>
        </p:nvSpPr>
        <p:spPr>
          <a:xfrm>
            <a:off x="-48640" y="649601"/>
            <a:ext cx="12480586" cy="400110"/>
          </a:xfrm>
          <a:prstGeom prst="rect">
            <a:avLst/>
          </a:prstGeom>
          <a:noFill/>
        </p:spPr>
        <p:txBody>
          <a:bodyPr wrap="square">
            <a:spAutoFit/>
          </a:bodyPr>
          <a:lstStyle/>
          <a:p>
            <a:r>
              <a:rPr lang="zh-CN" altLang="en-US" sz="2000" dirty="0">
                <a:effectLst/>
                <a:latin typeface="Optima" panose="02000503060000020004" pitchFamily="2" charset="0"/>
                <a:ea typeface="KaiTi" panose="02010609060101010101" pitchFamily="49" charset="-122"/>
              </a:rPr>
              <a:t>如果 </a:t>
            </a:r>
            <a:r>
              <a:rPr lang="en" altLang="zh-CN" sz="2000" dirty="0">
                <a:effectLst/>
                <a:latin typeface="Optima" panose="02000503060000020004" pitchFamily="2" charset="0"/>
                <a:ea typeface="KaiTi" panose="02010609060101010101" pitchFamily="49" charset="-122"/>
              </a:rPr>
              <a:t>expression </a:t>
            </a:r>
            <a:r>
              <a:rPr lang="zh-CN" altLang="en-US" sz="2000" dirty="0">
                <a:effectLst/>
                <a:latin typeface="Optima" panose="02000503060000020004" pitchFamily="2" charset="0"/>
                <a:ea typeface="KaiTi" panose="02010609060101010101" pitchFamily="49" charset="-122"/>
              </a:rPr>
              <a:t>是一个</a:t>
            </a:r>
            <a:r>
              <a:rPr lang="zh-CN" altLang="en-US" sz="2000" b="1" dirty="0">
                <a:solidFill>
                  <a:srgbClr val="C00000"/>
                </a:solidFill>
                <a:effectLst/>
                <a:latin typeface="Optima" panose="02000503060000020004" pitchFamily="2" charset="0"/>
                <a:ea typeface="KaiTi" panose="02010609060101010101" pitchFamily="49" charset="-122"/>
              </a:rPr>
              <a:t>没有用括号括起</a:t>
            </a:r>
            <a:r>
              <a:rPr lang="zh-CN" altLang="en-US" sz="2000" dirty="0">
                <a:effectLst/>
                <a:latin typeface="Optima" panose="02000503060000020004" pitchFamily="2" charset="0"/>
                <a:ea typeface="KaiTi" panose="02010609060101010101" pitchFamily="49" charset="-122"/>
              </a:rPr>
              <a:t>的标识符，则 </a:t>
            </a:r>
            <a:r>
              <a:rPr lang="en" altLang="zh-CN" sz="2000" dirty="0">
                <a:effectLst/>
                <a:latin typeface="Optima" panose="02000503060000020004" pitchFamily="2" charset="0"/>
                <a:ea typeface="KaiTi" panose="02010609060101010101" pitchFamily="49" charset="-122"/>
              </a:rPr>
              <a:t>var </a:t>
            </a:r>
            <a:r>
              <a:rPr lang="zh-CN" altLang="en-US" sz="2000" dirty="0">
                <a:effectLst/>
                <a:latin typeface="Optima" panose="02000503060000020004" pitchFamily="2" charset="0"/>
                <a:ea typeface="KaiTi" panose="02010609060101010101" pitchFamily="49" charset="-122"/>
              </a:rPr>
              <a:t>的类型与该标识符的类型相同，包括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等限定符 </a:t>
            </a:r>
            <a:endParaRPr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7" name="文本框 6">
            <a:extLst>
              <a:ext uri="{FF2B5EF4-FFF2-40B4-BE49-F238E27FC236}">
                <a16:creationId xmlns:a16="http://schemas.microsoft.com/office/drawing/2014/main" id="{B09F1DD0-2998-BF43-A808-5E7BCE9F7E1E}"/>
              </a:ext>
            </a:extLst>
          </p:cNvPr>
          <p:cNvSpPr txBox="1"/>
          <p:nvPr/>
        </p:nvSpPr>
        <p:spPr>
          <a:xfrm>
            <a:off x="751167" y="1054981"/>
            <a:ext cx="627920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u</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u is double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v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w</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w is const double*</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73A349A-C87B-F845-B467-91E11A006C16}"/>
              </a:ext>
            </a:extLst>
          </p:cNvPr>
          <p:cNvSpPr txBox="1"/>
          <p:nvPr/>
        </p:nvSpPr>
        <p:spPr>
          <a:xfrm>
            <a:off x="751167" y="3789485"/>
            <a:ext cx="6564033"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long</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m</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US" altLang="zh-CN" b="0" dirty="0">
                <a:solidFill>
                  <a:srgbClr val="008000"/>
                </a:solidFill>
                <a:effectLst/>
                <a:latin typeface="Menlo" panose="020B0609030804020204" pitchFamily="49" charset="0"/>
              </a:rPr>
              <a:t>m</a:t>
            </a:r>
            <a:r>
              <a:rPr lang="en" altLang="zh-CN" b="0" dirty="0">
                <a:solidFill>
                  <a:srgbClr val="008000"/>
                </a:solidFill>
                <a:effectLst/>
                <a:latin typeface="Menlo" panose="020B0609030804020204" pitchFamily="49" charset="0"/>
              </a:rPr>
              <a:t> is </a:t>
            </a:r>
            <a:r>
              <a:rPr lang="en-US" altLang="zh-CN" b="0" dirty="0">
                <a:solidFill>
                  <a:srgbClr val="008000"/>
                </a:solidFill>
                <a:effectLst/>
                <a:latin typeface="Menlo" panose="020B0609030804020204" pitchFamily="49" charset="0"/>
              </a:rPr>
              <a:t>long</a:t>
            </a:r>
            <a:endParaRPr lang="en" altLang="zh-CN" b="0" dirty="0">
              <a:solidFill>
                <a:srgbClr val="3B3B3B"/>
              </a:solidFill>
              <a:effectLst/>
              <a:latin typeface="Menlo" panose="020B0609030804020204" pitchFamily="49" charset="0"/>
            </a:endParaRPr>
          </a:p>
        </p:txBody>
      </p:sp>
      <p:sp>
        <p:nvSpPr>
          <p:cNvPr id="11" name="文本框 10">
            <a:extLst>
              <a:ext uri="{FF2B5EF4-FFF2-40B4-BE49-F238E27FC236}">
                <a16:creationId xmlns:a16="http://schemas.microsoft.com/office/drawing/2014/main" id="{18D2DABC-A716-4748-86A1-65AC47EE5E27}"/>
              </a:ext>
            </a:extLst>
          </p:cNvPr>
          <p:cNvSpPr txBox="1"/>
          <p:nvPr/>
        </p:nvSpPr>
        <p:spPr>
          <a:xfrm>
            <a:off x="0" y="3389375"/>
            <a:ext cx="9593903"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是一个函数调用，则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的类型与函数的返回类型相同 </a:t>
            </a:r>
          </a:p>
        </p:txBody>
      </p:sp>
    </p:spTree>
    <p:extLst>
      <p:ext uri="{BB962C8B-B14F-4D97-AF65-F5344CB8AC3E}">
        <p14:creationId xmlns:p14="http://schemas.microsoft.com/office/powerpoint/2010/main" val="167649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9E51A702-21D9-1B43-A7A4-2751576647A0}"/>
              </a:ext>
            </a:extLst>
          </p:cNvPr>
          <p:cNvSpPr txBox="1"/>
          <p:nvPr/>
        </p:nvSpPr>
        <p:spPr>
          <a:xfrm>
            <a:off x="0" y="701659"/>
            <a:ext cx="10787974" cy="400110"/>
          </a:xfrm>
          <a:prstGeom prst="rect">
            <a:avLst/>
          </a:prstGeom>
          <a:noFill/>
        </p:spPr>
        <p:txBody>
          <a:bodyPr wrap="square">
            <a:spAutoFit/>
          </a:bodyPr>
          <a:lstStyle/>
          <a:p>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a:t>
            </a:r>
            <a:r>
              <a:rPr lang="zh-CN" altLang="en-US" sz="2000" b="1" dirty="0">
                <a:solidFill>
                  <a:srgbClr val="C00000"/>
                </a:solidFill>
                <a:latin typeface="Optima" panose="02000503060000020004" pitchFamily="2" charset="0"/>
                <a:ea typeface="KaiTi" panose="02010609060101010101" pitchFamily="49" charset="-122"/>
              </a:rPr>
              <a:t>用括号括起</a:t>
            </a:r>
            <a:r>
              <a:rPr lang="zh-CN" altLang="en-US" sz="2000" dirty="0">
                <a:latin typeface="Optima" panose="02000503060000020004" pitchFamily="2" charset="0"/>
                <a:ea typeface="KaiTi" panose="02010609060101010101" pitchFamily="49" charset="-122"/>
              </a:rPr>
              <a:t>的标识符，如果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是一个左值，则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为指向其类型的引用。</a:t>
            </a:r>
          </a:p>
        </p:txBody>
      </p:sp>
      <p:sp>
        <p:nvSpPr>
          <p:cNvPr id="15" name="文本框 14">
            <a:extLst>
              <a:ext uri="{FF2B5EF4-FFF2-40B4-BE49-F238E27FC236}">
                <a16:creationId xmlns:a16="http://schemas.microsoft.com/office/drawing/2014/main" id="{9E09BD3F-9E5C-1F41-9894-75DCBBAC4360}"/>
              </a:ext>
            </a:extLst>
          </p:cNvPr>
          <p:cNvSpPr txBox="1"/>
          <p:nvPr/>
        </p:nvSpPr>
        <p:spPr>
          <a:xfrm>
            <a:off x="751167" y="1101769"/>
            <a:ext cx="818855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refxx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 altLang="zh-CN" b="0" dirty="0" err="1">
                <a:solidFill>
                  <a:srgbClr val="008000"/>
                </a:solidFill>
                <a:effectLst/>
                <a:latin typeface="Menlo" panose="020B0609030804020204" pitchFamily="49" charset="0"/>
              </a:rPr>
              <a:t>refxx</a:t>
            </a:r>
            <a:r>
              <a:rPr lang="en" altLang="zh-CN" b="0" dirty="0">
                <a:solidFill>
                  <a:srgbClr val="008000"/>
                </a:solidFill>
                <a:effectLst/>
                <a:latin typeface="Menlo" panose="020B0609030804020204" pitchFamily="49" charset="0"/>
              </a:rPr>
              <a:t>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p is double</a:t>
            </a:r>
            <a:endParaRPr lang="en" altLang="zh-CN" b="0" dirty="0">
              <a:solidFill>
                <a:srgbClr val="3B3B3B"/>
              </a:solidFill>
              <a:effectLst/>
              <a:latin typeface="Menlo" panose="020B0609030804020204" pitchFamily="49" charset="0"/>
            </a:endParaRPr>
          </a:p>
        </p:txBody>
      </p:sp>
      <p:sp>
        <p:nvSpPr>
          <p:cNvPr id="10" name="文本框 9">
            <a:extLst>
              <a:ext uri="{FF2B5EF4-FFF2-40B4-BE49-F238E27FC236}">
                <a16:creationId xmlns:a16="http://schemas.microsoft.com/office/drawing/2014/main" id="{8A578B45-60FA-1F4C-A316-89E87A5C9725}"/>
              </a:ext>
            </a:extLst>
          </p:cNvPr>
          <p:cNvSpPr txBox="1"/>
          <p:nvPr/>
        </p:nvSpPr>
        <p:spPr>
          <a:xfrm>
            <a:off x="0" y="2425209"/>
            <a:ext cx="10787974"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如果前面的条件都不满足，则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的类型相同</a:t>
            </a:r>
            <a:r>
              <a:rPr lang="en-US" altLang="zh-CN" sz="1800" dirty="0">
                <a:effectLst/>
                <a:latin typeface="SimSun" panose="02010600030101010101" pitchFamily="2" charset="-122"/>
                <a:ea typeface="SimSun" panose="02010600030101010101" pitchFamily="2" charset="-122"/>
              </a:rPr>
              <a:t>:</a:t>
            </a:r>
            <a:endParaRPr lang="zh-CN" altLang="en-US" sz="2000" dirty="0"/>
          </a:p>
        </p:txBody>
      </p:sp>
      <p:sp>
        <p:nvSpPr>
          <p:cNvPr id="12" name="文本框 11">
            <a:extLst>
              <a:ext uri="{FF2B5EF4-FFF2-40B4-BE49-F238E27FC236}">
                <a16:creationId xmlns:a16="http://schemas.microsoft.com/office/drawing/2014/main" id="{CC32833A-DF0C-004A-B888-CF5C61956784}"/>
              </a:ext>
            </a:extLst>
          </p:cNvPr>
          <p:cNvSpPr txBox="1"/>
          <p:nvPr/>
        </p:nvSpPr>
        <p:spPr>
          <a:xfrm>
            <a:off x="751167" y="2897169"/>
            <a:ext cx="616247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k</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j</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i1 is int</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100L</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i2 is long</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k</a:t>
            </a:r>
            <a:r>
              <a:rPr lang="en" altLang="zh-CN" b="0" dirty="0" err="1">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i3</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i3 is int, not int&amp;</a:t>
            </a:r>
            <a:endParaRPr lang="en" altLang="zh-CN" b="0" dirty="0">
              <a:solidFill>
                <a:srgbClr val="3B3B3B"/>
              </a:solidFill>
              <a:effectLst/>
              <a:latin typeface="Menlo" panose="020B0609030804020204" pitchFamily="49" charset="0"/>
            </a:endParaRPr>
          </a:p>
        </p:txBody>
      </p:sp>
      <p:sp>
        <p:nvSpPr>
          <p:cNvPr id="8" name="文本框 7">
            <a:extLst>
              <a:ext uri="{FF2B5EF4-FFF2-40B4-BE49-F238E27FC236}">
                <a16:creationId xmlns:a16="http://schemas.microsoft.com/office/drawing/2014/main" id="{9273959A-0FF0-F042-83B1-0B1D69917059}"/>
              </a:ext>
            </a:extLst>
          </p:cNvPr>
          <p:cNvSpPr txBox="1"/>
          <p:nvPr/>
        </p:nvSpPr>
        <p:spPr>
          <a:xfrm>
            <a:off x="87550" y="5116748"/>
            <a:ext cx="3914854" cy="646331"/>
          </a:xfrm>
          <a:prstGeom prst="rect">
            <a:avLst/>
          </a:prstGeom>
          <a:noFill/>
        </p:spPr>
        <p:txBody>
          <a:bodyPr wrap="none" rtlCol="0">
            <a:spAutoFit/>
          </a:bodyPr>
          <a:lstStyle/>
          <a:p>
            <a:r>
              <a:rPr kumimoji="1" lang="en-US" altLang="zh-CN" sz="1800" dirty="0">
                <a:latin typeface="Optima" panose="02000503060000020004" pitchFamily="2" charset="0"/>
                <a:ea typeface="KaiTi" panose="02010609060101010101" pitchFamily="49" charset="-122"/>
              </a:rPr>
              <a:t>typedef</a:t>
            </a:r>
            <a:r>
              <a:rPr kumimoji="1" lang="zh-CN" altLang="en-US" sz="1800" dirty="0">
                <a:latin typeface="Optima" panose="02000503060000020004" pitchFamily="2" charset="0"/>
                <a:ea typeface="KaiTi" panose="02010609060101010101" pitchFamily="49" charset="-122"/>
              </a:rPr>
              <a:t> 与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 </a:t>
            </a:r>
            <a:r>
              <a:rPr kumimoji="1" lang="zh-CN" altLang="en-US" sz="1800" dirty="0">
                <a:latin typeface="Optima" panose="02000503060000020004" pitchFamily="2" charset="0"/>
                <a:ea typeface="KaiTi" panose="02010609060101010101" pitchFamily="49" charset="-122"/>
              </a:rPr>
              <a:t>结合</a:t>
            </a:r>
            <a:endParaRPr kumimoji="1" lang="en-US" altLang="zh-CN" sz="1800" dirty="0">
              <a:latin typeface="Optima" panose="02000503060000020004" pitchFamily="2" charset="0"/>
              <a:ea typeface="KaiTi" panose="02010609060101010101" pitchFamily="49" charset="-122"/>
            </a:endParaRPr>
          </a:p>
          <a:p>
            <a:r>
              <a:rPr kumimoji="1" lang="en-US" altLang="zh-CN"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typdef</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a:t>
            </a:r>
            <a:r>
              <a:rPr kumimoji="1" lang="en-US" altLang="zh-CN" sz="1800" dirty="0" err="1">
                <a:latin typeface="Optima" panose="02000503060000020004" pitchFamily="2" charset="0"/>
                <a:ea typeface="KaiTi" panose="02010609060101010101" pitchFamily="49" charset="-122"/>
              </a:rPr>
              <a:t>x+y</a:t>
            </a:r>
            <a:r>
              <a:rPr kumimoji="1" lang="en-US" altLang="zh-CN" sz="1800" dirty="0">
                <a:latin typeface="Optima" panose="02000503060000020004" pitchFamily="2" charset="0"/>
                <a:ea typeface="KaiTi" panose="02010609060101010101" pitchFamily="49" charset="-122"/>
              </a:rPr>
              <a:t>)</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xytype</a:t>
            </a:r>
            <a:r>
              <a:rPr kumimoji="1" lang="en-US" altLang="zh-CN" sz="1800" dirty="0">
                <a:latin typeface="Optima" panose="02000503060000020004" pitchFamily="2" charset="0"/>
                <a:ea typeface="KaiTi" panose="02010609060101010101" pitchFamily="49" charset="-122"/>
              </a:rPr>
              <a:t>;</a:t>
            </a:r>
            <a:endParaRPr kumimoji="1" lang="zh-CN" altLang="en-US" sz="18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74383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579BC8-DFAE-8F43-B163-DDD6B6133E12}"/>
              </a:ext>
            </a:extLst>
          </p:cNvPr>
          <p:cNvSpPr txBox="1"/>
          <p:nvPr/>
        </p:nvSpPr>
        <p:spPr>
          <a:xfrm>
            <a:off x="539885" y="919902"/>
            <a:ext cx="6099242" cy="1477328"/>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T1</a:t>
            </a:r>
            <a:r>
              <a:rPr lang="en" altLang="zh-CN" b="0" dirty="0">
                <a:solidFill>
                  <a:srgbClr val="3B3B3B"/>
                </a:solidFill>
                <a:effectLst/>
                <a:latin typeface="Menlo" panose="020B0609030804020204" pitchFamily="49" charset="0"/>
              </a:rPr>
              <a:t>, </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3B3B3B"/>
                </a:solidFill>
                <a:effectLst/>
                <a:latin typeface="Menlo" panose="020B0609030804020204" pitchFamily="49" charset="0"/>
              </a:rPr>
              <a:t>&gt;</a:t>
            </a:r>
          </a:p>
          <a:p>
            <a:r>
              <a:rPr lang="en" altLang="zh-CN" b="1" dirty="0">
                <a:solidFill>
                  <a:srgbClr val="0000FF"/>
                </a:solidFill>
                <a:effectLst/>
                <a:highlight>
                  <a:srgbClr val="FFFF00"/>
                </a:highligh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fadd</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T1</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 </a:t>
            </a:r>
            <a:r>
              <a:rPr lang="en" altLang="zh-CN" b="1" dirty="0">
                <a:solidFill>
                  <a:srgbClr val="3B3B3B"/>
                </a:solidFill>
                <a:effectLst/>
                <a:highlight>
                  <a:srgbClr val="FFFF00"/>
                </a:highlight>
                <a:latin typeface="Menlo" panose="020B0609030804020204" pitchFamily="49" charset="0"/>
              </a:rPr>
              <a:t>-&gt; </a:t>
            </a:r>
            <a:r>
              <a:rPr lang="en" altLang="zh-CN" b="1" dirty="0" err="1">
                <a:solidFill>
                  <a:srgbClr val="795E26"/>
                </a:solidFill>
                <a:effectLst/>
                <a:highlight>
                  <a:srgbClr val="FFFF00"/>
                </a:highlight>
                <a:latin typeface="Menlo" panose="020B0609030804020204" pitchFamily="49" charset="0"/>
              </a:rPr>
              <a:t>decltype</a:t>
            </a:r>
            <a:r>
              <a:rPr lang="en" altLang="zh-CN" b="1" dirty="0">
                <a:solidFill>
                  <a:srgbClr val="3B3B3B"/>
                </a:solidFill>
                <a:effectLst/>
                <a:highlight>
                  <a:srgbClr val="FFFF00"/>
                </a:highlight>
                <a:latin typeface="Menlo" panose="020B0609030804020204" pitchFamily="49" charset="0"/>
              </a:rPr>
              <a:t>(</a:t>
            </a:r>
            <a:r>
              <a:rPr lang="en" altLang="zh-CN" b="1" dirty="0">
                <a:solidFill>
                  <a:srgbClr val="001080"/>
                </a:solidFill>
                <a:effectLst/>
                <a:highlight>
                  <a:srgbClr val="FFFF00"/>
                </a:highlight>
                <a:latin typeface="Menlo" panose="020B0609030804020204" pitchFamily="49" charset="0"/>
              </a:rPr>
              <a:t>a</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0000"/>
                </a:solidFill>
                <a:effectLst/>
                <a:highlight>
                  <a:srgbClr val="FFFF00"/>
                </a:highlight>
                <a:latin typeface="Menlo" panose="020B0609030804020204" pitchFamily="49" charset="0"/>
              </a:rPr>
              <a:t>+</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1080"/>
                </a:solidFill>
                <a:effectLst/>
                <a:highlight>
                  <a:srgbClr val="FFFF00"/>
                </a:highlight>
                <a:latin typeface="Menlo" panose="020B0609030804020204" pitchFamily="49" charset="0"/>
              </a:rPr>
              <a:t>b</a:t>
            </a:r>
            <a:r>
              <a:rPr lang="en" altLang="zh-CN" b="1" dirty="0">
                <a:solidFill>
                  <a:srgbClr val="3B3B3B"/>
                </a:solidFill>
                <a:effectLst/>
                <a:highlight>
                  <a:srgbClr val="FFFF00"/>
                </a:highligh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FC14F2CC-7A44-9642-A422-AC847E615BA1}"/>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后置返回类型</a:t>
            </a:r>
          </a:p>
        </p:txBody>
      </p:sp>
    </p:spTree>
    <p:extLst>
      <p:ext uri="{BB962C8B-B14F-4D97-AF65-F5344CB8AC3E}">
        <p14:creationId xmlns:p14="http://schemas.microsoft.com/office/powerpoint/2010/main" val="29834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636BEB-914E-E04B-9610-C8C49F668187}"/>
              </a:ext>
            </a:extLst>
          </p:cNvPr>
          <p:cNvSpPr txBox="1"/>
          <p:nvPr/>
        </p:nvSpPr>
        <p:spPr>
          <a:xfrm>
            <a:off x="194287" y="522638"/>
            <a:ext cx="12078948"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指向常量的</a:t>
            </a:r>
            <a:r>
              <a:rPr kumimoji="1" lang="en-US" altLang="zh-CN" sz="2000" dirty="0">
                <a:latin typeface="Optima" panose="02000503060000020004" pitchFamily="2" charset="0"/>
                <a:ea typeface="KaiTi" panose="02010609060101010101" pitchFamily="49" charset="-122"/>
              </a:rPr>
              <a:t> const</a:t>
            </a:r>
            <a:r>
              <a:rPr kumimoji="1" lang="zh-CN" altLang="en-US" sz="2000" dirty="0">
                <a:latin typeface="Optima" panose="02000503060000020004" pitchFamily="2" charset="0"/>
                <a:ea typeface="KaiTi" panose="02010609060101010101" pitchFamily="49" charset="-122"/>
              </a:rPr>
              <a:t>，只是自以为是的认为指向的值是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不可修改，实际可能可以修改（通过其余途径）</a:t>
            </a:r>
            <a:endParaRPr kumimoji="1" lang="en-US" altLang="zh-CN"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0C31B408-225D-7F47-A12C-E13949C7613A}"/>
              </a:ext>
            </a:extLst>
          </p:cNvPr>
          <p:cNvSpPr txBox="1"/>
          <p:nvPr/>
        </p:nvSpPr>
        <p:spPr>
          <a:xfrm>
            <a:off x="194287" y="2875391"/>
            <a:ext cx="6320961" cy="400110"/>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const </a:t>
            </a:r>
            <a:r>
              <a:rPr kumimoji="1" lang="zh-CN" altLang="en-US" sz="2000" dirty="0">
                <a:latin typeface="Optima" panose="02000503060000020004" pitchFamily="2" charset="0"/>
                <a:ea typeface="KaiTi" panose="02010609060101010101" pitchFamily="49" charset="-122"/>
              </a:rPr>
              <a:t>右边的值表示指向的值是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还是指针是</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CB3447C1-E226-824C-ADCB-DF6968E1BEA6}"/>
              </a:ext>
            </a:extLst>
          </p:cNvPr>
          <p:cNvSpPr txBox="1"/>
          <p:nvPr/>
        </p:nvSpPr>
        <p:spPr>
          <a:xfrm>
            <a:off x="686088" y="951477"/>
            <a:ext cx="5041765" cy="2031325"/>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可以通过 </a:t>
            </a:r>
            <a:r>
              <a:rPr lang="en" altLang="zh-CN" b="0" dirty="0">
                <a:solidFill>
                  <a:srgbClr val="008000"/>
                </a:solidFill>
                <a:effectLst/>
                <a:latin typeface="Menlo" panose="020B0609030804020204" pitchFamily="49" charset="0"/>
              </a:rPr>
              <a:t>a </a:t>
            </a:r>
            <a:r>
              <a:rPr lang="zh-CN" altLang="en-US" b="0" dirty="0">
                <a:solidFill>
                  <a:srgbClr val="008000"/>
                </a:solidFill>
                <a:effectLst/>
                <a:latin typeface="Menlo" panose="020B0609030804020204" pitchFamily="49" charset="0"/>
              </a:rPr>
              <a:t>修改值，不可以通过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endParaRPr kumimoji="1" lang="zh-CN" altLang="en-US" dirty="0"/>
          </a:p>
        </p:txBody>
      </p:sp>
      <p:sp>
        <p:nvSpPr>
          <p:cNvPr id="5" name="文本框 4">
            <a:extLst>
              <a:ext uri="{FF2B5EF4-FFF2-40B4-BE49-F238E27FC236}">
                <a16:creationId xmlns:a16="http://schemas.microsoft.com/office/drawing/2014/main" id="{EBCFCB85-8255-4543-A8DF-AC738C30B553}"/>
              </a:ext>
            </a:extLst>
          </p:cNvPr>
          <p:cNvSpPr txBox="1"/>
          <p:nvPr/>
        </p:nvSpPr>
        <p:spPr>
          <a:xfrm>
            <a:off x="6464149" y="1015392"/>
            <a:ext cx="4229043" cy="1200329"/>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b </a:t>
            </a:r>
            <a:r>
              <a:rPr lang="zh-CN" altLang="en-US" b="0" dirty="0">
                <a:solidFill>
                  <a:srgbClr val="008000"/>
                </a:solidFill>
                <a:effectLst/>
                <a:latin typeface="Menlo" panose="020B0609030804020204" pitchFamily="49" charset="0"/>
              </a:rPr>
              <a:t>无法修改了</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09CA040D-7C29-1D4B-9858-6355D2DC9181}"/>
              </a:ext>
            </a:extLst>
          </p:cNvPr>
          <p:cNvSpPr txBox="1"/>
          <p:nvPr/>
        </p:nvSpPr>
        <p:spPr>
          <a:xfrm>
            <a:off x="3487654" y="3255318"/>
            <a:ext cx="4644669" cy="3693319"/>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通过修改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的指向</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修改内容</a:t>
            </a:r>
            <a:endParaRPr lang="zh-CN" altLang="en-US" b="0" dirty="0">
              <a:solidFill>
                <a:srgbClr val="3B3B3B"/>
              </a:solidFill>
              <a:effectLst/>
              <a:latin typeface="Menlo" panose="020B0609030804020204" pitchFamily="49" charset="0"/>
            </a:endParaRPr>
          </a:p>
          <a:p>
            <a:r>
              <a:rPr lang="zh-CN" altLang="en-US"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3F01838A-6436-AD48-9FF8-F1C662C9876B}"/>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68339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1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1365378" y="2151727"/>
            <a:ext cx="9461244"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第九章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内存模型和名称空间</a:t>
            </a:r>
          </a:p>
        </p:txBody>
      </p:sp>
    </p:spTree>
    <p:extLst>
      <p:ext uri="{BB962C8B-B14F-4D97-AF65-F5344CB8AC3E}">
        <p14:creationId xmlns:p14="http://schemas.microsoft.com/office/powerpoint/2010/main" val="97121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F9091B-0EC6-6B4B-A10D-6910A9168C3D}"/>
              </a:ext>
            </a:extLst>
          </p:cNvPr>
          <p:cNvSpPr txBox="1"/>
          <p:nvPr/>
        </p:nvSpPr>
        <p:spPr>
          <a:xfrm>
            <a:off x="928991" y="998203"/>
            <a:ext cx="3244175" cy="2585323"/>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023478C-64F3-EB4B-94AC-858D8B6F712D}"/>
              </a:ext>
            </a:extLst>
          </p:cNvPr>
          <p:cNvSpPr txBox="1"/>
          <p:nvPr/>
        </p:nvSpPr>
        <p:spPr>
          <a:xfrm>
            <a:off x="5024337" y="998203"/>
            <a:ext cx="3798651" cy="2308324"/>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"hello"</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B0A79CDD-BE8B-7D4D-9734-BE70A60D97D8}"/>
              </a:ext>
            </a:extLst>
          </p:cNvPr>
          <p:cNvSpPr txBox="1"/>
          <p:nvPr/>
        </p:nvSpPr>
        <p:spPr>
          <a:xfrm>
            <a:off x="5024337" y="4157377"/>
            <a:ext cx="2592420" cy="1200329"/>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a:t>
            </a:r>
            <a:r>
              <a:rPr lang="en" altLang="zh-CN" b="0" dirty="0" err="1">
                <a:solidFill>
                  <a:srgbClr val="AF00DB"/>
                </a:solidFill>
                <a:effectLst/>
                <a:latin typeface="Menlo" panose="020B0609030804020204" pitchFamily="49" charset="0"/>
              </a:rPr>
              <a:t>ifndef</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#endif</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D93006C-90EE-9C42-9B7D-93518369DE30}"/>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编译</a:t>
            </a:r>
          </a:p>
        </p:txBody>
      </p:sp>
      <p:sp>
        <p:nvSpPr>
          <p:cNvPr id="10" name="文本框 9">
            <a:extLst>
              <a:ext uri="{FF2B5EF4-FFF2-40B4-BE49-F238E27FC236}">
                <a16:creationId xmlns:a16="http://schemas.microsoft.com/office/drawing/2014/main" id="{DB2C0FDF-A65C-7244-BA8A-FBF78874F673}"/>
              </a:ext>
            </a:extLst>
          </p:cNvPr>
          <p:cNvSpPr txBox="1"/>
          <p:nvPr/>
        </p:nvSpPr>
        <p:spPr>
          <a:xfrm>
            <a:off x="928991"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main.cpp</a:t>
            </a:r>
            <a:endParaRPr kumimoji="1" lang="zh-CN" altLang="en-US" sz="2000" b="1" dirty="0">
              <a:highlight>
                <a:srgbClr val="FFFF00"/>
              </a:highlight>
              <a:latin typeface="Optima" panose="02000503060000020004" pitchFamily="2" charset="0"/>
            </a:endParaRPr>
          </a:p>
        </p:txBody>
      </p:sp>
      <p:sp>
        <p:nvSpPr>
          <p:cNvPr id="11" name="文本框 10">
            <a:extLst>
              <a:ext uri="{FF2B5EF4-FFF2-40B4-BE49-F238E27FC236}">
                <a16:creationId xmlns:a16="http://schemas.microsoft.com/office/drawing/2014/main" id="{B897729A-7717-F248-9390-1134A55BB629}"/>
              </a:ext>
            </a:extLst>
          </p:cNvPr>
          <p:cNvSpPr txBox="1"/>
          <p:nvPr/>
        </p:nvSpPr>
        <p:spPr>
          <a:xfrm>
            <a:off x="5024337"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hello.cpp</a:t>
            </a:r>
            <a:endParaRPr kumimoji="1" lang="zh-CN" altLang="en-US" sz="2000"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DD61123C-E51B-DE47-9F61-22C90FDBCD86}"/>
              </a:ext>
            </a:extLst>
          </p:cNvPr>
          <p:cNvSpPr txBox="1"/>
          <p:nvPr/>
        </p:nvSpPr>
        <p:spPr>
          <a:xfrm>
            <a:off x="5024337" y="3745706"/>
            <a:ext cx="952505"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hello.h</a:t>
            </a:r>
            <a:endParaRPr kumimoji="1" lang="zh-CN" altLang="en-US" sz="2000"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8FA2403C-C58C-2147-BF0C-EB8B162426B3}"/>
              </a:ext>
            </a:extLst>
          </p:cNvPr>
          <p:cNvSpPr txBox="1"/>
          <p:nvPr/>
        </p:nvSpPr>
        <p:spPr>
          <a:xfrm>
            <a:off x="708257" y="5581443"/>
            <a:ext cx="6333785" cy="1051570"/>
          </a:xfrm>
          <a:prstGeom prst="rect">
            <a:avLst/>
          </a:prstGeom>
          <a:noFill/>
        </p:spPr>
        <p:txBody>
          <a:bodyPr wrap="none" rtlCol="0">
            <a:spAutoFit/>
          </a:bodyPr>
          <a:lstStyle/>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en-US" altLang="zh-CN" b="1" dirty="0">
              <a:highlight>
                <a:srgbClr val="FFFF00"/>
              </a:highlight>
              <a:latin typeface="Optima" panose="02000503060000020004" pitchFamily="2" charset="0"/>
              <a:ea typeface="KaiTi" panose="02010609060101010101" pitchFamily="49" charset="-122"/>
            </a:endParaRPr>
          </a:p>
          <a:p>
            <a:pPr>
              <a:spcBef>
                <a:spcPts val="500"/>
              </a:spcBef>
              <a:spcAft>
                <a:spcPts val="500"/>
              </a:spcAft>
            </a:pPr>
            <a:r>
              <a:rPr kumimoji="1" lang="zh-CN" altLang="en-US" dirty="0">
                <a:latin typeface="Optima" panose="02000503060000020004" pitchFamily="2" charset="0"/>
                <a:ea typeface="KaiTi" panose="02010609060101010101" pitchFamily="49" charset="-122"/>
              </a:rPr>
              <a:t>或</a:t>
            </a:r>
            <a:endParaRPr kumimoji="1" lang="en-US" altLang="zh-CN" b="1" dirty="0">
              <a:highlight>
                <a:srgbClr val="FFFF00"/>
              </a:highlight>
              <a:latin typeface="Optima" panose="02000503060000020004" pitchFamily="2" charset="0"/>
              <a:ea typeface="KaiTi" panose="02010609060101010101" pitchFamily="49" charset="-122"/>
            </a:endParaRPr>
          </a:p>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-c</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zh-CN" altLang="en-US" b="1" dirty="0">
              <a:highlight>
                <a:srgbClr val="FFFF00"/>
              </a:highlight>
              <a:latin typeface="Optima" panose="02000503060000020004" pitchFamily="2" charset="0"/>
              <a:ea typeface="KaiTi" panose="02010609060101010101" pitchFamily="49" charset="-122"/>
            </a:endParaRPr>
          </a:p>
        </p:txBody>
      </p:sp>
      <p:sp>
        <p:nvSpPr>
          <p:cNvPr id="14" name="文本框 13">
            <a:extLst>
              <a:ext uri="{FF2B5EF4-FFF2-40B4-BE49-F238E27FC236}">
                <a16:creationId xmlns:a16="http://schemas.microsoft.com/office/drawing/2014/main" id="{BB3F451D-F51C-EC4F-BD8C-7A5B343E96A5}"/>
              </a:ext>
            </a:extLst>
          </p:cNvPr>
          <p:cNvSpPr txBox="1"/>
          <p:nvPr/>
        </p:nvSpPr>
        <p:spPr>
          <a:xfrm>
            <a:off x="7678366" y="3706637"/>
            <a:ext cx="4513634" cy="1015663"/>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内联函数的定义可以写在头文件</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其它函数、结构体、类等声明在头文件，但是不要写定义</a:t>
            </a:r>
          </a:p>
        </p:txBody>
      </p:sp>
    </p:spTree>
    <p:extLst>
      <p:ext uri="{BB962C8B-B14F-4D97-AF65-F5344CB8AC3E}">
        <p14:creationId xmlns:p14="http://schemas.microsoft.com/office/powerpoint/2010/main" val="230282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B88345-FAB1-BD44-BAE3-16747CBFEF2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存储持续性</a:t>
            </a:r>
          </a:p>
        </p:txBody>
      </p:sp>
      <p:sp>
        <p:nvSpPr>
          <p:cNvPr id="3" name="文本框 2">
            <a:extLst>
              <a:ext uri="{FF2B5EF4-FFF2-40B4-BE49-F238E27FC236}">
                <a16:creationId xmlns:a16="http://schemas.microsoft.com/office/drawing/2014/main" id="{74FFF724-CAEA-3645-9723-4819823EF964}"/>
              </a:ext>
            </a:extLst>
          </p:cNvPr>
          <p:cNvSpPr txBox="1"/>
          <p:nvPr/>
        </p:nvSpPr>
        <p:spPr>
          <a:xfrm>
            <a:off x="1079770" y="1128409"/>
            <a:ext cx="7962436" cy="1569660"/>
          </a:xfrm>
          <a:prstGeom prst="rect">
            <a:avLst/>
          </a:prstGeom>
          <a:noFill/>
        </p:spPr>
        <p:txBody>
          <a:bodyPr wrap="none" rtlCol="0">
            <a:spAutoFit/>
          </a:bodyPr>
          <a:lstStyle/>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自动存储类型：自动变量</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静态存储类型：</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，生存期为整个程序运行过程</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线程存储类型：</a:t>
            </a:r>
            <a:r>
              <a:rPr kumimoji="1" lang="en-US" altLang="zh-CN" sz="2400" dirty="0" err="1">
                <a:latin typeface="Optima" panose="02000503060000020004" pitchFamily="2" charset="0"/>
                <a:ea typeface="KaiTi" panose="02010609060101010101" pitchFamily="49" charset="-122"/>
              </a:rPr>
              <a:t>thread_local</a:t>
            </a:r>
            <a:r>
              <a:rPr kumimoji="1" lang="zh-CN" altLang="en-US" sz="2400" dirty="0">
                <a:latin typeface="Optima" panose="02000503060000020004" pitchFamily="2" charset="0"/>
                <a:ea typeface="KaiTi" panose="02010609060101010101" pitchFamily="49" charset="-122"/>
              </a:rPr>
              <a:t>，生存期与所属线程一样长</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动态存储类型：动态变量，</a:t>
            </a:r>
            <a:r>
              <a:rPr kumimoji="1" lang="en-US" altLang="zh-CN" sz="2400" dirty="0">
                <a:latin typeface="Optima" panose="02000503060000020004" pitchFamily="2" charset="0"/>
                <a:ea typeface="KaiTi" panose="02010609060101010101" pitchFamily="49" charset="-122"/>
              </a:rPr>
              <a:t>new</a:t>
            </a:r>
            <a:r>
              <a:rPr kumimoji="1" lang="zh-CN" altLang="en-US" sz="2400" dirty="0">
                <a:latin typeface="Optima" panose="02000503060000020004" pitchFamily="2" charset="0"/>
                <a:ea typeface="KaiTi" panose="02010609060101010101" pitchFamily="49" charset="-122"/>
              </a:rPr>
              <a:t> 和 </a:t>
            </a:r>
            <a:r>
              <a:rPr kumimoji="1" lang="en-US" altLang="zh-CN" sz="2400" dirty="0">
                <a:latin typeface="Optima" panose="02000503060000020004" pitchFamily="2" charset="0"/>
                <a:ea typeface="KaiTi" panose="02010609060101010101" pitchFamily="49" charset="-122"/>
              </a:rPr>
              <a:t>delete</a:t>
            </a:r>
            <a:endParaRPr kumimoji="1" lang="zh-CN" altLang="en-US" sz="24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555435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04121-FFE5-1640-A554-61A74EA7D186}"/>
              </a:ext>
            </a:extLst>
          </p:cNvPr>
          <p:cNvSpPr txBox="1"/>
          <p:nvPr/>
        </p:nvSpPr>
        <p:spPr>
          <a:xfrm>
            <a:off x="0" y="0"/>
            <a:ext cx="65028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单定义声明 </a:t>
            </a:r>
            <a:r>
              <a:rPr kumimoji="1" lang="en-US" altLang="zh-CN" sz="2800" dirty="0">
                <a:latin typeface="Optima" panose="02000503060000020004" pitchFamily="2" charset="0"/>
                <a:ea typeface="KaiTi" panose="02010609060101010101" pitchFamily="49" charset="-122"/>
              </a:rPr>
              <a:t>(One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Definition</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Rule,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ODR)</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5D54870F-AB9E-6141-B6C3-B1DDF8994209}"/>
              </a:ext>
            </a:extLst>
          </p:cNvPr>
          <p:cNvSpPr txBox="1"/>
          <p:nvPr/>
        </p:nvSpPr>
        <p:spPr>
          <a:xfrm>
            <a:off x="1789889" y="1517515"/>
            <a:ext cx="4833374"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变量只能定义一次，但是可以声明多次</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定义为分配内存，声明不会</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为了多次声明，使用</a:t>
            </a:r>
            <a:r>
              <a:rPr kumimoji="1" lang="en-US" altLang="zh-CN" sz="2000" dirty="0">
                <a:latin typeface="Optima" panose="02000503060000020004" pitchFamily="2" charset="0"/>
                <a:ea typeface="KaiTi" panose="02010609060101010101" pitchFamily="49" charset="-122"/>
              </a:rPr>
              <a:t> extern</a:t>
            </a: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67414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内部链接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9</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10038325" cy="132343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static1.cpp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值不同</a:t>
            </a:r>
            <a:r>
              <a:rPr kumimoji="1" lang="zh-CN" altLang="en-US" sz="2000" dirty="0">
                <a:latin typeface="Optima" panose="02000503060000020004" pitchFamily="2" charset="0"/>
                <a:ea typeface="KaiTi" panose="02010609060101010101" pitchFamily="49" charset="-122"/>
              </a:rPr>
              <a:t>，如果不在其中一个声明</a:t>
            </a:r>
            <a:r>
              <a:rPr kumimoji="1" lang="en-US" altLang="zh-CN" sz="2000" dirty="0">
                <a:latin typeface="Optima" panose="02000503060000020004" pitchFamily="2" charset="0"/>
                <a:ea typeface="KaiTi" panose="02010609060101010101" pitchFamily="49" charset="-122"/>
              </a:rPr>
              <a:t> static</a:t>
            </a:r>
          </a:p>
          <a:p>
            <a:r>
              <a:rPr kumimoji="1" lang="en-US" altLang="zh-CN" sz="2000" dirty="0">
                <a:highlight>
                  <a:srgbClr val="FFFF00"/>
                </a:highlight>
                <a:latin typeface="Optima" panose="02000503060000020004" pitchFamily="2" charset="0"/>
                <a:ea typeface="KaiTi" panose="02010609060101010101" pitchFamily="49" charset="-122"/>
              </a:rPr>
              <a:t>g++</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static1.cpp</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a:t>
            </a:r>
            <a:r>
              <a:rPr kumimoji="1" lang="zh-CN" altLang="en-US" sz="2000" dirty="0">
                <a:highlight>
                  <a:srgbClr val="FF0000"/>
                </a:highlight>
                <a:latin typeface="Optima" panose="02000503060000020004" pitchFamily="2" charset="0"/>
                <a:ea typeface="KaiTi" panose="02010609060101010101" pitchFamily="49" charset="-122"/>
              </a:rPr>
              <a:t>会报错</a:t>
            </a:r>
            <a:endParaRPr kumimoji="1" lang="en-US" altLang="zh-CN" sz="2000" dirty="0">
              <a:highlight>
                <a:srgbClr val="FF0000"/>
              </a:highlight>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static</a:t>
            </a:r>
            <a:r>
              <a:rPr kumimoji="1" lang="zh-CN" altLang="en-US" sz="2000" dirty="0">
                <a:latin typeface="Optima" panose="02000503060000020004" pitchFamily="2" charset="0"/>
                <a:ea typeface="KaiTi" panose="02010609060101010101" pitchFamily="49" charset="-122"/>
              </a:rPr>
              <a:t> 表明了当前的变量只在该文件内起作用</a:t>
            </a:r>
            <a:endParaRPr kumimoji="1" lang="en-US" altLang="zh-CN"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0284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外部链接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US"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extern1.cpp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extern2.cpp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Tree>
    <p:extLst>
      <p:ext uri="{BB962C8B-B14F-4D97-AF65-F5344CB8AC3E}">
        <p14:creationId xmlns:p14="http://schemas.microsoft.com/office/powerpoint/2010/main" val="1980356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672191" y="261610"/>
            <a:ext cx="3983477"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157963"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无链接</a:t>
            </a: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779654"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nonlinked.cpp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file1.cpp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file2.cpp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Tree>
    <p:extLst>
      <p:ext uri="{BB962C8B-B14F-4D97-AF65-F5344CB8AC3E}">
        <p14:creationId xmlns:p14="http://schemas.microsoft.com/office/powerpoint/2010/main" val="3057089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5DBC66-69F7-6740-874B-F8E42495BFF7}"/>
              </a:ext>
            </a:extLst>
          </p:cNvPr>
          <p:cNvSpPr txBox="1"/>
          <p:nvPr/>
        </p:nvSpPr>
        <p:spPr>
          <a:xfrm>
            <a:off x="1262494" y="1798183"/>
            <a:ext cx="1794753"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CCB6C35-002F-AF4D-AB13-E1CC0B110478}"/>
              </a:ext>
            </a:extLst>
          </p:cNvPr>
          <p:cNvSpPr txBox="1"/>
          <p:nvPr/>
        </p:nvSpPr>
        <p:spPr>
          <a:xfrm>
            <a:off x="4285517" y="1798183"/>
            <a:ext cx="4849238"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 </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DADADCF8-921C-274F-80D6-8C7DE865EB52}"/>
              </a:ext>
            </a:extLst>
          </p:cNvPr>
          <p:cNvSpPr txBox="1"/>
          <p:nvPr/>
        </p:nvSpPr>
        <p:spPr>
          <a:xfrm>
            <a:off x="0" y="0"/>
            <a:ext cx="33554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作用域解析运算符 </a:t>
            </a:r>
            <a:r>
              <a:rPr kumimoji="1" lang="en-US" altLang="zh-CN" sz="2800" dirty="0">
                <a:solidFill>
                  <a:srgbClr val="C00000"/>
                </a:solidFill>
                <a:highlight>
                  <a:srgbClr val="FFFF00"/>
                </a:highlight>
                <a:latin typeface="Optima" panose="02000503060000020004" pitchFamily="2" charset="0"/>
                <a:ea typeface="KaiTi" panose="02010609060101010101" pitchFamily="49" charset="-122"/>
              </a:rPr>
              <a:t>::</a:t>
            </a:r>
            <a:endParaRPr kumimoji="1" lang="zh-CN" altLang="en-US" sz="2800" dirty="0">
              <a:solidFill>
                <a:srgbClr val="C00000"/>
              </a:solidFill>
              <a:highlight>
                <a:srgbClr val="FFFF00"/>
              </a:highlight>
              <a:latin typeface="Optima" panose="02000503060000020004" pitchFamily="2" charset="0"/>
              <a:ea typeface="KaiTi" panose="02010609060101010101" pitchFamily="49" charset="-122"/>
            </a:endParaRPr>
          </a:p>
        </p:txBody>
      </p:sp>
      <p:sp>
        <p:nvSpPr>
          <p:cNvPr id="8" name="文本框 7">
            <a:extLst>
              <a:ext uri="{FF2B5EF4-FFF2-40B4-BE49-F238E27FC236}">
                <a16:creationId xmlns:a16="http://schemas.microsoft.com/office/drawing/2014/main" id="{96112C85-6708-9449-B0FF-596CB68A33DC}"/>
              </a:ext>
            </a:extLst>
          </p:cNvPr>
          <p:cNvSpPr txBox="1"/>
          <p:nvPr/>
        </p:nvSpPr>
        <p:spPr>
          <a:xfrm>
            <a:off x="1262494"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file1.cpp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9F23936A-FF0A-4B4A-81BD-2AE7C8093446}"/>
              </a:ext>
            </a:extLst>
          </p:cNvPr>
          <p:cNvSpPr txBox="1"/>
          <p:nvPr/>
        </p:nvSpPr>
        <p:spPr>
          <a:xfrm>
            <a:off x="4285517"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file2.cpp</a:t>
            </a:r>
            <a:endParaRPr kumimoji="1" lang="zh-CN" altLang="en-US" sz="2000" b="1" dirty="0">
              <a:highlight>
                <a:srgbClr val="FFFF00"/>
              </a:highlight>
              <a:latin typeface="Optima" panose="02000503060000020004" pitchFamily="2" charset="0"/>
            </a:endParaRPr>
          </a:p>
        </p:txBody>
      </p:sp>
    </p:spTree>
    <p:extLst>
      <p:ext uri="{BB962C8B-B14F-4D97-AF65-F5344CB8AC3E}">
        <p14:creationId xmlns:p14="http://schemas.microsoft.com/office/powerpoint/2010/main" val="35917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61FEDC-CCD0-7946-9C04-7D52E7690F34}"/>
              </a:ext>
            </a:extLst>
          </p:cNvPr>
          <p:cNvSpPr txBox="1"/>
          <p:nvPr/>
        </p:nvSpPr>
        <p:spPr>
          <a:xfrm>
            <a:off x="0" y="0"/>
            <a:ext cx="1443024"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mutable</a:t>
            </a:r>
            <a:endParaRPr kumimoji="1" lang="zh-CN" altLang="en-US" sz="28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FCD3E19D-957A-FE41-BE62-56D6CAC45123}"/>
              </a:ext>
            </a:extLst>
          </p:cNvPr>
          <p:cNvSpPr txBox="1"/>
          <p:nvPr/>
        </p:nvSpPr>
        <p:spPr>
          <a:xfrm>
            <a:off x="1443024" y="1556189"/>
            <a:ext cx="10171802"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mutable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ex</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71086E73-2D7B-9942-A296-6F3734FA4DD3}"/>
              </a:ext>
            </a:extLst>
          </p:cNvPr>
          <p:cNvSpPr txBox="1"/>
          <p:nvPr/>
        </p:nvSpPr>
        <p:spPr>
          <a:xfrm>
            <a:off x="1262494" y="1060203"/>
            <a:ext cx="1579278"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mutable.cpp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7B5BA4AF-FD20-8847-937E-38C77A896BD1}"/>
              </a:ext>
            </a:extLst>
          </p:cNvPr>
          <p:cNvSpPr txBox="1"/>
          <p:nvPr/>
        </p:nvSpPr>
        <p:spPr>
          <a:xfrm>
            <a:off x="4105072" y="4226668"/>
            <a:ext cx="6365845" cy="400110"/>
          </a:xfrm>
          <a:prstGeom prst="rect">
            <a:avLst/>
          </a:prstGeom>
          <a:noFill/>
        </p:spPr>
        <p:txBody>
          <a:bodyPr wrap="none" rtlCol="0">
            <a:spAutoFit/>
          </a:bodyPr>
          <a:lstStyle/>
          <a:p>
            <a:r>
              <a:rPr lang="zh-CN" altLang="en-US" sz="2000" dirty="0">
                <a:effectLst/>
                <a:highlight>
                  <a:srgbClr val="FFFF00"/>
                </a:highlight>
                <a:latin typeface="Optima" panose="02000503060000020004" pitchFamily="2" charset="0"/>
                <a:ea typeface="KaiTi" panose="02010609060101010101" pitchFamily="49" charset="-122"/>
              </a:rPr>
              <a:t>即使结构</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或类</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变量为 </a:t>
            </a:r>
            <a:r>
              <a:rPr lang="en" altLang="zh-CN" sz="2000" dirty="0">
                <a:effectLst/>
                <a:highlight>
                  <a:srgbClr val="FFFF00"/>
                </a:highlight>
                <a:latin typeface="Optima" panose="02000503060000020004" pitchFamily="2" charset="0"/>
                <a:ea typeface="KaiTi" panose="02010609060101010101" pitchFamily="49" charset="-122"/>
              </a:rPr>
              <a:t>const</a:t>
            </a:r>
            <a:r>
              <a:rPr lang="zh-CN" altLang="e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其某个成员也可以被修改</a:t>
            </a:r>
          </a:p>
        </p:txBody>
      </p:sp>
    </p:spTree>
    <p:extLst>
      <p:ext uri="{BB962C8B-B14F-4D97-AF65-F5344CB8AC3E}">
        <p14:creationId xmlns:p14="http://schemas.microsoft.com/office/powerpoint/2010/main" val="23829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51416-E05E-B646-A45C-38DFF055F1DA}"/>
              </a:ext>
            </a:extLst>
          </p:cNvPr>
          <p:cNvSpPr txBox="1"/>
          <p:nvPr/>
        </p:nvSpPr>
        <p:spPr>
          <a:xfrm>
            <a:off x="308157" y="649508"/>
            <a:ext cx="10822193" cy="1015663"/>
          </a:xfrm>
          <a:prstGeom prst="rect">
            <a:avLst/>
          </a:prstGeom>
          <a:noFill/>
        </p:spPr>
        <p:txBody>
          <a:bodyPr wrap="none" rtlCol="0">
            <a:spAutoFit/>
          </a:bodyPr>
          <a:lstStyle/>
          <a:p>
            <a:r>
              <a:rPr lang="zh-CN" altLang="en-US" sz="2000" dirty="0">
                <a:effectLst/>
                <a:latin typeface="Optima" panose="02000503060000020004" pitchFamily="2" charset="0"/>
                <a:ea typeface="KaiTi" panose="02010609060101010101" pitchFamily="49" charset="-122"/>
              </a:rPr>
              <a:t>只有一层间接关系</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如指针指向基本数据类型</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时，才可以将非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地址或指针赋给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指针 </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r>
              <a:rPr lang="zh-CN" altLang="en-US" sz="2000" dirty="0">
                <a:latin typeface="Optima" panose="02000503060000020004" pitchFamily="2" charset="0"/>
                <a:ea typeface="KaiTi" panose="02010609060101010101" pitchFamily="49" charset="-122"/>
              </a:rPr>
              <a:t>如果是多层关系，</a:t>
            </a:r>
            <a:r>
              <a:rPr lang="en-US" altLang="zh-CN" sz="2000" dirty="0">
                <a:latin typeface="Optima" panose="02000503060000020004" pitchFamily="2" charset="0"/>
                <a:ea typeface="KaiTi" panose="02010609060101010101" pitchFamily="49" charset="-122"/>
              </a:rPr>
              <a:t>const </a:t>
            </a:r>
            <a:r>
              <a:rPr lang="zh-CN" altLang="en-US" sz="2000" dirty="0">
                <a:latin typeface="Optima" panose="02000503060000020004" pitchFamily="2" charset="0"/>
                <a:ea typeface="KaiTi" panose="02010609060101010101" pitchFamily="49" charset="-122"/>
              </a:rPr>
              <a:t>必须一致，要么都</a:t>
            </a:r>
            <a:r>
              <a:rPr lang="en-US" altLang="zh-CN" sz="2000" dirty="0">
                <a:latin typeface="Optima" panose="02000503060000020004" pitchFamily="2" charset="0"/>
                <a:ea typeface="KaiTi" panose="02010609060101010101" pitchFamily="49" charset="-122"/>
              </a:rPr>
              <a:t> const</a:t>
            </a:r>
            <a:r>
              <a:rPr lang="zh-CN" altLang="en-US" sz="2000" dirty="0">
                <a:latin typeface="Optima" panose="02000503060000020004" pitchFamily="2" charset="0"/>
                <a:ea typeface="KaiTi" panose="02010609060101010101" pitchFamily="49" charset="-122"/>
              </a:rPr>
              <a:t>，要么都不 </a:t>
            </a:r>
            <a:r>
              <a:rPr lang="en-US" altLang="zh-CN" sz="2000" dirty="0">
                <a:latin typeface="Optima" panose="02000503060000020004" pitchFamily="2" charset="0"/>
                <a:ea typeface="KaiTi" panose="02010609060101010101" pitchFamily="49" charset="-122"/>
              </a:rPr>
              <a:t>const</a:t>
            </a:r>
            <a:endParaRPr lang="zh-CN" altLang="en-US"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705F0C5-722B-C84F-A8A9-F90E311C20FD}"/>
              </a:ext>
            </a:extLst>
          </p:cNvPr>
          <p:cNvSpPr txBox="1"/>
          <p:nvPr/>
        </p:nvSpPr>
        <p:spPr>
          <a:xfrm>
            <a:off x="1212680" y="2083461"/>
            <a:ext cx="8296977" cy="3970318"/>
          </a:xfrm>
          <a:prstGeom prst="rect">
            <a:avLst/>
          </a:prstGeom>
          <a:noFill/>
        </p:spPr>
        <p:txBody>
          <a:bodyPr wrap="square" rtlCol="0">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	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const </a:t>
            </a:r>
            <a:r>
              <a:rPr lang="zh-CN" altLang="en-US" b="0" dirty="0">
                <a:solidFill>
                  <a:srgbClr val="008000"/>
                </a:solidFill>
                <a:effectLst/>
                <a:latin typeface="Menlo" panose="020B0609030804020204" pitchFamily="49" charset="0"/>
              </a:rPr>
              <a:t>指针指向 非 </a:t>
            </a:r>
            <a:r>
              <a:rPr lang="en" altLang="zh-CN" b="0" dirty="0">
                <a:solidFill>
                  <a:srgbClr val="008000"/>
                </a:solidFill>
                <a:effectLst/>
                <a:latin typeface="Menlo" panose="020B0609030804020204" pitchFamily="49" charset="0"/>
              </a:rPr>
              <a:t>const</a:t>
            </a:r>
            <a:endParaRPr lang="en" altLang="zh-CN" b="0" dirty="0">
              <a:solidFill>
                <a:srgbClr val="3B3B3B"/>
              </a:solidFill>
              <a:effectLst/>
              <a:latin typeface="Menlo" panose="020B0609030804020204" pitchFamily="49" charset="0"/>
            </a:endParaRPr>
          </a:p>
          <a:p>
            <a:r>
              <a:rPr lang="en" altLang="zh-CN" b="0" dirty="0">
                <a:solidFill>
                  <a:srgbClr val="000000"/>
                </a:solidFill>
                <a:effectLst/>
                <a:latin typeface="Menlo" panose="020B0609030804020204" pitchFamily="49" charset="0"/>
              </a:rPr>
              <a:t>	*</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的指针指向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变量</a:t>
            </a:r>
            <a:endParaRPr lang="zh-CN" altLang="en-US" b="0" dirty="0">
              <a:solidFill>
                <a:srgbClr val="3B3B3B"/>
              </a:solidFill>
              <a:effectLst/>
              <a:latin typeface="Menlo" panose="020B0609030804020204" pitchFamily="49" charset="0"/>
            </a:endParaRPr>
          </a:p>
          <a:p>
            <a:r>
              <a:rPr lang="en-US" altLang="zh-CN" b="0" dirty="0">
                <a:solidFill>
                  <a:srgbClr val="000000"/>
                </a:solidFill>
                <a:effectLst/>
                <a:latin typeface="Menlo" panose="020B0609030804020204" pitchFamily="49" charset="0"/>
              </a:rPr>
              <a:t>	</a:t>
            </a:r>
            <a:r>
              <a:rPr lang="zh-CN" altLang="en-US"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出现问题，可以通过 </a:t>
            </a:r>
            <a:r>
              <a:rPr lang="en" altLang="zh-CN" b="0" dirty="0">
                <a:solidFill>
                  <a:srgbClr val="008000"/>
                </a:solidFill>
                <a:effectLst/>
                <a:latin typeface="Menlo" panose="020B0609030804020204" pitchFamily="49" charset="0"/>
              </a:rPr>
              <a:t>p1 </a:t>
            </a:r>
            <a:r>
              <a:rPr lang="zh-CN" altLang="en-US" b="0" dirty="0">
                <a:solidFill>
                  <a:srgbClr val="008000"/>
                </a:solidFill>
                <a:effectLst/>
                <a:latin typeface="Menlo" panose="020B0609030804020204" pitchFamily="49" charset="0"/>
              </a:rPr>
              <a:t>修改 </a:t>
            </a:r>
            <a:r>
              <a:rPr lang="en" altLang="zh-CN" b="0" dirty="0">
                <a:solidFill>
                  <a:srgbClr val="008000"/>
                </a:solidFill>
                <a:effectLst/>
                <a:latin typeface="Menlo" panose="020B0609030804020204" pitchFamily="49" charset="0"/>
              </a:rPr>
              <a:t>n</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	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1250A0A-C730-7F41-BED6-9C32C98F4030}"/>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21650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64DB23-29B4-1142-992E-E4430C3CC3B5}"/>
              </a:ext>
            </a:extLst>
          </p:cNvPr>
          <p:cNvSpPr txBox="1"/>
          <p:nvPr/>
        </p:nvSpPr>
        <p:spPr>
          <a:xfrm>
            <a:off x="0" y="0"/>
            <a:ext cx="2520242"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r>
              <a:rPr kumimoji="1" lang="zh-CN" altLang="en-US" sz="2800" dirty="0">
                <a:latin typeface="Optima" panose="02000503060000020004" pitchFamily="2" charset="0"/>
                <a:ea typeface="KaiTi" panose="02010609060101010101" pitchFamily="49" charset="-122"/>
              </a:rPr>
              <a:t> 和 </a:t>
            </a:r>
            <a:r>
              <a:rPr kumimoji="1" lang="en-US" altLang="zh-CN" sz="2800" dirty="0">
                <a:latin typeface="Optima" panose="02000503060000020004" pitchFamily="2" charset="0"/>
                <a:ea typeface="KaiTi" panose="02010609060101010101" pitchFamily="49" charset="-122"/>
              </a:rPr>
              <a:t>extern</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8119DCC0-E72C-8F41-A74E-B75AFB279377}"/>
              </a:ext>
            </a:extLst>
          </p:cNvPr>
          <p:cNvSpPr txBox="1"/>
          <p:nvPr/>
        </p:nvSpPr>
        <p:spPr>
          <a:xfrm>
            <a:off x="476655" y="2070950"/>
            <a:ext cx="5798382"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变量和</a:t>
            </a:r>
            <a:r>
              <a:rPr kumimoji="1" lang="en-US" altLang="zh-CN" sz="2000" dirty="0">
                <a:latin typeface="Optima" panose="02000503060000020004" pitchFamily="2" charset="0"/>
                <a:ea typeface="KaiTi" panose="02010609060101010101" pitchFamily="49" charset="-122"/>
              </a:rPr>
              <a:t> static </a:t>
            </a:r>
            <a:r>
              <a:rPr kumimoji="1" lang="zh-CN" altLang="en-US" sz="2000" dirty="0">
                <a:latin typeface="Optima" panose="02000503060000020004" pitchFamily="2" charset="0"/>
                <a:ea typeface="KaiTi" panose="02010609060101010101" pitchFamily="49" charset="-122"/>
              </a:rPr>
              <a:t>等价</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如果希望全局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为外部链接，则加上 </a:t>
            </a:r>
            <a:r>
              <a:rPr kumimoji="1" lang="en-US" altLang="zh-CN" sz="2000" dirty="0">
                <a:latin typeface="Optima" panose="02000503060000020004" pitchFamily="2" charset="0"/>
                <a:ea typeface="KaiTi" panose="02010609060101010101" pitchFamily="49" charset="-122"/>
              </a:rPr>
              <a:t>extern</a:t>
            </a:r>
            <a:endParaRPr kumimoji="1" lang="zh-CN" altLang="en-US" sz="2000" dirty="0">
              <a:latin typeface="Optima" panose="02000503060000020004" pitchFamily="2" charset="0"/>
              <a:ea typeface="KaiTi" panose="02010609060101010101" pitchFamily="49" charset="-122"/>
            </a:endParaRPr>
          </a:p>
        </p:txBody>
      </p:sp>
      <p:grpSp>
        <p:nvGrpSpPr>
          <p:cNvPr id="8" name="组合 7">
            <a:extLst>
              <a:ext uri="{FF2B5EF4-FFF2-40B4-BE49-F238E27FC236}">
                <a16:creationId xmlns:a16="http://schemas.microsoft.com/office/drawing/2014/main" id="{17A9B761-E9F7-694F-BFC8-5AB95D84E1EE}"/>
              </a:ext>
            </a:extLst>
          </p:cNvPr>
          <p:cNvGrpSpPr/>
          <p:nvPr/>
        </p:nvGrpSpPr>
        <p:grpSpPr>
          <a:xfrm>
            <a:off x="4987743" y="1930380"/>
            <a:ext cx="4590948" cy="646333"/>
            <a:chOff x="4588909" y="2251392"/>
            <a:chExt cx="4590948" cy="646333"/>
          </a:xfrm>
        </p:grpSpPr>
        <p:sp>
          <p:nvSpPr>
            <p:cNvPr id="4" name="文本框 3">
              <a:extLst>
                <a:ext uri="{FF2B5EF4-FFF2-40B4-BE49-F238E27FC236}">
                  <a16:creationId xmlns:a16="http://schemas.microsoft.com/office/drawing/2014/main" id="{109D5EF7-55FC-4A45-81A4-69A6A34E0BFA}"/>
                </a:ext>
              </a:extLst>
            </p:cNvPr>
            <p:cNvSpPr txBox="1"/>
            <p:nvPr/>
          </p:nvSpPr>
          <p:spPr>
            <a:xfrm>
              <a:off x="4588909" y="2251394"/>
              <a:ext cx="1670650"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endParaRPr lang="en-US" altLang="zh-CN" dirty="0"/>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5" name="文本框 4">
              <a:extLst>
                <a:ext uri="{FF2B5EF4-FFF2-40B4-BE49-F238E27FC236}">
                  <a16:creationId xmlns:a16="http://schemas.microsoft.com/office/drawing/2014/main" id="{2345694C-9708-504E-9FBB-A5A4CB66792C}"/>
                </a:ext>
              </a:extLst>
            </p:cNvPr>
            <p:cNvSpPr txBox="1"/>
            <p:nvPr/>
          </p:nvSpPr>
          <p:spPr>
            <a:xfrm>
              <a:off x="7522031" y="2251392"/>
              <a:ext cx="1657826"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static</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r>
                <a:rPr lang="en-US" altLang="zh-CN" dirty="0"/>
                <a:t>;</a:t>
              </a:r>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6" name="左右箭头 5">
              <a:extLst>
                <a:ext uri="{FF2B5EF4-FFF2-40B4-BE49-F238E27FC236}">
                  <a16:creationId xmlns:a16="http://schemas.microsoft.com/office/drawing/2014/main" id="{09DEBBE8-579B-C847-BBB0-78C250DAB69B}"/>
                </a:ext>
              </a:extLst>
            </p:cNvPr>
            <p:cNvSpPr/>
            <p:nvPr/>
          </p:nvSpPr>
          <p:spPr>
            <a:xfrm>
              <a:off x="6385649" y="2409188"/>
              <a:ext cx="1010292" cy="330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Optima" panose="02000503060000020004" pitchFamily="2" charset="0"/>
                <a:ea typeface="KaiTi" panose="02010609060101010101" pitchFamily="49" charset="-122"/>
              </a:endParaRPr>
            </a:p>
          </p:txBody>
        </p:sp>
      </p:grpSp>
      <p:sp>
        <p:nvSpPr>
          <p:cNvPr id="7" name="文本框 6">
            <a:extLst>
              <a:ext uri="{FF2B5EF4-FFF2-40B4-BE49-F238E27FC236}">
                <a16:creationId xmlns:a16="http://schemas.microsoft.com/office/drawing/2014/main" id="{E591E339-A95A-A64B-A6CC-5F52DA909E69}"/>
              </a:ext>
            </a:extLst>
          </p:cNvPr>
          <p:cNvSpPr txBox="1"/>
          <p:nvPr/>
        </p:nvSpPr>
        <p:spPr>
          <a:xfrm>
            <a:off x="7055103" y="2947236"/>
            <a:ext cx="2414444" cy="369332"/>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extern</a:t>
            </a:r>
            <a:r>
              <a:rPr lang="zh-CN" altLang="en-US"/>
              <a:t> </a:t>
            </a:r>
            <a:r>
              <a:rPr lang="en-US" altLang="zh-CN" dirty="0"/>
              <a:t> </a:t>
            </a:r>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dirty="0"/>
              <a:t>2;</a:t>
            </a:r>
            <a:endParaRPr lang="zh-CN" altLang="en-US" dirty="0"/>
          </a:p>
        </p:txBody>
      </p:sp>
    </p:spTree>
    <p:extLst>
      <p:ext uri="{BB962C8B-B14F-4D97-AF65-F5344CB8AC3E}">
        <p14:creationId xmlns:p14="http://schemas.microsoft.com/office/powerpoint/2010/main" val="186706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三块独立内存</a:t>
            </a:r>
          </a:p>
        </p:txBody>
      </p:sp>
      <p:sp>
        <p:nvSpPr>
          <p:cNvPr id="4" name="文本框 3">
            <a:extLst>
              <a:ext uri="{FF2B5EF4-FFF2-40B4-BE49-F238E27FC236}">
                <a16:creationId xmlns:a16="http://schemas.microsoft.com/office/drawing/2014/main" id="{DA166BB2-1435-4D4D-8C1D-64340F807D98}"/>
              </a:ext>
            </a:extLst>
          </p:cNvPr>
          <p:cNvSpPr txBox="1"/>
          <p:nvPr/>
        </p:nvSpPr>
        <p:spPr>
          <a:xfrm>
            <a:off x="1271891" y="907383"/>
            <a:ext cx="6162472" cy="1107996"/>
          </a:xfrm>
          <a:prstGeom prst="rect">
            <a:avLst/>
          </a:prstGeom>
          <a:noFill/>
        </p:spPr>
        <p:txBody>
          <a:bodyPr wrap="square">
            <a:spAutoFit/>
          </a:bodyPr>
          <a:lstStyle/>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静态变量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可再细分</a:t>
            </a:r>
            <a:r>
              <a:rPr lang="en-US" altLang="zh-CN" sz="2200" dirty="0">
                <a:effectLst/>
                <a:latin typeface="Optima" panose="02000503060000020004" pitchFamily="2" charset="0"/>
                <a:ea typeface="KaiTi" panose="02010609060101010101" pitchFamily="49" charset="-122"/>
              </a:rPr>
              <a:t>)</a:t>
            </a: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自动变量</a:t>
            </a:r>
            <a:r>
              <a:rPr lang="en-US" altLang="zh-CN" sz="2200" dirty="0">
                <a:effectLst/>
                <a:latin typeface="Optima" panose="02000503060000020004" pitchFamily="2" charset="0"/>
                <a:ea typeface="KaiTi" panose="02010609060101010101" pitchFamily="49" charset="-122"/>
              </a:rPr>
              <a:t>——</a:t>
            </a:r>
            <a:r>
              <a:rPr lang="zh-CN" altLang="en-US" sz="2200" dirty="0">
                <a:latin typeface="Optima" panose="02000503060000020004" pitchFamily="2" charset="0"/>
                <a:ea typeface="KaiTi" panose="02010609060101010101" pitchFamily="49" charset="-122"/>
              </a:rPr>
              <a:t>栈</a:t>
            </a:r>
            <a:endParaRPr lang="en-US" altLang="zh-CN" sz="22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动态存储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堆</a:t>
            </a:r>
            <a:endParaRPr lang="zh-CN" altLang="en-US" sz="22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3363076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8435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40825E3-AA5C-5443-AF3A-AA535ADE16FB}"/>
              </a:ext>
            </a:extLst>
          </p:cNvPr>
          <p:cNvSpPr txBox="1"/>
          <p:nvPr/>
        </p:nvSpPr>
        <p:spPr>
          <a:xfrm>
            <a:off x="522861" y="1153606"/>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r>
              <a:rPr lang="en" altLang="zh-CN" b="0" dirty="0" err="1">
                <a:solidFill>
                  <a:srgbClr val="267F99"/>
                </a:solidFill>
                <a:effectLst/>
                <a:latin typeface="Menlo" panose="020B0609030804020204" pitchFamily="49" charset="0"/>
              </a:rPr>
              <a:t>st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one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p:txBody>
      </p:sp>
      <p:sp>
        <p:nvSpPr>
          <p:cNvPr id="3" name="文本框 2">
            <a:extLst>
              <a:ext uri="{FF2B5EF4-FFF2-40B4-BE49-F238E27FC236}">
                <a16:creationId xmlns:a16="http://schemas.microsoft.com/office/drawing/2014/main" id="{89A465F4-7F69-D147-B107-B78D532AD065}"/>
              </a:ext>
            </a:extLst>
          </p:cNvPr>
          <p:cNvSpPr txBox="1"/>
          <p:nvPr/>
        </p:nvSpPr>
        <p:spPr>
          <a:xfrm>
            <a:off x="522861" y="3815317"/>
            <a:ext cx="2803973"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在</a:t>
            </a:r>
            <a:r>
              <a:rPr kumimoji="1" lang="zh-CN" altLang="en-US" sz="2000" dirty="0">
                <a:highlight>
                  <a:srgbClr val="FFFF00"/>
                </a:highlight>
                <a:latin typeface="Optima" panose="02000503060000020004" pitchFamily="2" charset="0"/>
                <a:ea typeface="KaiTi" panose="02010609060101010101" pitchFamily="49" charset="-122"/>
              </a:rPr>
              <a:t>堆 </a:t>
            </a:r>
            <a:r>
              <a:rPr kumimoji="1" lang="en-US" altLang="zh-CN" sz="2000" dirty="0">
                <a:highlight>
                  <a:srgbClr val="FFFF00"/>
                </a:highlight>
                <a:latin typeface="Optima" panose="02000503060000020004" pitchFamily="2" charset="0"/>
                <a:ea typeface="KaiTi" panose="02010609060101010101" pitchFamily="49" charset="-122"/>
              </a:rPr>
              <a:t>(heap)</a:t>
            </a:r>
            <a:r>
              <a:rPr kumimoji="1" lang="zh-CN" altLang="en-US" sz="2000" dirty="0">
                <a:highlight>
                  <a:srgbClr val="FFFF00"/>
                </a:highlight>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中申请内存</a:t>
            </a:r>
          </a:p>
        </p:txBody>
      </p:sp>
    </p:spTree>
    <p:extLst>
      <p:ext uri="{BB962C8B-B14F-4D97-AF65-F5344CB8AC3E}">
        <p14:creationId xmlns:p14="http://schemas.microsoft.com/office/powerpoint/2010/main" val="349385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848B03-F368-BE48-9D6A-594DF7497CC3}"/>
              </a:ext>
            </a:extLst>
          </p:cNvPr>
          <p:cNvSpPr txBox="1"/>
          <p:nvPr/>
        </p:nvSpPr>
        <p:spPr>
          <a:xfrm>
            <a:off x="0" y="0"/>
            <a:ext cx="3576620"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placement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13F14DA4-7927-E14D-B83C-D9252E1D4091}"/>
              </a:ext>
            </a:extLst>
          </p:cNvPr>
          <p:cNvSpPr txBox="1"/>
          <p:nvPr/>
        </p:nvSpPr>
        <p:spPr>
          <a:xfrm>
            <a:off x="323806" y="712193"/>
            <a:ext cx="5404043" cy="707886"/>
          </a:xfrm>
          <a:prstGeom prst="rect">
            <a:avLst/>
          </a:prstGeom>
          <a:noFill/>
        </p:spPr>
        <p:txBody>
          <a:bodyPr wrap="none" rtlCol="0">
            <a:spAutoFit/>
          </a:bodyPr>
          <a:lstStyle/>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指定要使用的位置，不单单是在堆申请内存</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需要包含头文件 </a:t>
            </a:r>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a:t>
            </a:r>
            <a:r>
              <a:rPr kumimoji="1" lang="en-US" altLang="zh-CN" sz="2000" dirty="0">
                <a:latin typeface="Optima" panose="02000503060000020004" pitchFamily="2" charset="0"/>
                <a:ea typeface="KaiTi" panose="02010609060101010101" pitchFamily="49" charset="-122"/>
              </a:rPr>
              <a:t>#include&lt;new&gt;</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ECC932B-49F2-D949-876D-70797A72554C}"/>
              </a:ext>
            </a:extLst>
          </p:cNvPr>
          <p:cNvSpPr txBox="1"/>
          <p:nvPr/>
        </p:nvSpPr>
        <p:spPr>
          <a:xfrm>
            <a:off x="532588" y="1736546"/>
            <a:ext cx="2230067"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placement_new.cpp</a:t>
            </a:r>
          </a:p>
        </p:txBody>
      </p:sp>
      <p:sp>
        <p:nvSpPr>
          <p:cNvPr id="6" name="文本框 5">
            <a:extLst>
              <a:ext uri="{FF2B5EF4-FFF2-40B4-BE49-F238E27FC236}">
                <a16:creationId xmlns:a16="http://schemas.microsoft.com/office/drawing/2014/main" id="{AEEC8289-0402-CD49-956E-DF0F109C364F}"/>
              </a:ext>
            </a:extLst>
          </p:cNvPr>
          <p:cNvSpPr txBox="1"/>
          <p:nvPr/>
        </p:nvSpPr>
        <p:spPr>
          <a:xfrm>
            <a:off x="532588" y="2339342"/>
            <a:ext cx="10187404" cy="1815882"/>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 从堆中申请内存</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placement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new </a:t>
            </a:r>
            <a:r>
              <a:rPr kumimoji="1" lang="zh-CN" altLang="en-US" sz="2000" dirty="0">
                <a:latin typeface="Optima" panose="02000503060000020004" pitchFamily="2" charset="0"/>
                <a:ea typeface="KaiTi" panose="02010609060101010101" pitchFamily="49" charset="-122"/>
              </a:rPr>
              <a:t>则不一定从堆中申请内存，只返回传递给它的地址，并强制转换为</a:t>
            </a:r>
            <a:r>
              <a:rPr kumimoji="1" lang="en-US" altLang="zh-CN" sz="2000" dirty="0">
                <a:latin typeface="Optima" panose="02000503060000020004" pitchFamily="2" charset="0"/>
                <a:ea typeface="KaiTi" panose="02010609060101010101" pitchFamily="49" charset="-122"/>
              </a:rPr>
              <a:t> void</a:t>
            </a:r>
            <a:r>
              <a:rPr kumimoji="1" lang="zh-CN" altLang="en-US" sz="2000" dirty="0">
                <a:latin typeface="Optima" panose="02000503060000020004" pitchFamily="2" charset="0"/>
                <a:ea typeface="KaiTi" panose="02010609060101010101" pitchFamily="49" charset="-122"/>
              </a:rPr>
              <a:t>*</a:t>
            </a:r>
            <a:endParaRPr kumimoji="1" lang="en-US" altLang="zh-CN" sz="2000" dirty="0">
              <a:latin typeface="Optima" panose="02000503060000020004" pitchFamily="2" charset="0"/>
              <a:ea typeface="KaiTi" panose="02010609060101010101" pitchFamily="49" charset="-122"/>
            </a:endParaRPr>
          </a:p>
          <a:p>
            <a:endParaRPr kumimoji="1" lang="en-US" altLang="zh-CN" dirty="0"/>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zh-CN" altLang="en-US"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从堆中申请内存</a:t>
            </a:r>
            <a:endParaRPr lang="en" altLang="zh-CN" dirty="0">
              <a:solidFill>
                <a:srgbClr val="008000"/>
              </a:solidFill>
              <a:latin typeface="Menlo" panose="020B0609030804020204" pitchFamily="49" charset="0"/>
            </a:endParaRPr>
          </a:p>
          <a:p>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返回</a:t>
            </a:r>
            <a:r>
              <a:rPr lang="en-US" altLang="zh-CN" dirty="0">
                <a:solidFill>
                  <a:srgbClr val="008000"/>
                </a:solidFill>
                <a:latin typeface="Menlo" panose="020B0609030804020204" pitchFamily="49" charset="0"/>
              </a:rPr>
              <a:t> buffer </a:t>
            </a:r>
            <a:r>
              <a:rPr lang="zh-CN" altLang="en-US" dirty="0">
                <a:solidFill>
                  <a:srgbClr val="008000"/>
                </a:solidFill>
                <a:latin typeface="Menlo" panose="020B0609030804020204" pitchFamily="49" charset="0"/>
              </a:rPr>
              <a:t>地址，并强制转换为</a:t>
            </a:r>
            <a:r>
              <a:rPr lang="en-US" altLang="zh-CN" dirty="0">
                <a:solidFill>
                  <a:srgbClr val="008000"/>
                </a:solidFill>
                <a:latin typeface="Menlo" panose="020B0609030804020204" pitchFamily="49" charset="0"/>
              </a:rPr>
              <a:t> void</a:t>
            </a:r>
            <a:r>
              <a:rPr lang="zh-CN" altLang="en-US" dirty="0">
                <a:solidFill>
                  <a:srgbClr val="008000"/>
                </a:solidFill>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77587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77D982-BA99-024B-9E40-9BB78C6D3A6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名称空间</a:t>
            </a:r>
          </a:p>
        </p:txBody>
      </p:sp>
      <p:sp>
        <p:nvSpPr>
          <p:cNvPr id="3" name="文本框 2">
            <a:extLst>
              <a:ext uri="{FF2B5EF4-FFF2-40B4-BE49-F238E27FC236}">
                <a16:creationId xmlns:a16="http://schemas.microsoft.com/office/drawing/2014/main" id="{F948DFB5-EED8-7145-B7BE-96B09BD780CD}"/>
              </a:ext>
            </a:extLst>
          </p:cNvPr>
          <p:cNvSpPr txBox="1"/>
          <p:nvPr/>
        </p:nvSpPr>
        <p:spPr>
          <a:xfrm>
            <a:off x="1089498" y="1313234"/>
            <a:ext cx="7827784" cy="1200329"/>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可以是全局的，以可以位于另一个名称空间，但不能位于代码块</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编译指令：</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声明：</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r>
              <a:rPr kumimoji="1" lang="en-US" altLang="zh-CN" dirty="0" err="1">
                <a:latin typeface="Optima" panose="02000503060000020004" pitchFamily="2" charset="0"/>
                <a:ea typeface="KaiTi" panose="02010609060101010101" pitchFamily="49" charset="-122"/>
              </a:rPr>
              <a:t>cout</a:t>
            </a:r>
            <a:r>
              <a:rPr kumimoji="1" lang="en-US" altLang="zh-CN" dirty="0">
                <a:latin typeface="Optima" panose="02000503060000020004" pitchFamily="2" charset="0"/>
                <a:ea typeface="KaiTi" panose="02010609060101010101" pitchFamily="49" charset="-122"/>
              </a:rPr>
              <a:t>;</a:t>
            </a:r>
          </a:p>
        </p:txBody>
      </p:sp>
      <p:sp>
        <p:nvSpPr>
          <p:cNvPr id="5" name="文本框 4">
            <a:extLst>
              <a:ext uri="{FF2B5EF4-FFF2-40B4-BE49-F238E27FC236}">
                <a16:creationId xmlns:a16="http://schemas.microsoft.com/office/drawing/2014/main" id="{6B91CB5B-4557-0A4B-82E7-CD00B3D63B62}"/>
              </a:ext>
            </a:extLst>
          </p:cNvPr>
          <p:cNvSpPr txBox="1"/>
          <p:nvPr/>
        </p:nvSpPr>
        <p:spPr>
          <a:xfrm>
            <a:off x="1089498" y="943902"/>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using_example.cpp</a:t>
            </a:r>
          </a:p>
        </p:txBody>
      </p:sp>
      <p:sp>
        <p:nvSpPr>
          <p:cNvPr id="7" name="文本框 6">
            <a:extLst>
              <a:ext uri="{FF2B5EF4-FFF2-40B4-BE49-F238E27FC236}">
                <a16:creationId xmlns:a16="http://schemas.microsoft.com/office/drawing/2014/main" id="{FC5F2BC2-664C-F14E-86E1-4FC627FE1BC1}"/>
              </a:ext>
            </a:extLst>
          </p:cNvPr>
          <p:cNvSpPr txBox="1"/>
          <p:nvPr/>
        </p:nvSpPr>
        <p:spPr>
          <a:xfrm>
            <a:off x="1089498" y="3565506"/>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namespace_example.cpp</a:t>
            </a:r>
          </a:p>
        </p:txBody>
      </p:sp>
      <p:sp>
        <p:nvSpPr>
          <p:cNvPr id="8" name="文本框 7">
            <a:extLst>
              <a:ext uri="{FF2B5EF4-FFF2-40B4-BE49-F238E27FC236}">
                <a16:creationId xmlns:a16="http://schemas.microsoft.com/office/drawing/2014/main" id="{7203B61D-AC08-9A4E-8580-3609474C5214}"/>
              </a:ext>
            </a:extLst>
          </p:cNvPr>
          <p:cNvSpPr txBox="1"/>
          <p:nvPr/>
        </p:nvSpPr>
        <p:spPr>
          <a:xfrm>
            <a:off x="1089498" y="3939702"/>
            <a:ext cx="4134465"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 </a:t>
            </a:r>
            <a:r>
              <a:rPr kumimoji="1" lang="zh-CN" altLang="en-US" dirty="0">
                <a:latin typeface="Optima" panose="02000503060000020004" pitchFamily="2" charset="0"/>
                <a:ea typeface="KaiTi" panose="02010609060101010101" pitchFamily="49" charset="-122"/>
              </a:rPr>
              <a:t>起别名，简化嵌套名称空间</a:t>
            </a:r>
            <a:endParaRPr kumimoji="1" lang="en-US" altLang="zh-CN" dirty="0">
              <a:latin typeface="Optima" panose="02000503060000020004" pitchFamily="2" charset="0"/>
              <a:ea typeface="KaiTi" panose="02010609060101010101" pitchFamily="49" charset="-122"/>
            </a:endParaRPr>
          </a:p>
        </p:txBody>
      </p:sp>
      <p:sp>
        <p:nvSpPr>
          <p:cNvPr id="10" name="文本框 9">
            <a:extLst>
              <a:ext uri="{FF2B5EF4-FFF2-40B4-BE49-F238E27FC236}">
                <a16:creationId xmlns:a16="http://schemas.microsoft.com/office/drawing/2014/main" id="{B8B6C3B2-34C2-7D4B-BD04-697E72D34185}"/>
              </a:ext>
            </a:extLst>
          </p:cNvPr>
          <p:cNvSpPr txBox="1"/>
          <p:nvPr/>
        </p:nvSpPr>
        <p:spPr>
          <a:xfrm>
            <a:off x="1089497" y="5175434"/>
            <a:ext cx="7334655" cy="1477328"/>
          </a:xfrm>
          <a:prstGeom prst="rect">
            <a:avLst/>
          </a:prstGeom>
          <a:noFill/>
        </p:spPr>
        <p:txBody>
          <a:bodyPr wrap="square">
            <a:spAutoFit/>
          </a:bodyPr>
          <a:lstStyle/>
          <a:p>
            <a:r>
              <a:rPr kumimoji="1" lang="zh-CN" altLang="en-US" dirty="0">
                <a:latin typeface="Optima" panose="02000503060000020004" pitchFamily="2" charset="0"/>
                <a:ea typeface="KaiTi" panose="02010609060101010101" pitchFamily="49" charset="-122"/>
              </a:rPr>
              <a:t>未命名的名称空间，提供了链接性为内部的静态变量的替代品</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static</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a:p>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等价于</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p:txBody>
      </p:sp>
      <p:sp>
        <p:nvSpPr>
          <p:cNvPr id="11" name="文本框 10">
            <a:extLst>
              <a:ext uri="{FF2B5EF4-FFF2-40B4-BE49-F238E27FC236}">
                <a16:creationId xmlns:a16="http://schemas.microsoft.com/office/drawing/2014/main" id="{3434D4AE-A28D-224A-B92E-0468D4605761}"/>
              </a:ext>
            </a:extLst>
          </p:cNvPr>
          <p:cNvSpPr txBox="1"/>
          <p:nvPr/>
        </p:nvSpPr>
        <p:spPr>
          <a:xfrm>
            <a:off x="1089497" y="4801238"/>
            <a:ext cx="6162472"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unnamed.cpp</a:t>
            </a:r>
            <a:endParaRPr lang="zh-CN" altLang="en-US"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637F4E0E-9AD3-1246-86B7-11CCBF7C71ED}"/>
              </a:ext>
            </a:extLst>
          </p:cNvPr>
          <p:cNvSpPr txBox="1"/>
          <p:nvPr/>
        </p:nvSpPr>
        <p:spPr>
          <a:xfrm>
            <a:off x="8917282" y="2647040"/>
            <a:ext cx="2733472" cy="1477328"/>
          </a:xfrm>
          <a:prstGeom prst="rect">
            <a:avLst/>
          </a:prstGeom>
          <a:noFill/>
        </p:spPr>
        <p:txBody>
          <a:bodyPr wrap="square">
            <a:spAutoFit/>
          </a:bodyPr>
          <a:lstStyle/>
          <a:p>
            <a:r>
              <a:rPr lang="en-US" altLang="zh-CN" b="1" dirty="0" err="1">
                <a:highlight>
                  <a:srgbClr val="FFFF00"/>
                </a:highlight>
                <a:latin typeface="Optima" panose="02000503060000020004" pitchFamily="2" charset="0"/>
              </a:rPr>
              <a:t>namesp.h</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namesp.cpp</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namessp.cpp</a:t>
            </a:r>
            <a:endParaRPr lang="zh-CN" altLang="en-US" b="1" dirty="0">
              <a:highlight>
                <a:srgbClr val="FFFF00"/>
              </a:highlight>
              <a:latin typeface="Optima" panose="02000503060000020004" pitchFamily="2" charset="0"/>
            </a:endParaRPr>
          </a:p>
        </p:txBody>
      </p:sp>
    </p:spTree>
    <p:extLst>
      <p:ext uri="{BB962C8B-B14F-4D97-AF65-F5344CB8AC3E}">
        <p14:creationId xmlns:p14="http://schemas.microsoft.com/office/powerpoint/2010/main" val="1997160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974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对象和类</a:t>
            </a:r>
          </a:p>
        </p:txBody>
      </p:sp>
    </p:spTree>
    <p:extLst>
      <p:ext uri="{BB962C8B-B14F-4D97-AF65-F5344CB8AC3E}">
        <p14:creationId xmlns:p14="http://schemas.microsoft.com/office/powerpoint/2010/main" val="2409545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82604-0CD6-7642-8033-3BE0DE93B5DE}"/>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结构体和类</a:t>
            </a:r>
          </a:p>
        </p:txBody>
      </p:sp>
      <p:sp>
        <p:nvSpPr>
          <p:cNvPr id="3" name="文本框 2">
            <a:extLst>
              <a:ext uri="{FF2B5EF4-FFF2-40B4-BE49-F238E27FC236}">
                <a16:creationId xmlns:a16="http://schemas.microsoft.com/office/drawing/2014/main" id="{ACFABD72-3A49-1A41-96BE-FDBB882A1A67}"/>
              </a:ext>
            </a:extLst>
          </p:cNvPr>
          <p:cNvSpPr txBox="1"/>
          <p:nvPr/>
        </p:nvSpPr>
        <p:spPr>
          <a:xfrm>
            <a:off x="515566" y="1050587"/>
            <a:ext cx="11430000"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结构的默认访问类型为</a:t>
            </a:r>
            <a:r>
              <a:rPr kumimoji="1" lang="en-US" altLang="zh-CN" sz="2000" dirty="0">
                <a:latin typeface="Optima" panose="02000503060000020004" pitchFamily="2" charset="0"/>
                <a:ea typeface="KaiTi" panose="02010609060101010101" pitchFamily="49" charset="-122"/>
              </a:rPr>
              <a:t> public</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类的默认访问类型为 </a:t>
            </a:r>
            <a:r>
              <a:rPr kumimoji="1" lang="en-US" altLang="zh-CN" sz="2000" dirty="0">
                <a:latin typeface="Optima" panose="02000503060000020004" pitchFamily="2" charset="0"/>
                <a:ea typeface="KaiTi" panose="02010609060101010101" pitchFamily="49" charset="-122"/>
              </a:rPr>
              <a:t>private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不同的类可以有相同的方法，需要用作用域解析运算符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来标识</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类方法可以访问私有成员，禁止非成员函数访问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友元函数除外</a:t>
            </a:r>
            <a:r>
              <a:rPr kumimoji="1" lang="en-US" altLang="zh-CN" sz="2000" dirty="0">
                <a:latin typeface="Optima" panose="02000503060000020004" pitchFamily="2" charset="0"/>
                <a:ea typeface="KaiTi" panose="02010609060101010101" pitchFamily="49" charset="-122"/>
              </a:rPr>
              <a:t>)</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定义位于类声明中的函数，自动成为</a:t>
            </a:r>
            <a:r>
              <a:rPr kumimoji="1" lang="en-US" altLang="zh-CN" sz="2000" dirty="0">
                <a:latin typeface="Optima" panose="02000503060000020004" pitchFamily="2" charset="0"/>
                <a:ea typeface="KaiTi" panose="02010609060101010101" pitchFamily="49" charset="-122"/>
              </a:rPr>
              <a:t> inline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inline </a:t>
            </a:r>
            <a:r>
              <a:rPr kumimoji="1" lang="zh-CN" altLang="en-US" sz="2000" dirty="0">
                <a:latin typeface="Optima" panose="02000503060000020004" pitchFamily="2" charset="0"/>
                <a:ea typeface="KaiTi" panose="02010609060101010101" pitchFamily="49" charset="-122"/>
              </a:rPr>
              <a:t>函数要求每个使用它们的文件都要对其进行定义</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可以将内联定义放在定义类的头文件中</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如果声明中有默认参数，在定义中不</a:t>
            </a:r>
            <a:r>
              <a:rPr kumimoji="1" lang="zh-CN" altLang="en-US" sz="2000">
                <a:latin typeface="Optima" panose="02000503060000020004" pitchFamily="2" charset="0"/>
                <a:ea typeface="KaiTi" panose="02010609060101010101" pitchFamily="49" charset="-122"/>
              </a:rPr>
              <a:t>需要写默认参数</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623D711-BF0E-F747-9115-203E64D27FFE}"/>
              </a:ext>
            </a:extLst>
          </p:cNvPr>
          <p:cNvSpPr txBox="1"/>
          <p:nvPr/>
        </p:nvSpPr>
        <p:spPr>
          <a:xfrm>
            <a:off x="659048" y="5141227"/>
            <a:ext cx="6162472" cy="1015663"/>
          </a:xfrm>
          <a:prstGeom prst="rect">
            <a:avLst/>
          </a:prstGeom>
          <a:noFill/>
        </p:spPr>
        <p:txBody>
          <a:bodyPr wrap="square">
            <a:spAutoFit/>
          </a:bodyPr>
          <a:lstStyle/>
          <a:p>
            <a:r>
              <a:rPr lang="zh-CN" altLang="en-US" sz="2000" b="1" dirty="0">
                <a:highlight>
                  <a:srgbClr val="FFFF00"/>
                </a:highlight>
                <a:latin typeface="Optima" panose="02000503060000020004" pitchFamily="2" charset="0"/>
              </a:rPr>
              <a:t>stock00.cpp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stock00.h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usestock00.cpp</a:t>
            </a:r>
          </a:p>
        </p:txBody>
      </p:sp>
    </p:spTree>
    <p:extLst>
      <p:ext uri="{BB962C8B-B14F-4D97-AF65-F5344CB8AC3E}">
        <p14:creationId xmlns:p14="http://schemas.microsoft.com/office/powerpoint/2010/main" val="301366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63726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构造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析构函数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8135560" cy="2246769"/>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构造函数的参数名一般不与类成员名相同，为了避免混乱，可以使用：</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m_</a:t>
            </a:r>
            <a:r>
              <a:rPr kumimoji="1" lang="zh-CN" altLang="en-US" sz="2000" dirty="0">
                <a:latin typeface="Optima" panose="02000503060000020004" pitchFamily="2" charset="0"/>
                <a:ea typeface="KaiTi" panose="02010609060101010101" pitchFamily="49" charset="-122"/>
              </a:rPr>
              <a:t> 前缀</a:t>
            </a: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后缀 </a:t>
            </a:r>
            <a:r>
              <a:rPr kumimoji="1" lang="en-US" altLang="zh-CN" sz="2000" dirty="0">
                <a:latin typeface="Optima" panose="02000503060000020004" pitchFamily="2" charset="0"/>
                <a:ea typeface="KaiTi" panose="02010609060101010101" pitchFamily="49" charset="-122"/>
              </a:rPr>
              <a:t>_</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this</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97A0C4FD-A619-BB45-99F0-B9566B633C00}"/>
              </a:ext>
            </a:extLst>
          </p:cNvPr>
          <p:cNvSpPr txBox="1"/>
          <p:nvPr/>
        </p:nvSpPr>
        <p:spPr>
          <a:xfrm>
            <a:off x="1157591" y="4046707"/>
            <a:ext cx="10172978" cy="1015663"/>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接受一个参数的构造函数，允许使用赋值语法将对象初始化为一个值，可以关闭该功能</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Classname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Object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value;</a:t>
            </a: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60598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7561878" cy="4708981"/>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为了实现 </a:t>
            </a:r>
            <a:r>
              <a:rPr kumimoji="1" lang="en-US" altLang="zh-CN" sz="2000" dirty="0">
                <a:latin typeface="Optima" panose="02000503060000020004" pitchFamily="2" charset="0"/>
                <a:ea typeface="KaiTi" panose="02010609060101010101" pitchFamily="49" charset="-122"/>
              </a:rPr>
              <a:t>Stock</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fluffy_the_cat</a:t>
            </a:r>
            <a:r>
              <a:rPr kumimoji="1" lang="en-US" altLang="zh-CN" sz="2000" dirty="0">
                <a:latin typeface="Optima" panose="02000503060000020004" pitchFamily="2" charset="0"/>
                <a:ea typeface="KaiTi" panose="02010609060101010101" pitchFamily="49" charset="-122"/>
              </a:rPr>
              <a:t>;</a:t>
            </a: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给构造函数所有参数提供默认值</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Stock(const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std::string</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&amp;co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“Error”,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pr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构造函数没有参数</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Stock::Stock()</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p>
          <a:p>
            <a:r>
              <a:rPr kumimoji="1" lang="en-US" altLang="zh-CN" sz="2000" dirty="0">
                <a:latin typeface="Optima" panose="02000503060000020004" pitchFamily="2" charset="0"/>
                <a:ea typeface="KaiTi" panose="02010609060101010101" pitchFamily="49" charset="-122"/>
              </a:rPr>
              <a:t>	company</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name”;</a:t>
            </a:r>
          </a:p>
          <a:p>
            <a:r>
              <a:rPr kumimoji="1" lang="en-US" altLang="zh-CN" sz="2000" dirty="0">
                <a:latin typeface="Optima" panose="02000503060000020004" pitchFamily="2" charset="0"/>
                <a:ea typeface="KaiTi" panose="02010609060101010101" pitchFamily="49" charset="-122"/>
              </a:rPr>
              <a:t>	shares</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share_val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total_val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85990886-5E38-1A4F-A540-9FB3B7A5D302}"/>
              </a:ext>
            </a:extLst>
          </p:cNvPr>
          <p:cNvSpPr txBox="1"/>
          <p:nvPr/>
        </p:nvSpPr>
        <p:spPr>
          <a:xfrm>
            <a:off x="6566171" y="3614623"/>
            <a:ext cx="1732205" cy="923330"/>
          </a:xfrm>
          <a:prstGeom prst="rect">
            <a:avLst/>
          </a:prstGeom>
          <a:noFill/>
        </p:spPr>
        <p:txBody>
          <a:bodyPr wrap="none" rtlCol="0">
            <a:spAutoFit/>
          </a:bodyPr>
          <a:lstStyle/>
          <a:p>
            <a:r>
              <a:rPr kumimoji="1" lang="en" altLang="zh-CN" b="1" dirty="0">
                <a:highlight>
                  <a:srgbClr val="FFFF00"/>
                </a:highlight>
                <a:latin typeface="Optima" panose="02000503060000020004" pitchFamily="2" charset="0"/>
              </a:rPr>
              <a:t>stock10.cpp    </a:t>
            </a:r>
          </a:p>
          <a:p>
            <a:r>
              <a:rPr kumimoji="1" lang="en" altLang="zh-CN" b="1" dirty="0">
                <a:highlight>
                  <a:srgbClr val="FFFF00"/>
                </a:highlight>
                <a:latin typeface="Optima" panose="02000503060000020004" pitchFamily="2" charset="0"/>
              </a:rPr>
              <a:t>stock10.h </a:t>
            </a:r>
          </a:p>
          <a:p>
            <a:r>
              <a:rPr kumimoji="1" lang="en" altLang="zh-CN" b="1" dirty="0">
                <a:highlight>
                  <a:srgbClr val="FFFF00"/>
                </a:highlight>
                <a:latin typeface="Optima" panose="02000503060000020004" pitchFamily="2" charset="0"/>
              </a:rPr>
              <a:t>usestock10.cpp</a:t>
            </a:r>
            <a:endParaRPr kumimoji="1" lang="zh-CN" altLang="en-US" b="1" dirty="0">
              <a:highlight>
                <a:srgbClr val="FFFF00"/>
              </a:highlight>
              <a:latin typeface="Optima" panose="02000503060000020004" pitchFamily="2" charset="0"/>
            </a:endParaRPr>
          </a:p>
        </p:txBody>
      </p:sp>
    </p:spTree>
    <p:extLst>
      <p:ext uri="{BB962C8B-B14F-4D97-AF65-F5344CB8AC3E}">
        <p14:creationId xmlns:p14="http://schemas.microsoft.com/office/powerpoint/2010/main" val="19569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0EB6A4-586C-DB4E-BAE9-1610CA74693B}"/>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指针数组和数组指针</a:t>
            </a:r>
          </a:p>
        </p:txBody>
      </p:sp>
      <p:sp>
        <p:nvSpPr>
          <p:cNvPr id="3" name="文本框 2">
            <a:extLst>
              <a:ext uri="{FF2B5EF4-FFF2-40B4-BE49-F238E27FC236}">
                <a16:creationId xmlns:a16="http://schemas.microsoft.com/office/drawing/2014/main" id="{70E50E8C-2DA6-5C48-AFBF-CBF5ADC3D1BD}"/>
              </a:ext>
            </a:extLst>
          </p:cNvPr>
          <p:cNvSpPr txBox="1"/>
          <p:nvPr/>
        </p:nvSpPr>
        <p:spPr>
          <a:xfrm>
            <a:off x="1131079" y="1186775"/>
            <a:ext cx="8494633" cy="224676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是数组指针，指向的是 </a:t>
            </a:r>
            <a:r>
              <a:rPr kumimoji="1" lang="en-US" altLang="zh-CN" sz="2000" dirty="0">
                <a:latin typeface="Optima" panose="02000503060000020004" pitchFamily="2" charset="0"/>
                <a:ea typeface="KaiTi" panose="02010609060101010101" pitchFamily="49" charset="-122"/>
              </a:rPr>
              <a:t>4 </a:t>
            </a:r>
            <a:r>
              <a:rPr kumimoji="1" lang="zh-CN" altLang="en-US" sz="2000" dirty="0">
                <a:latin typeface="Optima" panose="02000503060000020004" pitchFamily="2" charset="0"/>
                <a:ea typeface="KaiTi" panose="02010609060101010101" pitchFamily="49" charset="-122"/>
              </a:rPr>
              <a:t>个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大小的数组</a:t>
            </a:r>
            <a:r>
              <a:rPr kumimoji="1" lang="en-US" altLang="zh-CN" sz="2000" dirty="0">
                <a:latin typeface="Optima" panose="02000503060000020004" pitchFamily="2" charset="0"/>
                <a:ea typeface="KaiTi" panose="02010609060101010101" pitchFamily="49" charset="-122"/>
              </a:rPr>
              <a:t> </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是指针数组，数组大小为 </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，里面存储的都是</a:t>
            </a:r>
            <a:r>
              <a:rPr kumimoji="1" lang="en-US" altLang="zh-CN" sz="2000" dirty="0">
                <a:latin typeface="Optima" panose="02000503060000020004" pitchFamily="2" charset="0"/>
                <a:ea typeface="KaiTi" panose="02010609060101010101" pitchFamily="49" charset="-122"/>
              </a:rPr>
              <a:t> int</a:t>
            </a:r>
            <a:r>
              <a:rPr kumimoji="1" lang="zh-CN" altLang="en-US" sz="2000" dirty="0">
                <a:latin typeface="Optima" panose="02000503060000020004" pitchFamily="2" charset="0"/>
                <a:ea typeface="KaiTi" panose="02010609060101010101" pitchFamily="49" charset="-122"/>
              </a:rPr>
              <a:t>* 指针</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data[3][4];</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等价于</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data[][4];</a:t>
            </a: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147929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CB5E7A-EF55-AB48-AC8E-BB68D6C69ED6}"/>
              </a:ext>
            </a:extLst>
          </p:cNvPr>
          <p:cNvSpPr txBox="1"/>
          <p:nvPr/>
        </p:nvSpPr>
        <p:spPr>
          <a:xfrm>
            <a:off x="0" y="0"/>
            <a:ext cx="240001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初始化和赋值</a:t>
            </a:r>
          </a:p>
        </p:txBody>
      </p:sp>
      <p:sp>
        <p:nvSpPr>
          <p:cNvPr id="6" name="文本框 5">
            <a:extLst>
              <a:ext uri="{FF2B5EF4-FFF2-40B4-BE49-F238E27FC236}">
                <a16:creationId xmlns:a16="http://schemas.microsoft.com/office/drawing/2014/main" id="{05B93540-469E-9A47-86BD-3FD63C6FB447}"/>
              </a:ext>
            </a:extLst>
          </p:cNvPr>
          <p:cNvSpPr txBox="1"/>
          <p:nvPr/>
        </p:nvSpPr>
        <p:spPr>
          <a:xfrm>
            <a:off x="632298" y="963038"/>
            <a:ext cx="5763116" cy="923330"/>
          </a:xfrm>
          <a:prstGeom prst="rect">
            <a:avLst/>
          </a:prstGeom>
          <a:noFill/>
        </p:spPr>
        <p:txBody>
          <a:bodyPr wrap="none" rtlCol="0">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stock1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"Nifty Foods"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50.0</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837A7487-0DD1-2C44-9DBF-B69CD3E309B3}"/>
              </a:ext>
            </a:extLst>
          </p:cNvPr>
          <p:cNvSpPr txBox="1"/>
          <p:nvPr/>
        </p:nvSpPr>
        <p:spPr>
          <a:xfrm>
            <a:off x="632298" y="2224285"/>
            <a:ext cx="8994770"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第一条语句是初始化，创建指定值对象，可能会创建临时对象，也可能不会</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第二条语句是赋值，在赋值前会创建临时对象，导致调用构造和析构函数</a:t>
            </a:r>
          </a:p>
        </p:txBody>
      </p:sp>
    </p:spTree>
    <p:extLst>
      <p:ext uri="{BB962C8B-B14F-4D97-AF65-F5344CB8AC3E}">
        <p14:creationId xmlns:p14="http://schemas.microsoft.com/office/powerpoint/2010/main" val="281046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A0A6B1-37D5-0949-BF74-E1C5B53E2B3B}"/>
              </a:ext>
            </a:extLst>
          </p:cNvPr>
          <p:cNvSpPr txBox="1"/>
          <p:nvPr/>
        </p:nvSpPr>
        <p:spPr>
          <a:xfrm>
            <a:off x="0" y="0"/>
            <a:ext cx="253947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 </a:t>
            </a:r>
            <a:r>
              <a:rPr kumimoji="1" lang="zh-CN" altLang="en-US" sz="2800" dirty="0">
                <a:latin typeface="Optima" panose="02000503060000020004" pitchFamily="2" charset="0"/>
                <a:ea typeface="KaiTi" panose="02010609060101010101" pitchFamily="49" charset="-122"/>
              </a:rPr>
              <a:t>成员函数</a:t>
            </a:r>
          </a:p>
        </p:txBody>
      </p:sp>
      <p:sp>
        <p:nvSpPr>
          <p:cNvPr id="3" name="文本框 2">
            <a:extLst>
              <a:ext uri="{FF2B5EF4-FFF2-40B4-BE49-F238E27FC236}">
                <a16:creationId xmlns:a16="http://schemas.microsoft.com/office/drawing/2014/main" id="{05F7F95B-0F7E-1F4F-A822-4677FD9AF639}"/>
              </a:ext>
            </a:extLst>
          </p:cNvPr>
          <p:cNvSpPr txBox="1"/>
          <p:nvPr/>
        </p:nvSpPr>
        <p:spPr>
          <a:xfrm>
            <a:off x="612841" y="1215958"/>
            <a:ext cx="10155677" cy="2246769"/>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类成员函数如果没有修改对象，就在后面加上</a:t>
            </a:r>
            <a:r>
              <a:rPr kumimoji="1" lang="en-US" altLang="zh-CN" sz="2000" dirty="0">
                <a:latin typeface="Optima" panose="02000503060000020004" pitchFamily="2" charset="0"/>
                <a:ea typeface="KaiTi" panose="02010609060101010101" pitchFamily="49" charset="-122"/>
              </a:rPr>
              <a:t> const</a:t>
            </a:r>
          </a:p>
          <a:p>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0000FF"/>
                </a:solidFill>
                <a:effectLst/>
                <a:latin typeface="Menlo" panose="020B0609030804020204" pitchFamily="49" charset="0"/>
              </a:rPr>
              <a:t>void</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show</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a:t>
            </a:r>
          </a:p>
          <a:p>
            <a:endParaRPr lang="en" altLang="zh-CN" sz="2000" b="0" dirty="0">
              <a:solidFill>
                <a:srgbClr val="3B3B3B"/>
              </a:solidFill>
              <a:effectLst/>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否则，如果声明了一个</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的类对象，调用</a:t>
            </a:r>
            <a:r>
              <a:rPr kumimoji="1" lang="en-US" altLang="zh-CN" sz="2000" dirty="0">
                <a:latin typeface="Optima" panose="02000503060000020004" pitchFamily="2" charset="0"/>
                <a:ea typeface="KaiTi" panose="02010609060101010101" pitchFamily="49" charset="-122"/>
              </a:rPr>
              <a:t> show()</a:t>
            </a:r>
            <a:r>
              <a:rPr kumimoji="1" lang="zh-CN" altLang="en-US" sz="2000" dirty="0">
                <a:latin typeface="Optima" panose="02000503060000020004" pitchFamily="2" charset="0"/>
                <a:ea typeface="KaiTi" panose="02010609060101010101" pitchFamily="49" charset="-122"/>
              </a:rPr>
              <a:t> 的时候并不知道是否会改变该</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对象，并且该函数不接收参数，无法传递</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引用或指向</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的指针，所以在函数后面标记</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86E1B637-0FD1-CF48-96AA-9C097A21177D}"/>
              </a:ext>
            </a:extLst>
          </p:cNvPr>
          <p:cNvSpPr txBox="1"/>
          <p:nvPr/>
        </p:nvSpPr>
        <p:spPr>
          <a:xfrm>
            <a:off x="612841" y="3718677"/>
            <a:ext cx="6162472"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land</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"const test"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land</a:t>
            </a:r>
            <a:r>
              <a:rPr lang="en" altLang="zh-CN" b="0" dirty="0" err="1">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show</a:t>
            </a:r>
            <a:r>
              <a:rPr lang="en" altLang="zh-CN"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143373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B4CB39-E29A-D44D-97CF-18E519B025B3}"/>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对象数组</a:t>
            </a:r>
          </a:p>
        </p:txBody>
      </p:sp>
      <p:sp>
        <p:nvSpPr>
          <p:cNvPr id="4" name="文本框 3">
            <a:extLst>
              <a:ext uri="{FF2B5EF4-FFF2-40B4-BE49-F238E27FC236}">
                <a16:creationId xmlns:a16="http://schemas.microsoft.com/office/drawing/2014/main" id="{B951EC05-719A-FF44-A046-8C4EB8C1365B}"/>
              </a:ext>
            </a:extLst>
          </p:cNvPr>
          <p:cNvSpPr txBox="1"/>
          <p:nvPr/>
        </p:nvSpPr>
        <p:spPr>
          <a:xfrm>
            <a:off x="632298" y="3980847"/>
            <a:ext cx="1831233" cy="923330"/>
          </a:xfrm>
          <a:prstGeom prst="rect">
            <a:avLst/>
          </a:prstGeom>
          <a:noFill/>
        </p:spPr>
        <p:txBody>
          <a:bodyPr wrap="square">
            <a:spAutoFit/>
          </a:bodyPr>
          <a:lstStyle/>
          <a:p>
            <a:r>
              <a:rPr lang="zh-CN" altLang="en-US" b="1" dirty="0">
                <a:highlight>
                  <a:srgbClr val="FFFF00"/>
                </a:highlight>
                <a:latin typeface="Optima" panose="02000503060000020004" pitchFamily="2" charset="0"/>
              </a:rPr>
              <a:t>stock20.cpp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stock20.h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usestock</a:t>
            </a:r>
            <a:r>
              <a:rPr lang="en-US" altLang="zh-CN" b="1" dirty="0">
                <a:highlight>
                  <a:srgbClr val="FFFF00"/>
                </a:highlight>
                <a:latin typeface="Optima" panose="02000503060000020004" pitchFamily="2" charset="0"/>
              </a:rPr>
              <a:t>2</a:t>
            </a:r>
            <a:r>
              <a:rPr lang="zh-CN" altLang="en-US" b="1" dirty="0">
                <a:highlight>
                  <a:srgbClr val="FFFF00"/>
                </a:highlight>
                <a:latin typeface="Optima" panose="02000503060000020004" pitchFamily="2" charset="0"/>
              </a:rPr>
              <a:t>0.cpp</a:t>
            </a:r>
          </a:p>
        </p:txBody>
      </p:sp>
      <p:sp>
        <p:nvSpPr>
          <p:cNvPr id="5" name="文本框 4">
            <a:extLst>
              <a:ext uri="{FF2B5EF4-FFF2-40B4-BE49-F238E27FC236}">
                <a16:creationId xmlns:a16="http://schemas.microsoft.com/office/drawing/2014/main" id="{A953B5BC-5F33-D04D-8162-AD48438E093D}"/>
              </a:ext>
            </a:extLst>
          </p:cNvPr>
          <p:cNvSpPr txBox="1"/>
          <p:nvPr/>
        </p:nvSpPr>
        <p:spPr>
          <a:xfrm>
            <a:off x="632298" y="845829"/>
            <a:ext cx="6162472" cy="2031325"/>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stocks</a:t>
            </a:r>
            <a:r>
              <a:rPr lang="en" altLang="zh-CN" b="0" dirty="0">
                <a:solidFill>
                  <a:srgbClr val="3B3B3B"/>
                </a:solidFill>
                <a:effectLst/>
                <a:latin typeface="Menlo" panose="020B0609030804020204" pitchFamily="49" charset="0"/>
              </a:rPr>
              <a:t>[</a:t>
            </a:r>
            <a:r>
              <a:rPr lang="en-US" altLang="zh-CN" dirty="0">
                <a:solidFill>
                  <a:srgbClr val="001080"/>
                </a:solidFill>
                <a:latin typeface="Menlo" panose="020B0609030804020204" pitchFamily="49" charset="0"/>
              </a:rPr>
              <a:t>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NanoSmart</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US"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"Monolithic Obelisks"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130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3.25</a:t>
            </a:r>
            <a:r>
              <a:rPr lang="en-US" altLang="zh-CN" dirty="0">
                <a:solidFill>
                  <a:srgbClr val="3B3B3B"/>
                </a:solidFill>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Fleep</a:t>
            </a:r>
            <a:r>
              <a:rPr lang="en" altLang="zh-CN" b="0" dirty="0">
                <a:solidFill>
                  <a:srgbClr val="A31515"/>
                </a:solidFill>
                <a:effectLst/>
                <a:latin typeface="Menlo" panose="020B0609030804020204" pitchFamily="49" charset="0"/>
              </a:rPr>
              <a:t> Enterprises"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6.5</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CB8DB13E-32BB-8B4A-9A8D-5B00F70A9CF3}"/>
              </a:ext>
            </a:extLst>
          </p:cNvPr>
          <p:cNvSpPr txBox="1"/>
          <p:nvPr/>
        </p:nvSpPr>
        <p:spPr>
          <a:xfrm>
            <a:off x="632298" y="3065727"/>
            <a:ext cx="5660524" cy="400110"/>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会调用构造函数，剩余元素调用默认构造函数</a:t>
            </a:r>
          </a:p>
        </p:txBody>
      </p:sp>
      <p:sp>
        <p:nvSpPr>
          <p:cNvPr id="7" name="文本框 6">
            <a:extLst>
              <a:ext uri="{FF2B5EF4-FFF2-40B4-BE49-F238E27FC236}">
                <a16:creationId xmlns:a16="http://schemas.microsoft.com/office/drawing/2014/main" id="{ED9606A5-2AF9-BE46-A345-59853234F4FB}"/>
              </a:ext>
            </a:extLst>
          </p:cNvPr>
          <p:cNvSpPr txBox="1"/>
          <p:nvPr/>
        </p:nvSpPr>
        <p:spPr>
          <a:xfrm>
            <a:off x="6439710" y="1935805"/>
            <a:ext cx="2092239"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C++11</a:t>
            </a:r>
            <a:r>
              <a:rPr kumimoji="1" lang="zh-CN" altLang="en-US" dirty="0">
                <a:latin typeface="Optima" panose="02000503060000020004" pitchFamily="2" charset="0"/>
                <a:ea typeface="KaiTi" panose="02010609060101010101" pitchFamily="49" charset="-122"/>
              </a:rPr>
              <a:t> 列表初始化</a:t>
            </a:r>
          </a:p>
        </p:txBody>
      </p:sp>
    </p:spTree>
    <p:extLst>
      <p:ext uri="{BB962C8B-B14F-4D97-AF65-F5344CB8AC3E}">
        <p14:creationId xmlns:p14="http://schemas.microsoft.com/office/powerpoint/2010/main" val="3028168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7A604A-9537-9745-95E7-3B8C4DFF1B90}"/>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5" name="文本框 4">
            <a:extLst>
              <a:ext uri="{FF2B5EF4-FFF2-40B4-BE49-F238E27FC236}">
                <a16:creationId xmlns:a16="http://schemas.microsoft.com/office/drawing/2014/main" id="{E37BE999-19C1-B545-B2E1-16971E19F473}"/>
              </a:ext>
            </a:extLst>
          </p:cNvPr>
          <p:cNvSpPr txBox="1"/>
          <p:nvPr/>
        </p:nvSpPr>
        <p:spPr>
          <a:xfrm>
            <a:off x="1916349" y="76944"/>
            <a:ext cx="1831233"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classconst.cpp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7AACCA9-A857-4741-8848-F0A182A65D5A}"/>
              </a:ext>
            </a:extLst>
          </p:cNvPr>
          <p:cNvSpPr txBox="1"/>
          <p:nvPr/>
        </p:nvSpPr>
        <p:spPr>
          <a:xfrm>
            <a:off x="632298" y="518755"/>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1151B5C4-0CA7-6B48-902F-AFAC419D6571}"/>
              </a:ext>
            </a:extLst>
          </p:cNvPr>
          <p:cNvSpPr txBox="1"/>
          <p:nvPr/>
        </p:nvSpPr>
        <p:spPr>
          <a:xfrm>
            <a:off x="4580109" y="1031131"/>
            <a:ext cx="5857670" cy="70788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会产生</a:t>
            </a:r>
            <a:r>
              <a:rPr kumimoji="1" lang="zh-CN" altLang="en-US" sz="2000" b="1" dirty="0">
                <a:solidFill>
                  <a:srgbClr val="C00000"/>
                </a:solidFill>
                <a:latin typeface="KaiTi" panose="02010609060101010101" pitchFamily="49" charset="-122"/>
                <a:ea typeface="KaiTi" panose="02010609060101010101" pitchFamily="49" charset="-122"/>
              </a:rPr>
              <a:t>错误</a:t>
            </a:r>
            <a:r>
              <a:rPr kumimoji="1" lang="zh-CN" altLang="en-US" sz="2000" dirty="0">
                <a:latin typeface="KaiTi" panose="02010609060101010101" pitchFamily="49" charset="-122"/>
                <a:ea typeface="KaiTi" panose="02010609060101010101" pitchFamily="49" charset="-122"/>
              </a:rPr>
              <a:t>，类的声明只是描述了对象的形式，并没有实际创建对象，所以没有用于存储值的空间</a:t>
            </a:r>
          </a:p>
        </p:txBody>
      </p:sp>
      <p:sp>
        <p:nvSpPr>
          <p:cNvPr id="10" name="文本框 9">
            <a:extLst>
              <a:ext uri="{FF2B5EF4-FFF2-40B4-BE49-F238E27FC236}">
                <a16:creationId xmlns:a16="http://schemas.microsoft.com/office/drawing/2014/main" id="{43B42AD3-5986-D84D-965E-5334B79BE27A}"/>
              </a:ext>
            </a:extLst>
          </p:cNvPr>
          <p:cNvSpPr txBox="1"/>
          <p:nvPr/>
        </p:nvSpPr>
        <p:spPr>
          <a:xfrm>
            <a:off x="632298" y="2428366"/>
            <a:ext cx="4772460" cy="461665"/>
          </a:xfrm>
          <a:prstGeom prst="rect">
            <a:avLst/>
          </a:prstGeom>
          <a:noFill/>
        </p:spPr>
        <p:txBody>
          <a:bodyPr wrap="none" rtlCol="0">
            <a:spAutoFit/>
          </a:bodyPr>
          <a:lstStyle/>
          <a:p>
            <a:r>
              <a:rPr kumimoji="1" lang="zh-CN" altLang="en-US" sz="2400" b="1" dirty="0">
                <a:solidFill>
                  <a:srgbClr val="C00000"/>
                </a:solidFill>
                <a:latin typeface="Optima" panose="02000503060000020004" pitchFamily="2" charset="0"/>
                <a:ea typeface="KaiTi" panose="02010609060101010101" pitchFamily="49" charset="-122"/>
              </a:rPr>
              <a:t>两种方法</a:t>
            </a:r>
            <a:r>
              <a:rPr kumimoji="1" lang="zh-CN" altLang="en-US" sz="2400" dirty="0">
                <a:latin typeface="Optima" panose="02000503060000020004" pitchFamily="2" charset="0"/>
                <a:ea typeface="KaiTi" panose="02010609060101010101" pitchFamily="49" charset="-122"/>
              </a:rPr>
              <a:t>实现：</a:t>
            </a:r>
            <a:r>
              <a:rPr kumimoji="1" lang="en-US" altLang="zh-CN" sz="2400" dirty="0">
                <a:latin typeface="Optima" panose="02000503060000020004" pitchFamily="2" charset="0"/>
                <a:ea typeface="KaiTi" panose="02010609060101010101" pitchFamily="49" charset="-122"/>
              </a:rPr>
              <a:t>1.</a:t>
            </a:r>
            <a:r>
              <a:rPr kumimoji="1" lang="zh-CN" altLang="en-US" sz="2400" dirty="0">
                <a:latin typeface="Optima" panose="02000503060000020004" pitchFamily="2" charset="0"/>
                <a:ea typeface="KaiTi" panose="02010609060101010101" pitchFamily="49" charset="-122"/>
              </a:rPr>
              <a:t> </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a:t>
            </a:r>
            <a:r>
              <a:rPr kumimoji="1" lang="en-US" altLang="zh-CN" sz="2400" dirty="0">
                <a:latin typeface="Optima" panose="02000503060000020004" pitchFamily="2" charset="0"/>
                <a:ea typeface="KaiTi" panose="02010609060101010101" pitchFamily="49" charset="-122"/>
              </a:rPr>
              <a:t>2.</a:t>
            </a:r>
            <a:r>
              <a:rPr kumimoji="1" lang="zh-CN" altLang="en-US" sz="2400" dirty="0">
                <a:latin typeface="Optima" panose="02000503060000020004" pitchFamily="2" charset="0"/>
                <a:ea typeface="KaiTi" panose="02010609060101010101" pitchFamily="49" charset="-122"/>
              </a:rPr>
              <a:t> </a:t>
            </a:r>
            <a:r>
              <a:rPr kumimoji="1" lang="en-US" altLang="zh-CN" sz="2400" dirty="0" err="1">
                <a:latin typeface="Optima" panose="02000503060000020004" pitchFamily="2" charset="0"/>
                <a:ea typeface="KaiTi" panose="02010609060101010101" pitchFamily="49" charset="-122"/>
              </a:rPr>
              <a:t>enum</a:t>
            </a:r>
            <a:endParaRPr kumimoji="1" lang="zh-CN" altLang="en-US" sz="2400" dirty="0">
              <a:latin typeface="Optima" panose="02000503060000020004" pitchFamily="2" charset="0"/>
              <a:ea typeface="KaiTi" panose="02010609060101010101" pitchFamily="49" charset="-122"/>
            </a:endParaRPr>
          </a:p>
        </p:txBody>
      </p:sp>
      <p:sp>
        <p:nvSpPr>
          <p:cNvPr id="12" name="文本框 11">
            <a:extLst>
              <a:ext uri="{FF2B5EF4-FFF2-40B4-BE49-F238E27FC236}">
                <a16:creationId xmlns:a16="http://schemas.microsoft.com/office/drawing/2014/main" id="{658DC67C-42D3-1741-9367-D69B4250C591}"/>
              </a:ext>
            </a:extLst>
          </p:cNvPr>
          <p:cNvSpPr txBox="1"/>
          <p:nvPr/>
        </p:nvSpPr>
        <p:spPr>
          <a:xfrm>
            <a:off x="632298" y="3110064"/>
            <a:ext cx="4357991"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0F6149C2-9949-0B41-BDA4-7E92DE230CA2}"/>
              </a:ext>
            </a:extLst>
          </p:cNvPr>
          <p:cNvSpPr txBox="1"/>
          <p:nvPr/>
        </p:nvSpPr>
        <p:spPr>
          <a:xfrm>
            <a:off x="7156316" y="3110064"/>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Months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EFCAE01F-50FE-D349-B474-23C46BD99166}"/>
              </a:ext>
            </a:extLst>
          </p:cNvPr>
          <p:cNvSpPr txBox="1"/>
          <p:nvPr/>
        </p:nvSpPr>
        <p:spPr>
          <a:xfrm>
            <a:off x="632298" y="5084423"/>
            <a:ext cx="5231603" cy="1015663"/>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static </a:t>
            </a:r>
            <a:r>
              <a:rPr kumimoji="1" lang="zh-CN" altLang="en-US" sz="2000" dirty="0">
                <a:latin typeface="Optima" panose="02000503060000020004" pitchFamily="2" charset="0"/>
                <a:ea typeface="KaiTi" panose="02010609060101010101" pitchFamily="49" charset="-122"/>
              </a:rPr>
              <a:t>会创建一个名为 </a:t>
            </a:r>
            <a:r>
              <a:rPr kumimoji="1" lang="en-US" altLang="zh-CN" sz="2000" dirty="0">
                <a:latin typeface="Optima" panose="02000503060000020004" pitchFamily="2" charset="0"/>
                <a:ea typeface="KaiTi" panose="02010609060101010101" pitchFamily="49" charset="-122"/>
              </a:rPr>
              <a:t>Months </a:t>
            </a:r>
            <a:r>
              <a:rPr kumimoji="1" lang="zh-CN" altLang="en-US" sz="2000" dirty="0">
                <a:latin typeface="Optima" panose="02000503060000020004" pitchFamily="2" charset="0"/>
                <a:ea typeface="KaiTi" panose="02010609060101010101" pitchFamily="49" charset="-122"/>
              </a:rPr>
              <a:t>的常量与其它静态变量存储在一起，而不是存储的对象中，从而可以被</a:t>
            </a:r>
            <a:r>
              <a:rPr kumimoji="1" lang="en-US" altLang="zh-CN" sz="2000" dirty="0">
                <a:latin typeface="Optima" panose="02000503060000020004" pitchFamily="2" charset="0"/>
                <a:ea typeface="KaiTi" panose="02010609060101010101" pitchFamily="49" charset="-122"/>
              </a:rPr>
              <a:t> Bakery </a:t>
            </a:r>
            <a:r>
              <a:rPr kumimoji="1" lang="zh-CN" altLang="en-US" sz="2000" dirty="0">
                <a:latin typeface="Optima" panose="02000503060000020004" pitchFamily="2" charset="0"/>
                <a:ea typeface="KaiTi" panose="02010609060101010101" pitchFamily="49" charset="-122"/>
              </a:rPr>
              <a:t>对象共享</a:t>
            </a:r>
          </a:p>
        </p:txBody>
      </p:sp>
      <p:sp>
        <p:nvSpPr>
          <p:cNvPr id="16" name="文本框 15">
            <a:extLst>
              <a:ext uri="{FF2B5EF4-FFF2-40B4-BE49-F238E27FC236}">
                <a16:creationId xmlns:a16="http://schemas.microsoft.com/office/drawing/2014/main" id="{BC410336-E23F-A144-9863-FFFED1F67BAD}"/>
              </a:ext>
            </a:extLst>
          </p:cNvPr>
          <p:cNvSpPr txBox="1"/>
          <p:nvPr/>
        </p:nvSpPr>
        <p:spPr>
          <a:xfrm>
            <a:off x="7156316" y="5084423"/>
            <a:ext cx="3748390" cy="70788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这里的枚举只是为了创建常量，不需要枚举名</a:t>
            </a:r>
          </a:p>
        </p:txBody>
      </p:sp>
      <p:sp>
        <p:nvSpPr>
          <p:cNvPr id="17" name="文本框 16">
            <a:extLst>
              <a:ext uri="{FF2B5EF4-FFF2-40B4-BE49-F238E27FC236}">
                <a16:creationId xmlns:a16="http://schemas.microsoft.com/office/drawing/2014/main" id="{3C87D894-14FD-C840-98F3-EDD039DBD800}"/>
              </a:ext>
            </a:extLst>
          </p:cNvPr>
          <p:cNvSpPr txBox="1"/>
          <p:nvPr/>
        </p:nvSpPr>
        <p:spPr>
          <a:xfrm>
            <a:off x="1011677" y="6488668"/>
            <a:ext cx="10456709" cy="369332"/>
          </a:xfrm>
          <a:prstGeom prst="rect">
            <a:avLst/>
          </a:prstGeom>
          <a:noFill/>
        </p:spPr>
        <p:txBody>
          <a:bodyPr wrap="none" rtlCol="0">
            <a:spAutoFit/>
          </a:bodyPr>
          <a:lstStyle/>
          <a:p>
            <a:r>
              <a:rPr kumimoji="1" lang="en-US" altLang="zh-CN" dirty="0">
                <a:highlight>
                  <a:srgbClr val="C0C0C0"/>
                </a:highlight>
                <a:latin typeface="Optima" panose="02000503060000020004" pitchFamily="2" charset="0"/>
                <a:ea typeface="KaiTi" panose="02010609060101010101" pitchFamily="49" charset="-122"/>
              </a:rPr>
              <a:t>C++98</a:t>
            </a:r>
            <a:r>
              <a:rPr kumimoji="1" lang="zh-CN" altLang="en-US" dirty="0">
                <a:highlight>
                  <a:srgbClr val="C0C0C0"/>
                </a:highlight>
                <a:latin typeface="Optima" panose="02000503060000020004" pitchFamily="2" charset="0"/>
                <a:ea typeface="KaiTi" panose="02010609060101010101" pitchFamily="49" charset="-122"/>
              </a:rPr>
              <a:t> 只能使用这种技术声明值为</a:t>
            </a:r>
            <a:r>
              <a:rPr kumimoji="1" lang="en-US" altLang="zh-CN" dirty="0">
                <a:highlight>
                  <a:srgbClr val="C0C0C0"/>
                </a:highlight>
                <a:latin typeface="Optima" panose="02000503060000020004" pitchFamily="2" charset="0"/>
                <a:ea typeface="KaiTi" panose="02010609060101010101" pitchFamily="49" charset="-122"/>
              </a:rPr>
              <a:t> int </a:t>
            </a:r>
            <a:r>
              <a:rPr kumimoji="1" lang="zh-CN" altLang="en-US" dirty="0">
                <a:highlight>
                  <a:srgbClr val="C0C0C0"/>
                </a:highlight>
                <a:latin typeface="Optima" panose="02000503060000020004" pitchFamily="2" charset="0"/>
                <a:ea typeface="KaiTi" panose="02010609060101010101" pitchFamily="49" charset="-122"/>
              </a:rPr>
              <a:t>或枚举的静态常量，而不可以存储</a:t>
            </a:r>
            <a:r>
              <a:rPr kumimoji="1" lang="en-US" altLang="zh-CN" dirty="0">
                <a:highlight>
                  <a:srgbClr val="C0C0C0"/>
                </a:highlight>
                <a:latin typeface="Optima" panose="02000503060000020004" pitchFamily="2" charset="0"/>
                <a:ea typeface="KaiTi" panose="02010609060101010101" pitchFamily="49" charset="-122"/>
              </a:rPr>
              <a:t> double </a:t>
            </a:r>
            <a:r>
              <a:rPr kumimoji="1" lang="zh-CN" altLang="en-US" dirty="0">
                <a:highlight>
                  <a:srgbClr val="C0C0C0"/>
                </a:highlight>
                <a:latin typeface="Optima" panose="02000503060000020004" pitchFamily="2" charset="0"/>
                <a:ea typeface="KaiTi" panose="02010609060101010101" pitchFamily="49" charset="-122"/>
              </a:rPr>
              <a:t>常量；</a:t>
            </a:r>
            <a:r>
              <a:rPr kumimoji="1" lang="en-US" altLang="zh-CN" dirty="0">
                <a:highlight>
                  <a:srgbClr val="C0C0C0"/>
                </a:highlight>
                <a:latin typeface="Optima" panose="02000503060000020004" pitchFamily="2" charset="0"/>
                <a:ea typeface="KaiTi" panose="02010609060101010101" pitchFamily="49" charset="-122"/>
              </a:rPr>
              <a:t>C++11 </a:t>
            </a:r>
            <a:r>
              <a:rPr kumimoji="1" lang="zh-CN" altLang="en-US" dirty="0">
                <a:highlight>
                  <a:srgbClr val="C0C0C0"/>
                </a:highlight>
                <a:latin typeface="Optima" panose="02000503060000020004" pitchFamily="2" charset="0"/>
                <a:ea typeface="KaiTi" panose="02010609060101010101" pitchFamily="49" charset="-122"/>
              </a:rPr>
              <a:t>可以</a:t>
            </a:r>
          </a:p>
        </p:txBody>
      </p:sp>
      <p:sp>
        <p:nvSpPr>
          <p:cNvPr id="18" name="文本框 17">
            <a:extLst>
              <a:ext uri="{FF2B5EF4-FFF2-40B4-BE49-F238E27FC236}">
                <a16:creationId xmlns:a16="http://schemas.microsoft.com/office/drawing/2014/main" id="{3CFDAD1F-7EFF-5940-B4CE-112B0D8EE0C6}"/>
              </a:ext>
            </a:extLst>
          </p:cNvPr>
          <p:cNvSpPr txBox="1"/>
          <p:nvPr/>
        </p:nvSpPr>
        <p:spPr>
          <a:xfrm>
            <a:off x="743071" y="6476070"/>
            <a:ext cx="405880" cy="369332"/>
          </a:xfrm>
          <a:prstGeom prst="rect">
            <a:avLst/>
          </a:prstGeom>
          <a:noFill/>
        </p:spPr>
        <p:txBody>
          <a:bodyPr wrap="none" rtlCol="0">
            <a:spAutoFit/>
          </a:bodyPr>
          <a:lstStyle/>
          <a:p>
            <a:r>
              <a:rPr kumimoji="1" lang="en-US" altLang="zh-CN" b="1" dirty="0">
                <a:solidFill>
                  <a:srgbClr val="C00000"/>
                </a:solidFill>
              </a:rPr>
              <a:t>|&gt;</a:t>
            </a:r>
            <a:endParaRPr kumimoji="1" lang="zh-CN" altLang="en-US" b="1" dirty="0">
              <a:solidFill>
                <a:srgbClr val="C00000"/>
              </a:solidFill>
            </a:endParaRPr>
          </a:p>
        </p:txBody>
      </p:sp>
    </p:spTree>
    <p:extLst>
      <p:ext uri="{BB962C8B-B14F-4D97-AF65-F5344CB8AC3E}">
        <p14:creationId xmlns:p14="http://schemas.microsoft.com/office/powerpoint/2010/main" val="236637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F8B40E-273D-4342-8139-F66DA8DE42C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6" name="文本框 5">
            <a:extLst>
              <a:ext uri="{FF2B5EF4-FFF2-40B4-BE49-F238E27FC236}">
                <a16:creationId xmlns:a16="http://schemas.microsoft.com/office/drawing/2014/main" id="{BC4AD712-12E5-6344-9012-1AB1C0F08407}"/>
              </a:ext>
            </a:extLst>
          </p:cNvPr>
          <p:cNvSpPr txBox="1"/>
          <p:nvPr/>
        </p:nvSpPr>
        <p:spPr>
          <a:xfrm>
            <a:off x="1916349" y="76944"/>
            <a:ext cx="2101174"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enumscoped.cpp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511EBC6-7485-F242-A583-B9D715BA5AAB}"/>
              </a:ext>
            </a:extLst>
          </p:cNvPr>
          <p:cNvSpPr txBox="1"/>
          <p:nvPr/>
        </p:nvSpPr>
        <p:spPr>
          <a:xfrm>
            <a:off x="1620957" y="912168"/>
            <a:ext cx="6162472" cy="646331"/>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176B0950-A353-2746-B108-B7859EBC96EA}"/>
              </a:ext>
            </a:extLst>
          </p:cNvPr>
          <p:cNvSpPr txBox="1"/>
          <p:nvPr/>
        </p:nvSpPr>
        <p:spPr>
          <a:xfrm>
            <a:off x="1620956" y="2022077"/>
            <a:ext cx="8163939" cy="1200329"/>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egg </a:t>
            </a:r>
            <a:r>
              <a:rPr lang="en" altLang="zh-CN" b="0" dirty="0" err="1">
                <a:solidFill>
                  <a:srgbClr val="3B3B3B"/>
                </a:solidFill>
                <a:effectLst/>
                <a:latin typeface="Menlo" panose="020B0609030804020204" pitchFamily="49" charset="0"/>
              </a:rPr>
              <a:t>choic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::Large;</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Floyd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::Medium;</a:t>
            </a:r>
          </a:p>
        </p:txBody>
      </p:sp>
      <p:sp>
        <p:nvSpPr>
          <p:cNvPr id="12" name="文本框 11">
            <a:extLst>
              <a:ext uri="{FF2B5EF4-FFF2-40B4-BE49-F238E27FC236}">
                <a16:creationId xmlns:a16="http://schemas.microsoft.com/office/drawing/2014/main" id="{A9E80F81-5BA6-6241-917E-8F7859026270}"/>
              </a:ext>
            </a:extLst>
          </p:cNvPr>
          <p:cNvSpPr txBox="1"/>
          <p:nvPr/>
        </p:nvSpPr>
        <p:spPr>
          <a:xfrm>
            <a:off x="1620956" y="3737533"/>
            <a:ext cx="8163938" cy="2308324"/>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err="1">
                <a:solidFill>
                  <a:srgbClr val="3B3B3B"/>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one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Medium;</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::Large;</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king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one;</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ring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Frodo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18B1771A-3745-B24F-8D9C-BCFB5D7D8985}"/>
              </a:ext>
            </a:extLst>
          </p:cNvPr>
          <p:cNvSpPr txBox="1"/>
          <p:nvPr/>
        </p:nvSpPr>
        <p:spPr>
          <a:xfrm>
            <a:off x="1620956" y="6376318"/>
            <a:ext cx="8844875" cy="369332"/>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pizza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short</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7B751646-44ED-7F46-9544-842CC5A17DB2}"/>
              </a:ext>
            </a:extLst>
          </p:cNvPr>
          <p:cNvSpPr txBox="1"/>
          <p:nvPr/>
        </p:nvSpPr>
        <p:spPr>
          <a:xfrm>
            <a:off x="374462" y="562451"/>
            <a:ext cx="278153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相同枚举量，产生冲突</a:t>
            </a:r>
          </a:p>
        </p:txBody>
      </p:sp>
      <p:sp>
        <p:nvSpPr>
          <p:cNvPr id="16" name="文本框 15">
            <a:extLst>
              <a:ext uri="{FF2B5EF4-FFF2-40B4-BE49-F238E27FC236}">
                <a16:creationId xmlns:a16="http://schemas.microsoft.com/office/drawing/2014/main" id="{92789800-210E-8646-9C09-73D1AD9197A8}"/>
              </a:ext>
            </a:extLst>
          </p:cNvPr>
          <p:cNvSpPr txBox="1"/>
          <p:nvPr/>
        </p:nvSpPr>
        <p:spPr>
          <a:xfrm>
            <a:off x="374461" y="1688147"/>
            <a:ext cx="553869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类作用域枚举，解决冲突，</a:t>
            </a:r>
            <a:r>
              <a:rPr kumimoji="1" lang="en-US" altLang="zh-CN" dirty="0">
                <a:latin typeface="Optima" panose="02000503060000020004" pitchFamily="2" charset="0"/>
                <a:ea typeface="KaiTi" panose="02010609060101010101" pitchFamily="49" charset="-122"/>
              </a:rPr>
              <a:t>struct </a:t>
            </a:r>
            <a:r>
              <a:rPr kumimoji="1" lang="zh-CN" altLang="en-US" dirty="0">
                <a:latin typeface="Optima" panose="02000503060000020004" pitchFamily="2" charset="0"/>
                <a:ea typeface="KaiTi" panose="02010609060101010101" pitchFamily="49" charset="-122"/>
              </a:rPr>
              <a:t>和</a:t>
            </a:r>
            <a:r>
              <a:rPr kumimoji="1" lang="en-US" altLang="zh-CN" dirty="0">
                <a:latin typeface="Optima" panose="02000503060000020004" pitchFamily="2" charset="0"/>
                <a:ea typeface="KaiTi" panose="02010609060101010101" pitchFamily="49" charset="-122"/>
              </a:rPr>
              <a:t> class </a:t>
            </a:r>
            <a:r>
              <a:rPr kumimoji="1" lang="zh-CN" altLang="en-US" dirty="0">
                <a:latin typeface="Optima" panose="02000503060000020004" pitchFamily="2" charset="0"/>
                <a:ea typeface="KaiTi" panose="02010609060101010101" pitchFamily="49" charset="-122"/>
              </a:rPr>
              <a:t>都可以</a:t>
            </a:r>
          </a:p>
        </p:txBody>
      </p:sp>
      <p:sp>
        <p:nvSpPr>
          <p:cNvPr id="17" name="文本框 16">
            <a:extLst>
              <a:ext uri="{FF2B5EF4-FFF2-40B4-BE49-F238E27FC236}">
                <a16:creationId xmlns:a16="http://schemas.microsoft.com/office/drawing/2014/main" id="{A0993595-87D0-6240-B03E-1326146F795D}"/>
              </a:ext>
            </a:extLst>
          </p:cNvPr>
          <p:cNvSpPr txBox="1"/>
          <p:nvPr/>
        </p:nvSpPr>
        <p:spPr>
          <a:xfrm>
            <a:off x="374461" y="3351736"/>
            <a:ext cx="832150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常规枚举会自动类型转换，而类作用域枚举不会隐式转换类型，必须显示转换</a:t>
            </a:r>
          </a:p>
        </p:txBody>
      </p:sp>
      <p:sp>
        <p:nvSpPr>
          <p:cNvPr id="18" name="文本框 17">
            <a:extLst>
              <a:ext uri="{FF2B5EF4-FFF2-40B4-BE49-F238E27FC236}">
                <a16:creationId xmlns:a16="http://schemas.microsoft.com/office/drawing/2014/main" id="{39869622-D2A6-2E45-9D3D-1BAB224BB551}"/>
              </a:ext>
            </a:extLst>
          </p:cNvPr>
          <p:cNvSpPr txBox="1"/>
          <p:nvPr/>
        </p:nvSpPr>
        <p:spPr>
          <a:xfrm>
            <a:off x="374461" y="6062322"/>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指定底层类型</a:t>
            </a:r>
          </a:p>
        </p:txBody>
      </p:sp>
    </p:spTree>
    <p:extLst>
      <p:ext uri="{BB962C8B-B14F-4D97-AF65-F5344CB8AC3E}">
        <p14:creationId xmlns:p14="http://schemas.microsoft.com/office/powerpoint/2010/main" val="1784006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898054-C248-9F48-A485-2703C392A371}"/>
              </a:ext>
            </a:extLst>
          </p:cNvPr>
          <p:cNvSpPr txBox="1"/>
          <p:nvPr/>
        </p:nvSpPr>
        <p:spPr>
          <a:xfrm>
            <a:off x="0" y="0"/>
            <a:ext cx="179420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ADT-Stack</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5E8D55CF-2245-684E-9DD5-80A37F3363D2}"/>
              </a:ext>
            </a:extLst>
          </p:cNvPr>
          <p:cNvSpPr txBox="1"/>
          <p:nvPr/>
        </p:nvSpPr>
        <p:spPr>
          <a:xfrm>
            <a:off x="1916349" y="76944"/>
            <a:ext cx="5875506"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mystack.h</a:t>
            </a:r>
            <a:r>
              <a:rPr lang="zh-CN" altLang="en-US" b="1" dirty="0">
                <a:latin typeface="Optima" panose="02000503060000020004" pitchFamily="2" charset="0"/>
              </a:rPr>
              <a:t> </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mystack.cpp</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stacker.cpp</a:t>
            </a:r>
            <a:endParaRPr lang="zh-CN" altLang="en-US" b="1" dirty="0">
              <a:highlight>
                <a:srgbClr val="FFFF00"/>
              </a:highlight>
              <a:latin typeface="Optima" panose="02000503060000020004" pitchFamily="2" charset="0"/>
            </a:endParaRPr>
          </a:p>
        </p:txBody>
      </p:sp>
    </p:spTree>
    <p:extLst>
      <p:ext uri="{BB962C8B-B14F-4D97-AF65-F5344CB8AC3E}">
        <p14:creationId xmlns:p14="http://schemas.microsoft.com/office/powerpoint/2010/main" val="2644704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580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66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第十一章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使用类</a:t>
            </a:r>
          </a:p>
        </p:txBody>
      </p:sp>
    </p:spTree>
    <p:extLst>
      <p:ext uri="{BB962C8B-B14F-4D97-AF65-F5344CB8AC3E}">
        <p14:creationId xmlns:p14="http://schemas.microsoft.com/office/powerpoint/2010/main" val="2454386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A23D6A-516E-0349-87FE-E92891701C3E}"/>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返回值</a:t>
            </a:r>
          </a:p>
        </p:txBody>
      </p:sp>
      <p:sp>
        <p:nvSpPr>
          <p:cNvPr id="3" name="文本框 2">
            <a:extLst>
              <a:ext uri="{FF2B5EF4-FFF2-40B4-BE49-F238E27FC236}">
                <a16:creationId xmlns:a16="http://schemas.microsoft.com/office/drawing/2014/main" id="{C0BEF613-7736-2A4B-9C18-C1DA2699BF60}"/>
              </a:ext>
            </a:extLst>
          </p:cNvPr>
          <p:cNvSpPr txBox="1"/>
          <p:nvPr/>
        </p:nvSpPr>
        <p:spPr>
          <a:xfrm>
            <a:off x="1916349" y="76944"/>
            <a:ext cx="2101174" cy="369332"/>
          </a:xfrm>
          <a:prstGeom prst="rect">
            <a:avLst/>
          </a:prstGeom>
          <a:noFill/>
        </p:spPr>
        <p:txBody>
          <a:bodyPr wrap="square">
            <a:spAutoFit/>
          </a:bodyPr>
          <a:lstStyle/>
          <a:p>
            <a:r>
              <a:rPr lang="en-US" altLang="zh-CN" b="1" dirty="0">
                <a:highlight>
                  <a:srgbClr val="FFFF00"/>
                </a:highlight>
                <a:latin typeface="Optima" panose="02000503060000020004" pitchFamily="2" charset="0"/>
              </a:rPr>
              <a:t>mytime0.h</a:t>
            </a:r>
            <a:endParaRPr lang="zh-CN" altLang="en-US" b="1" dirty="0">
              <a:highlight>
                <a:srgbClr val="FFFF00"/>
              </a:highlight>
              <a:latin typeface="Optima" panose="02000503060000020004" pitchFamily="2" charset="0"/>
            </a:endParaRPr>
          </a:p>
        </p:txBody>
      </p:sp>
      <p:sp>
        <p:nvSpPr>
          <p:cNvPr id="4" name="文本框 3">
            <a:extLst>
              <a:ext uri="{FF2B5EF4-FFF2-40B4-BE49-F238E27FC236}">
                <a16:creationId xmlns:a16="http://schemas.microsoft.com/office/drawing/2014/main" id="{D0C25E18-C60A-4A4C-9BA4-FAD7D3EFB63E}"/>
              </a:ext>
            </a:extLst>
          </p:cNvPr>
          <p:cNvSpPr txBox="1"/>
          <p:nvPr/>
        </p:nvSpPr>
        <p:spPr>
          <a:xfrm>
            <a:off x="1429966" y="1381328"/>
            <a:ext cx="4801314" cy="400110"/>
          </a:xfrm>
          <a:prstGeom prst="rect">
            <a:avLst/>
          </a:prstGeom>
          <a:noFill/>
        </p:spPr>
        <p:txBody>
          <a:bodyPr wrap="none" rtlCol="0">
            <a:spAutoFit/>
          </a:bodyPr>
          <a:lstStyle/>
          <a:p>
            <a:r>
              <a:rPr kumimoji="1" lang="zh-CN" altLang="en-US" sz="2000" dirty="0">
                <a:latin typeface="KaiTi" panose="02010609060101010101" pitchFamily="49" charset="-122"/>
                <a:ea typeface="KaiTi" panose="02010609060101010101" pitchFamily="49" charset="-122"/>
              </a:rPr>
              <a:t>不要返回指向局部变量或临时对象的引用</a:t>
            </a:r>
          </a:p>
        </p:txBody>
      </p:sp>
    </p:spTree>
    <p:extLst>
      <p:ext uri="{BB962C8B-B14F-4D97-AF65-F5344CB8AC3E}">
        <p14:creationId xmlns:p14="http://schemas.microsoft.com/office/powerpoint/2010/main" val="5673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B51E6F-4FE0-5647-ACC0-8651A77A06CF}"/>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函数指针</a:t>
            </a:r>
          </a:p>
        </p:txBody>
      </p:sp>
      <p:grpSp>
        <p:nvGrpSpPr>
          <p:cNvPr id="9" name="组合 8">
            <a:extLst>
              <a:ext uri="{FF2B5EF4-FFF2-40B4-BE49-F238E27FC236}">
                <a16:creationId xmlns:a16="http://schemas.microsoft.com/office/drawing/2014/main" id="{781737CE-5F7F-444D-8537-B2AB8388B9BC}"/>
              </a:ext>
            </a:extLst>
          </p:cNvPr>
          <p:cNvGrpSpPr/>
          <p:nvPr/>
        </p:nvGrpSpPr>
        <p:grpSpPr>
          <a:xfrm>
            <a:off x="3527582" y="-29184"/>
            <a:ext cx="4633928" cy="7294305"/>
            <a:chOff x="1620957" y="-29184"/>
            <a:chExt cx="4633928" cy="7294305"/>
          </a:xfrm>
        </p:grpSpPr>
        <p:sp>
          <p:nvSpPr>
            <p:cNvPr id="3" name="文本框 2">
              <a:extLst>
                <a:ext uri="{FF2B5EF4-FFF2-40B4-BE49-F238E27FC236}">
                  <a16:creationId xmlns:a16="http://schemas.microsoft.com/office/drawing/2014/main" id="{DDAC2522-FD12-894E-96A9-1D9B3B4A12B3}"/>
                </a:ext>
              </a:extLst>
            </p:cNvPr>
            <p:cNvSpPr txBox="1"/>
            <p:nvPr/>
          </p:nvSpPr>
          <p:spPr>
            <a:xfrm>
              <a:off x="1620957" y="-29184"/>
              <a:ext cx="4633928" cy="7294305"/>
            </a:xfrm>
            <a:prstGeom prst="rect">
              <a:avLst/>
            </a:prstGeom>
            <a:noFill/>
          </p:spPr>
          <p:txBody>
            <a:bodyPr wrap="square">
              <a:spAutoFit/>
            </a:bodyPr>
            <a:lstStyle/>
            <a:p>
              <a:r>
                <a:rPr lang="en-US" altLang="zh-CN" b="0" dirty="0">
                  <a:solidFill>
                    <a:srgbClr val="AF00DB"/>
                  </a:solidFill>
                  <a:effectLst/>
                  <a:latin typeface="Menlo" panose="020B0609030804020204" pitchFamily="49" charset="0"/>
                </a:rPr>
                <a:t>#</a:t>
              </a:r>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US" altLang="zh-CN" dirty="0">
                  <a:solidFill>
                    <a:srgbClr val="098658"/>
                  </a:solidFill>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2A87EC17-8ABC-3249-817F-169AC5E7584D}"/>
                </a:ext>
              </a:extLst>
            </p:cNvPr>
            <p:cNvSpPr txBox="1"/>
            <p:nvPr/>
          </p:nvSpPr>
          <p:spPr>
            <a:xfrm>
              <a:off x="4503906" y="875488"/>
              <a:ext cx="1107996" cy="369332"/>
            </a:xfrm>
            <a:prstGeom prst="rect">
              <a:avLst/>
            </a:prstGeom>
            <a:noFill/>
          </p:spPr>
          <p:txBody>
            <a:bodyPr wrap="none" rtlCol="0">
              <a:spAutoFit/>
            </a:bodyPr>
            <a:lstStyle/>
            <a:p>
              <a:r>
                <a:rPr kumimoji="1" lang="zh-CN" altLang="en-US" b="1" dirty="0">
                  <a:highlight>
                    <a:srgbClr val="FFFF00"/>
                  </a:highlight>
                </a:rPr>
                <a:t>函数声明</a:t>
              </a:r>
            </a:p>
          </p:txBody>
        </p:sp>
        <p:sp>
          <p:nvSpPr>
            <p:cNvPr id="6" name="文本框 5">
              <a:extLst>
                <a:ext uri="{FF2B5EF4-FFF2-40B4-BE49-F238E27FC236}">
                  <a16:creationId xmlns:a16="http://schemas.microsoft.com/office/drawing/2014/main" id="{5035483A-3D66-A941-9127-FAA8D000879F}"/>
                </a:ext>
              </a:extLst>
            </p:cNvPr>
            <p:cNvSpPr txBox="1"/>
            <p:nvPr/>
          </p:nvSpPr>
          <p:spPr>
            <a:xfrm>
              <a:off x="4503906" y="1244820"/>
              <a:ext cx="1569660" cy="369332"/>
            </a:xfrm>
            <a:prstGeom prst="rect">
              <a:avLst/>
            </a:prstGeom>
            <a:noFill/>
          </p:spPr>
          <p:txBody>
            <a:bodyPr wrap="none" rtlCol="0">
              <a:spAutoFit/>
            </a:bodyPr>
            <a:lstStyle/>
            <a:p>
              <a:r>
                <a:rPr kumimoji="1" lang="zh-CN" altLang="en-US" b="1" dirty="0">
                  <a:highlight>
                    <a:srgbClr val="FFFF00"/>
                  </a:highlight>
                </a:rPr>
                <a:t>函数指针声明</a:t>
              </a:r>
            </a:p>
          </p:txBody>
        </p:sp>
        <p:sp>
          <p:nvSpPr>
            <p:cNvPr id="7" name="文本框 6">
              <a:extLst>
                <a:ext uri="{FF2B5EF4-FFF2-40B4-BE49-F238E27FC236}">
                  <a16:creationId xmlns:a16="http://schemas.microsoft.com/office/drawing/2014/main" id="{6A022E5B-176E-C64B-91B5-2870D5EEEFD9}"/>
                </a:ext>
              </a:extLst>
            </p:cNvPr>
            <p:cNvSpPr txBox="1"/>
            <p:nvPr/>
          </p:nvSpPr>
          <p:spPr>
            <a:xfrm>
              <a:off x="2665378" y="2101094"/>
              <a:ext cx="646331" cy="369332"/>
            </a:xfrm>
            <a:prstGeom prst="rect">
              <a:avLst/>
            </a:prstGeom>
            <a:noFill/>
          </p:spPr>
          <p:txBody>
            <a:bodyPr wrap="none" rtlCol="0">
              <a:spAutoFit/>
            </a:bodyPr>
            <a:lstStyle/>
            <a:p>
              <a:r>
                <a:rPr kumimoji="1" lang="zh-CN" altLang="en-US" b="1" dirty="0">
                  <a:highlight>
                    <a:srgbClr val="FFFF00"/>
                  </a:highlight>
                </a:rPr>
                <a:t>绑定</a:t>
              </a:r>
            </a:p>
          </p:txBody>
        </p:sp>
        <p:sp>
          <p:nvSpPr>
            <p:cNvPr id="8" name="文本框 7">
              <a:extLst>
                <a:ext uri="{FF2B5EF4-FFF2-40B4-BE49-F238E27FC236}">
                  <a16:creationId xmlns:a16="http://schemas.microsoft.com/office/drawing/2014/main" id="{7DA947BD-A509-324F-AC6E-D5232CA568E0}"/>
                </a:ext>
              </a:extLst>
            </p:cNvPr>
            <p:cNvSpPr txBox="1"/>
            <p:nvPr/>
          </p:nvSpPr>
          <p:spPr>
            <a:xfrm>
              <a:off x="3229583" y="3696032"/>
              <a:ext cx="1569660" cy="369332"/>
            </a:xfrm>
            <a:prstGeom prst="rect">
              <a:avLst/>
            </a:prstGeom>
            <a:noFill/>
          </p:spPr>
          <p:txBody>
            <a:bodyPr wrap="none" rtlCol="0">
              <a:spAutoFit/>
            </a:bodyPr>
            <a:lstStyle/>
            <a:p>
              <a:r>
                <a:rPr kumimoji="1" lang="zh-CN" altLang="en-US" b="1" dirty="0">
                  <a:highlight>
                    <a:srgbClr val="FFFF00"/>
                  </a:highlight>
                </a:rPr>
                <a:t>两种调用方法</a:t>
              </a:r>
            </a:p>
          </p:txBody>
        </p:sp>
      </p:grpSp>
    </p:spTree>
    <p:extLst>
      <p:ext uri="{BB962C8B-B14F-4D97-AF65-F5344CB8AC3E}">
        <p14:creationId xmlns:p14="http://schemas.microsoft.com/office/powerpoint/2010/main" val="214852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A7DC5D-2BA5-4D43-A460-1853D28B5F9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重载限制</a:t>
            </a:r>
          </a:p>
        </p:txBody>
      </p:sp>
      <p:sp>
        <p:nvSpPr>
          <p:cNvPr id="3" name="文本框 2">
            <a:extLst>
              <a:ext uri="{FF2B5EF4-FFF2-40B4-BE49-F238E27FC236}">
                <a16:creationId xmlns:a16="http://schemas.microsoft.com/office/drawing/2014/main" id="{A47B4FD2-06A2-A644-8102-3A0A6C7A8049}"/>
              </a:ext>
            </a:extLst>
          </p:cNvPr>
          <p:cNvSpPr txBox="1"/>
          <p:nvPr/>
        </p:nvSpPr>
        <p:spPr>
          <a:xfrm>
            <a:off x="810478" y="612842"/>
            <a:ext cx="9586535" cy="5124736"/>
          </a:xfrm>
          <a:prstGeom prst="rect">
            <a:avLst/>
          </a:prstGeom>
          <a:noFill/>
        </p:spPr>
        <p:txBody>
          <a:bodyPr wrap="none" rtlCol="0">
            <a:spAutoFit/>
          </a:bodyPr>
          <a:lstStyle/>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重载后的运算符至少有一个操作数是用户定义的类型</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不能违反运算符原来的规则、优先级</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不能创建新运算符</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不能重载下面的运算符</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err="1">
                <a:latin typeface="Optima" panose="02000503060000020004" pitchFamily="2" charset="0"/>
                <a:ea typeface="KaiTi" panose="02010609060101010101" pitchFamily="49" charset="-122"/>
              </a:rPr>
              <a:t>sizeof</a:t>
            </a:r>
            <a:r>
              <a:rPr kumimoji="1" lang="en-US" altLang="zh-CN" sz="2000" dirty="0">
                <a:latin typeface="Optima" panose="02000503060000020004" pitchFamily="2" charset="0"/>
                <a:ea typeface="KaiTi" panose="02010609060101010101" pitchFamily="49" charset="-122"/>
              </a:rPr>
              <a:t>	.	::	?:	</a:t>
            </a:r>
            <a:r>
              <a:rPr kumimoji="1" lang="en-US" altLang="zh-CN" sz="2000" dirty="0" err="1">
                <a:latin typeface="Optima" panose="02000503060000020004" pitchFamily="2" charset="0"/>
                <a:ea typeface="KaiTi" panose="02010609060101010101" pitchFamily="49" charset="-122"/>
              </a:rPr>
              <a:t>typeid</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const_cast</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dynamic_cast</a:t>
            </a:r>
            <a:r>
              <a:rPr kumimoji="1" lang="en-US" altLang="zh-CN" sz="2000" dirty="0">
                <a:latin typeface="Optima" panose="02000503060000020004" pitchFamily="2" charset="0"/>
                <a:ea typeface="KaiTi" panose="02010609060101010101" pitchFamily="49" charset="-122"/>
              </a:rPr>
              <a:t>……</a:t>
            </a: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大多数运算符既可以是成员也可以是非成员函数，但是下面的只能是成员函数</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-&gt;</a:t>
            </a:r>
          </a:p>
          <a:p>
            <a:pPr marL="285750" indent="-285750">
              <a:lnSpc>
                <a:spcPct val="150000"/>
              </a:lnSpc>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4017830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DE9881-1B45-CA49-8C23-BC0C7FA76FEE}"/>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友元函数</a:t>
            </a:r>
          </a:p>
        </p:txBody>
      </p:sp>
      <p:sp>
        <p:nvSpPr>
          <p:cNvPr id="3" name="文本框 2">
            <a:extLst>
              <a:ext uri="{FF2B5EF4-FFF2-40B4-BE49-F238E27FC236}">
                <a16:creationId xmlns:a16="http://schemas.microsoft.com/office/drawing/2014/main" id="{23D79150-49F5-FC44-BF1E-45F965761790}"/>
              </a:ext>
            </a:extLst>
          </p:cNvPr>
          <p:cNvSpPr txBox="1"/>
          <p:nvPr/>
        </p:nvSpPr>
        <p:spPr>
          <a:xfrm>
            <a:off x="810478" y="819197"/>
            <a:ext cx="11381522" cy="1631216"/>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友元函数将其原型放在类声明中，并加上</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只有在类声明中的原型可以加</a:t>
            </a:r>
            <a:r>
              <a:rPr kumimoji="1" lang="en-US" altLang="zh-CN" sz="2000" dirty="0">
                <a:latin typeface="Optima" panose="02000503060000020004" pitchFamily="2" charset="0"/>
                <a:ea typeface="KaiTi" panose="02010609060101010101" pitchFamily="49" charset="-122"/>
              </a:rPr>
              <a:t> friend</a:t>
            </a:r>
            <a:r>
              <a:rPr kumimoji="1" lang="zh-CN" altLang="en-US" sz="2000" dirty="0">
                <a:latin typeface="Optima" panose="02000503060000020004" pitchFamily="2" charset="0"/>
                <a:ea typeface="KaiTi" panose="02010609060101010101" pitchFamily="49" charset="-122"/>
              </a:rPr>
              <a:t>，除非函数定义也是原型，否则不可以在函数定义使用</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友元函数是非成员函数，但是访问权限与成员函数相同</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E6C3F5DB-9B0E-8340-854D-6DC38034DD94}"/>
              </a:ext>
            </a:extLst>
          </p:cNvPr>
          <p:cNvSpPr txBox="1"/>
          <p:nvPr/>
        </p:nvSpPr>
        <p:spPr>
          <a:xfrm>
            <a:off x="457198" y="2913357"/>
            <a:ext cx="9824937" cy="1631216"/>
          </a:xfrm>
          <a:prstGeom prst="rect">
            <a:avLst/>
          </a:prstGeom>
          <a:noFill/>
        </p:spPr>
        <p:txBody>
          <a:bodyPr wrap="square">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如果要对类</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重载运算符</a:t>
            </a:r>
            <a:r>
              <a:rPr kumimoji="1" lang="zh-CN" altLang="en-US" sz="2000" dirty="0">
                <a:latin typeface="Optima" panose="02000503060000020004" pitchFamily="2" charset="0"/>
                <a:ea typeface="KaiTi" panose="02010609060101010101" pitchFamily="49" charset="-122"/>
              </a:rPr>
              <a:t>，并且第一个操作数是非类的，就可以使用友元函数</a:t>
            </a:r>
            <a:r>
              <a:rPr kumimoji="1" lang="zh-CN" altLang="en-US" sz="2000" b="1" dirty="0">
                <a:solidFill>
                  <a:srgbClr val="C00000"/>
                </a:solidFill>
                <a:latin typeface="Optima" panose="02000503060000020004" pitchFamily="2" charset="0"/>
                <a:ea typeface="KaiTi" panose="02010609060101010101" pitchFamily="49" charset="-122"/>
              </a:rPr>
              <a:t>反转</a:t>
            </a:r>
            <a:r>
              <a:rPr kumimoji="1" lang="zh-CN" altLang="en-US" sz="2000" dirty="0">
                <a:latin typeface="Optima" panose="02000503060000020004" pitchFamily="2" charset="0"/>
                <a:ea typeface="KaiTi" panose="02010609060101010101" pitchFamily="49" charset="-122"/>
              </a:rPr>
              <a:t>操作数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267F99"/>
                </a:solidFill>
                <a:effectLst/>
                <a:latin typeface="Optima" panose="02000503060000020004" pitchFamily="2" charset="0"/>
                <a:ea typeface="KaiTi" panose="02010609060101010101" pitchFamily="49" charset="-122"/>
              </a:rPr>
              <a:t>	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r>
              <a:rPr lang="en" altLang="zh-CN" sz="2000" b="0" dirty="0">
                <a:solidFill>
                  <a:srgbClr val="0000FF"/>
                </a:solidFill>
                <a:effectLst/>
                <a:latin typeface="Optima" panose="02000503060000020004" pitchFamily="2" charset="0"/>
                <a:ea typeface="KaiTi" panose="02010609060101010101" pitchFamily="49" charset="-122"/>
              </a:rPr>
              <a:t>	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AF00DB"/>
                </a:solidFill>
                <a:effectLst/>
                <a:latin typeface="Optima" panose="02000503060000020004" pitchFamily="2" charset="0"/>
                <a:ea typeface="KaiTi" panose="02010609060101010101" pitchFamily="49" charset="-122"/>
              </a:rPr>
              <a:t>return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0D0BFB1-0D1D-F948-B7A4-E0CC525E1B90}"/>
              </a:ext>
            </a:extLst>
          </p:cNvPr>
          <p:cNvSpPr txBox="1"/>
          <p:nvPr/>
        </p:nvSpPr>
        <p:spPr>
          <a:xfrm>
            <a:off x="457198" y="5007517"/>
            <a:ext cx="10204316" cy="1631216"/>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 </a:t>
            </a:r>
            <a:r>
              <a:rPr kumimoji="1" lang="en-US" altLang="zh-CN" sz="2000" b="1" dirty="0">
                <a:solidFill>
                  <a:srgbClr val="C00000"/>
                </a:solidFill>
                <a:highlight>
                  <a:srgbClr val="FFFF00"/>
                </a:highlight>
                <a:latin typeface="Optima" panose="02000503060000020004" pitchFamily="2" charset="0"/>
                <a:ea typeface="KaiTi" panose="02010609060101010101" pitchFamily="49" charset="-122"/>
              </a:rPr>
              <a:t>&lt;&lt;</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 运算符</a:t>
            </a:r>
            <a:endParaRPr kumimoji="1" lang="en-US" altLang="zh-CN" sz="2000" b="1" dirty="0">
              <a:solidFill>
                <a:srgbClr val="C00000"/>
              </a:solidFill>
              <a:highlight>
                <a:srgbClr val="FFFF00"/>
              </a:highlight>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必须使用友元函数，因为 </a:t>
            </a:r>
            <a:r>
              <a:rPr kumimoji="1" lang="en-US" altLang="zh-CN" sz="2000" dirty="0">
                <a:latin typeface="Optima" panose="02000503060000020004" pitchFamily="2" charset="0"/>
                <a:ea typeface="KaiTi" panose="02010609060101010101" pitchFamily="49" charset="-122"/>
              </a:rPr>
              <a:t>operator&lt;&lt;()</a:t>
            </a:r>
            <a:r>
              <a:rPr kumimoji="1" lang="zh-CN" altLang="en-US" sz="2000" dirty="0">
                <a:latin typeface="Optima" panose="02000503060000020004" pitchFamily="2" charset="0"/>
                <a:ea typeface="KaiTi" panose="02010609060101010101" pitchFamily="49" charset="-122"/>
              </a:rPr>
              <a:t> 运算符的第一个操作数必须是 </a:t>
            </a:r>
            <a:r>
              <a:rPr kumimoji="1" lang="en-US" altLang="zh-CN" sz="2000" dirty="0" err="1">
                <a:latin typeface="Optima" panose="02000503060000020004" pitchFamily="2" charset="0"/>
                <a:ea typeface="KaiTi" panose="02010609060101010101" pitchFamily="49" charset="-122"/>
              </a:rPr>
              <a:t>ostream</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类对象</a:t>
            </a:r>
            <a:r>
              <a:rPr kumimoji="1" lang="en-US" altLang="zh-CN"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cout</a:t>
            </a:r>
            <a:r>
              <a:rPr kumimoji="1" lang="en-US" altLang="zh-CN" sz="2000" dirty="0">
                <a:latin typeface="Optima" panose="02000503060000020004" pitchFamily="2" charset="0"/>
                <a:ea typeface="KaiTi" panose="02010609060101010101" pitchFamily="49" charset="-122"/>
              </a:rPr>
              <a:t>)</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operator&lt;&lt;</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err="1">
                <a:solidFill>
                  <a:srgbClr val="001080"/>
                </a:solidFill>
                <a:effectLst/>
                <a:latin typeface="Optima" panose="02000503060000020004" pitchFamily="2" charset="0"/>
                <a:ea typeface="KaiTi" panose="02010609060101010101" pitchFamily="49" charset="-122"/>
              </a:rPr>
              <a:t>os</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a:t>
            </a:r>
          </a:p>
        </p:txBody>
      </p:sp>
    </p:spTree>
    <p:extLst>
      <p:ext uri="{BB962C8B-B14F-4D97-AF65-F5344CB8AC3E}">
        <p14:creationId xmlns:p14="http://schemas.microsoft.com/office/powerpoint/2010/main" val="3520123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D7BC-7530-2D41-B4E8-DBAD809B7D3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成员和非成员</a:t>
            </a:r>
          </a:p>
        </p:txBody>
      </p:sp>
      <p:sp>
        <p:nvSpPr>
          <p:cNvPr id="5" name="文本框 4">
            <a:extLst>
              <a:ext uri="{FF2B5EF4-FFF2-40B4-BE49-F238E27FC236}">
                <a16:creationId xmlns:a16="http://schemas.microsoft.com/office/drawing/2014/main" id="{A7190912-BAB9-A241-A437-36CD99BF6074}"/>
              </a:ext>
            </a:extLst>
          </p:cNvPr>
          <p:cNvSpPr txBox="1"/>
          <p:nvPr/>
        </p:nvSpPr>
        <p:spPr>
          <a:xfrm>
            <a:off x="817124" y="1138136"/>
            <a:ext cx="6942991" cy="3785652"/>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lang="en" altLang="zh-CN" sz="2000" dirty="0">
              <a:solidFill>
                <a:srgbClr val="3B3B3B"/>
              </a:solidFill>
              <a:latin typeface="Optima" panose="02000503060000020004" pitchFamily="2" charset="0"/>
              <a:ea typeface="KaiTi" panose="02010609060101010101" pitchFamily="49" charset="-122"/>
            </a:endParaRPr>
          </a:p>
          <a:p>
            <a:pPr marL="742950" lvl="1" indent="-285750">
              <a:buFont typeface="Wingdings" pitchFamily="2" charset="2"/>
              <a:buChar char="Ø"/>
            </a:pPr>
            <a:r>
              <a:rPr lang="en-US" altLang="zh-CN" sz="2000" dirty="0">
                <a:solidFill>
                  <a:srgbClr val="3B3B3B"/>
                </a:solidFill>
                <a:latin typeface="Optima" panose="02000503060000020004" pitchFamily="2" charset="0"/>
                <a:ea typeface="KaiTi" panose="02010609060101010101" pitchFamily="49" charset="-122"/>
              </a:rPr>
              <a:t>this </a:t>
            </a:r>
            <a:r>
              <a:rPr lang="zh-CN" altLang="en-US" sz="2000" dirty="0">
                <a:solidFill>
                  <a:srgbClr val="3B3B3B"/>
                </a:solidFill>
                <a:latin typeface="Optima" panose="02000503060000020004" pitchFamily="2" charset="0"/>
                <a:ea typeface="KaiTi" panose="02010609060101010101" pitchFamily="49" charset="-122"/>
              </a:rPr>
              <a:t>指针隐式传递</a:t>
            </a:r>
            <a:endParaRPr lang="en" altLang="zh-CN" sz="2000" b="0" dirty="0">
              <a:solidFill>
                <a:srgbClr val="3B3B3B"/>
              </a:solidFill>
              <a:effectLst/>
              <a:latin typeface="Optima" panose="02000503060000020004" pitchFamily="2" charset="0"/>
              <a:ea typeface="KaiTi" panose="02010609060101010101" pitchFamily="49" charset="-122"/>
            </a:endParaRPr>
          </a:p>
          <a:p>
            <a:pPr marL="742950" lvl="1"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非成员函数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t1</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t2</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1400157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B91543-A28F-884D-B4B3-588949F9E291}"/>
              </a:ext>
            </a:extLst>
          </p:cNvPr>
          <p:cNvSpPr txBox="1"/>
          <p:nvPr/>
        </p:nvSpPr>
        <p:spPr>
          <a:xfrm>
            <a:off x="0" y="0"/>
            <a:ext cx="52116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类型的自动转换和强制类型转换</a:t>
            </a:r>
          </a:p>
        </p:txBody>
      </p:sp>
      <p:sp>
        <p:nvSpPr>
          <p:cNvPr id="3" name="文本框 2">
            <a:extLst>
              <a:ext uri="{FF2B5EF4-FFF2-40B4-BE49-F238E27FC236}">
                <a16:creationId xmlns:a16="http://schemas.microsoft.com/office/drawing/2014/main" id="{8D28DCD3-97F8-3344-86C6-D71A5C6A30D4}"/>
              </a:ext>
            </a:extLst>
          </p:cNvPr>
          <p:cNvSpPr txBox="1"/>
          <p:nvPr/>
        </p:nvSpPr>
        <p:spPr>
          <a:xfrm>
            <a:off x="1001949" y="1265234"/>
            <a:ext cx="8715984" cy="1323439"/>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只接受一个参数的构造函数定义了从</a:t>
            </a:r>
            <a:r>
              <a:rPr kumimoji="1" lang="zh-CN" altLang="en-US" sz="2000" b="1" dirty="0">
                <a:solidFill>
                  <a:srgbClr val="C00000"/>
                </a:solidFill>
                <a:latin typeface="Optima" panose="02000503060000020004" pitchFamily="2" charset="0"/>
                <a:ea typeface="KaiTi" panose="02010609060101010101" pitchFamily="49" charset="-122"/>
              </a:rPr>
              <a:t>参数类型</a:t>
            </a:r>
            <a:r>
              <a:rPr kumimoji="1" lang="zh-CN" altLang="en-US" sz="2000" dirty="0">
                <a:latin typeface="Optima" panose="02000503060000020004" pitchFamily="2" charset="0"/>
                <a:ea typeface="KaiTi" panose="02010609060101010101" pitchFamily="49" charset="-122"/>
              </a:rPr>
              <a:t>到</a:t>
            </a:r>
            <a:r>
              <a:rPr kumimoji="1" lang="zh-CN" altLang="en-US" sz="2000" b="1" dirty="0">
                <a:solidFill>
                  <a:srgbClr val="C00000"/>
                </a:solidFill>
                <a:latin typeface="Optima" panose="02000503060000020004" pitchFamily="2" charset="0"/>
                <a:ea typeface="KaiTi" panose="02010609060101010101" pitchFamily="49" charset="-122"/>
              </a:rPr>
              <a:t>类类型</a:t>
            </a:r>
            <a:r>
              <a:rPr kumimoji="1" lang="zh-CN" altLang="en-US" sz="2000" dirty="0">
                <a:latin typeface="Optima" panose="02000503060000020004" pitchFamily="2" charset="0"/>
                <a:ea typeface="KaiTi" panose="02010609060101010101" pitchFamily="49" charset="-122"/>
              </a:rPr>
              <a:t>的转换</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如果使用</a:t>
            </a: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关键字限定这种构造函数，则只能显示转换，不可以隐式转换</a:t>
            </a:r>
          </a:p>
        </p:txBody>
      </p:sp>
      <p:sp>
        <p:nvSpPr>
          <p:cNvPr id="4" name="文本框 3">
            <a:extLst>
              <a:ext uri="{FF2B5EF4-FFF2-40B4-BE49-F238E27FC236}">
                <a16:creationId xmlns:a16="http://schemas.microsoft.com/office/drawing/2014/main" id="{7414A87E-289F-2547-B9D4-8F3A0811D9A2}"/>
              </a:ext>
            </a:extLst>
          </p:cNvPr>
          <p:cNvSpPr txBox="1"/>
          <p:nvPr/>
        </p:nvSpPr>
        <p:spPr>
          <a:xfrm>
            <a:off x="343683" y="787940"/>
            <a:ext cx="2492990"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构造函数的类型转换</a:t>
            </a:r>
          </a:p>
        </p:txBody>
      </p:sp>
      <p:sp>
        <p:nvSpPr>
          <p:cNvPr id="5" name="文本框 4">
            <a:extLst>
              <a:ext uri="{FF2B5EF4-FFF2-40B4-BE49-F238E27FC236}">
                <a16:creationId xmlns:a16="http://schemas.microsoft.com/office/drawing/2014/main" id="{C5DE826E-67F4-1D49-AF52-5240E0CDC2CE}"/>
              </a:ext>
            </a:extLst>
          </p:cNvPr>
          <p:cNvSpPr txBox="1"/>
          <p:nvPr/>
        </p:nvSpPr>
        <p:spPr>
          <a:xfrm>
            <a:off x="2762655" y="776937"/>
            <a:ext cx="1831233" cy="400110"/>
          </a:xfrm>
          <a:prstGeom prst="rect">
            <a:avLst/>
          </a:prstGeom>
          <a:noFill/>
        </p:spPr>
        <p:txBody>
          <a:bodyPr wrap="square">
            <a:spAutoFit/>
          </a:bodyPr>
          <a:lstStyle/>
          <a:p>
            <a:r>
              <a:rPr lang="en-US" altLang="zh-CN" sz="2000" b="1" dirty="0" err="1">
                <a:highlight>
                  <a:srgbClr val="FFFF00"/>
                </a:highlight>
                <a:latin typeface="Optima" panose="02000503060000020004" pitchFamily="2" charset="0"/>
                <a:ea typeface="KaiTi" panose="02010609060101010101" pitchFamily="49" charset="-122"/>
              </a:rPr>
              <a:t>stone.cpp</a:t>
            </a:r>
            <a:endParaRPr lang="zh-CN" altLang="en-US" sz="2000" b="1" dirty="0">
              <a:highlight>
                <a:srgbClr val="FFFF00"/>
              </a:highlight>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27CC543-AB88-9B47-B879-09D3DA2EB845}"/>
              </a:ext>
            </a:extLst>
          </p:cNvPr>
          <p:cNvSpPr txBox="1"/>
          <p:nvPr/>
        </p:nvSpPr>
        <p:spPr>
          <a:xfrm>
            <a:off x="343683" y="2729007"/>
            <a:ext cx="4682692"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隐式转换，如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构造函数</a:t>
            </a:r>
            <a:endParaRPr kumimoji="1" lang="en-US" altLang="zh-CN" sz="2000" dirty="0">
              <a:latin typeface="Optima" panose="02000503060000020004" pitchFamily="2" charset="0"/>
              <a:ea typeface="KaiTi" panose="02010609060101010101" pitchFamily="49" charset="-122"/>
            </a:endParaRPr>
          </a:p>
        </p:txBody>
      </p:sp>
      <p:sp>
        <p:nvSpPr>
          <p:cNvPr id="7" name="文本框 6">
            <a:extLst>
              <a:ext uri="{FF2B5EF4-FFF2-40B4-BE49-F238E27FC236}">
                <a16:creationId xmlns:a16="http://schemas.microsoft.com/office/drawing/2014/main" id="{FFAAA518-2B78-304D-A28E-C40E622E94BA}"/>
              </a:ext>
            </a:extLst>
          </p:cNvPr>
          <p:cNvSpPr txBox="1"/>
          <p:nvPr/>
        </p:nvSpPr>
        <p:spPr>
          <a:xfrm>
            <a:off x="1001949" y="3210048"/>
            <a:ext cx="7823167" cy="2056910"/>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对象初始化为</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值，例如：</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myCat</a:t>
            </a:r>
            <a:r>
              <a:rPr kumimoji="1" lang="en-US" altLang="zh-CN" sz="2000" dirty="0">
                <a:latin typeface="Optima" panose="02000503060000020004" pitchFamily="2" charset="0"/>
                <a:ea typeface="KaiTi" panose="02010609060101010101" pitchFamily="49" charset="-122"/>
              </a:rPr>
              <a:t>(3.3);</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值赋给</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，例如：</a:t>
            </a:r>
            <a:r>
              <a:rPr kumimoji="1" lang="en-US" altLang="zh-CN" sz="2000" dirty="0" err="1">
                <a:latin typeface="Optima" panose="02000503060000020004" pitchFamily="2" charset="0"/>
                <a:ea typeface="KaiTi" panose="02010609060101010101" pitchFamily="49" charset="-122"/>
              </a:rPr>
              <a:t>myCat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4.4;</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值传递给接受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参数的函数</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返回值被声明为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，但是返回</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Jumbo(600);</a:t>
            </a:r>
            <a:r>
              <a:rPr kumimoji="1" lang="zh-CN" altLang="en-US" sz="2000" dirty="0">
                <a:latin typeface="Optima" panose="02000503060000020004" pitchFamily="2" charset="0"/>
                <a:ea typeface="KaiTi" panose="02010609060101010101" pitchFamily="49" charset="-122"/>
              </a:rPr>
              <a:t> 会进行两次类型转换，</a:t>
            </a:r>
            <a:r>
              <a:rPr kumimoji="1" lang="en-US" altLang="zh-CN" sz="2000" dirty="0">
                <a:latin typeface="Optima" panose="02000503060000020004" pitchFamily="2" charset="0"/>
                <a:ea typeface="KaiTi" panose="02010609060101010101" pitchFamily="49" charset="-122"/>
              </a:rPr>
              <a:t>int-&gt;double-&gt;</a:t>
            </a:r>
            <a:r>
              <a:rPr kumimoji="1" lang="en-US" altLang="zh-CN" sz="2000" dirty="0" err="1">
                <a:latin typeface="Optima" panose="02000503060000020004" pitchFamily="2" charset="0"/>
                <a:ea typeface="KaiTi" panose="02010609060101010101" pitchFamily="49" charset="-122"/>
              </a:rPr>
              <a:t>Stonewt</a:t>
            </a:r>
            <a:endParaRPr kumimoji="1" lang="en-US" altLang="zh-CN" sz="2000" dirty="0">
              <a:latin typeface="Optima" panose="02000503060000020004" pitchFamily="2" charset="0"/>
              <a:ea typeface="KaiTi" panose="02010609060101010101" pitchFamily="49" charset="-122"/>
            </a:endParaRPr>
          </a:p>
        </p:txBody>
      </p:sp>
      <p:sp>
        <p:nvSpPr>
          <p:cNvPr id="9" name="文本框 8">
            <a:extLst>
              <a:ext uri="{FF2B5EF4-FFF2-40B4-BE49-F238E27FC236}">
                <a16:creationId xmlns:a16="http://schemas.microsoft.com/office/drawing/2014/main" id="{1B23202C-5947-6F4B-A8F6-A8CCCD82F5CD}"/>
              </a:ext>
            </a:extLst>
          </p:cNvPr>
          <p:cNvSpPr txBox="1"/>
          <p:nvPr/>
        </p:nvSpPr>
        <p:spPr>
          <a:xfrm>
            <a:off x="343683" y="5426759"/>
            <a:ext cx="1723549" cy="400110"/>
          </a:xfrm>
          <a:prstGeom prst="rect">
            <a:avLst/>
          </a:prstGeom>
          <a:noFill/>
        </p:spPr>
        <p:txBody>
          <a:bodyPr wrap="non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关闭</a:t>
            </a:r>
            <a:r>
              <a:rPr kumimoji="1" lang="zh-CN" altLang="en-US" sz="2000" dirty="0">
                <a:latin typeface="Optima" panose="02000503060000020004" pitchFamily="2" charset="0"/>
                <a:ea typeface="KaiTi" panose="02010609060101010101" pitchFamily="49" charset="-122"/>
              </a:rPr>
              <a:t>隐式转换</a:t>
            </a:r>
          </a:p>
        </p:txBody>
      </p:sp>
      <p:sp>
        <p:nvSpPr>
          <p:cNvPr id="10" name="文本框 9">
            <a:extLst>
              <a:ext uri="{FF2B5EF4-FFF2-40B4-BE49-F238E27FC236}">
                <a16:creationId xmlns:a16="http://schemas.microsoft.com/office/drawing/2014/main" id="{8EC8AB46-C823-CC47-A6A5-D52DD1A485AA}"/>
              </a:ext>
            </a:extLst>
          </p:cNvPr>
          <p:cNvSpPr txBox="1"/>
          <p:nvPr/>
        </p:nvSpPr>
        <p:spPr>
          <a:xfrm>
            <a:off x="1001949" y="5904052"/>
            <a:ext cx="3145413" cy="400110"/>
          </a:xfrm>
          <a:prstGeom prst="rect">
            <a:avLst/>
          </a:prstGeom>
          <a:noFill/>
        </p:spPr>
        <p:txBody>
          <a:bodyPr wrap="none" rtlCol="0">
            <a:spAutoFit/>
          </a:bodyPr>
          <a:lstStyle/>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Tree>
    <p:extLst>
      <p:ext uri="{BB962C8B-B14F-4D97-AF65-F5344CB8AC3E}">
        <p14:creationId xmlns:p14="http://schemas.microsoft.com/office/powerpoint/2010/main" val="2167378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8E787C-4A13-CC42-931F-04DB17A8749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5" name="文本框 4">
            <a:extLst>
              <a:ext uri="{FF2B5EF4-FFF2-40B4-BE49-F238E27FC236}">
                <a16:creationId xmlns:a16="http://schemas.microsoft.com/office/drawing/2014/main" id="{4420267A-C347-2541-8007-A6CEC4AE1833}"/>
              </a:ext>
            </a:extLst>
          </p:cNvPr>
          <p:cNvSpPr txBox="1"/>
          <p:nvPr/>
        </p:nvSpPr>
        <p:spPr>
          <a:xfrm>
            <a:off x="615553" y="826852"/>
            <a:ext cx="3625707" cy="400110"/>
          </a:xfrm>
          <a:prstGeom prst="rect">
            <a:avLst/>
          </a:prstGeom>
          <a:noFill/>
        </p:spPr>
        <p:txBody>
          <a:bodyPr wrap="squar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转换函数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CC1E1EA8-355A-E84B-9AC2-0A2ADDBC62C9}"/>
              </a:ext>
            </a:extLst>
          </p:cNvPr>
          <p:cNvSpPr txBox="1"/>
          <p:nvPr/>
        </p:nvSpPr>
        <p:spPr>
          <a:xfrm>
            <a:off x="1169551" y="1381327"/>
            <a:ext cx="2268570" cy="1256691"/>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类方法</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不指定返回类型</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没有参数</a:t>
            </a:r>
          </a:p>
        </p:txBody>
      </p:sp>
      <p:sp>
        <p:nvSpPr>
          <p:cNvPr id="8" name="文本框 7">
            <a:extLst>
              <a:ext uri="{FF2B5EF4-FFF2-40B4-BE49-F238E27FC236}">
                <a16:creationId xmlns:a16="http://schemas.microsoft.com/office/drawing/2014/main" id="{0767D920-E6A1-674C-BCCE-05240A7CD44A}"/>
              </a:ext>
            </a:extLst>
          </p:cNvPr>
          <p:cNvSpPr txBox="1"/>
          <p:nvPr/>
        </p:nvSpPr>
        <p:spPr>
          <a:xfrm>
            <a:off x="615553" y="3429000"/>
            <a:ext cx="9034285" cy="163121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为了避免隐式转换</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可以声明 </a:t>
            </a: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只能用在类内的声明和定义</a:t>
            </a:r>
          </a:p>
        </p:txBody>
      </p:sp>
    </p:spTree>
    <p:extLst>
      <p:ext uri="{BB962C8B-B14F-4D97-AF65-F5344CB8AC3E}">
        <p14:creationId xmlns:p14="http://schemas.microsoft.com/office/powerpoint/2010/main" val="2853564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446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1880746" y="2151727"/>
            <a:ext cx="8430513"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第十二章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类和动态内存分配</a:t>
            </a:r>
          </a:p>
        </p:txBody>
      </p:sp>
    </p:spTree>
    <p:extLst>
      <p:ext uri="{BB962C8B-B14F-4D97-AF65-F5344CB8AC3E}">
        <p14:creationId xmlns:p14="http://schemas.microsoft.com/office/powerpoint/2010/main" val="2076470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C4691-2A10-6749-B388-F9CD10BFB34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静态类成员</a:t>
            </a:r>
          </a:p>
        </p:txBody>
      </p:sp>
      <p:sp>
        <p:nvSpPr>
          <p:cNvPr id="3" name="文本框 2">
            <a:extLst>
              <a:ext uri="{FF2B5EF4-FFF2-40B4-BE49-F238E27FC236}">
                <a16:creationId xmlns:a16="http://schemas.microsoft.com/office/drawing/2014/main" id="{F31857BC-B758-3B48-88EC-B072570B39E8}"/>
              </a:ext>
            </a:extLst>
          </p:cNvPr>
          <p:cNvSpPr txBox="1"/>
          <p:nvPr/>
        </p:nvSpPr>
        <p:spPr>
          <a:xfrm>
            <a:off x="990014" y="1254868"/>
            <a:ext cx="9202366" cy="1938992"/>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类成员声明为静态的，所有对象共享同一个静态成员</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不能在类声明中初始化静态成员变量，声明只是描述如何分配内存，并不是实际分配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b="1" dirty="0">
                <a:solidFill>
                  <a:srgbClr val="C00000"/>
                </a:solidFill>
                <a:latin typeface=""/>
                <a:ea typeface="KaiTi" panose="02010609060101010101" pitchFamily="49" charset="-122"/>
              </a:rPr>
              <a:t>例外：</a:t>
            </a:r>
            <a:r>
              <a:rPr kumimoji="1" lang="zh-CN" altLang="en-US" sz="2000" dirty="0">
                <a:latin typeface=""/>
                <a:ea typeface="KaiTi" panose="02010609060101010101" pitchFamily="49" charset="-122"/>
              </a:rPr>
              <a:t>静态数据成员为</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整型或枚举类型</a:t>
            </a:r>
            <a:endParaRPr kumimoji="1" lang="en-US" altLang="zh-CN" sz="2000" dirty="0">
              <a:latin typeface=""/>
              <a:ea typeface="KaiTi" panose="02010609060101010101" pitchFamily="49" charset="-122"/>
            </a:endParaRPr>
          </a:p>
        </p:txBody>
      </p:sp>
    </p:spTree>
    <p:extLst>
      <p:ext uri="{BB962C8B-B14F-4D97-AF65-F5344CB8AC3E}">
        <p14:creationId xmlns:p14="http://schemas.microsoft.com/office/powerpoint/2010/main" val="1274200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82FBDE-F237-0442-AC99-EDF254C9EEE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特殊成员函数</a:t>
            </a:r>
          </a:p>
        </p:txBody>
      </p:sp>
      <p:sp>
        <p:nvSpPr>
          <p:cNvPr id="3" name="文本框 2">
            <a:extLst>
              <a:ext uri="{FF2B5EF4-FFF2-40B4-BE49-F238E27FC236}">
                <a16:creationId xmlns:a16="http://schemas.microsoft.com/office/drawing/2014/main" id="{39818EA4-B7E9-E54E-929D-848EB9859A3A}"/>
              </a:ext>
            </a:extLst>
          </p:cNvPr>
          <p:cNvSpPr txBox="1"/>
          <p:nvPr/>
        </p:nvSpPr>
        <p:spPr>
          <a:xfrm>
            <a:off x="1429966" y="1177046"/>
            <a:ext cx="2377574" cy="4991751"/>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默认析构函数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拷贝构造函数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赋值运算符</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地址运算符</a:t>
            </a:r>
          </a:p>
        </p:txBody>
      </p:sp>
      <p:sp>
        <p:nvSpPr>
          <p:cNvPr id="6" name="文本框 5">
            <a:extLst>
              <a:ext uri="{FF2B5EF4-FFF2-40B4-BE49-F238E27FC236}">
                <a16:creationId xmlns:a16="http://schemas.microsoft.com/office/drawing/2014/main" id="{94234265-50BB-E148-A69C-7CD0B51BEB17}"/>
              </a:ext>
            </a:extLst>
          </p:cNvPr>
          <p:cNvSpPr txBox="1"/>
          <p:nvPr/>
        </p:nvSpPr>
        <p:spPr>
          <a:xfrm>
            <a:off x="2448848" y="76944"/>
            <a:ext cx="4339650" cy="369332"/>
          </a:xfrm>
          <a:prstGeom prst="rect">
            <a:avLst/>
          </a:prstGeom>
          <a:noFill/>
        </p:spPr>
        <p:txBody>
          <a:bodyPr wrap="none" rtlCol="0">
            <a:spAutoFit/>
          </a:bodyPr>
          <a:lstStyle/>
          <a:p>
            <a:r>
              <a:rPr kumimoji="1" lang="en-US" altLang="zh-CN" dirty="0" err="1">
                <a:highlight>
                  <a:srgbClr val="FFFF00"/>
                </a:highlight>
                <a:latin typeface=""/>
              </a:rPr>
              <a:t>strngbad.cpp</a:t>
            </a:r>
            <a:r>
              <a:rPr kumimoji="1" lang="zh-CN" altLang="en-US" dirty="0">
                <a:latin typeface=""/>
              </a:rPr>
              <a:t>   </a:t>
            </a:r>
            <a:r>
              <a:rPr kumimoji="1" lang="en-US" altLang="zh-CN" dirty="0" err="1">
                <a:highlight>
                  <a:srgbClr val="FFFF00"/>
                </a:highlight>
                <a:latin typeface=""/>
              </a:rPr>
              <a:t>strngbad.h</a:t>
            </a:r>
            <a:r>
              <a:rPr kumimoji="1" lang="zh-CN" altLang="en-US" dirty="0">
                <a:latin typeface=""/>
              </a:rPr>
              <a:t>   </a:t>
            </a:r>
            <a:r>
              <a:rPr kumimoji="1" lang="en-US" altLang="zh-CN" dirty="0" err="1">
                <a:highlight>
                  <a:srgbClr val="FFFF00"/>
                </a:highlight>
                <a:latin typeface=""/>
              </a:rPr>
              <a:t>vegnews.cpp</a:t>
            </a:r>
            <a:endParaRPr kumimoji="1" lang="zh-CN" altLang="en-US" dirty="0">
              <a:highlight>
                <a:srgbClr val="FFFF00"/>
              </a:highlight>
              <a:latin typeface=""/>
            </a:endParaRPr>
          </a:p>
        </p:txBody>
      </p:sp>
    </p:spTree>
    <p:extLst>
      <p:ext uri="{BB962C8B-B14F-4D97-AF65-F5344CB8AC3E}">
        <p14:creationId xmlns:p14="http://schemas.microsoft.com/office/powerpoint/2010/main" val="2852836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CC686D31-7F62-6942-8682-B8E51BDECE11}"/>
              </a:ext>
            </a:extLst>
          </p:cNvPr>
          <p:cNvSpPr txBox="1"/>
          <p:nvPr/>
        </p:nvSpPr>
        <p:spPr>
          <a:xfrm>
            <a:off x="1449421" y="1478604"/>
            <a:ext cx="8225329" cy="1631216"/>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没有任何参数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带参数的构造函数也可以是默认构造函数，只要所有参数都有默认值</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solidFill>
                  <a:srgbClr val="C00000"/>
                </a:solidFill>
                <a:latin typeface=""/>
                <a:ea typeface="KaiTi" panose="02010609060101010101" pitchFamily="49" charset="-122"/>
              </a:rPr>
              <a:t>注意：</a:t>
            </a:r>
            <a:r>
              <a:rPr kumimoji="1" lang="zh-CN" altLang="en-US" sz="2000" dirty="0">
                <a:latin typeface=""/>
                <a:ea typeface="KaiTi" panose="02010609060101010101" pitchFamily="49" charset="-122"/>
              </a:rPr>
              <a:t>只能有一个默认构造函数</a:t>
            </a:r>
          </a:p>
        </p:txBody>
      </p:sp>
    </p:spTree>
    <p:extLst>
      <p:ext uri="{BB962C8B-B14F-4D97-AF65-F5344CB8AC3E}">
        <p14:creationId xmlns:p14="http://schemas.microsoft.com/office/powerpoint/2010/main" val="376535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03898" y="3904699"/>
            <a:ext cx="8268511"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22.22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33.33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zh-CN" altLang="en-US" b="0" dirty="0">
                <a:solidFill>
                  <a:srgbClr val="A31515"/>
                </a:solidFill>
                <a:effectLst/>
                <a:latin typeface="Menlo" panose="020B0609030804020204" pitchFamily="49" charset="0"/>
              </a:rPr>
              <a:t>使用函数指针调用函数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2686449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拷贝构造函数</a:t>
            </a:r>
          </a:p>
        </p:txBody>
      </p:sp>
      <p:sp>
        <p:nvSpPr>
          <p:cNvPr id="4" name="文本框 3">
            <a:extLst>
              <a:ext uri="{FF2B5EF4-FFF2-40B4-BE49-F238E27FC236}">
                <a16:creationId xmlns:a16="http://schemas.microsoft.com/office/drawing/2014/main" id="{538096AB-2FA3-FD4E-BD0A-2A9D99BA027C}"/>
              </a:ext>
            </a:extLst>
          </p:cNvPr>
          <p:cNvSpPr txBox="1"/>
          <p:nvPr/>
        </p:nvSpPr>
        <p:spPr>
          <a:xfrm>
            <a:off x="829173" y="816406"/>
            <a:ext cx="3252814" cy="369332"/>
          </a:xfrm>
          <a:prstGeom prst="rect">
            <a:avLst/>
          </a:prstGeom>
          <a:noFill/>
        </p:spPr>
        <p:txBody>
          <a:bodyPr wrap="none" rtlCol="0">
            <a:spAutoFit/>
          </a:bodyPr>
          <a:lstStyle/>
          <a:p>
            <a:r>
              <a:rPr lang="en" altLang="zh-CN" b="0" dirty="0">
                <a:solidFill>
                  <a:srgbClr val="795E26"/>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D3EDD10-6B80-F549-ACE3-9AC07DC46DC2}"/>
              </a:ext>
            </a:extLst>
          </p:cNvPr>
          <p:cNvSpPr txBox="1"/>
          <p:nvPr/>
        </p:nvSpPr>
        <p:spPr>
          <a:xfrm>
            <a:off x="829173" y="1848256"/>
            <a:ext cx="10533653" cy="2862322"/>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用于将一个已经存在的对象拷贝到新创建的对象，用于初始化过程，而不是赋值操作</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新建一个对象，并将其初始化为同类现有对象</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调用拷贝构造函数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例如：按值传递参数、函数返回对象</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默认拷贝构造函数是</a:t>
            </a:r>
            <a:r>
              <a:rPr kumimoji="1" lang="zh-CN" altLang="en-US" sz="2000" b="1" dirty="0">
                <a:solidFill>
                  <a:srgbClr val="C00000"/>
                </a:solidFill>
                <a:latin typeface=""/>
                <a:ea typeface="KaiTi" panose="02010609060101010101" pitchFamily="49" charset="-122"/>
              </a:rPr>
              <a:t>浅拷贝</a:t>
            </a:r>
            <a:r>
              <a:rPr kumimoji="1" lang="zh-CN" altLang="en-US" sz="2000" dirty="0">
                <a:latin typeface=""/>
                <a:ea typeface="KaiTi" panose="02010609060101010101" pitchFamily="49" charset="-122"/>
              </a:rPr>
              <a:t>，即逐个赋值非静态成员，如果存在指针，则会指向同一区域</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自己实现拷贝构造函数</a:t>
            </a:r>
            <a:r>
              <a:rPr kumimoji="1" lang="en-US" altLang="zh-CN" sz="2000" dirty="0">
                <a:latin typeface=""/>
                <a:ea typeface="KaiTi" panose="02010609060101010101" pitchFamily="49" charset="-122"/>
              </a:rPr>
              <a:t>——</a:t>
            </a:r>
            <a:r>
              <a:rPr kumimoji="1" lang="zh-CN" altLang="en-US" sz="2000" b="1" dirty="0">
                <a:solidFill>
                  <a:srgbClr val="C00000"/>
                </a:solidFill>
                <a:latin typeface=""/>
                <a:ea typeface="KaiTi" panose="02010609060101010101" pitchFamily="49" charset="-122"/>
              </a:rPr>
              <a:t>深拷贝</a:t>
            </a:r>
          </a:p>
        </p:txBody>
      </p:sp>
    </p:spTree>
    <p:extLst>
      <p:ext uri="{BB962C8B-B14F-4D97-AF65-F5344CB8AC3E}">
        <p14:creationId xmlns:p14="http://schemas.microsoft.com/office/powerpoint/2010/main" val="1613546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赋值运算符</a:t>
            </a:r>
          </a:p>
        </p:txBody>
      </p:sp>
      <p:sp>
        <p:nvSpPr>
          <p:cNvPr id="4" name="文本框 3">
            <a:extLst>
              <a:ext uri="{FF2B5EF4-FFF2-40B4-BE49-F238E27FC236}">
                <a16:creationId xmlns:a16="http://schemas.microsoft.com/office/drawing/2014/main" id="{A0074768-D708-8A44-8315-F27B26D0D815}"/>
              </a:ext>
            </a:extLst>
          </p:cNvPr>
          <p:cNvSpPr txBox="1"/>
          <p:nvPr/>
        </p:nvSpPr>
        <p:spPr>
          <a:xfrm>
            <a:off x="651753" y="631101"/>
            <a:ext cx="6162472" cy="36933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33CCB1F8-0FBA-5945-876F-167A03A6EAB8}"/>
              </a:ext>
            </a:extLst>
          </p:cNvPr>
          <p:cNvSpPr txBox="1"/>
          <p:nvPr/>
        </p:nvSpPr>
        <p:spPr>
          <a:xfrm>
            <a:off x="651753" y="1260450"/>
            <a:ext cx="11357596" cy="2246769"/>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将一个已存在的对象赋值给另一个已存在对象，不是初始化</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“hello”;</a:t>
            </a: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p>
          <a:p>
            <a:pPr marL="342900" indent="-342900">
              <a:buFont typeface="Wingdings" pitchFamily="2" charset="2"/>
              <a:buChar char="Ø"/>
            </a:pP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可能会有两个步骤：</a:t>
            </a:r>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拷贝构造函数创建临时对象；</a:t>
            </a:r>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赋值运算将临时对象赋值到新对象</a:t>
            </a:r>
            <a:r>
              <a:rPr kumimoji="1" lang="en-US" altLang="zh-CN" sz="2000" dirty="0">
                <a:latin typeface=""/>
                <a:ea typeface="KaiTi" panose="02010609060101010101" pitchFamily="49" charset="-122"/>
              </a:rPr>
              <a:t> s2</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赋值运算符与拷贝构造函数类似，是浅拷贝</a:t>
            </a:r>
          </a:p>
        </p:txBody>
      </p:sp>
      <p:sp>
        <p:nvSpPr>
          <p:cNvPr id="7" name="文本框 6">
            <a:extLst>
              <a:ext uri="{FF2B5EF4-FFF2-40B4-BE49-F238E27FC236}">
                <a16:creationId xmlns:a16="http://schemas.microsoft.com/office/drawing/2014/main" id="{D010054F-3EA3-AB4E-AC40-2ACDA32F910B}"/>
              </a:ext>
            </a:extLst>
          </p:cNvPr>
          <p:cNvSpPr txBox="1"/>
          <p:nvPr/>
        </p:nvSpPr>
        <p:spPr>
          <a:xfrm>
            <a:off x="1118681" y="3767236"/>
            <a:ext cx="6162472" cy="286232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highlight>
                  <a:srgbClr val="FFFF00"/>
                </a:highlight>
                <a:latin typeface="Menlo" panose="020B0609030804020204" pitchFamily="49" charset="0"/>
              </a:rPr>
              <a:t>if</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&amp;</a:t>
            </a:r>
            <a:r>
              <a:rPr lang="en" altLang="zh-CN" b="0" dirty="0" err="1">
                <a:solidFill>
                  <a:srgbClr val="001080"/>
                </a:solidFill>
                <a:effectLst/>
                <a:highlight>
                  <a:srgbClr val="FFFF00"/>
                </a:highlight>
                <a:latin typeface="Menlo" panose="020B0609030804020204" pitchFamily="49" charset="0"/>
              </a:rPr>
              <a:t>st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AF00DB"/>
                </a:solidFill>
                <a:effectLst/>
                <a:highlight>
                  <a:srgbClr val="FFFF00"/>
                </a:highlight>
                <a:latin typeface="Menlo" panose="020B0609030804020204" pitchFamily="49" charset="0"/>
              </a:rPr>
              <a:t>return</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a:t>
            </a: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len</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cxnSp>
        <p:nvCxnSpPr>
          <p:cNvPr id="9" name="直线箭头连接符 8">
            <a:extLst>
              <a:ext uri="{FF2B5EF4-FFF2-40B4-BE49-F238E27FC236}">
                <a16:creationId xmlns:a16="http://schemas.microsoft.com/office/drawing/2014/main" id="{D4159C75-0EC9-3346-9263-25E3CAFF56DF}"/>
              </a:ext>
            </a:extLst>
          </p:cNvPr>
          <p:cNvCxnSpPr/>
          <p:nvPr/>
        </p:nvCxnSpPr>
        <p:spPr>
          <a:xfrm flipH="1">
            <a:off x="6024832" y="4202349"/>
            <a:ext cx="1825389" cy="5642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1E6974E-39B0-244A-B0C0-392B27AB90BF}"/>
              </a:ext>
            </a:extLst>
          </p:cNvPr>
          <p:cNvSpPr txBox="1"/>
          <p:nvPr/>
        </p:nvSpPr>
        <p:spPr>
          <a:xfrm>
            <a:off x="8219872" y="3998068"/>
            <a:ext cx="3677056" cy="1631216"/>
          </a:xfrm>
          <a:prstGeom prst="rect">
            <a:avLst/>
          </a:prstGeom>
          <a:noFill/>
        </p:spPr>
        <p:txBody>
          <a:bodyPr wrap="square" rtlCol="0">
            <a:spAutoFit/>
          </a:bodyPr>
          <a:lstStyle/>
          <a:p>
            <a:r>
              <a:rPr kumimoji="1" lang="zh-CN" altLang="en-US" sz="2000" dirty="0">
                <a:latin typeface=""/>
                <a:ea typeface="KaiTi" panose="02010609060101010101" pitchFamily="49" charset="-122"/>
              </a:rPr>
              <a:t>必须有这句话，如果是自己赋值自己，那么没这句话，会先</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自己，然后 </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，但是已经把自己 </a:t>
            </a:r>
            <a:r>
              <a:rPr kumimoji="1" lang="en-US" altLang="zh-CN" sz="2000" dirty="0">
                <a:latin typeface=""/>
                <a:ea typeface="KaiTi" panose="02010609060101010101" pitchFamily="49" charset="-122"/>
              </a:rPr>
              <a:t>delete </a:t>
            </a:r>
            <a:r>
              <a:rPr kumimoji="1" lang="zh-CN" altLang="en-US" sz="2000" dirty="0">
                <a:latin typeface=""/>
                <a:ea typeface="KaiTi" panose="02010609060101010101" pitchFamily="49" charset="-122"/>
              </a:rPr>
              <a:t>了，没法</a:t>
            </a:r>
            <a:r>
              <a:rPr kumimoji="1" lang="en-US" altLang="zh-CN" sz="2000" dirty="0">
                <a:latin typeface=""/>
                <a:ea typeface="KaiTi" panose="02010609060101010101" pitchFamily="49" charset="-122"/>
              </a:rPr>
              <a:t> new</a:t>
            </a:r>
            <a:endParaRPr kumimoji="1" lang="zh-CN" altLang="en-US" sz="2000" dirty="0">
              <a:latin typeface=""/>
              <a:ea typeface="KaiTi" panose="02010609060101010101" pitchFamily="49" charset="-122"/>
            </a:endParaRPr>
          </a:p>
        </p:txBody>
      </p:sp>
      <p:sp>
        <p:nvSpPr>
          <p:cNvPr id="11" name="五角星 10">
            <a:extLst>
              <a:ext uri="{FF2B5EF4-FFF2-40B4-BE49-F238E27FC236}">
                <a16:creationId xmlns:a16="http://schemas.microsoft.com/office/drawing/2014/main" id="{194B1783-2326-4B4F-8906-BC1FE937499A}"/>
              </a:ext>
            </a:extLst>
          </p:cNvPr>
          <p:cNvSpPr/>
          <p:nvPr/>
        </p:nvSpPr>
        <p:spPr>
          <a:xfrm>
            <a:off x="7850221" y="3647872"/>
            <a:ext cx="447473" cy="4572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49221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5724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常量和非常量函数</a:t>
            </a:r>
          </a:p>
        </p:txBody>
      </p:sp>
      <p:sp>
        <p:nvSpPr>
          <p:cNvPr id="3" name="文本框 2">
            <a:extLst>
              <a:ext uri="{FF2B5EF4-FFF2-40B4-BE49-F238E27FC236}">
                <a16:creationId xmlns:a16="http://schemas.microsoft.com/office/drawing/2014/main" id="{89AC066E-E342-FD46-A4E2-ACED9E5B114D}"/>
              </a:ext>
            </a:extLst>
          </p:cNvPr>
          <p:cNvSpPr txBox="1"/>
          <p:nvPr/>
        </p:nvSpPr>
        <p:spPr>
          <a:xfrm>
            <a:off x="1215957" y="1284051"/>
            <a:ext cx="9405139"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在重载时，</a:t>
            </a:r>
            <a:r>
              <a:rPr kumimoji="1" lang="en-US" altLang="zh-CN" sz="2000" dirty="0">
                <a:latin typeface=""/>
                <a:ea typeface="KaiTi" panose="02010609060101010101" pitchFamily="49" charset="-122"/>
              </a:rPr>
              <a:t>C++</a:t>
            </a:r>
            <a:r>
              <a:rPr kumimoji="1" lang="zh-CN" altLang="en-US" sz="2000" dirty="0">
                <a:latin typeface=""/>
                <a:ea typeface="KaiTi" panose="02010609060101010101" pitchFamily="49" charset="-122"/>
              </a:rPr>
              <a:t> 区分常量和非常量函数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对于同一个函数，如果声明的对象是</a:t>
            </a:r>
            <a:r>
              <a:rPr kumimoji="1" lang="en-US" altLang="zh-CN" sz="2000" dirty="0">
                <a:latin typeface=""/>
                <a:ea typeface="KaiTi" panose="02010609060101010101" pitchFamily="49" charset="-122"/>
              </a:rPr>
              <a:t> const</a:t>
            </a:r>
            <a:r>
              <a:rPr kumimoji="1" lang="zh-CN" altLang="en-US" sz="2000" dirty="0">
                <a:latin typeface=""/>
                <a:ea typeface="KaiTi" panose="02010609060101010101" pitchFamily="49" charset="-122"/>
              </a:rPr>
              <a:t>，那可能只能调用</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版本的函数</a:t>
            </a:r>
          </a:p>
        </p:txBody>
      </p:sp>
    </p:spTree>
    <p:extLst>
      <p:ext uri="{BB962C8B-B14F-4D97-AF65-F5344CB8AC3E}">
        <p14:creationId xmlns:p14="http://schemas.microsoft.com/office/powerpoint/2010/main" val="302668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空指针</a:t>
            </a:r>
          </a:p>
        </p:txBody>
      </p:sp>
      <p:sp>
        <p:nvSpPr>
          <p:cNvPr id="3" name="文本框 2">
            <a:extLst>
              <a:ext uri="{FF2B5EF4-FFF2-40B4-BE49-F238E27FC236}">
                <a16:creationId xmlns:a16="http://schemas.microsoft.com/office/drawing/2014/main" id="{8EA60688-EE09-EC45-8620-6D5726F2B9D8}"/>
              </a:ext>
            </a:extLst>
          </p:cNvPr>
          <p:cNvSpPr txBox="1"/>
          <p:nvPr/>
        </p:nvSpPr>
        <p:spPr>
          <a:xfrm>
            <a:off x="992220" y="1449421"/>
            <a:ext cx="10633039" cy="1015663"/>
          </a:xfrm>
          <a:prstGeom prst="rect">
            <a:avLst/>
          </a:prstGeom>
          <a:noFill/>
        </p:spPr>
        <p:txBody>
          <a:bodyPr wrap="none" rtlCol="0">
            <a:spAutoFit/>
          </a:bodyPr>
          <a:lstStyle/>
          <a:p>
            <a:pPr marL="342900" indent="-342900">
              <a:buFont typeface="Wingdings" pitchFamily="2" charset="2"/>
              <a:buChar char="Ø"/>
            </a:pPr>
            <a:r>
              <a:rPr kumimoji="1" lang="en-US" altLang="zh-CN" sz="2000" dirty="0">
                <a:latin typeface=""/>
                <a:ea typeface="KaiTi" panose="02010609060101010101" pitchFamily="49" charset="-122"/>
              </a:rPr>
              <a:t>new </a:t>
            </a:r>
            <a:r>
              <a:rPr kumimoji="1" lang="zh-CN" altLang="en-US" sz="2000" dirty="0">
                <a:latin typeface=""/>
                <a:ea typeface="KaiTi" panose="02010609060101010101" pitchFamily="49" charset="-122"/>
              </a:rPr>
              <a:t>必须和</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搭配，</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 必须与</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搭配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但是可以在构造函数里面初始化为空指针，即没用</a:t>
            </a:r>
            <a:r>
              <a:rPr kumimoji="1" lang="en-US" altLang="zh-CN" sz="2000" dirty="0">
                <a:latin typeface=""/>
                <a:ea typeface="KaiTi" panose="02010609060101010101" pitchFamily="49" charset="-122"/>
              </a:rPr>
              <a:t> new</a:t>
            </a:r>
            <a:r>
              <a:rPr kumimoji="1" lang="zh-CN" altLang="en-US" sz="2000" dirty="0">
                <a:latin typeface=""/>
                <a:ea typeface="KaiTi" panose="02010609060101010101" pitchFamily="49" charset="-122"/>
              </a:rPr>
              <a:t>，仍然可以用</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释放该空指针</a:t>
            </a:r>
          </a:p>
        </p:txBody>
      </p:sp>
    </p:spTree>
    <p:extLst>
      <p:ext uri="{BB962C8B-B14F-4D97-AF65-F5344CB8AC3E}">
        <p14:creationId xmlns:p14="http://schemas.microsoft.com/office/powerpoint/2010/main" val="1812400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8187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返回对象</a:t>
            </a:r>
          </a:p>
        </p:txBody>
      </p:sp>
      <p:sp>
        <p:nvSpPr>
          <p:cNvPr id="3" name="文本框 2">
            <a:extLst>
              <a:ext uri="{FF2B5EF4-FFF2-40B4-BE49-F238E27FC236}">
                <a16:creationId xmlns:a16="http://schemas.microsoft.com/office/drawing/2014/main" id="{333B71C0-D5EE-E247-B473-B26F6E295046}"/>
              </a:ext>
            </a:extLst>
          </p:cNvPr>
          <p:cNvSpPr txBox="1"/>
          <p:nvPr/>
        </p:nvSpPr>
        <p:spPr>
          <a:xfrm>
            <a:off x="1332689" y="1128409"/>
            <a:ext cx="6378669" cy="4708981"/>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返回指向</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提高效率</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返回对象为</a:t>
            </a:r>
            <a:r>
              <a:rPr kumimoji="1" lang="en-US" altLang="zh-CN" sz="2000" dirty="0">
                <a:latin typeface=""/>
                <a:ea typeface="KaiTi" panose="02010609060101010101" pitchFamily="49" charset="-122"/>
              </a:rPr>
              <a:t> const</a:t>
            </a:r>
          </a:p>
          <a:p>
            <a:pPr marL="800100" lvl="1" indent="-342900">
              <a:buFont typeface="Wingdings" pitchFamily="2" charset="2"/>
              <a:buChar char="ü"/>
            </a:pPr>
            <a:r>
              <a:rPr kumimoji="1" lang="zh-CN" altLang="en-US" sz="2000" dirty="0">
                <a:latin typeface=""/>
                <a:ea typeface="KaiTi" panose="02010609060101010101" pitchFamily="49" charset="-122"/>
              </a:rPr>
              <a:t>返回对象会调用拷贝构造函数，而返回引用不会</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返回指向非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重载赋值运算符</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非必须</a:t>
            </a:r>
            <a:r>
              <a:rPr kumimoji="1" lang="en-US" altLang="zh-CN" sz="2000" dirty="0">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重载与</a:t>
            </a:r>
            <a:r>
              <a:rPr kumimoji="1" lang="en-US" altLang="zh-CN" sz="2000" dirty="0">
                <a:latin typeface=""/>
                <a:ea typeface="KaiTi" panose="02010609060101010101" pitchFamily="49" charset="-122"/>
              </a:rPr>
              <a:t> </a:t>
            </a:r>
            <a:r>
              <a:rPr kumimoji="1" lang="en-US" altLang="zh-CN" sz="2000" dirty="0" err="1">
                <a:latin typeface=""/>
                <a:ea typeface="KaiTi" panose="02010609060101010101" pitchFamily="49" charset="-122"/>
              </a:rPr>
              <a:t>cout</a:t>
            </a:r>
            <a:r>
              <a:rPr kumimoji="1" lang="en-US" altLang="zh-CN" sz="2000" dirty="0">
                <a:latin typeface=""/>
                <a:ea typeface="KaiTi" panose="02010609060101010101" pitchFamily="49" charset="-122"/>
              </a:rPr>
              <a:t> </a:t>
            </a:r>
            <a:r>
              <a:rPr kumimoji="1" lang="zh-CN" altLang="en-US" sz="2000" dirty="0">
                <a:latin typeface=""/>
                <a:ea typeface="KaiTi" panose="02010609060101010101" pitchFamily="49" charset="-122"/>
              </a:rPr>
              <a:t>一起用的 </a:t>
            </a:r>
            <a:r>
              <a:rPr kumimoji="1" lang="en-US" altLang="zh-CN" sz="2000" dirty="0">
                <a:latin typeface=""/>
                <a:ea typeface="KaiTi" panose="02010609060101010101" pitchFamily="49" charset="-122"/>
              </a:rPr>
              <a:t>&lt;&lt;</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被调函数的局部变量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重载算术运算符</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不想被修改</a:t>
            </a:r>
          </a:p>
        </p:txBody>
      </p:sp>
    </p:spTree>
    <p:extLst>
      <p:ext uri="{BB962C8B-B14F-4D97-AF65-F5344CB8AC3E}">
        <p14:creationId xmlns:p14="http://schemas.microsoft.com/office/powerpoint/2010/main" val="2876398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57368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r>
              <a:rPr kumimoji="1" lang="zh-CN" altLang="en-US" sz="2800" dirty="0">
                <a:latin typeface="Optima" panose="02000503060000020004" pitchFamily="2" charset="0"/>
                <a:ea typeface="KaiTi" panose="02010609060101010101" pitchFamily="49" charset="-122"/>
              </a:rPr>
              <a:t> 初始化指向对象的指针</a:t>
            </a:r>
          </a:p>
        </p:txBody>
      </p:sp>
      <p:sp>
        <p:nvSpPr>
          <p:cNvPr id="3" name="文本框 2">
            <a:extLst>
              <a:ext uri="{FF2B5EF4-FFF2-40B4-BE49-F238E27FC236}">
                <a16:creationId xmlns:a16="http://schemas.microsoft.com/office/drawing/2014/main" id="{828E270C-A321-4E48-B0DF-607A20D013C8}"/>
              </a:ext>
            </a:extLst>
          </p:cNvPr>
          <p:cNvSpPr txBox="1"/>
          <p:nvPr/>
        </p:nvSpPr>
        <p:spPr>
          <a:xfrm>
            <a:off x="4756826" y="76944"/>
            <a:ext cx="1531188" cy="369332"/>
          </a:xfrm>
          <a:prstGeom prst="rect">
            <a:avLst/>
          </a:prstGeom>
          <a:noFill/>
        </p:spPr>
        <p:txBody>
          <a:bodyPr wrap="none" rtlCol="0">
            <a:spAutoFit/>
          </a:bodyPr>
          <a:lstStyle/>
          <a:p>
            <a:r>
              <a:rPr kumimoji="1" lang="en-US" altLang="zh-CN" dirty="0">
                <a:highlight>
                  <a:srgbClr val="FFFF00"/>
                </a:highlight>
                <a:latin typeface=""/>
              </a:rPr>
              <a:t>sayings2.cpp</a:t>
            </a:r>
            <a:endParaRPr kumimoji="1" lang="zh-CN" altLang="en-US" dirty="0">
              <a:highlight>
                <a:srgbClr val="FFFF00"/>
              </a:highlight>
              <a:latin typeface=""/>
            </a:endParaRPr>
          </a:p>
        </p:txBody>
      </p:sp>
      <p:sp>
        <p:nvSpPr>
          <p:cNvPr id="4" name="文本框 3">
            <a:extLst>
              <a:ext uri="{FF2B5EF4-FFF2-40B4-BE49-F238E27FC236}">
                <a16:creationId xmlns:a16="http://schemas.microsoft.com/office/drawing/2014/main" id="{0D57E61B-56D3-654F-AE1A-34C541015546}"/>
              </a:ext>
            </a:extLst>
          </p:cNvPr>
          <p:cNvSpPr txBox="1"/>
          <p:nvPr/>
        </p:nvSpPr>
        <p:spPr>
          <a:xfrm>
            <a:off x="1828800" y="1575881"/>
            <a:ext cx="5622052" cy="1015663"/>
          </a:xfrm>
          <a:prstGeom prst="rect">
            <a:avLst/>
          </a:prstGeom>
          <a:noFill/>
        </p:spPr>
        <p:txBody>
          <a:bodyPr wrap="none" rtlCol="0">
            <a:spAutoFit/>
          </a:bodyPr>
          <a:lstStyle/>
          <a:p>
            <a:r>
              <a:rPr kumimoji="1" lang="en-US" altLang="zh-CN" sz="2000" dirty="0" err="1">
                <a:latin typeface=""/>
              </a:rPr>
              <a:t>Class_name</a:t>
            </a:r>
            <a:r>
              <a:rPr kumimoji="1" lang="zh-CN" altLang="en-US" sz="2000" dirty="0">
                <a:latin typeface=""/>
              </a:rPr>
              <a:t>* </a:t>
            </a:r>
            <a:r>
              <a:rPr kumimoji="1" lang="en-US" altLang="zh-CN" sz="2000" dirty="0" err="1">
                <a:latin typeface=""/>
              </a:rPr>
              <a:t>pclass</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(value);</a:t>
            </a:r>
          </a:p>
          <a:p>
            <a:endParaRPr kumimoji="1" lang="en-US" altLang="zh-CN" sz="2000" dirty="0">
              <a:latin typeface=""/>
            </a:endParaRPr>
          </a:p>
          <a:p>
            <a:r>
              <a:rPr kumimoji="1" lang="en-US" altLang="zh-CN" sz="2000" dirty="0" err="1">
                <a:latin typeface=""/>
              </a:rPr>
              <a:t>Class_name</a:t>
            </a:r>
            <a:r>
              <a:rPr kumimoji="1" lang="zh-CN" altLang="en-US" sz="2000" dirty="0">
                <a:latin typeface=""/>
              </a:rPr>
              <a:t>* </a:t>
            </a:r>
            <a:r>
              <a:rPr kumimoji="1" lang="en-US" altLang="zh-CN" sz="2000" dirty="0" err="1">
                <a:latin typeface=""/>
              </a:rPr>
              <a:t>ptr</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a:t>
            </a:r>
            <a:endParaRPr kumimoji="1" lang="zh-CN" altLang="en-US" sz="2000" dirty="0">
              <a:latin typeface=""/>
            </a:endParaRPr>
          </a:p>
        </p:txBody>
      </p:sp>
    </p:spTree>
    <p:extLst>
      <p:ext uri="{BB962C8B-B14F-4D97-AF65-F5344CB8AC3E}">
        <p14:creationId xmlns:p14="http://schemas.microsoft.com/office/powerpoint/2010/main" val="1340709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 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3228C4D-C4F8-BC4D-B477-52DB2FEBF188}"/>
              </a:ext>
            </a:extLst>
          </p:cNvPr>
          <p:cNvSpPr txBox="1"/>
          <p:nvPr/>
        </p:nvSpPr>
        <p:spPr>
          <a:xfrm>
            <a:off x="1284052" y="1274323"/>
            <a:ext cx="9766570" cy="3785652"/>
          </a:xfrm>
          <a:prstGeom prst="rect">
            <a:avLst/>
          </a:prstGeom>
          <a:noFill/>
        </p:spPr>
        <p:txBody>
          <a:bodyPr wrap="square" rtlCol="0">
            <a:spAutoFit/>
          </a:bodyPr>
          <a:lstStyle/>
          <a:p>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创建多个定位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对象时</a:t>
            </a:r>
            <a:endParaRPr kumimoji="1" lang="en-US" altLang="zh-CN" sz="2000" dirty="0">
              <a:latin typeface=""/>
              <a:ea typeface="KaiTi" panose="02010609060101010101" pitchFamily="49" charset="-122"/>
            </a:endParaRPr>
          </a:p>
          <a:p>
            <a:endParaRPr lang="en" altLang="zh-CN" b="0" dirty="0">
              <a:solidFill>
                <a:srgbClr val="001080"/>
              </a:solidFill>
              <a:effectLst/>
              <a:latin typeface="Menlo" panose="020B0609030804020204" pitchFamily="49" charset="0"/>
            </a:endParaRPr>
          </a:p>
          <a:p>
            <a:endParaRPr lang="en" altLang="zh-CN" dirty="0">
              <a:solidFill>
                <a:srgbClr val="001080"/>
              </a:solidFill>
              <a:latin typeface="Menlo" panose="020B0609030804020204" pitchFamily="49" charset="0"/>
            </a:endParaRP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endParaRPr lang="en" altLang="zh-CN" b="0" dirty="0">
              <a:solidFill>
                <a:srgbClr val="001080"/>
              </a:solidFill>
              <a:effectLst/>
              <a:latin typeface="Menlo" panose="020B0609030804020204" pitchFamily="49" charset="0"/>
            </a:endParaRPr>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00FF"/>
                </a:solidFill>
                <a:effectLst/>
                <a:highlight>
                  <a:srgbClr val="FFFF00"/>
                </a:highlight>
                <a:latin typeface="Menlo" panose="020B0609030804020204" pitchFamily="49" charset="0"/>
              </a:rPr>
              <a:t>sizeof</a:t>
            </a:r>
            <a:r>
              <a:rPr lang="en" altLang="zh-CN" b="0" dirty="0">
                <a:solidFill>
                  <a:srgbClr val="3B3B3B"/>
                </a:solidFill>
                <a:effectLst/>
                <a:highlight>
                  <a:srgbClr val="FFFF00"/>
                </a:highlight>
                <a:latin typeface="Menlo" panose="020B0609030804020204" pitchFamily="49" charset="0"/>
              </a:rPr>
              <a:t>(</a:t>
            </a:r>
            <a:r>
              <a:rPr lang="en" altLang="zh-CN" b="0" dirty="0" err="1">
                <a:solidFill>
                  <a:srgbClr val="267F99"/>
                </a:solidFill>
                <a:effectLst/>
                <a:highlight>
                  <a:srgbClr val="FFFF00"/>
                </a:highlight>
                <a:latin typeface="Menlo" panose="020B0609030804020204" pitchFamily="49" charset="0"/>
              </a:rPr>
              <a:t>JustTesting</a:t>
            </a:r>
            <a:r>
              <a:rPr lang="en" altLang="zh-CN" b="0" dirty="0">
                <a:solidFill>
                  <a:srgbClr val="3B3B3B"/>
                </a:solidFill>
                <a:effectLst/>
                <a:highlight>
                  <a:srgbClr val="FFFF00"/>
                </a:highligh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"Better Idea"</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endParaRPr kumimoji="1" lang="en-US" altLang="zh-CN" dirty="0"/>
          </a:p>
          <a:p>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运算符也会自动调用构造函数，但是 </a:t>
            </a:r>
            <a:r>
              <a:rPr kumimoji="1" lang="en-US" altLang="zh-CN" sz="2000" dirty="0">
                <a:latin typeface=""/>
                <a:ea typeface="KaiTi" panose="02010609060101010101" pitchFamily="49" charset="-122"/>
              </a:rPr>
              <a:t>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 </a:t>
            </a:r>
            <a:r>
              <a:rPr kumimoji="1" lang="zh-CN" altLang="en-US" sz="2000" dirty="0">
                <a:latin typeface=""/>
                <a:ea typeface="KaiTi" panose="02010609060101010101" pitchFamily="49" charset="-122"/>
              </a:rPr>
              <a:t>不会调用析构函数，需要显示调用，注意删除顺序，最后还要</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a:t>
            </a:r>
          </a:p>
          <a:p>
            <a:endParaRPr kumimoji="1" lang="en-US" altLang="zh-CN" dirty="0"/>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84EA08D-286B-6C41-BBBE-2BD23D96B980}"/>
              </a:ext>
            </a:extLst>
          </p:cNvPr>
          <p:cNvSpPr txBox="1"/>
          <p:nvPr/>
        </p:nvSpPr>
        <p:spPr>
          <a:xfrm>
            <a:off x="2003898" y="76944"/>
            <a:ext cx="3647152" cy="369332"/>
          </a:xfrm>
          <a:prstGeom prst="rect">
            <a:avLst/>
          </a:prstGeom>
          <a:noFill/>
        </p:spPr>
        <p:txBody>
          <a:bodyPr wrap="none" rtlCol="0">
            <a:spAutoFit/>
          </a:bodyPr>
          <a:lstStyle/>
          <a:p>
            <a:r>
              <a:rPr kumimoji="1" lang="en-US" altLang="zh-CN" dirty="0">
                <a:highlight>
                  <a:srgbClr val="FFFF00"/>
                </a:highlight>
                <a:latin typeface=""/>
              </a:rPr>
              <a:t>placenew1.cpp</a:t>
            </a:r>
            <a:r>
              <a:rPr kumimoji="1" lang="zh-CN" altLang="en-US" dirty="0">
                <a:latin typeface=""/>
              </a:rPr>
              <a:t>   </a:t>
            </a:r>
            <a:r>
              <a:rPr kumimoji="1" lang="en-US" altLang="zh-CN" dirty="0">
                <a:highlight>
                  <a:srgbClr val="FFFF00"/>
                </a:highlight>
                <a:latin typeface=""/>
              </a:rPr>
              <a:t>placenew2.cpp</a:t>
            </a:r>
            <a:r>
              <a:rPr kumimoji="1" lang="zh-CN" altLang="en-US" dirty="0">
                <a:highlight>
                  <a:srgbClr val="FFFF00"/>
                </a:highlight>
                <a:latin typeface=""/>
              </a:rPr>
              <a:t>   </a:t>
            </a:r>
          </a:p>
        </p:txBody>
      </p:sp>
    </p:spTree>
    <p:extLst>
      <p:ext uri="{BB962C8B-B14F-4D97-AF65-F5344CB8AC3E}">
        <p14:creationId xmlns:p14="http://schemas.microsoft.com/office/powerpoint/2010/main" val="1044380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成员初始化列表</a:t>
            </a:r>
          </a:p>
        </p:txBody>
      </p:sp>
      <p:sp>
        <p:nvSpPr>
          <p:cNvPr id="3" name="文本框 2">
            <a:extLst>
              <a:ext uri="{FF2B5EF4-FFF2-40B4-BE49-F238E27FC236}">
                <a16:creationId xmlns:a16="http://schemas.microsoft.com/office/drawing/2014/main" id="{88E97D00-90A8-D84F-99F7-12AD755F73F3}"/>
              </a:ext>
            </a:extLst>
          </p:cNvPr>
          <p:cNvSpPr txBox="1"/>
          <p:nvPr/>
        </p:nvSpPr>
        <p:spPr>
          <a:xfrm>
            <a:off x="787940" y="1507787"/>
            <a:ext cx="10301592"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如果在类的声明中有 </a:t>
            </a:r>
            <a:r>
              <a:rPr kumimoji="1" lang="en-US" altLang="zh-CN" sz="2000" b="1" dirty="0">
                <a:solidFill>
                  <a:srgbClr val="C00000"/>
                </a:solidFill>
                <a:latin typeface=""/>
                <a:ea typeface="KaiTi" panose="02010609060101010101" pitchFamily="49" charset="-122"/>
              </a:rPr>
              <a:t>const</a:t>
            </a:r>
            <a:r>
              <a:rPr kumimoji="1" lang="zh-CN" altLang="en-US" sz="2000" b="1" dirty="0">
                <a:solidFill>
                  <a:srgbClr val="C00000"/>
                </a:solidFill>
                <a:latin typeface=""/>
                <a:ea typeface="KaiTi" panose="02010609060101010101" pitchFamily="49" charset="-122"/>
              </a:rPr>
              <a:t> </a:t>
            </a:r>
            <a:r>
              <a:rPr kumimoji="1" lang="en-US" altLang="zh-CN" sz="2000" b="1" dirty="0">
                <a:solidFill>
                  <a:srgbClr val="C00000"/>
                </a:solidFill>
                <a:latin typeface=""/>
                <a:ea typeface="KaiTi" panose="02010609060101010101" pitchFamily="49" charset="-122"/>
              </a:rPr>
              <a:t>int</a:t>
            </a:r>
            <a:r>
              <a:rPr kumimoji="1" lang="zh-CN" altLang="en-US" sz="2000" b="1" dirty="0">
                <a:solidFill>
                  <a:srgbClr val="C00000"/>
                </a:solidFill>
                <a:latin typeface=""/>
                <a:ea typeface="KaiTi" panose="02010609060101010101" pitchFamily="49" charset="-122"/>
              </a:rPr>
              <a:t> </a:t>
            </a:r>
            <a:r>
              <a:rPr kumimoji="1" lang="en-US" altLang="zh-CN" sz="2000" b="1" dirty="0" err="1">
                <a:solidFill>
                  <a:srgbClr val="C00000"/>
                </a:solidFill>
                <a:latin typeface=""/>
                <a:ea typeface="KaiTi" panose="02010609060101010101" pitchFamily="49" charset="-122"/>
              </a:rPr>
              <a:t>qsize</a:t>
            </a:r>
            <a:r>
              <a:rPr kumimoji="1" lang="en-US" altLang="zh-CN" sz="2000" b="1" dirty="0">
                <a:solidFill>
                  <a:srgbClr val="C00000"/>
                </a:solidFill>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它是常量，可以初始化，但不能赋值</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调用构造函数，首先给变量分配内存，在进入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中后，执行赋值操作，而不是初始化为了能够初始化常量，在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之前使用</a:t>
            </a:r>
            <a:r>
              <a:rPr kumimoji="1" lang="zh-CN" altLang="en-US" sz="2000" dirty="0">
                <a:highlight>
                  <a:srgbClr val="FFFF00"/>
                </a:highlight>
                <a:latin typeface=""/>
                <a:ea typeface="KaiTi" panose="02010609060101010101" pitchFamily="49" charset="-122"/>
              </a:rPr>
              <a:t> </a:t>
            </a:r>
            <a:r>
              <a:rPr kumimoji="1" lang="en-US" altLang="zh-CN" sz="2000" dirty="0">
                <a:highlight>
                  <a:srgbClr val="FFFF00"/>
                </a:highlight>
                <a:latin typeface=""/>
                <a:ea typeface="KaiTi" panose="02010609060101010101" pitchFamily="49" charset="-122"/>
              </a:rPr>
              <a:t>:</a:t>
            </a:r>
            <a:r>
              <a:rPr kumimoji="1" lang="zh-CN" altLang="en-US" sz="2000" dirty="0">
                <a:highlight>
                  <a:srgbClr val="FFFF00"/>
                </a:highlight>
                <a:latin typeface=""/>
                <a:ea typeface="KaiTi" panose="02010609060101010101" pitchFamily="49" charset="-122"/>
              </a:rPr>
              <a:t> </a:t>
            </a:r>
            <a:r>
              <a:rPr kumimoji="1" lang="zh-CN" altLang="en-US" sz="2000" dirty="0">
                <a:latin typeface=""/>
                <a:ea typeface="KaiTi" panose="02010609060101010101" pitchFamily="49" charset="-122"/>
              </a:rPr>
              <a:t>进行初始化列表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除了常量外，被声明为引用的类成员同理</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注意：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只能用于构造函数</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必须这样初始化非静态</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成员（</a:t>
            </a: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之前）</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必须这样初始化引用数据成员</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数据成员被初始化顺序与声明顺序相同</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支持类内初始化，即在头文件的声明中初始化</a:t>
            </a:r>
          </a:p>
        </p:txBody>
      </p:sp>
    </p:spTree>
    <p:extLst>
      <p:ext uri="{BB962C8B-B14F-4D97-AF65-F5344CB8AC3E}">
        <p14:creationId xmlns:p14="http://schemas.microsoft.com/office/powerpoint/2010/main" val="970572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764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不允许被复制的类</a:t>
            </a:r>
          </a:p>
        </p:txBody>
      </p:sp>
      <p:sp>
        <p:nvSpPr>
          <p:cNvPr id="3" name="文本框 2">
            <a:extLst>
              <a:ext uri="{FF2B5EF4-FFF2-40B4-BE49-F238E27FC236}">
                <a16:creationId xmlns:a16="http://schemas.microsoft.com/office/drawing/2014/main" id="{F7EB472D-D9C9-934A-B577-BBFF7DB79E98}"/>
              </a:ext>
            </a:extLst>
          </p:cNvPr>
          <p:cNvSpPr txBox="1"/>
          <p:nvPr/>
        </p:nvSpPr>
        <p:spPr>
          <a:xfrm>
            <a:off x="1050587" y="1108953"/>
            <a:ext cx="6853158" cy="1323439"/>
          </a:xfrm>
          <a:prstGeom prst="rect">
            <a:avLst/>
          </a:prstGeom>
          <a:noFill/>
        </p:spPr>
        <p:txBody>
          <a:bodyPr wrap="none" rtlCol="0">
            <a:spAutoFit/>
          </a:bodyPr>
          <a:lstStyle/>
          <a:p>
            <a:r>
              <a:rPr kumimoji="1" lang="zh-CN" altLang="en-US" sz="2000" dirty="0">
                <a:latin typeface=""/>
                <a:ea typeface="KaiTi" panose="02010609060101010101" pitchFamily="49" charset="-122"/>
              </a:rPr>
              <a:t>将拷贝构造函数和赋值运算符声明在</a:t>
            </a:r>
            <a:r>
              <a:rPr kumimoji="1" lang="en-US" altLang="zh-CN" sz="2000" dirty="0">
                <a:latin typeface=""/>
                <a:ea typeface="KaiTi" panose="02010609060101010101" pitchFamily="49" charset="-122"/>
              </a:rPr>
              <a:t> private </a:t>
            </a:r>
            <a:r>
              <a:rPr kumimoji="1" lang="zh-CN" altLang="en-US" sz="2000" dirty="0">
                <a:latin typeface=""/>
                <a:ea typeface="KaiTi" panose="02010609060101010101" pitchFamily="49" charset="-122"/>
              </a:rPr>
              <a:t>中</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1.</a:t>
            </a:r>
            <a:r>
              <a:rPr kumimoji="1" lang="zh-CN" altLang="en-US" sz="2000" dirty="0">
                <a:latin typeface=""/>
                <a:ea typeface="KaiTi" panose="02010609060101010101" pitchFamily="49" charset="-122"/>
              </a:rPr>
              <a:t> 避免了默认的定义</a:t>
            </a:r>
            <a:endParaRPr kumimoji="1" lang="en-US" altLang="zh-CN" sz="2000" dirty="0">
              <a:latin typeface=""/>
              <a:ea typeface="KaiTi" panose="02010609060101010101" pitchFamily="49" charset="-122"/>
            </a:endParaRPr>
          </a:p>
          <a:p>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2.</a:t>
            </a:r>
            <a:r>
              <a:rPr kumimoji="1" lang="zh-CN" altLang="en-US" sz="2000" dirty="0">
                <a:latin typeface=""/>
                <a:ea typeface="KaiTi" panose="02010609060101010101" pitchFamily="49" charset="-122"/>
              </a:rPr>
              <a:t> 方法是私有的，不能广泛使用，在拷贝或赋值时会报错</a:t>
            </a:r>
          </a:p>
        </p:txBody>
      </p:sp>
    </p:spTree>
    <p:extLst>
      <p:ext uri="{BB962C8B-B14F-4D97-AF65-F5344CB8AC3E}">
        <p14:creationId xmlns:p14="http://schemas.microsoft.com/office/powerpoint/2010/main" val="3325064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68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44430" y="3443591"/>
            <a:ext cx="9795753" cy="2862322"/>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auto </a:t>
            </a:r>
            <a:r>
              <a:rPr lang="zh-CN" altLang="en-US" b="0" dirty="0">
                <a:solidFill>
                  <a:srgbClr val="008000"/>
                </a:solidFill>
                <a:effectLst/>
                <a:latin typeface="Menlo" panose="020B0609030804020204" pitchFamily="49" charset="0"/>
              </a:rPr>
              <a:t>只能对单值初始化推导，不可以推导列表初始化</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(**pb)(const double*, int) = 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使用指针数组调用函数指针，从而调用函数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for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&lt;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1186457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第十三章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类继承</a:t>
            </a:r>
          </a:p>
        </p:txBody>
      </p:sp>
    </p:spTree>
    <p:extLst>
      <p:ext uri="{BB962C8B-B14F-4D97-AF65-F5344CB8AC3E}">
        <p14:creationId xmlns:p14="http://schemas.microsoft.com/office/powerpoint/2010/main" val="1641388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a:t>
            </a:r>
          </a:p>
        </p:txBody>
      </p:sp>
      <p:sp>
        <p:nvSpPr>
          <p:cNvPr id="4" name="文本框 3">
            <a:extLst>
              <a:ext uri="{FF2B5EF4-FFF2-40B4-BE49-F238E27FC236}">
                <a16:creationId xmlns:a16="http://schemas.microsoft.com/office/drawing/2014/main" id="{59413ADA-3BE9-684C-BA4C-098B36E1EBFF}"/>
              </a:ext>
            </a:extLst>
          </p:cNvPr>
          <p:cNvSpPr txBox="1"/>
          <p:nvPr/>
        </p:nvSpPr>
        <p:spPr>
          <a:xfrm>
            <a:off x="1174613" y="1004660"/>
            <a:ext cx="8173667" cy="369332"/>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RatedPlayer</a:t>
            </a:r>
            <a:r>
              <a:rPr lang="en" altLang="zh-CN" b="0" dirty="0">
                <a:solidFill>
                  <a:srgbClr val="3B3B3B"/>
                </a:solidFill>
                <a:effectLst/>
                <a:latin typeface="Menlo" panose="020B0609030804020204" pitchFamily="49" charset="0"/>
              </a:rPr>
              <a:t> : </a:t>
            </a:r>
            <a:r>
              <a:rPr lang="en" altLang="zh-CN" b="0" dirty="0">
                <a:solidFill>
                  <a:srgbClr val="0000FF"/>
                </a:solidFill>
                <a:effectLst/>
                <a:latin typeface="Menlo" panose="020B0609030804020204" pitchFamily="49" charset="0"/>
              </a:rPr>
              <a:t>public</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TableTennisPlayer</a:t>
            </a:r>
            <a:endParaRPr lang="en" altLang="zh-CN" b="0" dirty="0">
              <a:solidFill>
                <a:srgbClr val="3B3B3B"/>
              </a:solidFill>
              <a:effectLst/>
              <a:latin typeface="Menlo" panose="020B0609030804020204" pitchFamily="49" charset="0"/>
            </a:endParaRPr>
          </a:p>
        </p:txBody>
      </p:sp>
      <p:sp>
        <p:nvSpPr>
          <p:cNvPr id="5" name="文本框 4">
            <a:extLst>
              <a:ext uri="{FF2B5EF4-FFF2-40B4-BE49-F238E27FC236}">
                <a16:creationId xmlns:a16="http://schemas.microsoft.com/office/drawing/2014/main" id="{3B901B1F-84EB-034C-8FD4-22B9CBB0A3B0}"/>
              </a:ext>
            </a:extLst>
          </p:cNvPr>
          <p:cNvSpPr txBox="1"/>
          <p:nvPr/>
        </p:nvSpPr>
        <p:spPr>
          <a:xfrm>
            <a:off x="1322962" y="1653702"/>
            <a:ext cx="9299642" cy="3970318"/>
          </a:xfrm>
          <a:prstGeom prst="rect">
            <a:avLst/>
          </a:prstGeom>
          <a:noFill/>
        </p:spPr>
        <p:txBody>
          <a:bodyPr wrap="square" rtlCol="0">
            <a:spAutoFit/>
          </a:bodyPr>
          <a:lstStyle/>
          <a:p>
            <a:r>
              <a:rPr kumimoji="1" lang="zh-CN" altLang="en-US" dirty="0"/>
              <a:t>公有继承，基类是 </a:t>
            </a:r>
            <a:r>
              <a:rPr lang="en" altLang="zh-CN" b="0" dirty="0" err="1">
                <a:solidFill>
                  <a:srgbClr val="267F99"/>
                </a:solidFill>
                <a:effectLst/>
                <a:latin typeface="Menlo" panose="020B0609030804020204" pitchFamily="49" charset="0"/>
              </a:rPr>
              <a:t>TableTennisPlayer</a:t>
            </a:r>
            <a:r>
              <a:rPr kumimoji="1" lang="zh-CN" altLang="en-US" dirty="0"/>
              <a:t> ，派生类是 </a:t>
            </a:r>
            <a:r>
              <a:rPr lang="en" altLang="zh-CN" b="0" dirty="0" err="1">
                <a:solidFill>
                  <a:srgbClr val="267F99"/>
                </a:solidFill>
                <a:effectLst/>
                <a:latin typeface="Menlo" panose="020B0609030804020204" pitchFamily="49" charset="0"/>
              </a:rPr>
              <a:t>RatedPlayer</a:t>
            </a:r>
            <a:endParaRPr kumimoji="1" lang="en-US" altLang="zh-CN" dirty="0"/>
          </a:p>
          <a:p>
            <a:endParaRPr kumimoji="1" lang="en-US" altLang="zh-CN" dirty="0"/>
          </a:p>
          <a:p>
            <a:r>
              <a:rPr kumimoji="1" lang="zh-CN" altLang="en-US" dirty="0"/>
              <a:t>派生类不可以直接访问基类的私有成员，需要通过基类方法访问</a:t>
            </a:r>
            <a:endParaRPr kumimoji="1" lang="en-US" altLang="zh-CN" dirty="0"/>
          </a:p>
          <a:p>
            <a:endParaRPr kumimoji="1" lang="en-US" altLang="zh-CN" dirty="0"/>
          </a:p>
          <a:p>
            <a:r>
              <a:rPr kumimoji="1" lang="zh-CN" altLang="en-US" dirty="0"/>
              <a:t>构造派生类注意点：</a:t>
            </a:r>
            <a:endParaRPr kumimoji="1" lang="en-US" altLang="zh-CN" dirty="0"/>
          </a:p>
          <a:p>
            <a:r>
              <a:rPr kumimoji="1" lang="zh-CN" altLang="en-US" dirty="0"/>
              <a:t>首先创建基类</a:t>
            </a:r>
            <a:endParaRPr kumimoji="1" lang="en-US" altLang="zh-CN" dirty="0"/>
          </a:p>
          <a:p>
            <a:r>
              <a:rPr kumimoji="1" lang="zh-CN" altLang="en-US" dirty="0"/>
              <a:t>派生类的构造函数通过成员初始化列表将基类信息传递给基类构造函数</a:t>
            </a:r>
            <a:endParaRPr kumimoji="1" lang="en-US" altLang="zh-CN" dirty="0"/>
          </a:p>
          <a:p>
            <a:r>
              <a:rPr kumimoji="1" lang="zh-CN" altLang="en-US" dirty="0"/>
              <a:t>派生类构造函数初始化派生类新增成员</a:t>
            </a:r>
            <a:endParaRPr kumimoji="1" lang="en-US" altLang="zh-CN" dirty="0"/>
          </a:p>
          <a:p>
            <a:endParaRPr kumimoji="1" lang="en-US" altLang="zh-CN" dirty="0"/>
          </a:p>
          <a:p>
            <a:r>
              <a:rPr kumimoji="1" lang="zh-CN" altLang="en-US" dirty="0"/>
              <a:t>派生类的构造函数总是会调用一个基类构造函数，</a:t>
            </a:r>
            <a:endParaRPr kumimoji="1" lang="en-US" altLang="zh-CN" dirty="0"/>
          </a:p>
          <a:p>
            <a:r>
              <a:rPr kumimoji="1" lang="zh-CN" altLang="en-US" dirty="0"/>
              <a:t>要么通过初始化列表指明要使用的构造函数</a:t>
            </a:r>
            <a:endParaRPr kumimoji="1" lang="en-US" altLang="zh-CN" dirty="0"/>
          </a:p>
          <a:p>
            <a:r>
              <a:rPr kumimoji="1" lang="zh-CN" altLang="en-US" dirty="0"/>
              <a:t>要么使用默认的基类构造函数</a:t>
            </a:r>
            <a:endParaRPr kumimoji="1" lang="en-US" altLang="zh-CN" dirty="0"/>
          </a:p>
          <a:p>
            <a:endParaRPr kumimoji="1" lang="en-US" altLang="zh-CN" dirty="0"/>
          </a:p>
          <a:p>
            <a:r>
              <a:rPr kumimoji="1" lang="zh-CN" altLang="en-US" dirty="0"/>
              <a:t>析构函数会先调用派生类的，再调用基类</a:t>
            </a:r>
          </a:p>
        </p:txBody>
      </p:sp>
    </p:spTree>
    <p:extLst>
      <p:ext uri="{BB962C8B-B14F-4D97-AF65-F5344CB8AC3E}">
        <p14:creationId xmlns:p14="http://schemas.microsoft.com/office/powerpoint/2010/main" val="3311892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3" name="文本框 2">
            <a:extLst>
              <a:ext uri="{FF2B5EF4-FFF2-40B4-BE49-F238E27FC236}">
                <a16:creationId xmlns:a16="http://schemas.microsoft.com/office/drawing/2014/main" id="{93226AB5-AFB0-0C43-BB01-33C732C63E19}"/>
              </a:ext>
            </a:extLst>
          </p:cNvPr>
          <p:cNvSpPr txBox="1"/>
          <p:nvPr/>
        </p:nvSpPr>
        <p:spPr>
          <a:xfrm>
            <a:off x="1692613" y="1167319"/>
            <a:ext cx="6045245" cy="2862322"/>
          </a:xfrm>
          <a:prstGeom prst="rect">
            <a:avLst/>
          </a:prstGeom>
          <a:noFill/>
        </p:spPr>
        <p:txBody>
          <a:bodyPr wrap="none" rtlCol="0">
            <a:spAutoFit/>
          </a:bodyPr>
          <a:lstStyle/>
          <a:p>
            <a:r>
              <a:rPr kumimoji="1" lang="zh-CN" altLang="en-US" dirty="0"/>
              <a:t>基类指针可以指向派生类对象</a:t>
            </a:r>
            <a:endParaRPr kumimoji="1" lang="en-US" altLang="zh-CN" dirty="0"/>
          </a:p>
          <a:p>
            <a:endParaRPr kumimoji="1" lang="en-US" altLang="zh-CN" dirty="0"/>
          </a:p>
          <a:p>
            <a:r>
              <a:rPr kumimoji="1" lang="zh-CN" altLang="en-US" dirty="0"/>
              <a:t>基类引用可以引用派生类对象</a:t>
            </a:r>
            <a:endParaRPr kumimoji="1" lang="en-US" altLang="zh-CN" dirty="0"/>
          </a:p>
          <a:p>
            <a:endParaRPr kumimoji="1" lang="en-US" altLang="zh-CN" dirty="0"/>
          </a:p>
          <a:p>
            <a:r>
              <a:rPr kumimoji="1" lang="zh-CN" altLang="en-US" dirty="0"/>
              <a:t>基类指针</a:t>
            </a:r>
            <a:r>
              <a:rPr kumimoji="1" lang="en-US" altLang="zh-CN" dirty="0"/>
              <a:t>/</a:t>
            </a:r>
            <a:r>
              <a:rPr kumimoji="1" lang="zh-CN" altLang="en-US" dirty="0"/>
              <a:t>引用只能调用基类方法，不可以调用派生类的，</a:t>
            </a:r>
            <a:endParaRPr kumimoji="1" lang="en-US" altLang="zh-CN" dirty="0"/>
          </a:p>
          <a:p>
            <a:endParaRPr kumimoji="1" lang="en-US" altLang="zh-CN" dirty="0"/>
          </a:p>
          <a:p>
            <a:r>
              <a:rPr kumimoji="1" lang="zh-CN" altLang="en-US" dirty="0"/>
              <a:t>在这里不要求类型匹配</a:t>
            </a:r>
            <a:endParaRPr kumimoji="1" lang="en-US" altLang="zh-CN" dirty="0"/>
          </a:p>
          <a:p>
            <a:endParaRPr kumimoji="1" lang="en-US" altLang="zh-CN" dirty="0"/>
          </a:p>
          <a:p>
            <a:r>
              <a:rPr kumimoji="1" lang="zh-CN" altLang="en-US" dirty="0"/>
              <a:t>不可以用派生类的指针指向基类对象</a:t>
            </a:r>
            <a:endParaRPr kumimoji="1" lang="en-US" altLang="zh-CN" dirty="0"/>
          </a:p>
          <a:p>
            <a:r>
              <a:rPr kumimoji="1" lang="zh-CN" altLang="en-US" dirty="0"/>
              <a:t>不可以用派生类的引用引用基类对象</a:t>
            </a:r>
            <a:endParaRPr kumimoji="1" lang="en-US" altLang="zh-CN" dirty="0"/>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case1.cpp</a:t>
            </a:r>
            <a:endParaRPr kumimoji="1" lang="zh-CN" altLang="en-US" dirty="0">
              <a:highlight>
                <a:srgbClr val="FFFF00"/>
              </a:highlight>
              <a:latin typeface=""/>
            </a:endParaRPr>
          </a:p>
        </p:txBody>
      </p:sp>
    </p:spTree>
    <p:extLst>
      <p:ext uri="{BB962C8B-B14F-4D97-AF65-F5344CB8AC3E}">
        <p14:creationId xmlns:p14="http://schemas.microsoft.com/office/powerpoint/2010/main" val="2537643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case2.cpp</a:t>
            </a:r>
            <a:endParaRPr kumimoji="1" lang="zh-CN" altLang="en-US" dirty="0">
              <a:highlight>
                <a:srgbClr val="FFFF00"/>
              </a:highlight>
              <a:latin typeface=""/>
            </a:endParaRPr>
          </a:p>
        </p:txBody>
      </p:sp>
      <p:sp>
        <p:nvSpPr>
          <p:cNvPr id="5" name="文本框 4">
            <a:extLst>
              <a:ext uri="{FF2B5EF4-FFF2-40B4-BE49-F238E27FC236}">
                <a16:creationId xmlns:a16="http://schemas.microsoft.com/office/drawing/2014/main" id="{C0CC0048-9E66-2247-B9C5-DAA6E0FE4953}"/>
              </a:ext>
            </a:extLst>
          </p:cNvPr>
          <p:cNvSpPr txBox="1"/>
          <p:nvPr/>
        </p:nvSpPr>
        <p:spPr>
          <a:xfrm>
            <a:off x="885216" y="1284052"/>
            <a:ext cx="10110460" cy="1477328"/>
          </a:xfrm>
          <a:prstGeom prst="rect">
            <a:avLst/>
          </a:prstGeom>
          <a:noFill/>
        </p:spPr>
        <p:txBody>
          <a:bodyPr wrap="none" rtlCol="0">
            <a:spAutoFit/>
          </a:bodyPr>
          <a:lstStyle/>
          <a:p>
            <a:r>
              <a:rPr kumimoji="1" lang="zh-CN" altLang="en-US" dirty="0"/>
              <a:t>函数的参数为基类的指针或引用，那么实参可以是基类或派生类</a:t>
            </a:r>
            <a:endParaRPr kumimoji="1" lang="en-US" altLang="zh-CN" dirty="0"/>
          </a:p>
          <a:p>
            <a:endParaRPr kumimoji="1" lang="en-US" altLang="zh-CN" dirty="0"/>
          </a:p>
          <a:p>
            <a:r>
              <a:rPr kumimoji="1" lang="zh-CN" altLang="en-US" dirty="0"/>
              <a:t>可以使用派生类对象来初始化基类对象，首先会找构造函数，没有的话，会调用默认拷贝构造函数</a:t>
            </a:r>
            <a:endParaRPr kumimoji="1" lang="en-US" altLang="zh-CN" dirty="0"/>
          </a:p>
          <a:p>
            <a:endParaRPr kumimoji="1" lang="en-US" altLang="zh-CN" dirty="0"/>
          </a:p>
          <a:p>
            <a:r>
              <a:rPr kumimoji="1" lang="zh-CN" altLang="en-US" dirty="0"/>
              <a:t>可以将派生类对象赋值给基类对象，会调用默认赋值运算符</a:t>
            </a:r>
          </a:p>
        </p:txBody>
      </p:sp>
    </p:spTree>
    <p:extLst>
      <p:ext uri="{BB962C8B-B14F-4D97-AF65-F5344CB8AC3E}">
        <p14:creationId xmlns:p14="http://schemas.microsoft.com/office/powerpoint/2010/main" val="3207432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723275"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is-a</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4E4DFBEC-FEF4-BC43-AD88-DEFB7DCBA8C7}"/>
              </a:ext>
            </a:extLst>
          </p:cNvPr>
          <p:cNvSpPr txBox="1"/>
          <p:nvPr/>
        </p:nvSpPr>
        <p:spPr>
          <a:xfrm>
            <a:off x="2120630" y="1770434"/>
            <a:ext cx="2230098" cy="646331"/>
          </a:xfrm>
          <a:prstGeom prst="rect">
            <a:avLst/>
          </a:prstGeom>
          <a:noFill/>
        </p:spPr>
        <p:txBody>
          <a:bodyPr wrap="none" rtlCol="0">
            <a:spAutoFit/>
          </a:bodyPr>
          <a:lstStyle/>
          <a:p>
            <a:r>
              <a:rPr kumimoji="1" lang="zh-CN" altLang="en-US" dirty="0"/>
              <a:t>继承是一种</a:t>
            </a:r>
            <a:r>
              <a:rPr kumimoji="1" lang="en-US" altLang="zh-CN" dirty="0"/>
              <a:t> is-a </a:t>
            </a:r>
            <a:r>
              <a:rPr kumimoji="1" lang="zh-CN" altLang="en-US" dirty="0"/>
              <a:t>关系</a:t>
            </a:r>
            <a:endParaRPr kumimoji="1" lang="en-US" altLang="zh-CN" dirty="0"/>
          </a:p>
          <a:p>
            <a:r>
              <a:rPr kumimoji="1" lang="zh-CN" altLang="en-US" dirty="0"/>
              <a:t>不是 </a:t>
            </a:r>
            <a:r>
              <a:rPr kumimoji="1" lang="en-US" altLang="zh-CN" dirty="0"/>
              <a:t>has-a</a:t>
            </a:r>
            <a:r>
              <a:rPr kumimoji="1" lang="zh-CN" altLang="en-US" dirty="0"/>
              <a:t> 关系</a:t>
            </a:r>
          </a:p>
        </p:txBody>
      </p:sp>
    </p:spTree>
    <p:extLst>
      <p:ext uri="{BB962C8B-B14F-4D97-AF65-F5344CB8AC3E}">
        <p14:creationId xmlns:p14="http://schemas.microsoft.com/office/powerpoint/2010/main" val="4188622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多态公有继承</a:t>
            </a:r>
          </a:p>
        </p:txBody>
      </p:sp>
      <p:sp>
        <p:nvSpPr>
          <p:cNvPr id="3" name="文本框 2">
            <a:extLst>
              <a:ext uri="{FF2B5EF4-FFF2-40B4-BE49-F238E27FC236}">
                <a16:creationId xmlns:a16="http://schemas.microsoft.com/office/drawing/2014/main" id="{1C8E9637-3121-5C44-A032-5EE523E0B400}"/>
              </a:ext>
            </a:extLst>
          </p:cNvPr>
          <p:cNvSpPr txBox="1"/>
          <p:nvPr/>
        </p:nvSpPr>
        <p:spPr>
          <a:xfrm>
            <a:off x="580417" y="642026"/>
            <a:ext cx="11031165" cy="5909310"/>
          </a:xfrm>
          <a:prstGeom prst="rect">
            <a:avLst/>
          </a:prstGeom>
          <a:noFill/>
        </p:spPr>
        <p:txBody>
          <a:bodyPr wrap="square" rtlCol="0">
            <a:spAutoFit/>
          </a:bodyPr>
          <a:lstStyle/>
          <a:p>
            <a:r>
              <a:rPr kumimoji="1" lang="zh-CN" altLang="en-US" dirty="0"/>
              <a:t>多态：同一个方法在派生类和基类中的行为不同，方法的行为应该取决于调用该方法的对象</a:t>
            </a:r>
            <a:endParaRPr kumimoji="1" lang="en-US" altLang="zh-CN" dirty="0"/>
          </a:p>
          <a:p>
            <a:endParaRPr kumimoji="1" lang="en-US" altLang="zh-CN" dirty="0"/>
          </a:p>
          <a:p>
            <a:r>
              <a:rPr kumimoji="1" lang="zh-CN" altLang="en-US" dirty="0"/>
              <a:t>使用虚函数，在派生类中重新定义</a:t>
            </a:r>
            <a:endParaRPr kumimoji="1" lang="en-US" altLang="zh-CN" dirty="0"/>
          </a:p>
          <a:p>
            <a:endParaRPr kumimoji="1" lang="en-US" altLang="zh-CN" dirty="0"/>
          </a:p>
          <a:p>
            <a:r>
              <a:rPr kumimoji="1" lang="zh-CN" altLang="en-US" dirty="0"/>
              <a:t>对需要重新的定义的方法，在基类中声明为 </a:t>
            </a:r>
            <a:r>
              <a:rPr kumimoji="1" lang="en-US" altLang="zh-CN" dirty="0"/>
              <a:t>virtual</a:t>
            </a:r>
            <a:r>
              <a:rPr kumimoji="1" lang="zh-CN" altLang="en-US" dirty="0"/>
              <a:t>，在派生类中也需要写</a:t>
            </a:r>
            <a:r>
              <a:rPr kumimoji="1" lang="en-US" altLang="zh-CN" dirty="0"/>
              <a:t> virtual</a:t>
            </a:r>
            <a:r>
              <a:rPr kumimoji="1" lang="zh-CN" altLang="en-US" dirty="0"/>
              <a:t>，重新定义</a:t>
            </a:r>
            <a:endParaRPr kumimoji="1" lang="en-US" altLang="zh-CN" dirty="0"/>
          </a:p>
          <a:p>
            <a:endParaRPr kumimoji="1" lang="en-US" altLang="zh-CN" dirty="0"/>
          </a:p>
          <a:p>
            <a:r>
              <a:rPr kumimoji="1" lang="zh-CN" altLang="en-US" dirty="0"/>
              <a:t>如果是通过对象调用方法，那么可以使用类名限定 </a:t>
            </a:r>
            <a:r>
              <a:rPr kumimoji="1" lang="en-US" altLang="zh-CN" dirty="0"/>
              <a:t>::</a:t>
            </a:r>
          </a:p>
          <a:p>
            <a:endParaRPr kumimoji="1" lang="en-US" altLang="zh-CN" dirty="0"/>
          </a:p>
          <a:p>
            <a:r>
              <a:rPr kumimoji="1" lang="zh-CN" altLang="en-US" dirty="0"/>
              <a:t>如果通过指针或引用调用，</a:t>
            </a:r>
            <a:endParaRPr kumimoji="1" lang="en-US" altLang="zh-CN" dirty="0"/>
          </a:p>
          <a:p>
            <a:r>
              <a:rPr kumimoji="1" lang="zh-CN" altLang="en-US" dirty="0"/>
              <a:t>如果没有</a:t>
            </a:r>
            <a:r>
              <a:rPr kumimoji="1" lang="en-US" altLang="zh-CN" dirty="0"/>
              <a:t> virtual</a:t>
            </a:r>
            <a:r>
              <a:rPr kumimoji="1" lang="zh-CN" altLang="en-US" dirty="0"/>
              <a:t>，会根据引用或指针的类型选择方法，而不是对象的类型</a:t>
            </a:r>
            <a:endParaRPr kumimoji="1" lang="en-US" altLang="zh-CN" dirty="0"/>
          </a:p>
          <a:p>
            <a:r>
              <a:rPr kumimoji="1" lang="zh-CN" altLang="en-US" dirty="0"/>
              <a:t>如果有 </a:t>
            </a:r>
            <a:r>
              <a:rPr kumimoji="1" lang="en-US" altLang="zh-CN" dirty="0"/>
              <a:t>virtual</a:t>
            </a:r>
            <a:r>
              <a:rPr kumimoji="1" lang="zh-CN" altLang="en-US" dirty="0"/>
              <a:t>，会根据引用或指针指向的对象类型选择方法</a:t>
            </a:r>
            <a:endParaRPr kumimoji="1" lang="en-US" altLang="zh-CN" dirty="0"/>
          </a:p>
          <a:p>
            <a:endParaRPr kumimoji="1" lang="en-US" altLang="zh-CN" dirty="0"/>
          </a:p>
          <a:p>
            <a:r>
              <a:rPr kumimoji="1" lang="zh-CN" altLang="en-US" dirty="0"/>
              <a:t>在基类中被声明为虚函数后，在派生类中自然成为虚函数</a:t>
            </a:r>
            <a:endParaRPr kumimoji="1" lang="en-US" altLang="zh-CN" dirty="0"/>
          </a:p>
          <a:p>
            <a:endParaRPr kumimoji="1" lang="en-US" altLang="zh-CN" dirty="0"/>
          </a:p>
          <a:p>
            <a:r>
              <a:rPr kumimoji="1" lang="en-US" altLang="zh-CN" dirty="0"/>
              <a:t>virtual</a:t>
            </a:r>
            <a:r>
              <a:rPr kumimoji="1" lang="zh-CN" altLang="en-US" dirty="0"/>
              <a:t> 关键字只用于类声明的方法原型中，在方法定义中不需要写</a:t>
            </a:r>
            <a:endParaRPr kumimoji="1" lang="en-US" altLang="zh-CN" dirty="0"/>
          </a:p>
          <a:p>
            <a:endParaRPr kumimoji="1" lang="en-US" altLang="zh-CN" dirty="0"/>
          </a:p>
          <a:p>
            <a:r>
              <a:rPr kumimoji="1" lang="zh-CN" altLang="en-US" dirty="0"/>
              <a:t>如果创建了一个指针数组，指针类型为基类，那么数组元素指向的对象，可以是基类，也可以是派生类</a:t>
            </a:r>
            <a:endParaRPr kumimoji="1" lang="en-US" altLang="zh-CN" dirty="0"/>
          </a:p>
          <a:p>
            <a:endParaRPr kumimoji="1" lang="en-US" altLang="zh-CN" dirty="0"/>
          </a:p>
          <a:p>
            <a:r>
              <a:rPr kumimoji="1" lang="zh-CN" altLang="en-US" dirty="0"/>
              <a:t>虚析构函数</a:t>
            </a:r>
            <a:r>
              <a:rPr kumimoji="1" lang="en-US" altLang="zh-CN" dirty="0"/>
              <a:t>——</a:t>
            </a:r>
            <a:r>
              <a:rPr kumimoji="1" lang="zh-CN" altLang="en-US" dirty="0"/>
              <a:t>确保正确的析构函数序列被调用</a:t>
            </a:r>
            <a:endParaRPr kumimoji="1" lang="en-US" altLang="zh-CN" dirty="0"/>
          </a:p>
          <a:p>
            <a:r>
              <a:rPr kumimoji="1" lang="zh-CN" altLang="en-US" dirty="0"/>
              <a:t>如果非虚，则只会调用指针类型的析构函数，如果指向的值派生类对象，则派生类对象的析构函数不会调用</a:t>
            </a:r>
            <a:endParaRPr kumimoji="1" lang="en-US" altLang="zh-CN" dirty="0"/>
          </a:p>
          <a:p>
            <a:r>
              <a:rPr kumimoji="1" lang="zh-CN" altLang="en-US" dirty="0"/>
              <a:t>如果为虚，则会调用相应对象的析构函数，再自动调用基类的析构函数</a:t>
            </a:r>
            <a:endParaRPr kumimoji="1" lang="en-US" altLang="zh-CN" dirty="0"/>
          </a:p>
        </p:txBody>
      </p:sp>
    </p:spTree>
    <p:extLst>
      <p:ext uri="{BB962C8B-B14F-4D97-AF65-F5344CB8AC3E}">
        <p14:creationId xmlns:p14="http://schemas.microsoft.com/office/powerpoint/2010/main" val="3237266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联编</a:t>
            </a:r>
          </a:p>
        </p:txBody>
      </p:sp>
      <p:sp>
        <p:nvSpPr>
          <p:cNvPr id="3" name="文本框 2">
            <a:extLst>
              <a:ext uri="{FF2B5EF4-FFF2-40B4-BE49-F238E27FC236}">
                <a16:creationId xmlns:a16="http://schemas.microsoft.com/office/drawing/2014/main" id="{90C82946-F05C-0E4C-93BF-6385BC665A1D}"/>
              </a:ext>
            </a:extLst>
          </p:cNvPr>
          <p:cNvSpPr txBox="1"/>
          <p:nvPr/>
        </p:nvSpPr>
        <p:spPr>
          <a:xfrm>
            <a:off x="1254867" y="1177047"/>
            <a:ext cx="9289915" cy="3416320"/>
          </a:xfrm>
          <a:prstGeom prst="rect">
            <a:avLst/>
          </a:prstGeom>
          <a:noFill/>
        </p:spPr>
        <p:txBody>
          <a:bodyPr wrap="square" rtlCol="0">
            <a:spAutoFit/>
          </a:bodyPr>
          <a:lstStyle/>
          <a:p>
            <a:r>
              <a:rPr kumimoji="1" lang="zh-CN" altLang="en-US" dirty="0"/>
              <a:t>程序调用函数时，将使用哪个可执行代码块？</a:t>
            </a:r>
            <a:endParaRPr kumimoji="1" lang="en-US" altLang="zh-CN" dirty="0"/>
          </a:p>
          <a:p>
            <a:endParaRPr kumimoji="1" lang="en-US" altLang="zh-CN" dirty="0"/>
          </a:p>
          <a:p>
            <a:r>
              <a:rPr kumimoji="1" lang="zh-CN" altLang="en-US" dirty="0"/>
              <a:t>编译器会将源代码中的函数调用解释为执行特定的函数代码块</a:t>
            </a:r>
            <a:r>
              <a:rPr kumimoji="1" lang="en-US" altLang="zh-CN" dirty="0"/>
              <a:t>——</a:t>
            </a:r>
            <a:r>
              <a:rPr kumimoji="1" lang="zh-CN" altLang="en-US" dirty="0"/>
              <a:t>函数名联编 </a:t>
            </a:r>
            <a:r>
              <a:rPr kumimoji="1" lang="en-US" altLang="zh-CN" dirty="0"/>
              <a:t>(binding)</a:t>
            </a:r>
          </a:p>
          <a:p>
            <a:endParaRPr kumimoji="1" lang="en-US" altLang="zh-CN" dirty="0"/>
          </a:p>
          <a:p>
            <a:r>
              <a:rPr kumimoji="1" lang="zh-CN" altLang="en-US" dirty="0"/>
              <a:t>在</a:t>
            </a:r>
            <a:r>
              <a:rPr kumimoji="1" lang="en-US" altLang="zh-CN" dirty="0"/>
              <a:t> C </a:t>
            </a:r>
            <a:r>
              <a:rPr kumimoji="1" lang="zh-CN" altLang="en-US" dirty="0"/>
              <a:t>语言中，一个函数名对于一个函数</a:t>
            </a:r>
            <a:endParaRPr kumimoji="1" lang="en-US" altLang="zh-CN" dirty="0"/>
          </a:p>
          <a:p>
            <a:endParaRPr kumimoji="1" lang="en-US" altLang="zh-CN" dirty="0"/>
          </a:p>
          <a:p>
            <a:r>
              <a:rPr kumimoji="1" lang="zh-CN" altLang="en-US" dirty="0"/>
              <a:t>在 </a:t>
            </a:r>
            <a:r>
              <a:rPr kumimoji="1" lang="en-US" altLang="zh-CN" dirty="0"/>
              <a:t>C++</a:t>
            </a:r>
            <a:r>
              <a:rPr kumimoji="1" lang="zh-CN" altLang="en-US" dirty="0"/>
              <a:t> 中，由于函数重载，编译器必须查看函数参数、函数名才能确定使用哪个函数</a:t>
            </a:r>
            <a:endParaRPr kumimoji="1" lang="en-US" altLang="zh-CN" dirty="0"/>
          </a:p>
          <a:p>
            <a:endParaRPr kumimoji="1" lang="en-US" altLang="zh-CN" dirty="0"/>
          </a:p>
          <a:p>
            <a:r>
              <a:rPr kumimoji="1" lang="en-US" altLang="zh-CN" dirty="0"/>
              <a:t> C/C++</a:t>
            </a:r>
            <a:r>
              <a:rPr kumimoji="1" lang="zh-CN" altLang="en-US" dirty="0"/>
              <a:t> 可以在编译的过程中完成联编</a:t>
            </a:r>
            <a:r>
              <a:rPr kumimoji="1" lang="en-US" altLang="zh-CN" dirty="0"/>
              <a:t>——</a:t>
            </a:r>
            <a:r>
              <a:rPr kumimoji="1" lang="zh-CN" altLang="en-US" dirty="0"/>
              <a:t>静态联编</a:t>
            </a:r>
            <a:endParaRPr kumimoji="1" lang="en-US" altLang="zh-CN" dirty="0"/>
          </a:p>
          <a:p>
            <a:endParaRPr kumimoji="1" lang="en-US" altLang="zh-CN" dirty="0"/>
          </a:p>
          <a:p>
            <a:r>
              <a:rPr kumimoji="1" lang="zh-CN" altLang="en-US" dirty="0"/>
              <a:t>存在虚函数时，由于编译器不知道用户将选择哪种类型的对象，所以无法在编译时确定，编译器必须在程序运行时选择正确的虚函数代码</a:t>
            </a:r>
            <a:r>
              <a:rPr kumimoji="1" lang="en-US" altLang="zh-CN" dirty="0"/>
              <a:t>——</a:t>
            </a:r>
            <a:r>
              <a:rPr kumimoji="1" lang="zh-CN" altLang="en-US" dirty="0"/>
              <a:t>动态联编</a:t>
            </a:r>
            <a:endParaRPr kumimoji="1" lang="en-US" altLang="zh-CN" dirty="0"/>
          </a:p>
        </p:txBody>
      </p:sp>
    </p:spTree>
    <p:extLst>
      <p:ext uri="{BB962C8B-B14F-4D97-AF65-F5344CB8AC3E}">
        <p14:creationId xmlns:p14="http://schemas.microsoft.com/office/powerpoint/2010/main" val="17492830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1348156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94972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4863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1303507" y="4439720"/>
            <a:ext cx="9766570" cy="1477328"/>
          </a:xfrm>
          <a:prstGeom prst="rect">
            <a:avLst/>
          </a:prstGeom>
          <a:noFill/>
        </p:spPr>
        <p:txBody>
          <a:bodyPr wrap="square">
            <a:spAutoFit/>
          </a:bodyPr>
          <a:lstStyle/>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通过指针数组的地址调用</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a:t>
            </a:r>
            <a:r>
              <a:rPr lang="en-US" altLang="zh-CN" b="0" dirty="0">
                <a:solidFill>
                  <a:srgbClr val="008000"/>
                </a:solidFill>
                <a:effectLst/>
                <a:latin typeface="Menlo" panose="020B0609030804020204" pitchFamily="49" charset="0"/>
              </a:rPr>
              <a:t>c</a:t>
            </a:r>
            <a:r>
              <a:rPr lang="en" altLang="zh-CN" b="0" dirty="0">
                <a:solidFill>
                  <a:srgbClr val="008000"/>
                </a:solidFill>
                <a:effectLst/>
                <a:latin typeface="Menlo" panose="020B0609030804020204" pitchFamily="49" charset="0"/>
              </a:rPr>
              <a:t>)[3])(const double*, int) = &amp;pa;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3781322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887929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4896290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476914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3648983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746372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0984799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08135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22547592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1906799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Tree>
    <p:extLst>
      <p:ext uri="{BB962C8B-B14F-4D97-AF65-F5344CB8AC3E}">
        <p14:creationId xmlns:p14="http://schemas.microsoft.com/office/powerpoint/2010/main" val="3708751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5910</TotalTime>
  <Words>6571</Words>
  <Application>Microsoft Macintosh PowerPoint</Application>
  <PresentationFormat>宽屏</PresentationFormat>
  <Paragraphs>935</Paragraphs>
  <Slides>114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114</vt:i4>
      </vt:variant>
    </vt:vector>
  </HeadingPairs>
  <TitlesOfParts>
    <vt:vector size="123" baseType="lpstr">
      <vt:lpstr>KaiTi</vt:lpstr>
      <vt:lpstr>SimSun</vt:lpstr>
      <vt:lpstr>Arial</vt:lpstr>
      <vt:lpstr>Calibri</vt:lpstr>
      <vt:lpstr>Calibri Light</vt:lpstr>
      <vt:lpstr>Menlo</vt:lpstr>
      <vt:lpstr>Optima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付 碧超</cp:lastModifiedBy>
  <cp:revision>253</cp:revision>
  <dcterms:created xsi:type="dcterms:W3CDTF">2013-07-15T20:26:40Z</dcterms:created>
  <dcterms:modified xsi:type="dcterms:W3CDTF">2023-08-22T08:32:05Z</dcterms:modified>
</cp:coreProperties>
</file>