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80" r:id="rId17"/>
    <p:sldId id="278" r:id="rId18"/>
    <p:sldId id="281" r:id="rId19"/>
    <p:sldId id="282" r:id="rId20"/>
    <p:sldId id="303" r:id="rId21"/>
    <p:sldId id="288" r:id="rId22"/>
    <p:sldId id="289" r:id="rId23"/>
    <p:sldId id="287" r:id="rId24"/>
    <p:sldId id="290" r:id="rId25"/>
    <p:sldId id="291" r:id="rId26"/>
    <p:sldId id="292" r:id="rId27"/>
    <p:sldId id="293" r:id="rId28"/>
    <p:sldId id="294" r:id="rId29"/>
    <p:sldId id="295" r:id="rId30"/>
    <p:sldId id="304" r:id="rId31"/>
    <p:sldId id="296" r:id="rId32"/>
    <p:sldId id="297" r:id="rId33"/>
    <p:sldId id="298" r:id="rId34"/>
    <p:sldId id="299" r:id="rId35"/>
    <p:sldId id="305" r:id="rId36"/>
    <p:sldId id="300" r:id="rId37"/>
    <p:sldId id="301" r:id="rId38"/>
    <p:sldId id="302" r:id="rId39"/>
    <p:sldId id="279" r:id="rId40"/>
    <p:sldId id="284" r:id="rId41"/>
    <p:sldId id="285" r:id="rId42"/>
    <p:sldId id="286" r:id="rId43"/>
    <p:sldId id="27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900ABA-7B9C-B24D-B632-A376246BFC41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7449A-A431-C64C-B65B-F153BDF7C6B4}"/>
              </a:ext>
            </a:extLst>
          </p:cNvPr>
          <p:cNvSpPr txBox="1"/>
          <p:nvPr/>
        </p:nvSpPr>
        <p:spPr>
          <a:xfrm>
            <a:off x="749030" y="1930460"/>
            <a:ext cx="4626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F2725F-19DD-564B-9167-4CD6A8540B1C}"/>
              </a:ext>
            </a:extLst>
          </p:cNvPr>
          <p:cNvSpPr txBox="1"/>
          <p:nvPr/>
        </p:nvSpPr>
        <p:spPr>
          <a:xfrm>
            <a:off x="6669932" y="1930459"/>
            <a:ext cx="44149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h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host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network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结尾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分别表示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short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long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Linux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357B14-3273-0A43-8892-2126EF76EFA0}"/>
              </a:ext>
            </a:extLst>
          </p:cNvPr>
          <p:cNvSpPr txBox="1"/>
          <p:nvPr/>
        </p:nvSpPr>
        <p:spPr>
          <a:xfrm>
            <a:off x="2159989" y="61555"/>
            <a:ext cx="1876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endian_conv.c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6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E13507-B6EE-DE45-BE46-B72DE4D8930F}"/>
              </a:ext>
            </a:extLst>
          </p:cNvPr>
          <p:cNvSpPr txBox="1"/>
          <p:nvPr/>
        </p:nvSpPr>
        <p:spPr>
          <a:xfrm>
            <a:off x="0" y="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如何判断电脑的字节序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6D033-55EA-4F43-B435-54AC1A7BF986}"/>
              </a:ext>
            </a:extLst>
          </p:cNvPr>
          <p:cNvSpPr txBox="1"/>
          <p:nvPr/>
        </p:nvSpPr>
        <p:spPr>
          <a:xfrm>
            <a:off x="1167319" y="1167319"/>
            <a:ext cx="44710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导入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&lt;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arpa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inet.h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调用之前的函数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联合体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类型转换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指针地址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5CD52-3522-7742-8F69-3166AACA2A08}"/>
              </a:ext>
            </a:extLst>
          </p:cNvPr>
          <p:cNvSpPr txBox="1"/>
          <p:nvPr/>
        </p:nvSpPr>
        <p:spPr>
          <a:xfrm>
            <a:off x="4056883" y="61555"/>
            <a:ext cx="1040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order.c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9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79C181-DF4F-6D4E-8873-644D81174943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地址转换函数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F006F1-7044-8548-BDD2-18190D2F7891}"/>
              </a:ext>
            </a:extLst>
          </p:cNvPr>
          <p:cNvSpPr txBox="1"/>
          <p:nvPr/>
        </p:nvSpPr>
        <p:spPr>
          <a:xfrm>
            <a:off x="1158806" y="447551"/>
            <a:ext cx="6162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__uint32_t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267F99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C3DD89-F8B2-7E4C-8CB5-0280E1C60E65}"/>
              </a:ext>
            </a:extLst>
          </p:cNvPr>
          <p:cNvSpPr txBox="1"/>
          <p:nvPr/>
        </p:nvSpPr>
        <p:spPr>
          <a:xfrm>
            <a:off x="1575880" y="1322961"/>
            <a:ext cx="90462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将「点分十进制」转换为「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整数」，失败返回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INADDR_NONE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不仅自动转换为大端序，还会检测无效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98AC52-444E-CD4D-BB59-25B802F44633}"/>
              </a:ext>
            </a:extLst>
          </p:cNvPr>
          <p:cNvSpPr txBox="1"/>
          <p:nvPr/>
        </p:nvSpPr>
        <p:spPr>
          <a:xfrm>
            <a:off x="1158806" y="3185808"/>
            <a:ext cx="800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inet_aton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885D1A-3EFB-BD4C-9FB0-FF5520AC356D}"/>
              </a:ext>
            </a:extLst>
          </p:cNvPr>
          <p:cNvSpPr txBox="1"/>
          <p:nvPr/>
        </p:nvSpPr>
        <p:spPr>
          <a:xfrm>
            <a:off x="1760706" y="3832697"/>
            <a:ext cx="1002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使用频率更高，将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string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中的点分十进制转为大端序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位整数，存储在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in_addr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结构体指向的地址，成功返回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CF8F6C-F98E-2F49-9DA5-6ECC7BE21AD2}"/>
              </a:ext>
            </a:extLst>
          </p:cNvPr>
          <p:cNvSpPr txBox="1"/>
          <p:nvPr/>
        </p:nvSpPr>
        <p:spPr>
          <a:xfrm>
            <a:off x="1158806" y="4981517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inet_ntoa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1DF887-4C9E-D349-B95A-158AE9246D4E}"/>
              </a:ext>
            </a:extLst>
          </p:cNvPr>
          <p:cNvSpPr txBox="1"/>
          <p:nvPr/>
        </p:nvSpPr>
        <p:spPr>
          <a:xfrm>
            <a:off x="1877438" y="5544765"/>
            <a:ext cx="1031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与前面两个函数相反，返回值为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char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*，说明在内部申请了地址并保存字符串，需要在外部用变量接收，否则如果再调用一次这个函数，可能会覆盖原来地址保存的字符串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5F8EA6-02B3-4C48-B52A-950E164F623D}"/>
              </a:ext>
            </a:extLst>
          </p:cNvPr>
          <p:cNvSpPr txBox="1"/>
          <p:nvPr/>
        </p:nvSpPr>
        <p:spPr>
          <a:xfrm>
            <a:off x="0" y="1468515"/>
            <a:ext cx="157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inet_addr.c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FE25AA-4A02-7D40-BF32-0782A19BE7F7}"/>
              </a:ext>
            </a:extLst>
          </p:cNvPr>
          <p:cNvSpPr txBox="1"/>
          <p:nvPr/>
        </p:nvSpPr>
        <p:spPr>
          <a:xfrm>
            <a:off x="-1" y="3832697"/>
            <a:ext cx="157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inet_aton.c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A37BDA-9C7B-884D-8F41-F2F330B2B414}"/>
              </a:ext>
            </a:extLst>
          </p:cNvPr>
          <p:cNvSpPr txBox="1"/>
          <p:nvPr/>
        </p:nvSpPr>
        <p:spPr>
          <a:xfrm>
            <a:off x="-1" y="5899504"/>
            <a:ext cx="1474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inet_ntoa.c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50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993FCF-1B22-4F46-9106-B00BC44940BA}"/>
              </a:ext>
            </a:extLst>
          </p:cNvPr>
          <p:cNvSpPr txBox="1"/>
          <p:nvPr/>
        </p:nvSpPr>
        <p:spPr>
          <a:xfrm>
            <a:off x="0" y="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网络地址初始化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FF9C12-798F-A04B-A980-AC8E5B4564A5}"/>
              </a:ext>
            </a:extLst>
          </p:cNvPr>
          <p:cNvSpPr txBox="1"/>
          <p:nvPr/>
        </p:nvSpPr>
        <p:spPr>
          <a:xfrm>
            <a:off x="834146" y="458076"/>
            <a:ext cx="6162472" cy="2953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"211.217.168.13"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E1264-1CF2-4646-B245-6EFE0430DFC7}"/>
              </a:ext>
            </a:extLst>
          </p:cNvPr>
          <p:cNvSpPr txBox="1"/>
          <p:nvPr/>
        </p:nvSpPr>
        <p:spPr>
          <a:xfrm>
            <a:off x="6996618" y="1720385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设置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默认全为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25BF74-1B87-E24A-A509-414A4D16E5B7}"/>
              </a:ext>
            </a:extLst>
          </p:cNvPr>
          <p:cNvSpPr txBox="1"/>
          <p:nvPr/>
        </p:nvSpPr>
        <p:spPr>
          <a:xfrm>
            <a:off x="6996618" y="2616371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转换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96A28B-8EFD-EB4D-ABA5-4B3151C6E6A7}"/>
              </a:ext>
            </a:extLst>
          </p:cNvPr>
          <p:cNvSpPr txBox="1"/>
          <p:nvPr/>
        </p:nvSpPr>
        <p:spPr>
          <a:xfrm>
            <a:off x="85116" y="3599319"/>
            <a:ext cx="9791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每次创建服务器端套接字都需要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INADDR_ANY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可以自动获取服务器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3E8971-5B4A-EE47-ABE2-DB5AF7246105}"/>
              </a:ext>
            </a:extLst>
          </p:cNvPr>
          <p:cNvSpPr txBox="1"/>
          <p:nvPr/>
        </p:nvSpPr>
        <p:spPr>
          <a:xfrm>
            <a:off x="834146" y="3993967"/>
            <a:ext cx="8766070" cy="2537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IN</a:t>
            </a:r>
            <a:r>
              <a:rPr lang="en-US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7998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425D9C-6350-CF4C-820A-D2F50E8B7C67}"/>
              </a:ext>
            </a:extLst>
          </p:cNvPr>
          <p:cNvSpPr txBox="1"/>
          <p:nvPr/>
        </p:nvSpPr>
        <p:spPr>
          <a:xfrm>
            <a:off x="1045722" y="795594"/>
            <a:ext cx="8166371" cy="544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526C-60CB-7249-86E0-352F796152F4}"/>
              </a:ext>
            </a:extLst>
          </p:cNvPr>
          <p:cNvSpPr txBox="1"/>
          <p:nvPr/>
        </p:nvSpPr>
        <p:spPr>
          <a:xfrm>
            <a:off x="0" y="0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bind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向套接字分配网络地址</a:t>
            </a:r>
          </a:p>
        </p:txBody>
      </p:sp>
    </p:spTree>
    <p:extLst>
      <p:ext uri="{BB962C8B-B14F-4D97-AF65-F5344CB8AC3E}">
        <p14:creationId xmlns:p14="http://schemas.microsoft.com/office/powerpoint/2010/main" val="128213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5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102338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171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客户端调用顺序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42903-96F3-5642-9AF1-5E0C42622E98}"/>
              </a:ext>
            </a:extLst>
          </p:cNvPr>
          <p:cNvSpPr txBox="1"/>
          <p:nvPr/>
        </p:nvSpPr>
        <p:spPr>
          <a:xfrm>
            <a:off x="3451166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86212-B228-E44D-BCEA-FE047E8D2F23}"/>
              </a:ext>
            </a:extLst>
          </p:cNvPr>
          <p:cNvSpPr txBox="1"/>
          <p:nvPr/>
        </p:nvSpPr>
        <p:spPr>
          <a:xfrm>
            <a:off x="3451166" y="207817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分配套接字地址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F391A4-3FCC-794A-8855-DD52C804BD04}"/>
              </a:ext>
            </a:extLst>
          </p:cNvPr>
          <p:cNvSpPr txBox="1"/>
          <p:nvPr/>
        </p:nvSpPr>
        <p:spPr>
          <a:xfrm>
            <a:off x="3451166" y="302794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等待连接请求状态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FF5EA1-9A0C-E245-89D6-0F26FBB99F03}"/>
              </a:ext>
            </a:extLst>
          </p:cNvPr>
          <p:cNvSpPr txBox="1"/>
          <p:nvPr/>
        </p:nvSpPr>
        <p:spPr>
          <a:xfrm>
            <a:off x="3451166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允许连接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A75209-6FC2-DC4D-9FFE-8E634043CF64}"/>
              </a:ext>
            </a:extLst>
          </p:cNvPr>
          <p:cNvSpPr txBox="1"/>
          <p:nvPr/>
        </p:nvSpPr>
        <p:spPr>
          <a:xfrm>
            <a:off x="3451166" y="49274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C04B7F-B8C9-9B44-84E9-25E23D81059B}"/>
              </a:ext>
            </a:extLst>
          </p:cNvPr>
          <p:cNvSpPr txBox="1"/>
          <p:nvPr/>
        </p:nvSpPr>
        <p:spPr>
          <a:xfrm>
            <a:off x="3451166" y="58772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19F1-8F92-304A-9EFD-9EB8211ADC86}"/>
              </a:ext>
            </a:extLst>
          </p:cNvPr>
          <p:cNvSpPr txBox="1"/>
          <p:nvPr/>
        </p:nvSpPr>
        <p:spPr>
          <a:xfrm>
            <a:off x="9427193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90498A-D8A8-F747-9058-4CEC7841E591}"/>
              </a:ext>
            </a:extLst>
          </p:cNvPr>
          <p:cNvSpPr txBox="1"/>
          <p:nvPr/>
        </p:nvSpPr>
        <p:spPr>
          <a:xfrm>
            <a:off x="9427193" y="2078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E755EC3-AF3D-9942-9F27-D12ABFC39756}"/>
              </a:ext>
            </a:extLst>
          </p:cNvPr>
          <p:cNvSpPr txBox="1"/>
          <p:nvPr/>
        </p:nvSpPr>
        <p:spPr>
          <a:xfrm>
            <a:off x="9427193" y="30279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53479F-DD6C-DF43-A34C-6537A0E135CD}"/>
              </a:ext>
            </a:extLst>
          </p:cNvPr>
          <p:cNvSpPr txBox="1"/>
          <p:nvPr/>
        </p:nvSpPr>
        <p:spPr>
          <a:xfrm>
            <a:off x="9427193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</p:spTree>
    <p:extLst>
      <p:ext uri="{BB962C8B-B14F-4D97-AF65-F5344CB8AC3E}">
        <p14:creationId xmlns:p14="http://schemas.microsoft.com/office/powerpoint/2010/main" val="398537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0257AC-7C8C-3541-9C76-E2B7E7C125A0}"/>
              </a:ext>
            </a:extLst>
          </p:cNvPr>
          <p:cNvSpPr txBox="1"/>
          <p:nvPr/>
        </p:nvSpPr>
        <p:spPr>
          <a:xfrm>
            <a:off x="0" y="0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listen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2D3ED5-244B-3F43-98C5-28A7DC1C7CBA}"/>
              </a:ext>
            </a:extLst>
          </p:cNvPr>
          <p:cNvSpPr txBox="1"/>
          <p:nvPr/>
        </p:nvSpPr>
        <p:spPr>
          <a:xfrm>
            <a:off x="262647" y="686039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listen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backlog)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042B8-3644-BF41-910B-9DB8177178F9}"/>
              </a:ext>
            </a:extLst>
          </p:cNvPr>
          <p:cNvSpPr txBox="1"/>
          <p:nvPr/>
        </p:nvSpPr>
        <p:spPr>
          <a:xfrm>
            <a:off x="525294" y="1218190"/>
            <a:ext cx="11235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只有服务器端调用了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函数，客户端才能进入可发出连接请求的状态，即调用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backlog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是连接请求队列长度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服务器端处于等于连接请求状态：客户端请求连接时，受理连接前一直使请求处于等待状态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1F9560-33F4-D949-81B9-723E0B149A76}"/>
              </a:ext>
            </a:extLst>
          </p:cNvPr>
          <p:cNvSpPr txBox="1"/>
          <p:nvPr/>
        </p:nvSpPr>
        <p:spPr>
          <a:xfrm>
            <a:off x="262647" y="3733669"/>
            <a:ext cx="970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1F4FEE-4094-7F4B-ADC1-2F72C4988223}"/>
              </a:ext>
            </a:extLst>
          </p:cNvPr>
          <p:cNvSpPr txBox="1"/>
          <p:nvPr/>
        </p:nvSpPr>
        <p:spPr>
          <a:xfrm>
            <a:off x="525294" y="4371711"/>
            <a:ext cx="75264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保存客户端地址信息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用于受理连接请求等待队列中待处理的客户端连接请求</a:t>
            </a:r>
          </a:p>
        </p:txBody>
      </p:sp>
    </p:spTree>
    <p:extLst>
      <p:ext uri="{BB962C8B-B14F-4D97-AF65-F5344CB8AC3E}">
        <p14:creationId xmlns:p14="http://schemas.microsoft.com/office/powerpoint/2010/main" val="384352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300112-C380-DA43-AC03-F9BE087CFFA4}"/>
              </a:ext>
            </a:extLst>
          </p:cNvPr>
          <p:cNvSpPr txBox="1"/>
          <p:nvPr/>
        </p:nvSpPr>
        <p:spPr>
          <a:xfrm>
            <a:off x="0" y="0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客户端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D8A98-31CD-824D-91A1-9AB2AAC1B700}"/>
              </a:ext>
            </a:extLst>
          </p:cNvPr>
          <p:cNvSpPr txBox="1"/>
          <p:nvPr/>
        </p:nvSpPr>
        <p:spPr>
          <a:xfrm>
            <a:off x="1144553" y="1703136"/>
            <a:ext cx="106153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函数后，客户端就可以使用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函数请求连接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socke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客户端套接字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后，出现两种情况会返回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服务器端接受连接请求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并不是服务器端调用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函数，而是服务器端把连接请求信息记录到等待队列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发生断网等异常情况而中断连接请求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客户端的套接字地址信息如何得到？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函数时，操作系统会自动分配客户端的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地址和端口号，无需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函数分配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8AD02F-B61A-B947-8618-F5A2EC2B213C}"/>
              </a:ext>
            </a:extLst>
          </p:cNvPr>
          <p:cNvSpPr txBox="1"/>
          <p:nvPr/>
        </p:nvSpPr>
        <p:spPr>
          <a:xfrm>
            <a:off x="824418" y="928512"/>
            <a:ext cx="1044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connect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servaddr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5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90B1B9-9E42-7342-BD07-64E1F0B220EE}"/>
              </a:ext>
            </a:extLst>
          </p:cNvPr>
          <p:cNvSpPr txBox="1"/>
          <p:nvPr/>
        </p:nvSpPr>
        <p:spPr>
          <a:xfrm>
            <a:off x="710117" y="455130"/>
            <a:ext cx="9591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socket(int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domain,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type,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protocol);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domain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 协议簇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P</a:t>
            </a:r>
            <a:r>
              <a:rPr kumimoji="1" lang="en-US" altLang="zh-CN" sz="2000" dirty="0">
                <a:latin typeface="Optima" panose="02000503060000020004" pitchFamily="2" charset="0"/>
              </a:rPr>
              <a:t>rotocol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F</a:t>
            </a:r>
            <a:r>
              <a:rPr kumimoji="1" lang="en-US" altLang="zh-CN" sz="2000" dirty="0">
                <a:latin typeface="Optima" panose="02000503060000020004" pitchFamily="2" charset="0"/>
              </a:rPr>
              <a:t>amily)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</a:t>
            </a:r>
            <a:r>
              <a:rPr kumimoji="1" lang="en-US" altLang="zh-CN" sz="2000" dirty="0">
                <a:latin typeface="Optima" panose="02000503060000020004" pitchFamily="2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IPv4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PF_INET6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type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	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SOCK_STREAM</a:t>
            </a:r>
            <a:r>
              <a:rPr kumimoji="1" lang="en-US" altLang="zh-CN" sz="2000" dirty="0">
                <a:latin typeface="Optima" panose="02000503060000020004" pitchFamily="2" charset="0"/>
              </a:rPr>
              <a:t>) </a:t>
            </a:r>
            <a:r>
              <a:rPr kumimoji="1" lang="zh-CN" altLang="en-US" sz="2000" dirty="0">
                <a:latin typeface="Optima" panose="02000503060000020004" pitchFamily="2" charset="0"/>
              </a:rPr>
              <a:t>还是</a:t>
            </a:r>
            <a:r>
              <a:rPr kumimoji="1" lang="en-US" altLang="zh-CN" sz="2000" dirty="0">
                <a:latin typeface="Optima" panose="02000503060000020004" pitchFamily="2" charset="0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SOCK_DGRAM</a:t>
            </a:r>
            <a:r>
              <a:rPr kumimoji="1" lang="en-US" altLang="zh-CN" sz="2000" dirty="0">
                <a:latin typeface="Optima" panose="02000503060000020004" pitchFamily="2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protocol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最终决定所采用的协议，一般为 </a:t>
            </a:r>
            <a:r>
              <a:rPr kumimoji="1" lang="en-US" altLang="zh-CN" sz="2000" dirty="0">
                <a:latin typeface="Optima" panose="02000503060000020004" pitchFamily="2" charset="0"/>
              </a:rPr>
              <a:t>0</a:t>
            </a:r>
            <a:endParaRPr kumimoji="1" lang="zh-CN" altLang="en-US" sz="2000" dirty="0">
              <a:latin typeface="Optima" panose="0200050306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EF818-BA2E-5743-B50C-D6E5BDCFA307}"/>
              </a:ext>
            </a:extLst>
          </p:cNvPr>
          <p:cNvSpPr txBox="1"/>
          <p:nvPr/>
        </p:nvSpPr>
        <p:spPr>
          <a:xfrm>
            <a:off x="978324" y="1074190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C4FF5B-8F21-5E4C-B005-C740F1F5F5D9}"/>
              </a:ext>
            </a:extLst>
          </p:cNvPr>
          <p:cNvSpPr txBox="1"/>
          <p:nvPr/>
        </p:nvSpPr>
        <p:spPr>
          <a:xfrm>
            <a:off x="1284051" y="2295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C4BA5-0A59-CE40-946B-70571604D736}"/>
              </a:ext>
            </a:extLst>
          </p:cNvPr>
          <p:cNvSpPr txBox="1"/>
          <p:nvPr/>
        </p:nvSpPr>
        <p:spPr>
          <a:xfrm>
            <a:off x="710117" y="3075057"/>
            <a:ext cx="636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：数据不存在边界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：数据存在边界，接收数据的次数和传输次数相同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0CF08F-664F-CE43-8CFA-966659EDE153}"/>
              </a:ext>
            </a:extLst>
          </p:cNvPr>
          <p:cNvSpPr txBox="1"/>
          <p:nvPr/>
        </p:nvSpPr>
        <p:spPr>
          <a:xfrm>
            <a:off x="710117" y="4343560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tcp_client.c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FAC5C4-8100-3346-8F21-71648C8D21A2}"/>
              </a:ext>
            </a:extLst>
          </p:cNvPr>
          <p:cNvSpPr txBox="1"/>
          <p:nvPr/>
        </p:nvSpPr>
        <p:spPr>
          <a:xfrm>
            <a:off x="2281830" y="4469981"/>
            <a:ext cx="8477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证明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传输的数据不存在数据边界，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调用次数不同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server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调用一次，而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client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每次读取一个字节，调用多次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A46C85-B6CC-0647-8BF8-14034718B399}"/>
              </a:ext>
            </a:extLst>
          </p:cNvPr>
          <p:cNvSpPr txBox="1"/>
          <p:nvPr/>
        </p:nvSpPr>
        <p:spPr>
          <a:xfrm>
            <a:off x="710117" y="4904177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</a:t>
            </a:r>
            <a:r>
              <a:rPr lang="en-US" altLang="zh-CN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server</a:t>
            </a:r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31457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88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客户端函数调用关系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288A731-54C0-BE4B-A237-24C24D32D7E5}"/>
              </a:ext>
            </a:extLst>
          </p:cNvPr>
          <p:cNvCxnSpPr/>
          <p:nvPr/>
        </p:nvCxnSpPr>
        <p:spPr>
          <a:xfrm flipH="1">
            <a:off x="2694562" y="2324911"/>
            <a:ext cx="4608895" cy="14396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67E474A-9664-1D46-9E10-4274132D39DA}"/>
              </a:ext>
            </a:extLst>
          </p:cNvPr>
          <p:cNvCxnSpPr>
            <a:cxnSpLocks/>
          </p:cNvCxnSpPr>
          <p:nvPr/>
        </p:nvCxnSpPr>
        <p:spPr>
          <a:xfrm flipH="1">
            <a:off x="2850205" y="2592690"/>
            <a:ext cx="4552765" cy="22127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3B41146-15A5-E649-97B3-35186AC8A17C}"/>
              </a:ext>
            </a:extLst>
          </p:cNvPr>
          <p:cNvSpPr txBox="1"/>
          <p:nvPr/>
        </p:nvSpPr>
        <p:spPr>
          <a:xfrm rot="20544851">
            <a:off x="4282788" y="26719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E08F8C-8673-644D-BEF5-68E4AAEA2BC5}"/>
              </a:ext>
            </a:extLst>
          </p:cNvPr>
          <p:cNvSpPr txBox="1"/>
          <p:nvPr/>
        </p:nvSpPr>
        <p:spPr>
          <a:xfrm>
            <a:off x="4739943" y="338524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or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7CB9287-97DA-AE4F-B397-DE63BE90B3B1}"/>
              </a:ext>
            </a:extLst>
          </p:cNvPr>
          <p:cNvCxnSpPr/>
          <p:nvPr/>
        </p:nvCxnSpPr>
        <p:spPr>
          <a:xfrm flipH="1">
            <a:off x="3346315" y="3385249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19E86D5-6D66-F648-9C56-3BEFFE2638CD}"/>
              </a:ext>
            </a:extLst>
          </p:cNvPr>
          <p:cNvSpPr txBox="1"/>
          <p:nvPr/>
        </p:nvSpPr>
        <p:spPr>
          <a:xfrm rot="20006227">
            <a:off x="4647642" y="39193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E6BCCB4-3CA8-6444-99C4-08ADF5CA67A5}"/>
              </a:ext>
            </a:extLst>
          </p:cNvPr>
          <p:cNvCxnSpPr/>
          <p:nvPr/>
        </p:nvCxnSpPr>
        <p:spPr>
          <a:xfrm flipH="1">
            <a:off x="3451084" y="4187353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93A080B-627A-8C40-AAB4-C8BCA6BD4F98}"/>
              </a:ext>
            </a:extLst>
          </p:cNvPr>
          <p:cNvSpPr txBox="1"/>
          <p:nvPr/>
        </p:nvSpPr>
        <p:spPr>
          <a:xfrm rot="20006227">
            <a:off x="4825424" y="46691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677D5F-60FA-6644-A634-DEEE900738AD}"/>
              </a:ext>
            </a:extLst>
          </p:cNvPr>
          <p:cNvSpPr txBox="1"/>
          <p:nvPr/>
        </p:nvSpPr>
        <p:spPr>
          <a:xfrm>
            <a:off x="6496063" y="4862995"/>
            <a:ext cx="5369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客户端只能在服务器端调用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函数后，才可以调用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但是客户端调用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函数之前，服务器端可能率先调用了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函数，处于阻塞状态，直到客户端调用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19091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144994-1EAF-4444-BCFD-903C31B6A060}"/>
              </a:ext>
            </a:extLst>
          </p:cNvPr>
          <p:cNvSpPr txBox="1"/>
          <p:nvPr/>
        </p:nvSpPr>
        <p:spPr>
          <a:xfrm>
            <a:off x="1162455" y="1258059"/>
            <a:ext cx="78453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服务端调用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listen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函数后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许多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客户端发起了连接请求，此时，就需要创建连接请求等待队列。以便于在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函数处理完</a:t>
            </a: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当前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的请求之后，按照正确的顺序处理后面正在排队的其他请求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函数受理连接请求等待队列中待处理的客户端连接请求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AAE6C8-5694-064B-904C-AABA36A3001B}"/>
              </a:ext>
            </a:extLst>
          </p:cNvPr>
          <p:cNvSpPr txBox="1"/>
          <p:nvPr/>
        </p:nvSpPr>
        <p:spPr>
          <a:xfrm>
            <a:off x="0" y="0"/>
            <a:ext cx="1105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什么时候创建连接请求等待队列？有何作用？与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有什么关系？</a:t>
            </a:r>
          </a:p>
        </p:txBody>
      </p:sp>
    </p:spTree>
    <p:extLst>
      <p:ext uri="{BB962C8B-B14F-4D97-AF65-F5344CB8AC3E}">
        <p14:creationId xmlns:p14="http://schemas.microsoft.com/office/powerpoint/2010/main" val="353687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27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200709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833D71-3F02-174D-AD7E-C75A2BE9FB8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实现运算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E554B9-5C26-CB4C-A577-B8FB094A285E}"/>
              </a:ext>
            </a:extLst>
          </p:cNvPr>
          <p:cNvSpPr txBox="1"/>
          <p:nvPr/>
        </p:nvSpPr>
        <p:spPr>
          <a:xfrm>
            <a:off x="1585609" y="1332689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将操作数的数目、操作数、操作符都存入字符数组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5DB290-0A9C-AB4B-91E0-68FA28AA14AB}"/>
              </a:ext>
            </a:extLst>
          </p:cNvPr>
          <p:cNvSpPr txBox="1"/>
          <p:nvPr/>
        </p:nvSpPr>
        <p:spPr>
          <a:xfrm>
            <a:off x="2121079" y="61555"/>
            <a:ext cx="3229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op_client.c</a:t>
            </a:r>
            <a:r>
              <a:rPr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      </a:t>
            </a:r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op_server.c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26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981DE7-07D1-9044-9EB6-A1AF52B8DF39}"/>
              </a:ext>
            </a:extLst>
          </p:cNvPr>
          <p:cNvSpPr txBox="1"/>
          <p:nvPr/>
        </p:nvSpPr>
        <p:spPr>
          <a:xfrm>
            <a:off x="0" y="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缓存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AEB92D-860A-E141-BC99-8460F37D5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49" y="150545"/>
            <a:ext cx="7616851" cy="26179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4A4B66-933E-484D-9B6E-1FC9D2DBA192}"/>
              </a:ext>
            </a:extLst>
          </p:cNvPr>
          <p:cNvSpPr txBox="1"/>
          <p:nvPr/>
        </p:nvSpPr>
        <p:spPr>
          <a:xfrm>
            <a:off x="1500731" y="3089408"/>
            <a:ext cx="9394247" cy="1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函数调用瞬间，数据将移至输出缓冲，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并不是在完成向对方主机的数据传输时返回，而是在数据移到输出缓存是返回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函数调用瞬间，从输入缓存读取数据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FB256-DBF1-0F49-832D-154E90B02EB2}"/>
              </a:ext>
            </a:extLst>
          </p:cNvPr>
          <p:cNvSpPr txBox="1"/>
          <p:nvPr/>
        </p:nvSpPr>
        <p:spPr>
          <a:xfrm>
            <a:off x="476655" y="2777245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read</a:t>
            </a:r>
            <a:endParaRPr kumimoji="1" lang="zh-CN" altLang="en-US" sz="2000" b="1" u="sng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4D0A1-A656-5F4F-9C48-A9867327CAE6}"/>
              </a:ext>
            </a:extLst>
          </p:cNvPr>
          <p:cNvSpPr txBox="1"/>
          <p:nvPr/>
        </p:nvSpPr>
        <p:spPr>
          <a:xfrm>
            <a:off x="476655" y="43725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缓存特性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A496C4-2A36-4A4B-BAEB-61E811EED9C3}"/>
              </a:ext>
            </a:extLst>
          </p:cNvPr>
          <p:cNvSpPr txBox="1"/>
          <p:nvPr/>
        </p:nvSpPr>
        <p:spPr>
          <a:xfrm>
            <a:off x="1500732" y="4869430"/>
            <a:ext cx="9193542" cy="1656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缓存在每个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套接字中单独存在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缓存在创建套接字时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自动生成</a:t>
            </a:r>
            <a:endParaRPr kumimoji="1" lang="en-US" altLang="zh-CN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关闭套接字，也会继续传递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输出缓存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的遗留数据（从输出缓存转到输入缓存）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关闭套接字将丢失输入缓存中的数据</a:t>
            </a:r>
          </a:p>
        </p:txBody>
      </p:sp>
    </p:spTree>
    <p:extLst>
      <p:ext uri="{BB962C8B-B14F-4D97-AF65-F5344CB8AC3E}">
        <p14:creationId xmlns:p14="http://schemas.microsoft.com/office/powerpoint/2010/main" val="336984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F27C62-C6C1-F445-8F0E-7E6A30B01E0D}"/>
              </a:ext>
            </a:extLst>
          </p:cNvPr>
          <p:cNvSpPr txBox="1"/>
          <p:nvPr/>
        </p:nvSpPr>
        <p:spPr>
          <a:xfrm>
            <a:off x="0" y="0"/>
            <a:ext cx="686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：与对方套接字建立连接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6CBCBA-E52F-6248-905E-87C09B2C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07" y="1009650"/>
            <a:ext cx="3797300" cy="4838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340879-6FA4-3241-B774-978449B8370B}"/>
              </a:ext>
            </a:extLst>
          </p:cNvPr>
          <p:cNvSpPr txBox="1"/>
          <p:nvPr/>
        </p:nvSpPr>
        <p:spPr>
          <a:xfrm>
            <a:off x="6096000" y="14007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三次握手</a:t>
            </a:r>
          </a:p>
        </p:txBody>
      </p:sp>
    </p:spTree>
    <p:extLst>
      <p:ext uri="{BB962C8B-B14F-4D97-AF65-F5344CB8AC3E}">
        <p14:creationId xmlns:p14="http://schemas.microsoft.com/office/powerpoint/2010/main" val="282200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684E45-1C91-FD41-9871-0D87E0294AC7}"/>
              </a:ext>
            </a:extLst>
          </p:cNvPr>
          <p:cNvSpPr txBox="1"/>
          <p:nvPr/>
        </p:nvSpPr>
        <p:spPr>
          <a:xfrm>
            <a:off x="0" y="0"/>
            <a:ext cx="627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2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：与对方主机交换数据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A51680-9979-1E4D-9C6B-B693B2C3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3" y="1014378"/>
            <a:ext cx="4127500" cy="4673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ADB756-D5B6-D54D-94A1-2D81850A07B2}"/>
              </a:ext>
            </a:extLst>
          </p:cNvPr>
          <p:cNvSpPr txBox="1"/>
          <p:nvPr/>
        </p:nvSpPr>
        <p:spPr>
          <a:xfrm>
            <a:off x="6096000" y="1400782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ACK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号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SEQ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号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传递的字节数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60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E21825-BAB8-4149-AC77-01DA63C69DDB}"/>
              </a:ext>
            </a:extLst>
          </p:cNvPr>
          <p:cNvSpPr txBox="1"/>
          <p:nvPr/>
        </p:nvSpPr>
        <p:spPr>
          <a:xfrm>
            <a:off x="0" y="0"/>
            <a:ext cx="553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3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：断开套接字连接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1B06D5-9B95-6B44-8F51-BB405282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6" y="965875"/>
            <a:ext cx="4124380" cy="48999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5E16BE-DFAD-8A46-9668-F3A0642B214F}"/>
              </a:ext>
            </a:extLst>
          </p:cNvPr>
          <p:cNvSpPr txBox="1"/>
          <p:nvPr/>
        </p:nvSpPr>
        <p:spPr>
          <a:xfrm>
            <a:off x="6096000" y="14007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四次挥手</a:t>
            </a:r>
          </a:p>
        </p:txBody>
      </p:sp>
    </p:spTree>
    <p:extLst>
      <p:ext uri="{BB962C8B-B14F-4D97-AF65-F5344CB8AC3E}">
        <p14:creationId xmlns:p14="http://schemas.microsoft.com/office/powerpoint/2010/main" val="322223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8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D44C3-DCAA-E442-90C0-9AE4126391E5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B5CBB3-020B-4F4B-9FC8-DEC06D686FAA}"/>
              </a:ext>
            </a:extLst>
          </p:cNvPr>
          <p:cNvSpPr txBox="1"/>
          <p:nvPr/>
        </p:nvSpPr>
        <p:spPr>
          <a:xfrm>
            <a:off x="1264596" y="1011677"/>
            <a:ext cx="99132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面向连接的</a:t>
            </a:r>
            <a:r>
              <a:rPr kumimoji="1" lang="en-US" altLang="zh-CN" dirty="0"/>
              <a:t> TCP </a:t>
            </a:r>
            <a:r>
              <a:rPr kumimoji="1" lang="zh-CN" altLang="en-US" dirty="0"/>
              <a:t>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数据不会丢失；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按序传输数据；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传输出具不存在数据边界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(3)</a:t>
            </a:r>
            <a:r>
              <a:rPr kumimoji="1" lang="zh-CN" altLang="en-US" dirty="0"/>
              <a:t> 面相消息的 </a:t>
            </a:r>
            <a:r>
              <a:rPr kumimoji="1" lang="en-US" altLang="zh-CN" dirty="0"/>
              <a:t>UDP</a:t>
            </a:r>
            <a:r>
              <a:rPr kumimoji="1" lang="zh-CN" altLang="en-US" dirty="0"/>
              <a:t> 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传输数据可能丢失；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有数据边界；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传递快速；</a:t>
            </a:r>
            <a:r>
              <a:rPr kumimoji="1" lang="en-US" altLang="zh-CN" dirty="0"/>
              <a:t>④</a:t>
            </a:r>
            <a:r>
              <a:rPr kumimoji="1" lang="zh-CN" altLang="en-US" dirty="0"/>
              <a:t> 限制每次传递数据大小；</a:t>
            </a:r>
            <a:r>
              <a:rPr kumimoji="1" lang="en-US" altLang="zh-CN" dirty="0"/>
              <a:t>⑤</a:t>
            </a:r>
            <a:r>
              <a:rPr kumimoji="1" lang="zh-CN" altLang="en-US" dirty="0"/>
              <a:t> 不存在连接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a.</a:t>
            </a:r>
            <a:r>
              <a:rPr kumimoji="1" lang="zh-CN" altLang="en-US" dirty="0"/>
              <a:t> </a:t>
            </a:r>
            <a:r>
              <a:rPr kumimoji="1" lang="en-US" altLang="zh-CN" dirty="0"/>
              <a:t>UDP;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2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第六章</a:t>
            </a:r>
          </a:p>
        </p:txBody>
      </p:sp>
    </p:spTree>
    <p:extLst>
      <p:ext uri="{BB962C8B-B14F-4D97-AF65-F5344CB8AC3E}">
        <p14:creationId xmlns:p14="http://schemas.microsoft.com/office/powerpoint/2010/main" val="1192845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2F9F6-F15E-7C4A-8689-7083A470FEC3}"/>
              </a:ext>
            </a:extLst>
          </p:cNvPr>
          <p:cNvSpPr txBox="1"/>
          <p:nvPr/>
        </p:nvSpPr>
        <p:spPr>
          <a:xfrm>
            <a:off x="0" y="0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比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FCF4FC-F3A7-BF4F-B770-51448C340B03}"/>
              </a:ext>
            </a:extLst>
          </p:cNvPr>
          <p:cNvSpPr txBox="1"/>
          <p:nvPr/>
        </p:nvSpPr>
        <p:spPr>
          <a:xfrm>
            <a:off x="1410511" y="972766"/>
            <a:ext cx="5602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收发数据前后进行的连接设置以及清除过程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收发数据过程中为保证可靠性而添加的流控制</a:t>
            </a:r>
          </a:p>
        </p:txBody>
      </p:sp>
    </p:spTree>
    <p:extLst>
      <p:ext uri="{BB962C8B-B14F-4D97-AF65-F5344CB8AC3E}">
        <p14:creationId xmlns:p14="http://schemas.microsoft.com/office/powerpoint/2010/main" val="237792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C87B92-A731-1F46-8EE6-AFACA7ECE0C2}"/>
              </a:ext>
            </a:extLst>
          </p:cNvPr>
          <p:cNvSpPr txBox="1"/>
          <p:nvPr/>
        </p:nvSpPr>
        <p:spPr>
          <a:xfrm>
            <a:off x="0" y="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59C702-1CF9-1E4E-8A38-8435039BFE8B}"/>
              </a:ext>
            </a:extLst>
          </p:cNvPr>
          <p:cNvSpPr txBox="1"/>
          <p:nvPr/>
        </p:nvSpPr>
        <p:spPr>
          <a:xfrm>
            <a:off x="1994170" y="1167319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无连接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客户端 只需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个套接字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32AF9A-EBA2-C948-AAFB-E04A20D639CF}"/>
              </a:ext>
            </a:extLst>
          </p:cNvPr>
          <p:cNvSpPr txBox="1"/>
          <p:nvPr/>
        </p:nvSpPr>
        <p:spPr>
          <a:xfrm>
            <a:off x="1167319" y="680936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UDP 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特性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FA786-197D-1D44-A494-F2090827B0AD}"/>
              </a:ext>
            </a:extLst>
          </p:cNvPr>
          <p:cNvSpPr txBox="1"/>
          <p:nvPr/>
        </p:nvSpPr>
        <p:spPr>
          <a:xfrm>
            <a:off x="1167319" y="2789128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UDP 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客户端套接字的地址分配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420D83-FCAE-CA41-91D7-A221659EBA74}"/>
              </a:ext>
            </a:extLst>
          </p:cNvPr>
          <p:cNvSpPr txBox="1"/>
          <p:nvPr/>
        </p:nvSpPr>
        <p:spPr>
          <a:xfrm>
            <a:off x="1994170" y="3331647"/>
            <a:ext cx="71790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sendto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会重复下面三步骤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向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套接字注册目标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传输数据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删除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套接字中注册的目标地址信息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9BDBE7-F32E-9542-897E-77B6790869A1}"/>
              </a:ext>
            </a:extLst>
          </p:cNvPr>
          <p:cNvSpPr txBox="1"/>
          <p:nvPr/>
        </p:nvSpPr>
        <p:spPr>
          <a:xfrm>
            <a:off x="0" y="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64864C-18F4-5E40-A479-1F227556E975}"/>
              </a:ext>
            </a:extLst>
          </p:cNvPr>
          <p:cNvSpPr txBox="1"/>
          <p:nvPr/>
        </p:nvSpPr>
        <p:spPr>
          <a:xfrm>
            <a:off x="1994170" y="1167319"/>
            <a:ext cx="5200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输入函数和输出函数调用次数完全一致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数据报，一个数据报就是完整的数据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EA8E7C-BB3C-2144-80AB-7D6854333F49}"/>
              </a:ext>
            </a:extLst>
          </p:cNvPr>
          <p:cNvSpPr txBox="1"/>
          <p:nvPr/>
        </p:nvSpPr>
        <p:spPr>
          <a:xfrm>
            <a:off x="942887" y="2798855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已连接和未连接的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套接字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C6DB35-0EC0-F149-AAE8-9219425C5A0A}"/>
              </a:ext>
            </a:extLst>
          </p:cNvPr>
          <p:cNvSpPr txBox="1"/>
          <p:nvPr/>
        </p:nvSpPr>
        <p:spPr>
          <a:xfrm>
            <a:off x="942887" y="63341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存在数据边界的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F4BBCA-4DC5-BD4E-BAB7-095FAA7840DE}"/>
              </a:ext>
            </a:extLst>
          </p:cNvPr>
          <p:cNvSpPr txBox="1"/>
          <p:nvPr/>
        </p:nvSpPr>
        <p:spPr>
          <a:xfrm>
            <a:off x="1994169" y="3368561"/>
            <a:ext cx="8297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如果发送数据到同一个目的地，那么每次传输都会调用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sendto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，重复三步，这种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套接字属于未连接套接字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已连接套接字就只会注册目标地址信息一次，需要使用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connect(sock,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(struct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sockaddr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serv_adr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sizeof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serv_adr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81398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1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526682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CDB395-187F-024E-9D74-81A6CC6A57A0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半关闭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6013A6-1DBB-C242-A46E-55A7FE09466B}"/>
              </a:ext>
            </a:extLst>
          </p:cNvPr>
          <p:cNvSpPr txBox="1"/>
          <p:nvPr/>
        </p:nvSpPr>
        <p:spPr>
          <a:xfrm>
            <a:off x="1261884" y="924127"/>
            <a:ext cx="880721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close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函数会关闭输入流和输出流，而缓存中可能还有数据，就会造成丢失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half-close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只关闭一部分流，即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只关闭一个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shutdown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effectLst/>
                <a:latin typeface="Menlo" panose="020B0609030804020204" pitchFamily="49" charset="0"/>
              </a:rPr>
              <a:t>sock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 err="1">
                <a:effectLst/>
                <a:latin typeface="Menlo" panose="020B0609030804020204" pitchFamily="49" charset="0"/>
              </a:rPr>
              <a:t>howto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zh-CN" altLang="e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要断开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的套接字文件描述符</a:t>
            </a:r>
            <a:endParaRPr lang="en-US" altLang="zh-CN" sz="2000" dirty="0">
              <a:solidFill>
                <a:srgbClr val="3B3B3B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3B3B3B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b="0" dirty="0" err="1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howto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断开方式</a:t>
            </a:r>
            <a:endParaRPr lang="en-US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SHUT_RD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：关闭</a:t>
            </a: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read</a:t>
            </a:r>
          </a:p>
          <a:p>
            <a:pPr marL="1200150" lvl="2" indent="-285750">
              <a:buFont typeface="Wingdings" pitchFamily="2" charset="2"/>
              <a:buChar char="ü"/>
            </a:pPr>
            <a:endParaRPr lang="en-US" altLang="zh-CN" sz="2000" dirty="0">
              <a:solidFill>
                <a:srgbClr val="3B3B3B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SHUT_WR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：关闭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write</a:t>
            </a:r>
          </a:p>
          <a:p>
            <a:pPr marL="1200150" lvl="2" indent="-285750">
              <a:buFont typeface="Wingdings" pitchFamily="2" charset="2"/>
              <a:buChar char="ü"/>
            </a:pPr>
            <a:endParaRPr lang="en-US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SHUT_RDWR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：等价于</a:t>
            </a: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close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，关闭</a:t>
            </a: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write</a:t>
            </a:r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605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EE506B-9CA1-1943-BAAA-F6A5681B3D0E}"/>
              </a:ext>
            </a:extLst>
          </p:cNvPr>
          <p:cNvSpPr txBox="1"/>
          <p:nvPr/>
        </p:nvSpPr>
        <p:spPr>
          <a:xfrm>
            <a:off x="0" y="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344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715A6C-AA2E-4F4D-A7D3-3BF6E64BB70D}"/>
              </a:ext>
            </a:extLst>
          </p:cNvPr>
          <p:cNvSpPr txBox="1"/>
          <p:nvPr/>
        </p:nvSpPr>
        <p:spPr>
          <a:xfrm>
            <a:off x="0" y="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0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26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11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128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526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28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13419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BAECB8-91DD-9541-BFD3-75FFFF4C5116}"/>
              </a:ext>
            </a:extLst>
          </p:cNvPr>
          <p:cNvSpPr txBox="1"/>
          <p:nvPr/>
        </p:nvSpPr>
        <p:spPr>
          <a:xfrm>
            <a:off x="0" y="0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地址族分类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0D2273-6A28-4740-AF02-5CC65E7A9F46}"/>
              </a:ext>
            </a:extLst>
          </p:cNvPr>
          <p:cNvSpPr txBox="1"/>
          <p:nvPr/>
        </p:nvSpPr>
        <p:spPr>
          <a:xfrm>
            <a:off x="1108953" y="710119"/>
            <a:ext cx="598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字节，分为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ABCDE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类别，网络号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主机号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0882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78B0F4-1A3D-4247-B749-1BCFB2AF548D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端口号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94EC0-53C7-BF46-93D2-DC63F5B9865C}"/>
              </a:ext>
            </a:extLst>
          </p:cNvPr>
          <p:cNvSpPr txBox="1"/>
          <p:nvPr/>
        </p:nvSpPr>
        <p:spPr>
          <a:xfrm>
            <a:off x="729573" y="807077"/>
            <a:ext cx="9581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同一操作系统内部为了区分不同套接字而设置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位构成，范围为：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0~65535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0~1023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为周知端口号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lvl="1"/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不会共用端口号，可以重复，即如果某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端口号，其它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套接字不可以使用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端口号，但是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套接字可以使用</a:t>
            </a:r>
          </a:p>
        </p:txBody>
      </p:sp>
    </p:spTree>
    <p:extLst>
      <p:ext uri="{BB962C8B-B14F-4D97-AF65-F5344CB8AC3E}">
        <p14:creationId xmlns:p14="http://schemas.microsoft.com/office/powerpoint/2010/main" val="30557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FF722E-CA9D-AA47-A0FB-B9A0D4F79428}"/>
              </a:ext>
            </a:extLst>
          </p:cNvPr>
          <p:cNvSpPr txBox="1"/>
          <p:nvPr/>
        </p:nvSpPr>
        <p:spPr>
          <a:xfrm>
            <a:off x="350194" y="478888"/>
            <a:ext cx="1002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为了找到某主机上的某进程，需要用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地址和端口标识，可以用结构体存储这两个变量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1E78D1-85BA-1245-B34A-0C597D52DAB2}"/>
              </a:ext>
            </a:extLst>
          </p:cNvPr>
          <p:cNvSpPr txBox="1"/>
          <p:nvPr/>
        </p:nvSpPr>
        <p:spPr>
          <a:xfrm>
            <a:off x="1293777" y="807077"/>
            <a:ext cx="104572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地址族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uint16_t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TCP/UDP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端口号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sin_zero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为了与 </a:t>
            </a:r>
            <a:r>
              <a:rPr lang="en-US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sockaddr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结构体保持一致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ct val="50000"/>
              </a:lnSpc>
            </a:pPr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IPv4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C0743-570C-7041-94AD-09C295B0220E}"/>
              </a:ext>
            </a:extLst>
          </p:cNvPr>
          <p:cNvSpPr txBox="1"/>
          <p:nvPr/>
        </p:nvSpPr>
        <p:spPr>
          <a:xfrm>
            <a:off x="0" y="0"/>
            <a:ext cx="205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sockaddr_in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D74F1-B831-2747-8277-87770911D73C}"/>
              </a:ext>
            </a:extLst>
          </p:cNvPr>
          <p:cNvSpPr txBox="1"/>
          <p:nvPr/>
        </p:nvSpPr>
        <p:spPr>
          <a:xfrm>
            <a:off x="350194" y="4996149"/>
            <a:ext cx="871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可以看到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函数的第二个参数类型为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结构体指针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A36EA8-8D24-2847-8A2B-D54D5F55E3A7}"/>
              </a:ext>
            </a:extLst>
          </p:cNvPr>
          <p:cNvSpPr txBox="1"/>
          <p:nvPr/>
        </p:nvSpPr>
        <p:spPr>
          <a:xfrm>
            <a:off x="1293777" y="5324298"/>
            <a:ext cx="5486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sa_data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31AA49-D59C-E84A-A3F3-DE0D57FC8877}"/>
              </a:ext>
            </a:extLst>
          </p:cNvPr>
          <p:cNvSpPr txBox="1"/>
          <p:nvPr/>
        </p:nvSpPr>
        <p:spPr>
          <a:xfrm>
            <a:off x="6522394" y="5998457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这样就使得满足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个字节要求</a:t>
            </a:r>
          </a:p>
        </p:txBody>
      </p:sp>
    </p:spTree>
    <p:extLst>
      <p:ext uri="{BB962C8B-B14F-4D97-AF65-F5344CB8AC3E}">
        <p14:creationId xmlns:p14="http://schemas.microsoft.com/office/powerpoint/2010/main" val="19991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F7CC2F-F2DE-2645-BEF7-1EE34EF3B217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0536FA-CFE9-BD4B-9A32-B4678306684D}"/>
              </a:ext>
            </a:extLst>
          </p:cNvPr>
          <p:cNvSpPr txBox="1"/>
          <p:nvPr/>
        </p:nvSpPr>
        <p:spPr>
          <a:xfrm>
            <a:off x="1400783" y="894945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大端序：从左向右存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小端序：从右向左存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88F589-1E0C-AF4E-95E0-8FF457BE3955}"/>
              </a:ext>
            </a:extLst>
          </p:cNvPr>
          <p:cNvSpPr txBox="1"/>
          <p:nvPr/>
        </p:nvSpPr>
        <p:spPr>
          <a:xfrm>
            <a:off x="1400783" y="234436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统一的网络字节序为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AD77BF-5A9A-754E-9B07-64EFB21B1C4C}"/>
              </a:ext>
            </a:extLst>
          </p:cNvPr>
          <p:cNvSpPr txBox="1"/>
          <p:nvPr/>
        </p:nvSpPr>
        <p:spPr>
          <a:xfrm>
            <a:off x="1400783" y="171031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数据传出是先传左边的字节，再传右边的</a:t>
            </a:r>
          </a:p>
        </p:txBody>
      </p:sp>
    </p:spTree>
    <p:extLst>
      <p:ext uri="{BB962C8B-B14F-4D97-AF65-F5344CB8AC3E}">
        <p14:creationId xmlns:p14="http://schemas.microsoft.com/office/powerpoint/2010/main" val="12956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2115</Words>
  <Application>Microsoft Macintosh PowerPoint</Application>
  <PresentationFormat>宽屏</PresentationFormat>
  <Paragraphs>284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KaiTi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131</cp:revision>
  <dcterms:created xsi:type="dcterms:W3CDTF">2013-07-15T20:26:40Z</dcterms:created>
  <dcterms:modified xsi:type="dcterms:W3CDTF">2023-08-14T10:40:50Z</dcterms:modified>
</cp:coreProperties>
</file>