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7" r:id="rId6"/>
    <p:sldId id="260" r:id="rId7"/>
    <p:sldId id="261" r:id="rId8"/>
    <p:sldId id="262" r:id="rId9"/>
    <p:sldId id="268" r:id="rId10"/>
    <p:sldId id="269" r:id="rId11"/>
    <p:sldId id="271" r:id="rId12"/>
    <p:sldId id="273" r:id="rId13"/>
    <p:sldId id="274" r:id="rId14"/>
    <p:sldId id="275" r:id="rId15"/>
    <p:sldId id="276" r:id="rId16"/>
    <p:sldId id="280" r:id="rId17"/>
    <p:sldId id="278" r:id="rId18"/>
    <p:sldId id="281" r:id="rId19"/>
    <p:sldId id="282" r:id="rId20"/>
    <p:sldId id="283" r:id="rId21"/>
    <p:sldId id="279" r:id="rId22"/>
    <p:sldId id="284" r:id="rId23"/>
    <p:sldId id="285" r:id="rId24"/>
    <p:sldId id="286" r:id="rId25"/>
    <p:sldId id="272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32" autoAdjust="0"/>
    <p:restoredTop sz="94660"/>
  </p:normalViewPr>
  <p:slideViewPr>
    <p:cSldViewPr snapToGrid="0">
      <p:cViewPr varScale="1">
        <p:scale>
          <a:sx n="131" d="100"/>
          <a:sy n="131" d="100"/>
        </p:scale>
        <p:origin x="35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8/12/23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8/12/23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8/12/23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8/12/23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EE1C33A-CBBC-884B-A275-BA706E902614}"/>
              </a:ext>
            </a:extLst>
          </p:cNvPr>
          <p:cNvSpPr txBox="1"/>
          <p:nvPr/>
        </p:nvSpPr>
        <p:spPr>
          <a:xfrm>
            <a:off x="4734088" y="2875002"/>
            <a:ext cx="272382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6600" b="1" dirty="0">
                <a:latin typeface="KaiTi" panose="02010609060101010101" pitchFamily="49" charset="-122"/>
                <a:ea typeface="KaiTi" panose="02010609060101010101" pitchFamily="49" charset="-122"/>
              </a:rPr>
              <a:t>第二章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E003F37-D0BF-A842-9EDD-590F8A1FE96B}"/>
              </a:ext>
            </a:extLst>
          </p:cNvPr>
          <p:cNvSpPr txBox="1"/>
          <p:nvPr/>
        </p:nvSpPr>
        <p:spPr>
          <a:xfrm>
            <a:off x="953311" y="43774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5900ABA-7B9C-B24D-B632-A376246BFC41}"/>
              </a:ext>
            </a:extLst>
          </p:cNvPr>
          <p:cNvSpPr txBox="1"/>
          <p:nvPr/>
        </p:nvSpPr>
        <p:spPr>
          <a:xfrm>
            <a:off x="0" y="0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latin typeface="Optima" panose="02000503060000020004" pitchFamily="2" charset="0"/>
                <a:ea typeface="KaiTi" panose="02010609060101010101" pitchFamily="49" charset="-122"/>
              </a:rPr>
              <a:t>字节序转换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F47449A-A431-C64C-B65B-F153BDF7C6B4}"/>
              </a:ext>
            </a:extLst>
          </p:cNvPr>
          <p:cNvSpPr txBox="1"/>
          <p:nvPr/>
        </p:nvSpPr>
        <p:spPr>
          <a:xfrm>
            <a:off x="749030" y="1930460"/>
            <a:ext cx="4626588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ü"/>
            </a:pP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unsigned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short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000" b="1" dirty="0" err="1">
                <a:latin typeface="Optima" panose="02000503060000020004" pitchFamily="2" charset="0"/>
                <a:ea typeface="KaiTi" panose="02010609060101010101" pitchFamily="49" charset="-122"/>
              </a:rPr>
              <a:t>htons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(unsigned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short);</a:t>
            </a:r>
          </a:p>
          <a:p>
            <a:pPr marL="342900" indent="-342900">
              <a:buFont typeface="Wingdings" pitchFamily="2" charset="2"/>
              <a:buChar char="ü"/>
            </a:pP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342900" indent="-342900">
              <a:buFont typeface="Wingdings" pitchFamily="2" charset="2"/>
              <a:buChar char="ü"/>
            </a:pP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unsigned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short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000" b="1" dirty="0" err="1">
                <a:latin typeface="Optima" panose="02000503060000020004" pitchFamily="2" charset="0"/>
                <a:ea typeface="KaiTi" panose="02010609060101010101" pitchFamily="49" charset="-122"/>
              </a:rPr>
              <a:t>ntohs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(unsigned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short);</a:t>
            </a:r>
          </a:p>
          <a:p>
            <a:pPr marL="342900" indent="-342900">
              <a:buFont typeface="Wingdings" pitchFamily="2" charset="2"/>
              <a:buChar char="ü"/>
            </a:pP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342900" indent="-342900">
              <a:buFont typeface="Wingdings" pitchFamily="2" charset="2"/>
              <a:buChar char="ü"/>
            </a:pP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unsigned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long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000" b="1" dirty="0" err="1">
                <a:latin typeface="Optima" panose="02000503060000020004" pitchFamily="2" charset="0"/>
                <a:ea typeface="KaiTi" panose="02010609060101010101" pitchFamily="49" charset="-122"/>
              </a:rPr>
              <a:t>htonl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(unsigned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long);</a:t>
            </a:r>
          </a:p>
          <a:p>
            <a:pPr marL="342900" indent="-342900">
              <a:buFont typeface="Wingdings" pitchFamily="2" charset="2"/>
              <a:buChar char="ü"/>
            </a:pP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342900" indent="-342900">
              <a:buFont typeface="Wingdings" pitchFamily="2" charset="2"/>
              <a:buChar char="ü"/>
            </a:pP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unsigned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long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000" b="1" dirty="0" err="1">
                <a:latin typeface="Optima" panose="02000503060000020004" pitchFamily="2" charset="0"/>
                <a:ea typeface="KaiTi" panose="02010609060101010101" pitchFamily="49" charset="-122"/>
              </a:rPr>
              <a:t>ntohl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(unsigned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long);</a:t>
            </a:r>
            <a:endParaRPr kumimoji="1" lang="zh-CN" altLang="en-US" sz="2000" dirty="0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8F2725F-19DD-564B-9167-4CD6A8540B1C}"/>
              </a:ext>
            </a:extLst>
          </p:cNvPr>
          <p:cNvSpPr txBox="1"/>
          <p:nvPr/>
        </p:nvSpPr>
        <p:spPr>
          <a:xfrm>
            <a:off x="6669932" y="1930459"/>
            <a:ext cx="4414991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h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表示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 host</a:t>
            </a:r>
          </a:p>
          <a:p>
            <a:pPr marL="342900" indent="-342900">
              <a:buFont typeface="Wingdings" pitchFamily="2" charset="2"/>
              <a:buChar char="Ø"/>
            </a:pP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n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表示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 network</a:t>
            </a:r>
          </a:p>
          <a:p>
            <a:pPr marL="342900" indent="-342900">
              <a:buFont typeface="Wingdings" pitchFamily="2" charset="2"/>
              <a:buChar char="Ø"/>
            </a:pP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结尾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 s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和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 l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分别表示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 short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和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 long</a:t>
            </a:r>
          </a:p>
          <a:p>
            <a:pPr marL="342900" indent="-342900">
              <a:buFont typeface="Wingdings" pitchFamily="2" charset="2"/>
              <a:buChar char="Ø"/>
            </a:pP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Linux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中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long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4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字节，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short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2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字节</a:t>
            </a: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5357B14-3273-0A43-8892-2126EF76EFA0}"/>
              </a:ext>
            </a:extLst>
          </p:cNvPr>
          <p:cNvSpPr txBox="1"/>
          <p:nvPr/>
        </p:nvSpPr>
        <p:spPr>
          <a:xfrm>
            <a:off x="2159989" y="61555"/>
            <a:ext cx="18769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 err="1">
                <a:highlight>
                  <a:srgbClr val="FFFF00"/>
                </a:highlight>
                <a:latin typeface="Optima" panose="02000503060000020004" pitchFamily="2" charset="0"/>
                <a:ea typeface="KaiTi" panose="02010609060101010101" pitchFamily="49" charset="-122"/>
              </a:rPr>
              <a:t>endian_conv.c</a:t>
            </a:r>
            <a:endParaRPr lang="zh-CN" altLang="en-US" sz="2000" b="1" dirty="0">
              <a:highlight>
                <a:srgbClr val="FFFF00"/>
              </a:highlight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436765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BBE13507-B6EE-DE45-BE46-B72DE4D8930F}"/>
              </a:ext>
            </a:extLst>
          </p:cNvPr>
          <p:cNvSpPr txBox="1"/>
          <p:nvPr/>
        </p:nvSpPr>
        <p:spPr>
          <a:xfrm>
            <a:off x="0" y="0"/>
            <a:ext cx="3775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latin typeface="Optima" panose="02000503060000020004" pitchFamily="2" charset="0"/>
                <a:ea typeface="KaiTi" panose="02010609060101010101" pitchFamily="49" charset="-122"/>
              </a:rPr>
              <a:t>如何判断电脑的字节序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E26D033-55EA-4F43-B435-54AC1A7BF986}"/>
              </a:ext>
            </a:extLst>
          </p:cNvPr>
          <p:cNvSpPr txBox="1"/>
          <p:nvPr/>
        </p:nvSpPr>
        <p:spPr>
          <a:xfrm>
            <a:off x="1167319" y="1167319"/>
            <a:ext cx="4471096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导入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&lt;</a:t>
            </a:r>
            <a:r>
              <a:rPr kumimoji="1" lang="en-US" altLang="zh-CN" sz="2000" dirty="0" err="1">
                <a:latin typeface="Optima" panose="02000503060000020004" pitchFamily="2" charset="0"/>
                <a:ea typeface="KaiTi" panose="02010609060101010101" pitchFamily="49" charset="-122"/>
              </a:rPr>
              <a:t>arpa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/</a:t>
            </a:r>
            <a:r>
              <a:rPr kumimoji="1" lang="en-US" altLang="zh-CN" sz="2000" dirty="0" err="1">
                <a:latin typeface="Optima" panose="02000503060000020004" pitchFamily="2" charset="0"/>
                <a:ea typeface="KaiTi" panose="02010609060101010101" pitchFamily="49" charset="-122"/>
              </a:rPr>
              <a:t>inet.h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&gt;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调用之前的函数</a:t>
            </a: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342900" indent="-342900">
              <a:buFont typeface="Wingdings" pitchFamily="2" charset="2"/>
              <a:buChar char="Ø"/>
            </a:pP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联合体</a:t>
            </a: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342900" indent="-342900">
              <a:buFont typeface="Wingdings" pitchFamily="2" charset="2"/>
              <a:buChar char="Ø"/>
            </a:pP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类型转换</a:t>
            </a: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342900" indent="-342900">
              <a:buFont typeface="Wingdings" pitchFamily="2" charset="2"/>
              <a:buChar char="Ø"/>
            </a:pP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指针地址</a:t>
            </a: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D05CD52-3522-7742-8F69-3166AACA2A08}"/>
              </a:ext>
            </a:extLst>
          </p:cNvPr>
          <p:cNvSpPr txBox="1"/>
          <p:nvPr/>
        </p:nvSpPr>
        <p:spPr>
          <a:xfrm>
            <a:off x="4056883" y="61555"/>
            <a:ext cx="104041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 err="1">
                <a:highlight>
                  <a:srgbClr val="FFFF00"/>
                </a:highlight>
                <a:latin typeface="Optima" panose="02000503060000020004" pitchFamily="2" charset="0"/>
                <a:ea typeface="KaiTi" panose="02010609060101010101" pitchFamily="49" charset="-122"/>
              </a:rPr>
              <a:t>order.c</a:t>
            </a:r>
            <a:endParaRPr lang="zh-CN" altLang="en-US" sz="2000" b="1" dirty="0">
              <a:highlight>
                <a:srgbClr val="FFFF00"/>
              </a:highlight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859938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B79C181-DF4F-6D4E-8873-644D81174943}"/>
              </a:ext>
            </a:extLst>
          </p:cNvPr>
          <p:cNvSpPr txBox="1"/>
          <p:nvPr/>
        </p:nvSpPr>
        <p:spPr>
          <a:xfrm>
            <a:off x="0" y="0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latin typeface="Optima" panose="02000503060000020004" pitchFamily="2" charset="0"/>
                <a:ea typeface="KaiTi" panose="02010609060101010101" pitchFamily="49" charset="-122"/>
              </a:rPr>
              <a:t>地址转换函数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6F006F1-7044-8548-BDD2-18190D2F7891}"/>
              </a:ext>
            </a:extLst>
          </p:cNvPr>
          <p:cNvSpPr txBox="1"/>
          <p:nvPr/>
        </p:nvSpPr>
        <p:spPr>
          <a:xfrm>
            <a:off x="1158806" y="447551"/>
            <a:ext cx="616247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sz="20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typedef</a:t>
            </a:r>
            <a:r>
              <a:rPr lang="en" altLang="zh-CN" sz="2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2000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__uint32_t</a:t>
            </a:r>
            <a:r>
              <a:rPr lang="en" altLang="zh-CN" sz="2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2000" b="0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in_addr_t</a:t>
            </a:r>
            <a:r>
              <a:rPr lang="en" altLang="zh-CN" sz="2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  <a:endParaRPr lang="en" altLang="zh-CN" sz="2000" b="0" dirty="0">
              <a:solidFill>
                <a:srgbClr val="267F99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sz="2000" b="0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in_addr_t</a:t>
            </a:r>
            <a:r>
              <a:rPr lang="en" altLang="zh-CN" sz="2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2000" b="1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inet_addr</a:t>
            </a:r>
            <a:r>
              <a:rPr lang="en" altLang="zh-CN" sz="2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sz="20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" altLang="zh-CN" sz="2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20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char</a:t>
            </a:r>
            <a:r>
              <a:rPr lang="en" altLang="zh-CN" sz="2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2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" altLang="zh-CN" sz="2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);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3C3DD89-F8B2-7E4C-8CB5-0280E1C60E65}"/>
              </a:ext>
            </a:extLst>
          </p:cNvPr>
          <p:cNvSpPr txBox="1"/>
          <p:nvPr/>
        </p:nvSpPr>
        <p:spPr>
          <a:xfrm>
            <a:off x="1575880" y="1322961"/>
            <a:ext cx="9046259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1.2.3.4 </a:t>
            </a:r>
            <a:r>
              <a:rPr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---&gt;</a:t>
            </a:r>
            <a:r>
              <a:rPr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lang="en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0x4030201 </a:t>
            </a:r>
            <a:r>
              <a:rPr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342900" indent="-342900">
              <a:buFont typeface="Wingdings" pitchFamily="2" charset="2"/>
              <a:buChar char="Ø"/>
            </a:pP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将「点分十进制」转换为「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32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位</a:t>
            </a:r>
            <a:r>
              <a:rPr kumimoji="1" lang="zh-CN" altLang="en-US" sz="2000" b="1" dirty="0">
                <a:solidFill>
                  <a:srgbClr val="C00000"/>
                </a:solidFill>
                <a:latin typeface="Optima" panose="02000503060000020004" pitchFamily="2" charset="0"/>
                <a:ea typeface="KaiTi" panose="02010609060101010101" pitchFamily="49" charset="-122"/>
              </a:rPr>
              <a:t>大端序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整数」，失败返回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INADDR_NONE</a:t>
            </a:r>
          </a:p>
          <a:p>
            <a:pPr marL="342900" indent="-342900">
              <a:buFont typeface="Wingdings" pitchFamily="2" charset="2"/>
              <a:buChar char="Ø"/>
            </a:pP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不仅自动转换为大端序，还会检测无效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 IP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地址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998AC52-444E-CD4D-BB59-25B802F44633}"/>
              </a:ext>
            </a:extLst>
          </p:cNvPr>
          <p:cNvSpPr txBox="1"/>
          <p:nvPr/>
        </p:nvSpPr>
        <p:spPr>
          <a:xfrm>
            <a:off x="1158806" y="3185808"/>
            <a:ext cx="80046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1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inet_aton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char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zh-CN" alt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string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struct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in_addr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zh-CN" alt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addr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);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D3885D1A-3EFB-BD4C-9FB0-FF5520AC356D}"/>
              </a:ext>
            </a:extLst>
          </p:cNvPr>
          <p:cNvSpPr txBox="1"/>
          <p:nvPr/>
        </p:nvSpPr>
        <p:spPr>
          <a:xfrm>
            <a:off x="1760706" y="3832697"/>
            <a:ext cx="100292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使用频率更高，将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string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中的点分十进制转为大端序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32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位整数，存储在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000" dirty="0" err="1">
                <a:latin typeface="Optima" panose="02000503060000020004" pitchFamily="2" charset="0"/>
                <a:ea typeface="KaiTi" panose="02010609060101010101" pitchFamily="49" charset="-122"/>
              </a:rPr>
              <a:t>in_addr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结构体指向的地址，成功返回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1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，失败返回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0</a:t>
            </a:r>
            <a:endParaRPr kumimoji="1" lang="zh-CN" altLang="en-US" sz="2000" dirty="0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53CF8F6C-F98E-2F49-9DA5-6ECC7BE21AD2}"/>
              </a:ext>
            </a:extLst>
          </p:cNvPr>
          <p:cNvSpPr txBox="1"/>
          <p:nvPr/>
        </p:nvSpPr>
        <p:spPr>
          <a:xfrm>
            <a:off x="1158806" y="4981517"/>
            <a:ext cx="61624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char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" altLang="zh-CN" b="1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inet_ntoa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struct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in_addr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);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9C1DF887-4C9E-D349-B95A-158AE9246D4E}"/>
              </a:ext>
            </a:extLst>
          </p:cNvPr>
          <p:cNvSpPr txBox="1"/>
          <p:nvPr/>
        </p:nvSpPr>
        <p:spPr>
          <a:xfrm>
            <a:off x="1877438" y="5544765"/>
            <a:ext cx="1031456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kumimoji="1" lang="en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0x4030201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---&gt;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1.2.3.4</a:t>
            </a: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342900" indent="-342900">
              <a:buFont typeface="Wingdings" pitchFamily="2" charset="2"/>
              <a:buChar char="Ø"/>
            </a:pP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与前面两个函数相反，返回值为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 char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*，说明在内部申请了地址并保存字符串，需要在外部用变量接收，否则如果再调用一次这个函数，可能会覆盖原来地址保存的字符串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C45F8EA6-02B3-4C48-B52A-950E164F623D}"/>
              </a:ext>
            </a:extLst>
          </p:cNvPr>
          <p:cNvSpPr txBox="1"/>
          <p:nvPr/>
        </p:nvSpPr>
        <p:spPr>
          <a:xfrm>
            <a:off x="0" y="1468515"/>
            <a:ext cx="157588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 err="1">
                <a:highlight>
                  <a:srgbClr val="FFFF00"/>
                </a:highlight>
                <a:latin typeface="Optima" panose="02000503060000020004" pitchFamily="2" charset="0"/>
                <a:ea typeface="KaiTi" panose="02010609060101010101" pitchFamily="49" charset="-122"/>
              </a:rPr>
              <a:t>inet_addr.c</a:t>
            </a:r>
            <a:endParaRPr lang="zh-CN" altLang="en-US" sz="2000" b="1" dirty="0">
              <a:highlight>
                <a:srgbClr val="FFFF00"/>
              </a:highlight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AEFE25AA-4A02-7D40-BF32-0782A19BE7F7}"/>
              </a:ext>
            </a:extLst>
          </p:cNvPr>
          <p:cNvSpPr txBox="1"/>
          <p:nvPr/>
        </p:nvSpPr>
        <p:spPr>
          <a:xfrm>
            <a:off x="-1" y="3832697"/>
            <a:ext cx="157588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 err="1">
                <a:highlight>
                  <a:srgbClr val="FFFF00"/>
                </a:highlight>
                <a:latin typeface="Optima" panose="02000503060000020004" pitchFamily="2" charset="0"/>
                <a:ea typeface="KaiTi" panose="02010609060101010101" pitchFamily="49" charset="-122"/>
              </a:rPr>
              <a:t>inet_aton.c</a:t>
            </a:r>
            <a:endParaRPr lang="zh-CN" altLang="en-US" sz="2000" b="1" dirty="0">
              <a:highlight>
                <a:srgbClr val="FFFF00"/>
              </a:highlight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9DA37BDA-9C7B-884D-8F41-F2F330B2B414}"/>
              </a:ext>
            </a:extLst>
          </p:cNvPr>
          <p:cNvSpPr txBox="1"/>
          <p:nvPr/>
        </p:nvSpPr>
        <p:spPr>
          <a:xfrm>
            <a:off x="-1" y="5899504"/>
            <a:ext cx="147455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 err="1">
                <a:highlight>
                  <a:srgbClr val="FFFF00"/>
                </a:highlight>
                <a:latin typeface="Optima" panose="02000503060000020004" pitchFamily="2" charset="0"/>
                <a:ea typeface="KaiTi" panose="02010609060101010101" pitchFamily="49" charset="-122"/>
              </a:rPr>
              <a:t>inet_ntoa.c</a:t>
            </a:r>
            <a:endParaRPr lang="zh-CN" altLang="en-US" sz="2000" b="1" dirty="0">
              <a:highlight>
                <a:srgbClr val="FFFF00"/>
              </a:highlight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315009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1993FCF-1B22-4F46-9106-B00BC44940BA}"/>
              </a:ext>
            </a:extLst>
          </p:cNvPr>
          <p:cNvSpPr txBox="1"/>
          <p:nvPr/>
        </p:nvSpPr>
        <p:spPr>
          <a:xfrm>
            <a:off x="0" y="0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latin typeface="Optima" panose="02000503060000020004" pitchFamily="2" charset="0"/>
                <a:ea typeface="KaiTi" panose="02010609060101010101" pitchFamily="49" charset="-122"/>
              </a:rPr>
              <a:t>网络地址初始化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EFF9C12-798F-A04B-A980-AC8E5B4564A5}"/>
              </a:ext>
            </a:extLst>
          </p:cNvPr>
          <p:cNvSpPr txBox="1"/>
          <p:nvPr/>
        </p:nvSpPr>
        <p:spPr>
          <a:xfrm>
            <a:off x="834146" y="458076"/>
            <a:ext cx="6162472" cy="29530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struct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sockaddr_in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addr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char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serv_ip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"211.217.168.13"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char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serv_port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"9190"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" altLang="zh-CN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memset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addr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sizeof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addr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));</a:t>
            </a:r>
          </a:p>
          <a:p>
            <a:pPr>
              <a:lnSpc>
                <a:spcPct val="150000"/>
              </a:lnSpc>
            </a:pP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addr</a:t>
            </a:r>
            <a:r>
              <a:rPr lang="en" altLang="zh-CN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sin_family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AF_INET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addr</a:t>
            </a:r>
            <a:r>
              <a:rPr lang="en" altLang="zh-CN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sin_addr</a:t>
            </a:r>
            <a:r>
              <a:rPr lang="en" altLang="zh-CN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s_addr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inet_addr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serv_ip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addr</a:t>
            </a:r>
            <a:r>
              <a:rPr lang="en" altLang="zh-CN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sin_port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htons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atoi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serv_port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));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40E1264-1CF2-4646-B245-6EFE0430DFC7}"/>
              </a:ext>
            </a:extLst>
          </p:cNvPr>
          <p:cNvSpPr txBox="1"/>
          <p:nvPr/>
        </p:nvSpPr>
        <p:spPr>
          <a:xfrm>
            <a:off x="6996618" y="1720385"/>
            <a:ext cx="25763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设置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000" dirty="0" err="1">
                <a:latin typeface="Optima" panose="02000503060000020004" pitchFamily="2" charset="0"/>
                <a:ea typeface="KaiTi" panose="02010609060101010101" pitchFamily="49" charset="-122"/>
              </a:rPr>
              <a:t>addr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默认全为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0</a:t>
            </a:r>
            <a:endParaRPr kumimoji="1" lang="zh-CN" altLang="en-US" sz="2000" dirty="0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125BF74-1B87-E24A-A509-414A4D16E5B7}"/>
              </a:ext>
            </a:extLst>
          </p:cNvPr>
          <p:cNvSpPr txBox="1"/>
          <p:nvPr/>
        </p:nvSpPr>
        <p:spPr>
          <a:xfrm>
            <a:off x="6996618" y="2616371"/>
            <a:ext cx="26035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IPv4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地址和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port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转换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E96A28B-8EFD-EB4D-ABA5-4B3151C6E6A7}"/>
              </a:ext>
            </a:extLst>
          </p:cNvPr>
          <p:cNvSpPr txBox="1"/>
          <p:nvPr/>
        </p:nvSpPr>
        <p:spPr>
          <a:xfrm>
            <a:off x="85116" y="3599319"/>
            <a:ext cx="97916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每次创建服务器端套接字都需要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 IP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地址，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INADDR_ANY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可以自动获取服务器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 IP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地址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B3E8971-5B4A-EE47-ABE2-DB5AF7246105}"/>
              </a:ext>
            </a:extLst>
          </p:cNvPr>
          <p:cNvSpPr txBox="1"/>
          <p:nvPr/>
        </p:nvSpPr>
        <p:spPr>
          <a:xfrm>
            <a:off x="834146" y="3993967"/>
            <a:ext cx="8766070" cy="2537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struct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sockaddr_in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addr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char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serv_port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"9190"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" altLang="zh-CN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memset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addr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sizeof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addr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));</a:t>
            </a:r>
          </a:p>
          <a:p>
            <a:pPr>
              <a:lnSpc>
                <a:spcPct val="150000"/>
              </a:lnSpc>
            </a:pP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addr</a:t>
            </a:r>
            <a:r>
              <a:rPr lang="en" altLang="zh-CN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sin_family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AF_INET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addr</a:t>
            </a:r>
            <a:r>
              <a:rPr lang="en" altLang="zh-CN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sin_addr</a:t>
            </a:r>
            <a:r>
              <a:rPr lang="en" altLang="zh-CN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s_addr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htons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1" dirty="0">
                <a:solidFill>
                  <a:srgbClr val="001080"/>
                </a:solidFill>
                <a:latin typeface="Menlo" panose="020B0609030804020204" pitchFamily="49" charset="0"/>
              </a:rPr>
              <a:t>IN</a:t>
            </a:r>
            <a:r>
              <a:rPr lang="en-US" altLang="zh-CN" b="1" dirty="0">
                <a:solidFill>
                  <a:srgbClr val="001080"/>
                </a:solidFill>
                <a:latin typeface="Menlo" panose="020B0609030804020204" pitchFamily="49" charset="0"/>
              </a:rPr>
              <a:t>ADDR_ANY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addr</a:t>
            </a:r>
            <a:r>
              <a:rPr lang="en" altLang="zh-CN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sin_port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htons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atoi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serv_port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));</a:t>
            </a:r>
          </a:p>
        </p:txBody>
      </p:sp>
    </p:spTree>
    <p:extLst>
      <p:ext uri="{BB962C8B-B14F-4D97-AF65-F5344CB8AC3E}">
        <p14:creationId xmlns:p14="http://schemas.microsoft.com/office/powerpoint/2010/main" val="42799826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F8425D9C-6350-CF4C-820A-D2F50E8B7C67}"/>
              </a:ext>
            </a:extLst>
          </p:cNvPr>
          <p:cNvSpPr txBox="1"/>
          <p:nvPr/>
        </p:nvSpPr>
        <p:spPr>
          <a:xfrm>
            <a:off x="1045722" y="795594"/>
            <a:ext cx="8166371" cy="54460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serv_sock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struct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sockaddr_in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serv_addr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char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serv_port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"9190"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b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</a:b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serv_sock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socket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PF_INET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SOCK_STREAM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pPr>
              <a:lnSpc>
                <a:spcPct val="150000"/>
              </a:lnSpc>
            </a:pPr>
            <a:b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</a:br>
            <a:r>
              <a:rPr lang="en" altLang="zh-CN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memset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serv_addr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sizeof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serv_addr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));</a:t>
            </a:r>
          </a:p>
          <a:p>
            <a:pPr>
              <a:lnSpc>
                <a:spcPct val="150000"/>
              </a:lnSpc>
            </a:pP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serv_addr</a:t>
            </a:r>
            <a:r>
              <a:rPr lang="en" altLang="zh-CN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sin_family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AF_INET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serv_addr</a:t>
            </a:r>
            <a:r>
              <a:rPr lang="en" altLang="zh-CN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sin_addr</a:t>
            </a:r>
            <a:r>
              <a:rPr lang="en" altLang="zh-CN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s_addr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htons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INADDR_ANY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serv_addr</a:t>
            </a:r>
            <a:r>
              <a:rPr lang="en" altLang="zh-CN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sin_port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htons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atoi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serv_port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));</a:t>
            </a:r>
          </a:p>
          <a:p>
            <a:pPr>
              <a:lnSpc>
                <a:spcPct val="150000"/>
              </a:lnSpc>
            </a:pPr>
            <a:b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</a:br>
            <a:r>
              <a:rPr lang="en" altLang="zh-CN" b="1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bind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serv_sock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(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struct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sockaddr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serv_addr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sizeof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serv_addr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));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929526C-60CB-7249-86E0-352F796152F4}"/>
              </a:ext>
            </a:extLst>
          </p:cNvPr>
          <p:cNvSpPr txBox="1"/>
          <p:nvPr/>
        </p:nvSpPr>
        <p:spPr>
          <a:xfrm>
            <a:off x="0" y="0"/>
            <a:ext cx="46362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latin typeface="Optima" panose="02000503060000020004" pitchFamily="2" charset="0"/>
                <a:ea typeface="KaiTi" panose="02010609060101010101" pitchFamily="49" charset="-122"/>
              </a:rPr>
              <a:t>bind</a:t>
            </a:r>
            <a:r>
              <a:rPr kumimoji="1" lang="zh-CN" altLang="en-US" sz="2800" dirty="0">
                <a:latin typeface="Optima" panose="02000503060000020004" pitchFamily="2" charset="0"/>
                <a:ea typeface="KaiTi" panose="02010609060101010101" pitchFamily="49" charset="-122"/>
              </a:rPr>
              <a:t> 向套接字分配网络地址</a:t>
            </a:r>
          </a:p>
        </p:txBody>
      </p:sp>
    </p:spTree>
    <p:extLst>
      <p:ext uri="{BB962C8B-B14F-4D97-AF65-F5344CB8AC3E}">
        <p14:creationId xmlns:p14="http://schemas.microsoft.com/office/powerpoint/2010/main" val="12821391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75569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EE1C33A-CBBC-884B-A275-BA706E902614}"/>
              </a:ext>
            </a:extLst>
          </p:cNvPr>
          <p:cNvSpPr txBox="1"/>
          <p:nvPr/>
        </p:nvSpPr>
        <p:spPr>
          <a:xfrm>
            <a:off x="4727676" y="2875002"/>
            <a:ext cx="273664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6600" b="1" dirty="0">
                <a:latin typeface="KaiTi" panose="02010609060101010101" pitchFamily="49" charset="-122"/>
                <a:ea typeface="KaiTi" panose="02010609060101010101" pitchFamily="49" charset="-122"/>
              </a:rPr>
              <a:t>第四章</a:t>
            </a:r>
          </a:p>
        </p:txBody>
      </p:sp>
    </p:spTree>
    <p:extLst>
      <p:ext uri="{BB962C8B-B14F-4D97-AF65-F5344CB8AC3E}">
        <p14:creationId xmlns:p14="http://schemas.microsoft.com/office/powerpoint/2010/main" val="10233855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853792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435242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02571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A090B1B9-9E42-7342-BD07-64E1F0B220EE}"/>
              </a:ext>
            </a:extLst>
          </p:cNvPr>
          <p:cNvSpPr txBox="1"/>
          <p:nvPr/>
        </p:nvSpPr>
        <p:spPr>
          <a:xfrm>
            <a:off x="710117" y="455130"/>
            <a:ext cx="959147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highlight>
                  <a:srgbClr val="FFFF00"/>
                </a:highlight>
                <a:latin typeface="Optima" panose="02000503060000020004" pitchFamily="2" charset="0"/>
              </a:rPr>
              <a:t>int</a:t>
            </a:r>
            <a:r>
              <a:rPr kumimoji="1" lang="zh-CN" altLang="en-US" sz="2000" b="1" dirty="0">
                <a:highlight>
                  <a:srgbClr val="FFFF00"/>
                </a:highlight>
                <a:latin typeface="Optima" panose="02000503060000020004" pitchFamily="2" charset="0"/>
              </a:rPr>
              <a:t> </a:t>
            </a:r>
            <a:r>
              <a:rPr kumimoji="1" lang="en-US" altLang="zh-CN" sz="2000" b="1" dirty="0">
                <a:highlight>
                  <a:srgbClr val="FFFF00"/>
                </a:highlight>
                <a:latin typeface="Optima" panose="02000503060000020004" pitchFamily="2" charset="0"/>
              </a:rPr>
              <a:t>socket(int</a:t>
            </a:r>
            <a:r>
              <a:rPr kumimoji="1" lang="zh-CN" altLang="en-US" sz="2000" b="1" dirty="0">
                <a:highlight>
                  <a:srgbClr val="FFFF00"/>
                </a:highlight>
                <a:latin typeface="Optima" panose="02000503060000020004" pitchFamily="2" charset="0"/>
              </a:rPr>
              <a:t> </a:t>
            </a:r>
            <a:r>
              <a:rPr kumimoji="1" lang="en-US" altLang="zh-CN" sz="2000" b="1" dirty="0">
                <a:highlight>
                  <a:srgbClr val="FFFF00"/>
                </a:highlight>
                <a:latin typeface="Optima" panose="02000503060000020004" pitchFamily="2" charset="0"/>
              </a:rPr>
              <a:t>domain,</a:t>
            </a:r>
            <a:r>
              <a:rPr kumimoji="1" lang="zh-CN" altLang="en-US" sz="2000" b="1" dirty="0">
                <a:highlight>
                  <a:srgbClr val="FFFF00"/>
                </a:highlight>
                <a:latin typeface="Optima" panose="02000503060000020004" pitchFamily="2" charset="0"/>
              </a:rPr>
              <a:t> </a:t>
            </a:r>
            <a:r>
              <a:rPr kumimoji="1" lang="en-US" altLang="zh-CN" sz="2000" b="1" dirty="0">
                <a:highlight>
                  <a:srgbClr val="FFFF00"/>
                </a:highlight>
                <a:latin typeface="Optima" panose="02000503060000020004" pitchFamily="2" charset="0"/>
              </a:rPr>
              <a:t>int</a:t>
            </a:r>
            <a:r>
              <a:rPr kumimoji="1" lang="zh-CN" altLang="en-US" sz="2000" b="1" dirty="0">
                <a:highlight>
                  <a:srgbClr val="FFFF00"/>
                </a:highlight>
                <a:latin typeface="Optima" panose="02000503060000020004" pitchFamily="2" charset="0"/>
              </a:rPr>
              <a:t> </a:t>
            </a:r>
            <a:r>
              <a:rPr kumimoji="1" lang="en-US" altLang="zh-CN" sz="2000" b="1" dirty="0">
                <a:highlight>
                  <a:srgbClr val="FFFF00"/>
                </a:highlight>
                <a:latin typeface="Optima" panose="02000503060000020004" pitchFamily="2" charset="0"/>
              </a:rPr>
              <a:t>type,</a:t>
            </a:r>
            <a:r>
              <a:rPr kumimoji="1" lang="zh-CN" altLang="en-US" sz="2000" b="1" dirty="0">
                <a:highlight>
                  <a:srgbClr val="FFFF00"/>
                </a:highlight>
                <a:latin typeface="Optima" panose="02000503060000020004" pitchFamily="2" charset="0"/>
              </a:rPr>
              <a:t> </a:t>
            </a:r>
            <a:r>
              <a:rPr kumimoji="1" lang="en-US" altLang="zh-CN" sz="2000" b="1" dirty="0">
                <a:highlight>
                  <a:srgbClr val="FFFF00"/>
                </a:highlight>
                <a:latin typeface="Optima" panose="02000503060000020004" pitchFamily="2" charset="0"/>
              </a:rPr>
              <a:t>int</a:t>
            </a:r>
            <a:r>
              <a:rPr kumimoji="1" lang="zh-CN" altLang="en-US" sz="2000" b="1" dirty="0">
                <a:highlight>
                  <a:srgbClr val="FFFF00"/>
                </a:highlight>
                <a:latin typeface="Optima" panose="02000503060000020004" pitchFamily="2" charset="0"/>
              </a:rPr>
              <a:t> </a:t>
            </a:r>
            <a:r>
              <a:rPr kumimoji="1" lang="en-US" altLang="zh-CN" sz="2000" b="1" dirty="0">
                <a:highlight>
                  <a:srgbClr val="FFFF00"/>
                </a:highlight>
                <a:latin typeface="Optima" panose="02000503060000020004" pitchFamily="2" charset="0"/>
              </a:rPr>
              <a:t>protocol);</a:t>
            </a:r>
          </a:p>
          <a:p>
            <a:pPr marL="342900" indent="-342900">
              <a:buFont typeface="Wingdings" pitchFamily="2" charset="2"/>
              <a:buChar char="ü"/>
            </a:pPr>
            <a:endParaRPr kumimoji="1" lang="en-US" altLang="zh-CN" sz="2000" b="1" dirty="0">
              <a:highlight>
                <a:srgbClr val="FFFF00"/>
              </a:highlight>
              <a:latin typeface="Optima" panose="02000503060000020004" pitchFamily="2" charset="0"/>
            </a:endParaRPr>
          </a:p>
          <a:p>
            <a:pPr marL="800100" lvl="1" indent="-342900">
              <a:buFont typeface="Wingdings" pitchFamily="2" charset="2"/>
              <a:buChar char="ü"/>
            </a:pPr>
            <a:endParaRPr kumimoji="1" lang="en-US" altLang="zh-CN" sz="2000" b="1" dirty="0">
              <a:latin typeface="Optima" panose="02000503060000020004" pitchFamily="2" charset="0"/>
            </a:endParaRPr>
          </a:p>
          <a:p>
            <a:pPr marL="800100" lvl="1" indent="-342900">
              <a:buFont typeface="Wingdings" pitchFamily="2" charset="2"/>
              <a:buChar char="ü"/>
            </a:pPr>
            <a:endParaRPr kumimoji="1" lang="en-US" altLang="zh-CN" sz="2000" b="1" dirty="0">
              <a:latin typeface="Optima" panose="02000503060000020004" pitchFamily="2" charset="0"/>
            </a:endParaRPr>
          </a:p>
          <a:p>
            <a:pPr marL="800100" lvl="1" indent="-342900">
              <a:buFont typeface="Wingdings" pitchFamily="2" charset="2"/>
              <a:buChar char="ü"/>
            </a:pPr>
            <a:r>
              <a:rPr kumimoji="1" lang="en-US" altLang="zh-CN" sz="2000" b="1" dirty="0">
                <a:latin typeface="Optima" panose="02000503060000020004" pitchFamily="2" charset="0"/>
              </a:rPr>
              <a:t>domain</a:t>
            </a:r>
            <a:r>
              <a:rPr kumimoji="1" lang="en-US" altLang="zh-CN" sz="2000" dirty="0">
                <a:latin typeface="Optima" panose="02000503060000020004" pitchFamily="2" charset="0"/>
              </a:rPr>
              <a:t>:</a:t>
            </a:r>
            <a:r>
              <a:rPr kumimoji="1" lang="zh-CN" altLang="en-US" sz="2000" dirty="0">
                <a:latin typeface="Optima" panose="02000503060000020004" pitchFamily="2" charset="0"/>
              </a:rPr>
              <a:t>  协议簇 </a:t>
            </a:r>
            <a:r>
              <a:rPr kumimoji="1" lang="en-US" altLang="zh-CN" sz="2000" dirty="0">
                <a:latin typeface="Optima" panose="02000503060000020004" pitchFamily="2" charset="0"/>
              </a:rPr>
              <a:t>(</a:t>
            </a:r>
            <a:r>
              <a:rPr kumimoji="1" lang="en-US" altLang="zh-CN" sz="2000" b="1" dirty="0">
                <a:solidFill>
                  <a:srgbClr val="C00000"/>
                </a:solidFill>
                <a:latin typeface="Optima" panose="02000503060000020004" pitchFamily="2" charset="0"/>
              </a:rPr>
              <a:t>P</a:t>
            </a:r>
            <a:r>
              <a:rPr kumimoji="1" lang="en-US" altLang="zh-CN" sz="2000" dirty="0">
                <a:latin typeface="Optima" panose="02000503060000020004" pitchFamily="2" charset="0"/>
              </a:rPr>
              <a:t>rotocol</a:t>
            </a:r>
            <a:r>
              <a:rPr kumimoji="1" lang="zh-CN" altLang="en-US" sz="2000" dirty="0">
                <a:latin typeface="Optima" panose="02000503060000020004" pitchFamily="2" charset="0"/>
              </a:rPr>
              <a:t> </a:t>
            </a:r>
            <a:r>
              <a:rPr kumimoji="1" lang="en-US" altLang="zh-CN" sz="2000" b="1" dirty="0">
                <a:solidFill>
                  <a:srgbClr val="C00000"/>
                </a:solidFill>
                <a:latin typeface="Optima" panose="02000503060000020004" pitchFamily="2" charset="0"/>
              </a:rPr>
              <a:t>F</a:t>
            </a:r>
            <a:r>
              <a:rPr kumimoji="1" lang="en-US" altLang="zh-CN" sz="2000" dirty="0">
                <a:latin typeface="Optima" panose="02000503060000020004" pitchFamily="2" charset="0"/>
              </a:rPr>
              <a:t>amily)</a:t>
            </a:r>
            <a:r>
              <a:rPr kumimoji="1" lang="zh-CN" altLang="en-US" sz="2000" dirty="0">
                <a:latin typeface="Optima" panose="02000503060000020004" pitchFamily="2" charset="0"/>
              </a:rPr>
              <a:t>，</a:t>
            </a:r>
            <a:r>
              <a:rPr kumimoji="1" lang="en-US" altLang="zh-CN" sz="2000" b="1" i="1" dirty="0">
                <a:latin typeface="Optima" panose="02000503060000020004" pitchFamily="2" charset="0"/>
              </a:rPr>
              <a:t>PF_INET</a:t>
            </a:r>
            <a:r>
              <a:rPr kumimoji="1" lang="en-US" altLang="zh-CN" sz="2000" dirty="0">
                <a:latin typeface="Optima" panose="02000503060000020004" pitchFamily="2" charset="0"/>
              </a:rPr>
              <a:t> </a:t>
            </a:r>
            <a:r>
              <a:rPr kumimoji="1" lang="zh-CN" altLang="en-US" sz="2000" dirty="0">
                <a:latin typeface="Optima" panose="02000503060000020004" pitchFamily="2" charset="0"/>
              </a:rPr>
              <a:t>为</a:t>
            </a:r>
            <a:r>
              <a:rPr kumimoji="1" lang="en-US" altLang="zh-CN" sz="2000" dirty="0">
                <a:latin typeface="Optima" panose="02000503060000020004" pitchFamily="2" charset="0"/>
              </a:rPr>
              <a:t> IPv4</a:t>
            </a:r>
            <a:r>
              <a:rPr kumimoji="1" lang="zh-CN" altLang="en-US" sz="2000" dirty="0">
                <a:latin typeface="Optima" panose="02000503060000020004" pitchFamily="2" charset="0"/>
              </a:rPr>
              <a:t>，</a:t>
            </a:r>
            <a:r>
              <a:rPr kumimoji="1" lang="en-US" altLang="zh-CN" sz="2000" b="1" i="1" dirty="0">
                <a:latin typeface="Optima" panose="02000503060000020004" pitchFamily="2" charset="0"/>
              </a:rPr>
              <a:t>PF_INET6 </a:t>
            </a:r>
            <a:r>
              <a:rPr kumimoji="1" lang="zh-CN" altLang="en-US" sz="2000" dirty="0">
                <a:latin typeface="Optima" panose="02000503060000020004" pitchFamily="2" charset="0"/>
              </a:rPr>
              <a:t>为</a:t>
            </a:r>
            <a:r>
              <a:rPr kumimoji="1" lang="en-US" altLang="zh-CN" sz="2000" dirty="0">
                <a:latin typeface="Optima" panose="02000503060000020004" pitchFamily="2" charset="0"/>
              </a:rPr>
              <a:t> IPv6</a:t>
            </a:r>
          </a:p>
          <a:p>
            <a:pPr marL="800100" lvl="1" indent="-342900">
              <a:buFont typeface="Wingdings" pitchFamily="2" charset="2"/>
              <a:buChar char="ü"/>
            </a:pPr>
            <a:r>
              <a:rPr kumimoji="1" lang="en-US" altLang="zh-CN" sz="2000" b="1" dirty="0">
                <a:latin typeface="Optima" panose="02000503060000020004" pitchFamily="2" charset="0"/>
              </a:rPr>
              <a:t>type</a:t>
            </a:r>
            <a:r>
              <a:rPr kumimoji="1" lang="en-US" altLang="zh-CN" sz="2000" dirty="0">
                <a:latin typeface="Optima" panose="02000503060000020004" pitchFamily="2" charset="0"/>
              </a:rPr>
              <a:t>:</a:t>
            </a:r>
            <a:r>
              <a:rPr kumimoji="1" lang="zh-CN" altLang="en-US" sz="2000" dirty="0">
                <a:latin typeface="Optima" panose="02000503060000020004" pitchFamily="2" charset="0"/>
              </a:rPr>
              <a:t> </a:t>
            </a:r>
            <a:r>
              <a:rPr kumimoji="1" lang="en-US" altLang="zh-CN" sz="2000" dirty="0">
                <a:latin typeface="Optima" panose="02000503060000020004" pitchFamily="2" charset="0"/>
              </a:rPr>
              <a:t>	</a:t>
            </a:r>
            <a:r>
              <a:rPr kumimoji="1" lang="zh-CN" altLang="en-US" sz="2000" dirty="0">
                <a:latin typeface="Optima" panose="02000503060000020004" pitchFamily="2" charset="0"/>
              </a:rPr>
              <a:t> </a:t>
            </a:r>
            <a:r>
              <a:rPr kumimoji="1" lang="en-US" altLang="zh-CN" sz="2000" dirty="0">
                <a:latin typeface="Optima" panose="02000503060000020004" pitchFamily="2" charset="0"/>
              </a:rPr>
              <a:t>TCP</a:t>
            </a:r>
            <a:r>
              <a:rPr kumimoji="1" lang="zh-CN" altLang="en-US" sz="2000" dirty="0">
                <a:latin typeface="Optima" panose="02000503060000020004" pitchFamily="2" charset="0"/>
              </a:rPr>
              <a:t> </a:t>
            </a:r>
            <a:r>
              <a:rPr kumimoji="1" lang="en-US" altLang="zh-CN" sz="2000" dirty="0">
                <a:latin typeface="Optima" panose="02000503060000020004" pitchFamily="2" charset="0"/>
              </a:rPr>
              <a:t>(</a:t>
            </a:r>
            <a:r>
              <a:rPr kumimoji="1" lang="en-US" altLang="zh-CN" sz="2000" b="1" i="1" dirty="0">
                <a:latin typeface="Optima" panose="02000503060000020004" pitchFamily="2" charset="0"/>
              </a:rPr>
              <a:t>SOCK_STREAM</a:t>
            </a:r>
            <a:r>
              <a:rPr kumimoji="1" lang="en-US" altLang="zh-CN" sz="2000" dirty="0">
                <a:latin typeface="Optima" panose="02000503060000020004" pitchFamily="2" charset="0"/>
              </a:rPr>
              <a:t>) </a:t>
            </a:r>
            <a:r>
              <a:rPr kumimoji="1" lang="zh-CN" altLang="en-US" sz="2000" dirty="0">
                <a:latin typeface="Optima" panose="02000503060000020004" pitchFamily="2" charset="0"/>
              </a:rPr>
              <a:t>还是</a:t>
            </a:r>
            <a:r>
              <a:rPr kumimoji="1" lang="en-US" altLang="zh-CN" sz="2000" dirty="0">
                <a:latin typeface="Optima" panose="02000503060000020004" pitchFamily="2" charset="0"/>
              </a:rPr>
              <a:t> UDP</a:t>
            </a:r>
            <a:r>
              <a:rPr kumimoji="1" lang="zh-CN" altLang="en-US" sz="2000" dirty="0">
                <a:latin typeface="Optima" panose="02000503060000020004" pitchFamily="2" charset="0"/>
              </a:rPr>
              <a:t> </a:t>
            </a:r>
            <a:r>
              <a:rPr kumimoji="1" lang="en-US" altLang="zh-CN" sz="2000" dirty="0">
                <a:latin typeface="Optima" panose="02000503060000020004" pitchFamily="2" charset="0"/>
              </a:rPr>
              <a:t>(</a:t>
            </a:r>
            <a:r>
              <a:rPr kumimoji="1" lang="en-US" altLang="zh-CN" sz="2000" b="1" i="1" dirty="0">
                <a:latin typeface="Optima" panose="02000503060000020004" pitchFamily="2" charset="0"/>
              </a:rPr>
              <a:t>SOCK_DGRAM</a:t>
            </a:r>
            <a:r>
              <a:rPr kumimoji="1" lang="en-US" altLang="zh-CN" sz="2000" dirty="0">
                <a:latin typeface="Optima" panose="02000503060000020004" pitchFamily="2" charset="0"/>
              </a:rPr>
              <a:t>)</a:t>
            </a:r>
          </a:p>
          <a:p>
            <a:pPr marL="800100" lvl="1" indent="-342900">
              <a:buFont typeface="Wingdings" pitchFamily="2" charset="2"/>
              <a:buChar char="ü"/>
            </a:pPr>
            <a:r>
              <a:rPr kumimoji="1" lang="en-US" altLang="zh-CN" sz="2000" b="1" dirty="0">
                <a:latin typeface="Optima" panose="02000503060000020004" pitchFamily="2" charset="0"/>
              </a:rPr>
              <a:t>protocol</a:t>
            </a:r>
            <a:r>
              <a:rPr kumimoji="1" lang="en-US" altLang="zh-CN" sz="2000" dirty="0">
                <a:latin typeface="Optima" panose="02000503060000020004" pitchFamily="2" charset="0"/>
              </a:rPr>
              <a:t>:</a:t>
            </a:r>
            <a:r>
              <a:rPr kumimoji="1" lang="zh-CN" altLang="en-US" sz="2000" dirty="0">
                <a:latin typeface="Optima" panose="02000503060000020004" pitchFamily="2" charset="0"/>
              </a:rPr>
              <a:t> 最终决定所采用的协议，一般为 </a:t>
            </a:r>
            <a:r>
              <a:rPr kumimoji="1" lang="en-US" altLang="zh-CN" sz="2000" dirty="0">
                <a:latin typeface="Optima" panose="02000503060000020004" pitchFamily="2" charset="0"/>
              </a:rPr>
              <a:t>0</a:t>
            </a:r>
            <a:endParaRPr kumimoji="1" lang="zh-CN" altLang="en-US" sz="2000" dirty="0">
              <a:latin typeface="Optima" panose="02000503060000020004" pitchFamily="2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ABEF818-BA2E-5743-B50C-D6E5BDCFA307}"/>
              </a:ext>
            </a:extLst>
          </p:cNvPr>
          <p:cNvSpPr txBox="1"/>
          <p:nvPr/>
        </p:nvSpPr>
        <p:spPr>
          <a:xfrm>
            <a:off x="978324" y="1074190"/>
            <a:ext cx="609924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sz="20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sock</a:t>
            </a:r>
            <a:r>
              <a:rPr lang="en" altLang="zh-CN" sz="2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2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sz="2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2000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socket</a:t>
            </a:r>
            <a:r>
              <a:rPr lang="en" altLang="zh-CN" sz="2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sz="20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PF_INET</a:t>
            </a:r>
            <a:r>
              <a:rPr lang="en" altLang="zh-CN" sz="2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sz="20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SOCK_STREAM</a:t>
            </a:r>
            <a:r>
              <a:rPr lang="en" altLang="zh-CN" sz="2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sz="20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zh-CN" sz="2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);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9C4FF5B-8F21-5E4C-B005-C740F1F5F5D9}"/>
              </a:ext>
            </a:extLst>
          </p:cNvPr>
          <p:cNvSpPr txBox="1"/>
          <p:nvPr/>
        </p:nvSpPr>
        <p:spPr>
          <a:xfrm>
            <a:off x="1284051" y="229572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CDC4BA5-0A59-CE40-946B-70571604D736}"/>
              </a:ext>
            </a:extLst>
          </p:cNvPr>
          <p:cNvSpPr txBox="1"/>
          <p:nvPr/>
        </p:nvSpPr>
        <p:spPr>
          <a:xfrm>
            <a:off x="710117" y="3075057"/>
            <a:ext cx="63674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TCP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：数据不存在边界</a:t>
            </a: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UDP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：数据存在边界，接收数据的次数和传输次数相同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00CF08F-664F-CE43-8CFA-966659EDE153}"/>
              </a:ext>
            </a:extLst>
          </p:cNvPr>
          <p:cNvSpPr txBox="1"/>
          <p:nvPr/>
        </p:nvSpPr>
        <p:spPr>
          <a:xfrm>
            <a:off x="710117" y="4343560"/>
            <a:ext cx="15467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1" dirty="0">
                <a:highlight>
                  <a:srgbClr val="FFFF00"/>
                </a:highlight>
                <a:latin typeface="Optima" panose="02000503060000020004" pitchFamily="2" charset="0"/>
                <a:ea typeface="KaiTi" panose="02010609060101010101" pitchFamily="49" charset="-122"/>
              </a:rPr>
              <a:t>tcp_client.c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AFAC5C4-8100-3346-8F21-71648C8D21A2}"/>
              </a:ext>
            </a:extLst>
          </p:cNvPr>
          <p:cNvSpPr txBox="1"/>
          <p:nvPr/>
        </p:nvSpPr>
        <p:spPr>
          <a:xfrm>
            <a:off x="2281830" y="4469981"/>
            <a:ext cx="84771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证明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 TCP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传输的数据不存在数据边界，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write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和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read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调用次数不同</a:t>
            </a: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server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的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 write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调用一次，而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 client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的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 read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每次读取一个字节，调用多次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7A46C85-B6CC-0647-8BF8-14034718B399}"/>
              </a:ext>
            </a:extLst>
          </p:cNvPr>
          <p:cNvSpPr txBox="1"/>
          <p:nvPr/>
        </p:nvSpPr>
        <p:spPr>
          <a:xfrm>
            <a:off x="710117" y="4904177"/>
            <a:ext cx="15467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1" dirty="0">
                <a:highlight>
                  <a:srgbClr val="FFFF00"/>
                </a:highlight>
                <a:latin typeface="Optima" panose="02000503060000020004" pitchFamily="2" charset="0"/>
                <a:ea typeface="KaiTi" panose="02010609060101010101" pitchFamily="49" charset="-122"/>
              </a:rPr>
              <a:t>tcp_</a:t>
            </a:r>
            <a:r>
              <a:rPr lang="en-US" altLang="zh-CN" sz="2000" b="1" dirty="0">
                <a:highlight>
                  <a:srgbClr val="FFFF00"/>
                </a:highlight>
                <a:latin typeface="Optima" panose="02000503060000020004" pitchFamily="2" charset="0"/>
                <a:ea typeface="KaiTi" panose="02010609060101010101" pitchFamily="49" charset="-122"/>
              </a:rPr>
              <a:t>server</a:t>
            </a:r>
            <a:r>
              <a:rPr lang="zh-CN" altLang="en-US" sz="2000" b="1" dirty="0">
                <a:highlight>
                  <a:srgbClr val="FFFF00"/>
                </a:highlight>
                <a:latin typeface="Optima" panose="02000503060000020004" pitchFamily="2" charset="0"/>
                <a:ea typeface="KaiTi" panose="02010609060101010101" pitchFamily="49" charset="-122"/>
              </a:rPr>
              <a:t>.c</a:t>
            </a:r>
          </a:p>
        </p:txBody>
      </p:sp>
    </p:spTree>
    <p:extLst>
      <p:ext uri="{BB962C8B-B14F-4D97-AF65-F5344CB8AC3E}">
        <p14:creationId xmlns:p14="http://schemas.microsoft.com/office/powerpoint/2010/main" val="23145780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023899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332657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991289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75265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05285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11478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E003F37-D0BF-A842-9EDD-590F8A1FE96B}"/>
              </a:ext>
            </a:extLst>
          </p:cNvPr>
          <p:cNvSpPr txBox="1"/>
          <p:nvPr/>
        </p:nvSpPr>
        <p:spPr>
          <a:xfrm>
            <a:off x="953311" y="43774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B0D44C3-DCAA-E442-90C0-9AE4126391E5}"/>
              </a:ext>
            </a:extLst>
          </p:cNvPr>
          <p:cNvSpPr txBox="1"/>
          <p:nvPr/>
        </p:nvSpPr>
        <p:spPr>
          <a:xfrm>
            <a:off x="0" y="0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latin typeface="Optima" panose="02000503060000020004" pitchFamily="2" charset="0"/>
                <a:ea typeface="KaiTi" panose="02010609060101010101" pitchFamily="49" charset="-122"/>
              </a:rPr>
              <a:t>习题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0B5CBB3-020B-4F4B-9FC8-DEC06D686FAA}"/>
              </a:ext>
            </a:extLst>
          </p:cNvPr>
          <p:cNvSpPr txBox="1"/>
          <p:nvPr/>
        </p:nvSpPr>
        <p:spPr>
          <a:xfrm>
            <a:off x="1264596" y="1011677"/>
            <a:ext cx="9913291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(1)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(2)</a:t>
            </a:r>
            <a:r>
              <a:rPr kumimoji="1" lang="zh-CN" altLang="en-US" dirty="0"/>
              <a:t> 面向连接的</a:t>
            </a:r>
            <a:r>
              <a:rPr kumimoji="1" lang="en-US" altLang="zh-CN" dirty="0"/>
              <a:t> TCP </a:t>
            </a:r>
            <a:r>
              <a:rPr kumimoji="1" lang="zh-CN" altLang="en-US" dirty="0"/>
              <a:t>套接字传输特性</a:t>
            </a:r>
            <a:endParaRPr kumimoji="1" lang="en-US" altLang="zh-CN" dirty="0"/>
          </a:p>
          <a:p>
            <a:r>
              <a:rPr kumimoji="1" lang="en-US" altLang="zh-CN" dirty="0"/>
              <a:t>①</a:t>
            </a:r>
            <a:r>
              <a:rPr kumimoji="1" lang="zh-CN" altLang="en-US" dirty="0"/>
              <a:t> 数据不会丢失；</a:t>
            </a:r>
            <a:r>
              <a:rPr kumimoji="1" lang="en-US" altLang="zh-CN" dirty="0"/>
              <a:t>②</a:t>
            </a:r>
            <a:r>
              <a:rPr kumimoji="1" lang="zh-CN" altLang="en-US" dirty="0"/>
              <a:t> 按序传输数据；</a:t>
            </a:r>
            <a:r>
              <a:rPr kumimoji="1" lang="en-US" altLang="zh-CN" dirty="0"/>
              <a:t>③</a:t>
            </a:r>
            <a:r>
              <a:rPr kumimoji="1" lang="zh-CN" altLang="en-US" dirty="0"/>
              <a:t> 传输出具不存在数据边界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(3)</a:t>
            </a:r>
            <a:r>
              <a:rPr kumimoji="1" lang="zh-CN" altLang="en-US" dirty="0"/>
              <a:t> 面相消息的 </a:t>
            </a:r>
            <a:r>
              <a:rPr kumimoji="1" lang="en-US" altLang="zh-CN" dirty="0"/>
              <a:t>UDP</a:t>
            </a:r>
            <a:r>
              <a:rPr kumimoji="1" lang="zh-CN" altLang="en-US" dirty="0"/>
              <a:t> 套接字传输特性</a:t>
            </a:r>
            <a:endParaRPr kumimoji="1" lang="en-US" altLang="zh-CN" dirty="0"/>
          </a:p>
          <a:p>
            <a:r>
              <a:rPr kumimoji="1" lang="en-US" altLang="zh-CN" dirty="0"/>
              <a:t>①</a:t>
            </a:r>
            <a:r>
              <a:rPr kumimoji="1" lang="zh-CN" altLang="en-US" dirty="0"/>
              <a:t> 传输数据可能丢失；</a:t>
            </a:r>
            <a:r>
              <a:rPr kumimoji="1" lang="en-US" altLang="zh-CN" dirty="0"/>
              <a:t>②</a:t>
            </a:r>
            <a:r>
              <a:rPr kumimoji="1" lang="zh-CN" altLang="en-US" dirty="0"/>
              <a:t> 有数据边界；</a:t>
            </a:r>
            <a:r>
              <a:rPr kumimoji="1" lang="en-US" altLang="zh-CN" dirty="0"/>
              <a:t>③</a:t>
            </a:r>
            <a:r>
              <a:rPr kumimoji="1" lang="zh-CN" altLang="en-US" dirty="0"/>
              <a:t> 传递快速；</a:t>
            </a:r>
            <a:r>
              <a:rPr kumimoji="1" lang="en-US" altLang="zh-CN" dirty="0"/>
              <a:t>④</a:t>
            </a:r>
            <a:r>
              <a:rPr kumimoji="1" lang="zh-CN" altLang="en-US" dirty="0"/>
              <a:t> 限制每次传递数据大小；</a:t>
            </a:r>
            <a:r>
              <a:rPr kumimoji="1" lang="en-US" altLang="zh-CN" dirty="0"/>
              <a:t>⑤</a:t>
            </a:r>
            <a:r>
              <a:rPr kumimoji="1" lang="zh-CN" altLang="en-US" dirty="0"/>
              <a:t> 不存在连接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(4)</a:t>
            </a:r>
            <a:r>
              <a:rPr kumimoji="1" lang="zh-CN" altLang="en-US" dirty="0"/>
              <a:t> </a:t>
            </a:r>
            <a:r>
              <a:rPr kumimoji="1" lang="en-US" altLang="zh-CN" dirty="0"/>
              <a:t>a.</a:t>
            </a:r>
            <a:r>
              <a:rPr kumimoji="1" lang="zh-CN" altLang="en-US" dirty="0"/>
              <a:t> </a:t>
            </a:r>
            <a:r>
              <a:rPr kumimoji="1" lang="en-US" altLang="zh-CN" dirty="0"/>
              <a:t>UDP;</a:t>
            </a:r>
            <a:r>
              <a:rPr kumimoji="1" lang="zh-CN" altLang="en-US" dirty="0"/>
              <a:t> </a:t>
            </a:r>
            <a:r>
              <a:rPr kumimoji="1" lang="en-US" altLang="zh-CN" dirty="0"/>
              <a:t>b.</a:t>
            </a:r>
            <a:r>
              <a:rPr kumimoji="1" lang="zh-CN" altLang="en-US" dirty="0"/>
              <a:t> </a:t>
            </a:r>
            <a:r>
              <a:rPr kumimoji="1" lang="en-US" altLang="zh-CN" dirty="0"/>
              <a:t>TCP;</a:t>
            </a:r>
            <a:r>
              <a:rPr kumimoji="1" lang="zh-CN" altLang="en-US" dirty="0"/>
              <a:t> </a:t>
            </a:r>
            <a:r>
              <a:rPr kumimoji="1" lang="en-US" altLang="zh-CN" dirty="0"/>
              <a:t>c.</a:t>
            </a:r>
            <a:r>
              <a:rPr kumimoji="1" lang="zh-CN" altLang="en-US" dirty="0"/>
              <a:t> </a:t>
            </a:r>
            <a:r>
              <a:rPr kumimoji="1" lang="en-US" altLang="zh-CN" dirty="0"/>
              <a:t>TCP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(5)</a:t>
            </a:r>
            <a:r>
              <a:rPr kumimoji="1" lang="zh-CN" altLang="en-US" dirty="0"/>
              <a:t> </a:t>
            </a:r>
            <a:r>
              <a:rPr kumimoji="1" lang="en-US" altLang="zh-CN" dirty="0"/>
              <a:t>TCP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(6)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8425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E003F37-D0BF-A842-9EDD-590F8A1FE96B}"/>
              </a:ext>
            </a:extLst>
          </p:cNvPr>
          <p:cNvSpPr txBox="1"/>
          <p:nvPr/>
        </p:nvSpPr>
        <p:spPr>
          <a:xfrm>
            <a:off x="953311" y="43774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527115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EE1C33A-CBBC-884B-A275-BA706E902614}"/>
              </a:ext>
            </a:extLst>
          </p:cNvPr>
          <p:cNvSpPr txBox="1"/>
          <p:nvPr/>
        </p:nvSpPr>
        <p:spPr>
          <a:xfrm>
            <a:off x="4734088" y="2875002"/>
            <a:ext cx="273344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6600" b="1" dirty="0">
                <a:latin typeface="KaiTi" panose="02010609060101010101" pitchFamily="49" charset="-122"/>
                <a:ea typeface="KaiTi" panose="02010609060101010101" pitchFamily="49" charset="-122"/>
              </a:rPr>
              <a:t>第三章</a:t>
            </a:r>
          </a:p>
        </p:txBody>
      </p:sp>
    </p:spTree>
    <p:extLst>
      <p:ext uri="{BB962C8B-B14F-4D97-AF65-F5344CB8AC3E}">
        <p14:creationId xmlns:p14="http://schemas.microsoft.com/office/powerpoint/2010/main" val="1341924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BBAECB8-91DD-9541-BFD3-75FFFF4C5116}"/>
              </a:ext>
            </a:extLst>
          </p:cNvPr>
          <p:cNvSpPr txBox="1"/>
          <p:nvPr/>
        </p:nvSpPr>
        <p:spPr>
          <a:xfrm>
            <a:off x="0" y="0"/>
            <a:ext cx="27590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latin typeface="Optima" panose="02000503060000020004" pitchFamily="2" charset="0"/>
                <a:ea typeface="KaiTi" panose="02010609060101010101" pitchFamily="49" charset="-122"/>
              </a:rPr>
              <a:t>IPv4 </a:t>
            </a:r>
            <a:r>
              <a:rPr kumimoji="1" lang="zh-CN" altLang="en-US" sz="2800" dirty="0">
                <a:latin typeface="Optima" panose="02000503060000020004" pitchFamily="2" charset="0"/>
                <a:ea typeface="KaiTi" panose="02010609060101010101" pitchFamily="49" charset="-122"/>
              </a:rPr>
              <a:t>地址族分类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00D2273-6A28-4740-AF02-5CC65E7A9F46}"/>
              </a:ext>
            </a:extLst>
          </p:cNvPr>
          <p:cNvSpPr txBox="1"/>
          <p:nvPr/>
        </p:nvSpPr>
        <p:spPr>
          <a:xfrm>
            <a:off x="1108953" y="710119"/>
            <a:ext cx="598445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IPv4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是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4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字节，分为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 ABCDE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类别，网络号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+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主机号</a:t>
            </a: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IPv6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是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6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字节</a:t>
            </a:r>
          </a:p>
        </p:txBody>
      </p:sp>
    </p:spTree>
    <p:extLst>
      <p:ext uri="{BB962C8B-B14F-4D97-AF65-F5344CB8AC3E}">
        <p14:creationId xmlns:p14="http://schemas.microsoft.com/office/powerpoint/2010/main" val="10882969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E003F37-D0BF-A842-9EDD-590F8A1FE96B}"/>
              </a:ext>
            </a:extLst>
          </p:cNvPr>
          <p:cNvSpPr txBox="1"/>
          <p:nvPr/>
        </p:nvSpPr>
        <p:spPr>
          <a:xfrm>
            <a:off x="953311" y="43774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B78B0F4-1A3D-4247-B749-1BCFB2AF548D}"/>
              </a:ext>
            </a:extLst>
          </p:cNvPr>
          <p:cNvSpPr txBox="1"/>
          <p:nvPr/>
        </p:nvSpPr>
        <p:spPr>
          <a:xfrm>
            <a:off x="0" y="0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latin typeface="Optima" panose="02000503060000020004" pitchFamily="2" charset="0"/>
                <a:ea typeface="KaiTi" panose="02010609060101010101" pitchFamily="49" charset="-122"/>
              </a:rPr>
              <a:t>端口号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CE94EC0-53C7-BF46-93D2-DC63F5B9865C}"/>
              </a:ext>
            </a:extLst>
          </p:cNvPr>
          <p:cNvSpPr txBox="1"/>
          <p:nvPr/>
        </p:nvSpPr>
        <p:spPr>
          <a:xfrm>
            <a:off x="729573" y="807077"/>
            <a:ext cx="958174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同一操作系统内部为了区分不同套接字而设置</a:t>
            </a: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742950" lvl="1" indent="-285750">
              <a:buFont typeface="Wingdings" pitchFamily="2" charset="2"/>
              <a:buChar char="Ø"/>
            </a:pP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16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位构成，范围为：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0~65535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，而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0~1023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为周知端口号</a:t>
            </a: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lvl="1"/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742950" lvl="1" indent="-285750">
              <a:buFont typeface="Wingdings" pitchFamily="2" charset="2"/>
              <a:buChar char="Ø"/>
            </a:pP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TCP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和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 UDP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不会共用端口号，可以重复，即如果某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 TCP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套接字使用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9190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端口号，其它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 TCP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套接字不可以使用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9190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端口号，但是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 UDP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套接字可以使用</a:t>
            </a:r>
          </a:p>
        </p:txBody>
      </p:sp>
    </p:spTree>
    <p:extLst>
      <p:ext uri="{BB962C8B-B14F-4D97-AF65-F5344CB8AC3E}">
        <p14:creationId xmlns:p14="http://schemas.microsoft.com/office/powerpoint/2010/main" val="30557382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E003F37-D0BF-A842-9EDD-590F8A1FE96B}"/>
              </a:ext>
            </a:extLst>
          </p:cNvPr>
          <p:cNvSpPr txBox="1"/>
          <p:nvPr/>
        </p:nvSpPr>
        <p:spPr>
          <a:xfrm>
            <a:off x="953311" y="43774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8FF722E-CA9D-AA47-A0FB-B9A0D4F79428}"/>
              </a:ext>
            </a:extLst>
          </p:cNvPr>
          <p:cNvSpPr txBox="1"/>
          <p:nvPr/>
        </p:nvSpPr>
        <p:spPr>
          <a:xfrm>
            <a:off x="350194" y="478888"/>
            <a:ext cx="100287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为了找到某主机上的某进程，需要用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 IP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地址和端口标识，可以用结构体存储这两个变量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31E78D1-85BA-1245-B34A-0C597D52DAB2}"/>
              </a:ext>
            </a:extLst>
          </p:cNvPr>
          <p:cNvSpPr txBox="1"/>
          <p:nvPr/>
        </p:nvSpPr>
        <p:spPr>
          <a:xfrm>
            <a:off x="1293777" y="807077"/>
            <a:ext cx="10457235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struct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sockaddr_in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</a:p>
          <a:p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3B3B3B"/>
                </a:solidFill>
                <a:latin typeface="Menlo" panose="020B0609030804020204" pitchFamily="49" charset="0"/>
              </a:rPr>
              <a:t>	</a:t>
            </a:r>
            <a:r>
              <a:rPr lang="en" altLang="zh-CN" b="0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sa_family_t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sin_family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		</a:t>
            </a:r>
            <a:r>
              <a:rPr kumimoji="1" lang="en-US" altLang="zh-CN" dirty="0">
                <a:latin typeface="Optima" panose="02000503060000020004" pitchFamily="2" charset="0"/>
                <a:ea typeface="KaiTi" panose="02010609060101010101" pitchFamily="49" charset="-122"/>
              </a:rPr>
              <a:t>//</a:t>
            </a:r>
            <a:r>
              <a:rPr kumimoji="1" lang="zh-CN" altLang="en-US" dirty="0">
                <a:latin typeface="Optima" panose="02000503060000020004" pitchFamily="2" charset="0"/>
                <a:ea typeface="KaiTi" panose="02010609060101010101" pitchFamily="49" charset="-122"/>
              </a:rPr>
              <a:t> 地址族</a:t>
            </a:r>
            <a:endParaRPr kumimoji="1" lang="en" altLang="zh-CN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r>
              <a:rPr lang="en" altLang="zh-CN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n-US" altLang="zh-CN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uint16_t</a:t>
            </a:r>
            <a:r>
              <a:rPr lang="zh-CN" altLang="en-US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sin_port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			</a:t>
            </a:r>
            <a:r>
              <a:rPr kumimoji="1" lang="en-US" altLang="zh-CN" dirty="0">
                <a:latin typeface="Optima" panose="02000503060000020004" pitchFamily="2" charset="0"/>
                <a:ea typeface="KaiTi" panose="02010609060101010101" pitchFamily="49" charset="-122"/>
              </a:rPr>
              <a:t>//</a:t>
            </a:r>
            <a:r>
              <a:rPr kumimoji="1" lang="zh-CN" altLang="en-US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dirty="0">
                <a:latin typeface="Optima" panose="02000503060000020004" pitchFamily="2" charset="0"/>
                <a:ea typeface="KaiTi" panose="02010609060101010101" pitchFamily="49" charset="-122"/>
              </a:rPr>
              <a:t>16 </a:t>
            </a:r>
            <a:r>
              <a:rPr kumimoji="1" lang="zh-CN" altLang="en-US" dirty="0">
                <a:latin typeface="Optima" panose="02000503060000020004" pitchFamily="2" charset="0"/>
                <a:ea typeface="KaiTi" panose="02010609060101010101" pitchFamily="49" charset="-122"/>
              </a:rPr>
              <a:t>位</a:t>
            </a:r>
            <a:r>
              <a:rPr kumimoji="1" lang="en-US" altLang="zh-CN" dirty="0">
                <a:latin typeface="Optima" panose="02000503060000020004" pitchFamily="2" charset="0"/>
                <a:ea typeface="KaiTi" panose="02010609060101010101" pitchFamily="49" charset="-122"/>
              </a:rPr>
              <a:t> TCP/UDP</a:t>
            </a:r>
            <a:r>
              <a:rPr kumimoji="1" lang="zh-CN" altLang="en-US" dirty="0">
                <a:latin typeface="Optima" panose="02000503060000020004" pitchFamily="2" charset="0"/>
                <a:ea typeface="KaiTi" panose="02010609060101010101" pitchFamily="49" charset="-122"/>
              </a:rPr>
              <a:t> 端口号</a:t>
            </a:r>
            <a:endParaRPr kumimoji="1" lang="en" altLang="zh-CN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	struct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in_addr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sin_addr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		</a:t>
            </a:r>
            <a:r>
              <a:rPr kumimoji="1" lang="en-US" altLang="zh-CN" dirty="0">
                <a:latin typeface="Optima" panose="02000503060000020004" pitchFamily="2" charset="0"/>
                <a:ea typeface="KaiTi" panose="02010609060101010101" pitchFamily="49" charset="-122"/>
              </a:rPr>
              <a:t>//</a:t>
            </a:r>
            <a:r>
              <a:rPr kumimoji="1" lang="zh-CN" altLang="en-US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dirty="0">
                <a:latin typeface="Optima" panose="02000503060000020004" pitchFamily="2" charset="0"/>
                <a:ea typeface="KaiTi" panose="02010609060101010101" pitchFamily="49" charset="-122"/>
              </a:rPr>
              <a:t>32 </a:t>
            </a:r>
            <a:r>
              <a:rPr kumimoji="1" lang="zh-CN" altLang="en-US" dirty="0">
                <a:latin typeface="Optima" panose="02000503060000020004" pitchFamily="2" charset="0"/>
                <a:ea typeface="KaiTi" panose="02010609060101010101" pitchFamily="49" charset="-122"/>
              </a:rPr>
              <a:t>位</a:t>
            </a:r>
            <a:r>
              <a:rPr kumimoji="1" lang="en-US" altLang="zh-CN" dirty="0">
                <a:latin typeface="Optima" panose="02000503060000020004" pitchFamily="2" charset="0"/>
                <a:ea typeface="KaiTi" panose="02010609060101010101" pitchFamily="49" charset="-122"/>
              </a:rPr>
              <a:t> IP </a:t>
            </a:r>
            <a:r>
              <a:rPr kumimoji="1" lang="zh-CN" altLang="en-US" dirty="0">
                <a:latin typeface="Optima" panose="02000503060000020004" pitchFamily="2" charset="0"/>
                <a:ea typeface="KaiTi" panose="02010609060101010101" pitchFamily="49" charset="-122"/>
              </a:rPr>
              <a:t>地址</a:t>
            </a:r>
            <a:endParaRPr kumimoji="1" lang="en" altLang="zh-CN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	char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sin_zero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8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];			</a:t>
            </a:r>
            <a:r>
              <a:rPr kumimoji="1" lang="en-US" altLang="zh-CN" dirty="0">
                <a:latin typeface="Optima" panose="02000503060000020004" pitchFamily="2" charset="0"/>
                <a:ea typeface="KaiTi" panose="02010609060101010101" pitchFamily="49" charset="-122"/>
              </a:rPr>
              <a:t>//</a:t>
            </a:r>
            <a:r>
              <a:rPr kumimoji="1" lang="zh-CN" altLang="en-US" dirty="0">
                <a:latin typeface="Optima" panose="02000503060000020004" pitchFamily="2" charset="0"/>
                <a:ea typeface="KaiTi" panose="02010609060101010101" pitchFamily="49" charset="-122"/>
              </a:rPr>
              <a:t> 为了与 </a:t>
            </a:r>
            <a:r>
              <a:rPr lang="en-US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sockaddr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kumimoji="1" lang="zh-CN" altLang="en-US" dirty="0">
                <a:latin typeface="Optima" panose="02000503060000020004" pitchFamily="2" charset="0"/>
                <a:ea typeface="KaiTi" panose="02010609060101010101" pitchFamily="49" charset="-122"/>
              </a:rPr>
              <a:t>结构体保持一致</a:t>
            </a:r>
            <a:endParaRPr kumimoji="1" lang="en" altLang="zh-CN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};</a:t>
            </a:r>
          </a:p>
          <a:p>
            <a:pPr>
              <a:lnSpc>
                <a:spcPct val="50000"/>
              </a:lnSpc>
            </a:pPr>
            <a:endParaRPr lang="en" altLang="zh-CN" dirty="0">
              <a:solidFill>
                <a:srgbClr val="3B3B3B"/>
              </a:solidFill>
              <a:latin typeface="Menlo" panose="020B0609030804020204" pitchFamily="49" charset="0"/>
            </a:endParaRP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struct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in_addr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</a:p>
          <a:p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" altLang="zh-CN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n" altLang="zh-CN" b="0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in_addr_t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s_addr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			</a:t>
            </a:r>
            <a:r>
              <a:rPr kumimoji="1" lang="en-US" altLang="zh-CN" dirty="0">
                <a:latin typeface="Optima" panose="02000503060000020004" pitchFamily="2" charset="0"/>
                <a:ea typeface="KaiTi" panose="02010609060101010101" pitchFamily="49" charset="-122"/>
              </a:rPr>
              <a:t>//</a:t>
            </a:r>
            <a:r>
              <a:rPr kumimoji="1" lang="zh-CN" altLang="en-US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dirty="0">
                <a:latin typeface="Optima" panose="02000503060000020004" pitchFamily="2" charset="0"/>
                <a:ea typeface="KaiTi" panose="02010609060101010101" pitchFamily="49" charset="-122"/>
              </a:rPr>
              <a:t>32</a:t>
            </a:r>
            <a:r>
              <a:rPr kumimoji="1" lang="zh-CN" altLang="en-US" dirty="0">
                <a:latin typeface="Optima" panose="02000503060000020004" pitchFamily="2" charset="0"/>
                <a:ea typeface="KaiTi" panose="02010609060101010101" pitchFamily="49" charset="-122"/>
              </a:rPr>
              <a:t> 位</a:t>
            </a:r>
            <a:r>
              <a:rPr kumimoji="1" lang="en-US" altLang="zh-CN" dirty="0">
                <a:latin typeface="Optima" panose="02000503060000020004" pitchFamily="2" charset="0"/>
                <a:ea typeface="KaiTi" panose="02010609060101010101" pitchFamily="49" charset="-122"/>
              </a:rPr>
              <a:t> IPv4 </a:t>
            </a:r>
            <a:r>
              <a:rPr kumimoji="1" lang="zh-CN" altLang="en-US" dirty="0">
                <a:latin typeface="Optima" panose="02000503060000020004" pitchFamily="2" charset="0"/>
                <a:ea typeface="KaiTi" panose="02010609060101010101" pitchFamily="49" charset="-122"/>
              </a:rPr>
              <a:t>地址</a:t>
            </a:r>
            <a:endParaRPr kumimoji="1" lang="en" altLang="zh-CN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};</a:t>
            </a:r>
          </a:p>
          <a:p>
            <a:endParaRPr lang="en" altLang="zh-CN" dirty="0">
              <a:solidFill>
                <a:srgbClr val="3B3B3B"/>
              </a:solidFill>
              <a:latin typeface="Menlo" panose="020B0609030804020204" pitchFamily="49" charset="0"/>
            </a:endParaRP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struct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sockaddr_in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serv_addr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  <a:endParaRPr lang="en" altLang="zh-CN" b="0" dirty="0">
              <a:solidFill>
                <a:srgbClr val="795E26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bind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serv_sock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(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struct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sockaddr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serv_addr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sizeof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serv_addr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))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</a:t>
            </a:r>
            <a:endParaRPr lang="en" altLang="zh-CN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00C0743-570C-7041-94AD-09C295B0220E}"/>
              </a:ext>
            </a:extLst>
          </p:cNvPr>
          <p:cNvSpPr txBox="1"/>
          <p:nvPr/>
        </p:nvSpPr>
        <p:spPr>
          <a:xfrm>
            <a:off x="0" y="0"/>
            <a:ext cx="20569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 err="1">
                <a:latin typeface="Optima" panose="02000503060000020004" pitchFamily="2" charset="0"/>
                <a:ea typeface="KaiTi" panose="02010609060101010101" pitchFamily="49" charset="-122"/>
              </a:rPr>
              <a:t>sockaddr_in</a:t>
            </a:r>
            <a:endParaRPr kumimoji="1" lang="zh-CN" altLang="en-US" sz="2800" dirty="0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7BD74F1-B831-2747-8277-87770911D73C}"/>
              </a:ext>
            </a:extLst>
          </p:cNvPr>
          <p:cNvSpPr txBox="1"/>
          <p:nvPr/>
        </p:nvSpPr>
        <p:spPr>
          <a:xfrm>
            <a:off x="350194" y="4996149"/>
            <a:ext cx="87110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可以看到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 blind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函数的第二个参数类型为 </a:t>
            </a:r>
            <a:r>
              <a:rPr lang="en" altLang="zh-CN" sz="20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struct</a:t>
            </a:r>
            <a:r>
              <a:rPr lang="en" altLang="zh-CN" sz="2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2000" b="0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sockaddr</a:t>
            </a:r>
            <a:r>
              <a:rPr lang="en" altLang="zh-CN" sz="2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zh-CN" altLang="en-US" sz="2000" dirty="0">
                <a:solidFill>
                  <a:srgbClr val="3B3B3B"/>
                </a:solidFill>
                <a:latin typeface="Menlo" panose="020B0609030804020204" pitchFamily="49" charset="0"/>
              </a:rPr>
              <a:t>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结构体指针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3A36EA8-8D24-2847-8A2B-D54D5F55E3A7}"/>
              </a:ext>
            </a:extLst>
          </p:cNvPr>
          <p:cNvSpPr txBox="1"/>
          <p:nvPr/>
        </p:nvSpPr>
        <p:spPr>
          <a:xfrm>
            <a:off x="1293777" y="5324298"/>
            <a:ext cx="548640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struct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sockaddr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</a:p>
          <a:p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" altLang="zh-CN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n" altLang="zh-CN" b="0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sa_family_t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sa_family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  <a:r>
              <a:rPr lang="en" altLang="zh-CN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 </a:t>
            </a: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	char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sa_data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14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]</a:t>
            </a:r>
          </a:p>
          <a:p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};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931AA49-D59C-E84A-A3F3-DE0D57FC8877}"/>
              </a:ext>
            </a:extLst>
          </p:cNvPr>
          <p:cNvSpPr txBox="1"/>
          <p:nvPr/>
        </p:nvSpPr>
        <p:spPr>
          <a:xfrm>
            <a:off x="6522394" y="5998457"/>
            <a:ext cx="39004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//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这样就使得满足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14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个字节要求</a:t>
            </a:r>
          </a:p>
        </p:txBody>
      </p:sp>
    </p:spTree>
    <p:extLst>
      <p:ext uri="{BB962C8B-B14F-4D97-AF65-F5344CB8AC3E}">
        <p14:creationId xmlns:p14="http://schemas.microsoft.com/office/powerpoint/2010/main" val="19991363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77F7CC2F-F2DE-2645-BEF7-1EE34EF3B217}"/>
              </a:ext>
            </a:extLst>
          </p:cNvPr>
          <p:cNvSpPr txBox="1"/>
          <p:nvPr/>
        </p:nvSpPr>
        <p:spPr>
          <a:xfrm>
            <a:off x="0" y="0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latin typeface="Optima" panose="02000503060000020004" pitchFamily="2" charset="0"/>
                <a:ea typeface="KaiTi" panose="02010609060101010101" pitchFamily="49" charset="-122"/>
              </a:rPr>
              <a:t>字节序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C0536FA-CFE9-BD4B-9A32-B4678306684D}"/>
              </a:ext>
            </a:extLst>
          </p:cNvPr>
          <p:cNvSpPr txBox="1"/>
          <p:nvPr/>
        </p:nvSpPr>
        <p:spPr>
          <a:xfrm>
            <a:off x="1400783" y="894945"/>
            <a:ext cx="24929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大端序：从左向右存</a:t>
            </a: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小端序：从右向左存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088F589-1E0C-AF4E-95E0-8FF457BE3955}"/>
              </a:ext>
            </a:extLst>
          </p:cNvPr>
          <p:cNvSpPr txBox="1"/>
          <p:nvPr/>
        </p:nvSpPr>
        <p:spPr>
          <a:xfrm>
            <a:off x="1400783" y="2344366"/>
            <a:ext cx="3262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统一的网络字节序为</a:t>
            </a:r>
            <a:r>
              <a:rPr kumimoji="1" lang="zh-CN" altLang="en-US" sz="2000" b="1" dirty="0">
                <a:solidFill>
                  <a:srgbClr val="C00000"/>
                </a:solidFill>
                <a:latin typeface="Optima" panose="02000503060000020004" pitchFamily="2" charset="0"/>
                <a:ea typeface="KaiTi" panose="02010609060101010101" pitchFamily="49" charset="-122"/>
              </a:rPr>
              <a:t>大端序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1AD77BF-5A9A-754E-9B07-64EFB21B1C4C}"/>
              </a:ext>
            </a:extLst>
          </p:cNvPr>
          <p:cNvSpPr txBox="1"/>
          <p:nvPr/>
        </p:nvSpPr>
        <p:spPr>
          <a:xfrm>
            <a:off x="1400783" y="1710313"/>
            <a:ext cx="48013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数据传出是先传左边的字节，再传右边的</a:t>
            </a:r>
          </a:p>
        </p:txBody>
      </p:sp>
    </p:spTree>
    <p:extLst>
      <p:ext uri="{BB962C8B-B14F-4D97-AF65-F5344CB8AC3E}">
        <p14:creationId xmlns:p14="http://schemas.microsoft.com/office/powerpoint/2010/main" val="12956123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255</TotalTime>
  <Words>1159</Words>
  <Application>Microsoft Macintosh PowerPoint</Application>
  <PresentationFormat>宽屏</PresentationFormat>
  <Paragraphs>138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3" baseType="lpstr">
      <vt:lpstr>KaiTi</vt:lpstr>
      <vt:lpstr>Arial</vt:lpstr>
      <vt:lpstr>Calibri</vt:lpstr>
      <vt:lpstr>Calibri Light</vt:lpstr>
      <vt:lpstr>Menlo</vt:lpstr>
      <vt:lpstr>Optima</vt:lpstr>
      <vt:lpstr>Wingdings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付 碧超</cp:lastModifiedBy>
  <cp:revision>76</cp:revision>
  <dcterms:created xsi:type="dcterms:W3CDTF">2013-07-15T20:26:40Z</dcterms:created>
  <dcterms:modified xsi:type="dcterms:W3CDTF">2023-08-12T06:51:01Z</dcterms:modified>
</cp:coreProperties>
</file>