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8" r:id="rId10"/>
    <p:sldId id="269" r:id="rId11"/>
    <p:sldId id="271" r:id="rId12"/>
    <p:sldId id="273" r:id="rId13"/>
    <p:sldId id="274" r:id="rId14"/>
    <p:sldId id="275" r:id="rId15"/>
    <p:sldId id="276" r:id="rId16"/>
    <p:sldId id="280" r:id="rId17"/>
    <p:sldId id="278" r:id="rId18"/>
    <p:sldId id="281" r:id="rId19"/>
    <p:sldId id="282" r:id="rId20"/>
    <p:sldId id="303" r:id="rId21"/>
    <p:sldId id="288" r:id="rId22"/>
    <p:sldId id="289" r:id="rId23"/>
    <p:sldId id="287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279" r:id="rId38"/>
    <p:sldId id="284" r:id="rId39"/>
    <p:sldId id="285" r:id="rId40"/>
    <p:sldId id="286" r:id="rId41"/>
    <p:sldId id="27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32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E1C33A-CBBC-884B-A275-BA706E902614}"/>
              </a:ext>
            </a:extLst>
          </p:cNvPr>
          <p:cNvSpPr txBox="1"/>
          <p:nvPr/>
        </p:nvSpPr>
        <p:spPr>
          <a:xfrm>
            <a:off x="4734088" y="2875002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latin typeface="KaiTi" panose="02010609060101010101" pitchFamily="49" charset="-122"/>
                <a:ea typeface="KaiTi" panose="02010609060101010101" pitchFamily="49" charset="-122"/>
              </a:rPr>
              <a:t>第二章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003F37-D0BF-A842-9EDD-590F8A1FE96B}"/>
              </a:ext>
            </a:extLst>
          </p:cNvPr>
          <p:cNvSpPr txBox="1"/>
          <p:nvPr/>
        </p:nvSpPr>
        <p:spPr>
          <a:xfrm>
            <a:off x="953311" y="437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900ABA-7B9C-B24D-B632-A376246BFC41}"/>
              </a:ext>
            </a:extLst>
          </p:cNvPr>
          <p:cNvSpPr txBox="1"/>
          <p:nvPr/>
        </p:nvSpPr>
        <p:spPr>
          <a:xfrm>
            <a:off x="0" y="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字节序转换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47449A-A431-C64C-B65B-F153BDF7C6B4}"/>
              </a:ext>
            </a:extLst>
          </p:cNvPr>
          <p:cNvSpPr txBox="1"/>
          <p:nvPr/>
        </p:nvSpPr>
        <p:spPr>
          <a:xfrm>
            <a:off x="749030" y="1930460"/>
            <a:ext cx="462658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short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 err="1">
                <a:latin typeface="Optima" panose="02000503060000020004" pitchFamily="2" charset="0"/>
                <a:ea typeface="KaiTi" panose="02010609060101010101" pitchFamily="49" charset="-122"/>
              </a:rPr>
              <a:t>htons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short);</a:t>
            </a: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short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 err="1">
                <a:latin typeface="Optima" panose="02000503060000020004" pitchFamily="2" charset="0"/>
                <a:ea typeface="KaiTi" panose="02010609060101010101" pitchFamily="49" charset="-122"/>
              </a:rPr>
              <a:t>ntohs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short);</a:t>
            </a: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long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 err="1">
                <a:latin typeface="Optima" panose="02000503060000020004" pitchFamily="2" charset="0"/>
                <a:ea typeface="KaiTi" panose="02010609060101010101" pitchFamily="49" charset="-122"/>
              </a:rPr>
              <a:t>htonl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long);</a:t>
            </a: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long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 err="1">
                <a:latin typeface="Optima" panose="02000503060000020004" pitchFamily="2" charset="0"/>
                <a:ea typeface="KaiTi" panose="02010609060101010101" pitchFamily="49" charset="-122"/>
              </a:rPr>
              <a:t>ntohl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long);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F2725F-19DD-564B-9167-4CD6A8540B1C}"/>
              </a:ext>
            </a:extLst>
          </p:cNvPr>
          <p:cNvSpPr txBox="1"/>
          <p:nvPr/>
        </p:nvSpPr>
        <p:spPr>
          <a:xfrm>
            <a:off x="6669932" y="1930459"/>
            <a:ext cx="441499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h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表示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host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n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表示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network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结尾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s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l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分别表示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short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long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Linux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中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long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4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字节，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short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2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字节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357B14-3273-0A43-8892-2126EF76EFA0}"/>
              </a:ext>
            </a:extLst>
          </p:cNvPr>
          <p:cNvSpPr txBox="1"/>
          <p:nvPr/>
        </p:nvSpPr>
        <p:spPr>
          <a:xfrm>
            <a:off x="2159989" y="61555"/>
            <a:ext cx="18769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endian_conv.c</a:t>
            </a:r>
            <a:endParaRPr lang="zh-CN" altLang="en-US" sz="2000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3676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BE13507-B6EE-DE45-BE46-B72DE4D8930F}"/>
              </a:ext>
            </a:extLst>
          </p:cNvPr>
          <p:cNvSpPr txBox="1"/>
          <p:nvPr/>
        </p:nvSpPr>
        <p:spPr>
          <a:xfrm>
            <a:off x="0" y="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如何判断电脑的字节序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26D033-55EA-4F43-B435-54AC1A7BF986}"/>
              </a:ext>
            </a:extLst>
          </p:cNvPr>
          <p:cNvSpPr txBox="1"/>
          <p:nvPr/>
        </p:nvSpPr>
        <p:spPr>
          <a:xfrm>
            <a:off x="1167319" y="1167319"/>
            <a:ext cx="447109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导入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&lt;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arpa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/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inet.h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&gt;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调用之前的函数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联合体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类型转换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指针地址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05CD52-3522-7742-8F69-3166AACA2A08}"/>
              </a:ext>
            </a:extLst>
          </p:cNvPr>
          <p:cNvSpPr txBox="1"/>
          <p:nvPr/>
        </p:nvSpPr>
        <p:spPr>
          <a:xfrm>
            <a:off x="4056883" y="61555"/>
            <a:ext cx="10404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order.c</a:t>
            </a:r>
            <a:endParaRPr lang="zh-CN" altLang="en-US" sz="2000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5993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B79C181-DF4F-6D4E-8873-644D81174943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地址转换函数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F006F1-7044-8548-BDD2-18190D2F7891}"/>
              </a:ext>
            </a:extLst>
          </p:cNvPr>
          <p:cNvSpPr txBox="1"/>
          <p:nvPr/>
        </p:nvSpPr>
        <p:spPr>
          <a:xfrm>
            <a:off x="1158806" y="447551"/>
            <a:ext cx="61624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__uint32_t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in_addr_t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endParaRPr lang="en" altLang="zh-CN" sz="2000" b="0" dirty="0">
              <a:solidFill>
                <a:srgbClr val="267F99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2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in_addr_t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1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inet_addr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C3DD89-F8B2-7E4C-8CB5-0280E1C60E65}"/>
              </a:ext>
            </a:extLst>
          </p:cNvPr>
          <p:cNvSpPr txBox="1"/>
          <p:nvPr/>
        </p:nvSpPr>
        <p:spPr>
          <a:xfrm>
            <a:off x="1575880" y="1322961"/>
            <a:ext cx="90462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1.2.3.4 </a:t>
            </a:r>
            <a:r>
              <a:rPr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---&gt;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0x4030201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将「点分十进制」转换为「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32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位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大端序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整数」，失败返回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INADDR_NONE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不仅自动转换为大端序，还会检测无效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地址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998AC52-444E-CD4D-BB59-25B802F44633}"/>
              </a:ext>
            </a:extLst>
          </p:cNvPr>
          <p:cNvSpPr txBox="1"/>
          <p:nvPr/>
        </p:nvSpPr>
        <p:spPr>
          <a:xfrm>
            <a:off x="1158806" y="3185808"/>
            <a:ext cx="8004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1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inet_aton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885D1A-3EFB-BD4C-9FB0-FF5520AC356D}"/>
              </a:ext>
            </a:extLst>
          </p:cNvPr>
          <p:cNvSpPr txBox="1"/>
          <p:nvPr/>
        </p:nvSpPr>
        <p:spPr>
          <a:xfrm>
            <a:off x="1760706" y="3832697"/>
            <a:ext cx="10029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使用频率更高，将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string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中的点分十进制转为大端序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32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位整数，存储在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in_addr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结构体指向的地址，成功返回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1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，失败返回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3CF8F6C-F98E-2F49-9DA5-6ECC7BE21AD2}"/>
              </a:ext>
            </a:extLst>
          </p:cNvPr>
          <p:cNvSpPr txBox="1"/>
          <p:nvPr/>
        </p:nvSpPr>
        <p:spPr>
          <a:xfrm>
            <a:off x="1158806" y="4981517"/>
            <a:ext cx="6162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1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inet_ntoa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C1DF887-4C9E-D349-B95A-158AE9246D4E}"/>
              </a:ext>
            </a:extLst>
          </p:cNvPr>
          <p:cNvSpPr txBox="1"/>
          <p:nvPr/>
        </p:nvSpPr>
        <p:spPr>
          <a:xfrm>
            <a:off x="1877438" y="5544765"/>
            <a:ext cx="103145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0x4030201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---&gt;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1.2.3.4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与前面两个函数相反，返回值为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char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*，说明在内部申请了地址并保存字符串，需要在外部用变量接收，否则如果再调用一次这个函数，可能会覆盖原来地址保存的字符串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45F8EA6-02B3-4C48-B52A-950E164F623D}"/>
              </a:ext>
            </a:extLst>
          </p:cNvPr>
          <p:cNvSpPr txBox="1"/>
          <p:nvPr/>
        </p:nvSpPr>
        <p:spPr>
          <a:xfrm>
            <a:off x="0" y="1468515"/>
            <a:ext cx="1575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inet_addr.c</a:t>
            </a:r>
            <a:endParaRPr lang="zh-CN" altLang="en-US" sz="2000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EFE25AA-4A02-7D40-BF32-0782A19BE7F7}"/>
              </a:ext>
            </a:extLst>
          </p:cNvPr>
          <p:cNvSpPr txBox="1"/>
          <p:nvPr/>
        </p:nvSpPr>
        <p:spPr>
          <a:xfrm>
            <a:off x="-1" y="3832697"/>
            <a:ext cx="15758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inet_aton.c</a:t>
            </a:r>
            <a:endParaRPr lang="zh-CN" altLang="en-US" sz="2000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DA37BDA-9C7B-884D-8F41-F2F330B2B414}"/>
              </a:ext>
            </a:extLst>
          </p:cNvPr>
          <p:cNvSpPr txBox="1"/>
          <p:nvPr/>
        </p:nvSpPr>
        <p:spPr>
          <a:xfrm>
            <a:off x="-1" y="5899504"/>
            <a:ext cx="14745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inet_ntoa.c</a:t>
            </a:r>
            <a:endParaRPr lang="zh-CN" altLang="en-US" sz="2000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1500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1993FCF-1B22-4F46-9106-B00BC44940BA}"/>
              </a:ext>
            </a:extLst>
          </p:cNvPr>
          <p:cNvSpPr txBox="1"/>
          <p:nvPr/>
        </p:nvSpPr>
        <p:spPr>
          <a:xfrm>
            <a:off x="0" y="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网络地址初始化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FF9C12-798F-A04B-A980-AC8E5B4564A5}"/>
              </a:ext>
            </a:extLst>
          </p:cNvPr>
          <p:cNvSpPr txBox="1"/>
          <p:nvPr/>
        </p:nvSpPr>
        <p:spPr>
          <a:xfrm>
            <a:off x="834146" y="458076"/>
            <a:ext cx="6162472" cy="2953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sockaddr_in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serv_ip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"211.217.168.13"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"9190"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memset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sin_family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AF_INET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inet_addr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serv_ip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htons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atoi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0E1264-1CF2-4646-B245-6EFE0430DFC7}"/>
              </a:ext>
            </a:extLst>
          </p:cNvPr>
          <p:cNvSpPr txBox="1"/>
          <p:nvPr/>
        </p:nvSpPr>
        <p:spPr>
          <a:xfrm>
            <a:off x="6996618" y="1720385"/>
            <a:ext cx="2576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设置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addr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默认全为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25BF74-1B87-E24A-A509-414A4D16E5B7}"/>
              </a:ext>
            </a:extLst>
          </p:cNvPr>
          <p:cNvSpPr txBox="1"/>
          <p:nvPr/>
        </p:nvSpPr>
        <p:spPr>
          <a:xfrm>
            <a:off x="6996618" y="2616371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IPv4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地址和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port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转换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96A28B-8EFD-EB4D-ABA5-4B3151C6E6A7}"/>
              </a:ext>
            </a:extLst>
          </p:cNvPr>
          <p:cNvSpPr txBox="1"/>
          <p:nvPr/>
        </p:nvSpPr>
        <p:spPr>
          <a:xfrm>
            <a:off x="85116" y="3599319"/>
            <a:ext cx="9791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每次创建服务器端套接字都需要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地址，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INADDR_ANY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可以自动获取服务器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地址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B3E8971-5B4A-EE47-ABE2-DB5AF7246105}"/>
              </a:ext>
            </a:extLst>
          </p:cNvPr>
          <p:cNvSpPr txBox="1"/>
          <p:nvPr/>
        </p:nvSpPr>
        <p:spPr>
          <a:xfrm>
            <a:off x="834146" y="3993967"/>
            <a:ext cx="8766070" cy="2537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sockaddr_in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"9190"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memset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sin_family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AF_INET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htons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1" dirty="0">
                <a:solidFill>
                  <a:srgbClr val="001080"/>
                </a:solidFill>
                <a:latin typeface="Menlo" panose="020B0609030804020204" pitchFamily="49" charset="0"/>
              </a:rPr>
              <a:t>IN</a:t>
            </a:r>
            <a:r>
              <a:rPr lang="en-US" altLang="zh-CN" b="1" dirty="0">
                <a:solidFill>
                  <a:srgbClr val="001080"/>
                </a:solidFill>
                <a:latin typeface="Menlo" panose="020B0609030804020204" pitchFamily="49" charset="0"/>
              </a:rPr>
              <a:t>ADDR_ANY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htons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atoi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4279982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8425D9C-6350-CF4C-820A-D2F50E8B7C67}"/>
              </a:ext>
            </a:extLst>
          </p:cNvPr>
          <p:cNvSpPr txBox="1"/>
          <p:nvPr/>
        </p:nvSpPr>
        <p:spPr>
          <a:xfrm>
            <a:off x="1045722" y="795594"/>
            <a:ext cx="8166371" cy="5446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serv_sock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sockaddr_in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"9190"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serv_sock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socket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PF_INET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SOCK_STREAM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memset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sin_family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AF_INET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htons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INADDR_ANY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htons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atoi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1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bind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serv_sock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29526C-60CB-7249-86E0-352F796152F4}"/>
              </a:ext>
            </a:extLst>
          </p:cNvPr>
          <p:cNvSpPr txBox="1"/>
          <p:nvPr/>
        </p:nvSpPr>
        <p:spPr>
          <a:xfrm>
            <a:off x="0" y="0"/>
            <a:ext cx="4636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bind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向套接字分配网络地址</a:t>
            </a:r>
          </a:p>
        </p:txBody>
      </p:sp>
    </p:spTree>
    <p:extLst>
      <p:ext uri="{BB962C8B-B14F-4D97-AF65-F5344CB8AC3E}">
        <p14:creationId xmlns:p14="http://schemas.microsoft.com/office/powerpoint/2010/main" val="1282139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7556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E1C33A-CBBC-884B-A275-BA706E902614}"/>
              </a:ext>
            </a:extLst>
          </p:cNvPr>
          <p:cNvSpPr txBox="1"/>
          <p:nvPr/>
        </p:nvSpPr>
        <p:spPr>
          <a:xfrm>
            <a:off x="4727676" y="2875002"/>
            <a:ext cx="27366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latin typeface="KaiTi" panose="02010609060101010101" pitchFamily="49" charset="-122"/>
                <a:ea typeface="KaiTi" panose="02010609060101010101" pitchFamily="49" charset="-122"/>
              </a:rPr>
              <a:t>第四章</a:t>
            </a:r>
          </a:p>
        </p:txBody>
      </p:sp>
    </p:spTree>
    <p:extLst>
      <p:ext uri="{BB962C8B-B14F-4D97-AF65-F5344CB8AC3E}">
        <p14:creationId xmlns:p14="http://schemas.microsoft.com/office/powerpoint/2010/main" val="1023385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A932C2-E6DD-E049-B744-C27F4ABD9599}"/>
              </a:ext>
            </a:extLst>
          </p:cNvPr>
          <p:cNvSpPr txBox="1"/>
          <p:nvPr/>
        </p:nvSpPr>
        <p:spPr>
          <a:xfrm>
            <a:off x="0" y="0"/>
            <a:ext cx="5171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TCP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服务器端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/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客户端调用顺序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225B95-1B2D-0547-A317-2ECAD96C60D1}"/>
              </a:ext>
            </a:extLst>
          </p:cNvPr>
          <p:cNvSpPr/>
          <p:nvPr/>
        </p:nvSpPr>
        <p:spPr>
          <a:xfrm>
            <a:off x="1536970" y="992221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socket(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0EBD5F-A054-0D45-A384-36958EB314B9}"/>
              </a:ext>
            </a:extLst>
          </p:cNvPr>
          <p:cNvSpPr/>
          <p:nvPr/>
        </p:nvSpPr>
        <p:spPr>
          <a:xfrm>
            <a:off x="1536970" y="1970122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bind(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690A58-CF9B-AB4E-ACD7-32F74EDA8186}"/>
              </a:ext>
            </a:extLst>
          </p:cNvPr>
          <p:cNvSpPr/>
          <p:nvPr/>
        </p:nvSpPr>
        <p:spPr>
          <a:xfrm>
            <a:off x="1536970" y="2948023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listen(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BA749B-D345-4B4B-9DC8-ADE3B8435174}"/>
              </a:ext>
            </a:extLst>
          </p:cNvPr>
          <p:cNvSpPr/>
          <p:nvPr/>
        </p:nvSpPr>
        <p:spPr>
          <a:xfrm>
            <a:off x="1536970" y="3925924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accept(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1FC5E9-F485-7547-B3D2-38C3F05BD6AE}"/>
              </a:ext>
            </a:extLst>
          </p:cNvPr>
          <p:cNvSpPr/>
          <p:nvPr/>
        </p:nvSpPr>
        <p:spPr>
          <a:xfrm>
            <a:off x="1332688" y="4903825"/>
            <a:ext cx="1877440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read(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</a:p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write(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63368F-FB6A-D84C-A210-C3B08A1328EE}"/>
              </a:ext>
            </a:extLst>
          </p:cNvPr>
          <p:cNvSpPr/>
          <p:nvPr/>
        </p:nvSpPr>
        <p:spPr>
          <a:xfrm>
            <a:off x="1536970" y="5881728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close(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1B3416E3-89DA-9D45-B7CE-D59DB8FE089E}"/>
              </a:ext>
            </a:extLst>
          </p:cNvPr>
          <p:cNvSpPr/>
          <p:nvPr/>
        </p:nvSpPr>
        <p:spPr>
          <a:xfrm>
            <a:off x="2159540" y="1614789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FAB3FF8E-B40E-9A45-A313-8C1F1CDA5293}"/>
              </a:ext>
            </a:extLst>
          </p:cNvPr>
          <p:cNvSpPr/>
          <p:nvPr/>
        </p:nvSpPr>
        <p:spPr>
          <a:xfrm>
            <a:off x="2140085" y="2592690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362A0970-602E-ED42-8327-036F1BF243D0}"/>
              </a:ext>
            </a:extLst>
          </p:cNvPr>
          <p:cNvSpPr/>
          <p:nvPr/>
        </p:nvSpPr>
        <p:spPr>
          <a:xfrm>
            <a:off x="2128735" y="5526393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E79478FB-D200-5746-B0B4-6921090FEEE4}"/>
              </a:ext>
            </a:extLst>
          </p:cNvPr>
          <p:cNvSpPr/>
          <p:nvPr/>
        </p:nvSpPr>
        <p:spPr>
          <a:xfrm>
            <a:off x="2131978" y="4548492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C1EC7F37-A42E-7045-8848-DD39D5D47517}"/>
              </a:ext>
            </a:extLst>
          </p:cNvPr>
          <p:cNvSpPr/>
          <p:nvPr/>
        </p:nvSpPr>
        <p:spPr>
          <a:xfrm>
            <a:off x="2131978" y="3569915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242903-96F3-5642-9AF1-5E0C42622E98}"/>
              </a:ext>
            </a:extLst>
          </p:cNvPr>
          <p:cNvSpPr txBox="1"/>
          <p:nvPr/>
        </p:nvSpPr>
        <p:spPr>
          <a:xfrm>
            <a:off x="3451166" y="112840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创建套接字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D86212-B228-E44D-BCEA-FE047E8D2F23}"/>
              </a:ext>
            </a:extLst>
          </p:cNvPr>
          <p:cNvSpPr txBox="1"/>
          <p:nvPr/>
        </p:nvSpPr>
        <p:spPr>
          <a:xfrm>
            <a:off x="3451166" y="207817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分配套接字地址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CF391A4-3FCC-794A-8855-DD52C804BD04}"/>
              </a:ext>
            </a:extLst>
          </p:cNvPr>
          <p:cNvSpPr txBox="1"/>
          <p:nvPr/>
        </p:nvSpPr>
        <p:spPr>
          <a:xfrm>
            <a:off x="3451166" y="3027948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等待连接请求状态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2FF5EA1-9A0C-E245-89D6-0F26FBB99F03}"/>
              </a:ext>
            </a:extLst>
          </p:cNvPr>
          <p:cNvSpPr txBox="1"/>
          <p:nvPr/>
        </p:nvSpPr>
        <p:spPr>
          <a:xfrm>
            <a:off x="3451166" y="397771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允许连接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FA75209-6FC2-DC4D-9FFE-8E634043CF64}"/>
              </a:ext>
            </a:extLst>
          </p:cNvPr>
          <p:cNvSpPr txBox="1"/>
          <p:nvPr/>
        </p:nvSpPr>
        <p:spPr>
          <a:xfrm>
            <a:off x="3451166" y="492748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数据交换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2C04B7F-B8C9-9B44-84E9-25E23D81059B}"/>
              </a:ext>
            </a:extLst>
          </p:cNvPr>
          <p:cNvSpPr txBox="1"/>
          <p:nvPr/>
        </p:nvSpPr>
        <p:spPr>
          <a:xfrm>
            <a:off x="3451166" y="587726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断开连接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E4E6F2-3AD8-394C-BEFA-19CCAE58BE88}"/>
              </a:ext>
            </a:extLst>
          </p:cNvPr>
          <p:cNvSpPr/>
          <p:nvPr/>
        </p:nvSpPr>
        <p:spPr>
          <a:xfrm>
            <a:off x="7512997" y="992221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socket(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C171B71-9702-DF42-8BBC-F740DBF3EA71}"/>
              </a:ext>
            </a:extLst>
          </p:cNvPr>
          <p:cNvSpPr/>
          <p:nvPr/>
        </p:nvSpPr>
        <p:spPr>
          <a:xfrm>
            <a:off x="7512997" y="1970122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connect(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7A46C8A-7185-AB41-82D3-F6DA78A747AD}"/>
              </a:ext>
            </a:extLst>
          </p:cNvPr>
          <p:cNvSpPr/>
          <p:nvPr/>
        </p:nvSpPr>
        <p:spPr>
          <a:xfrm>
            <a:off x="7303457" y="2962500"/>
            <a:ext cx="1877440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read(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</a:p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write(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123BD56-EE0F-8C46-A9A2-39C95F489804}"/>
              </a:ext>
            </a:extLst>
          </p:cNvPr>
          <p:cNvSpPr/>
          <p:nvPr/>
        </p:nvSpPr>
        <p:spPr>
          <a:xfrm>
            <a:off x="7507739" y="3940403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close(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6" name="下箭头 25">
            <a:extLst>
              <a:ext uri="{FF2B5EF4-FFF2-40B4-BE49-F238E27FC236}">
                <a16:creationId xmlns:a16="http://schemas.microsoft.com/office/drawing/2014/main" id="{62096313-BDEE-9B49-9EF7-AAE5A7AA70DA}"/>
              </a:ext>
            </a:extLst>
          </p:cNvPr>
          <p:cNvSpPr/>
          <p:nvPr/>
        </p:nvSpPr>
        <p:spPr>
          <a:xfrm>
            <a:off x="8135567" y="1614789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7" name="下箭头 26">
            <a:extLst>
              <a:ext uri="{FF2B5EF4-FFF2-40B4-BE49-F238E27FC236}">
                <a16:creationId xmlns:a16="http://schemas.microsoft.com/office/drawing/2014/main" id="{AAC89052-04A1-CF4B-9839-779659CA0E02}"/>
              </a:ext>
            </a:extLst>
          </p:cNvPr>
          <p:cNvSpPr/>
          <p:nvPr/>
        </p:nvSpPr>
        <p:spPr>
          <a:xfrm>
            <a:off x="8116112" y="2592690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8" name="下箭头 27">
            <a:extLst>
              <a:ext uri="{FF2B5EF4-FFF2-40B4-BE49-F238E27FC236}">
                <a16:creationId xmlns:a16="http://schemas.microsoft.com/office/drawing/2014/main" id="{1BC29876-60AD-134C-B6A9-6A1D971221EA}"/>
              </a:ext>
            </a:extLst>
          </p:cNvPr>
          <p:cNvSpPr/>
          <p:nvPr/>
        </p:nvSpPr>
        <p:spPr>
          <a:xfrm>
            <a:off x="8099504" y="3585068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B6919F1-8F92-304A-9EFD-9EB8211ADC86}"/>
              </a:ext>
            </a:extLst>
          </p:cNvPr>
          <p:cNvSpPr txBox="1"/>
          <p:nvPr/>
        </p:nvSpPr>
        <p:spPr>
          <a:xfrm>
            <a:off x="9427193" y="112840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创建套接字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390498A-D8A8-F747-9058-4CEC7841E591}"/>
              </a:ext>
            </a:extLst>
          </p:cNvPr>
          <p:cNvSpPr txBox="1"/>
          <p:nvPr/>
        </p:nvSpPr>
        <p:spPr>
          <a:xfrm>
            <a:off x="9427193" y="20781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请求连接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E755EC3-AF3D-9942-9F27-D12ABFC39756}"/>
              </a:ext>
            </a:extLst>
          </p:cNvPr>
          <p:cNvSpPr txBox="1"/>
          <p:nvPr/>
        </p:nvSpPr>
        <p:spPr>
          <a:xfrm>
            <a:off x="9427193" y="302794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数据交换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C53479F-DD6C-DF43-A34C-6537A0E135CD}"/>
              </a:ext>
            </a:extLst>
          </p:cNvPr>
          <p:cNvSpPr txBox="1"/>
          <p:nvPr/>
        </p:nvSpPr>
        <p:spPr>
          <a:xfrm>
            <a:off x="9427193" y="397771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断开连接</a:t>
            </a:r>
          </a:p>
        </p:txBody>
      </p:sp>
    </p:spTree>
    <p:extLst>
      <p:ext uri="{BB962C8B-B14F-4D97-AF65-F5344CB8AC3E}">
        <p14:creationId xmlns:p14="http://schemas.microsoft.com/office/powerpoint/2010/main" val="3985379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C0257AC-7C8C-3541-9C76-E2B7E7C125A0}"/>
              </a:ext>
            </a:extLst>
          </p:cNvPr>
          <p:cNvSpPr txBox="1"/>
          <p:nvPr/>
        </p:nvSpPr>
        <p:spPr>
          <a:xfrm>
            <a:off x="0" y="0"/>
            <a:ext cx="4014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服务器端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listen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&amp;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accept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2D3ED5-244B-3F43-98C5-28A7DC1C7CBA}"/>
              </a:ext>
            </a:extLst>
          </p:cNvPr>
          <p:cNvSpPr txBox="1"/>
          <p:nvPr/>
        </p:nvSpPr>
        <p:spPr>
          <a:xfrm>
            <a:off x="262647" y="686039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listen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backlog)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F042B8-3644-BF41-910B-9DB8177178F9}"/>
              </a:ext>
            </a:extLst>
          </p:cNvPr>
          <p:cNvSpPr txBox="1"/>
          <p:nvPr/>
        </p:nvSpPr>
        <p:spPr>
          <a:xfrm>
            <a:off x="525294" y="1218190"/>
            <a:ext cx="112354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sock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服务器端套接字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只有服务器端调用了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listen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函数，客户端才能进入可发出连接请求的状态，即调用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connect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backlog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是连接请求队列长度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服务器端处于等于连接请求状态：客户端请求连接时，受理连接前一直使请求处于等待状态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1F9560-33F4-D949-81B9-723E0B149A76}"/>
              </a:ext>
            </a:extLst>
          </p:cNvPr>
          <p:cNvSpPr txBox="1"/>
          <p:nvPr/>
        </p:nvSpPr>
        <p:spPr>
          <a:xfrm>
            <a:off x="262647" y="3733669"/>
            <a:ext cx="9708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accept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socklen_t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addrlen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1F4FEE-4094-7F4B-ADC1-2F72C4988223}"/>
              </a:ext>
            </a:extLst>
          </p:cNvPr>
          <p:cNvSpPr txBox="1"/>
          <p:nvPr/>
        </p:nvSpPr>
        <p:spPr>
          <a:xfrm>
            <a:off x="525294" y="4371711"/>
            <a:ext cx="752641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sock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服务器端套接字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addr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保存客户端地址信息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accept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用于受理连接请求等待队列中待处理的客户端连接请求</a:t>
            </a:r>
          </a:p>
        </p:txBody>
      </p:sp>
    </p:spTree>
    <p:extLst>
      <p:ext uri="{BB962C8B-B14F-4D97-AF65-F5344CB8AC3E}">
        <p14:creationId xmlns:p14="http://schemas.microsoft.com/office/powerpoint/2010/main" val="3843524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E300112-C380-DA43-AC03-F9BE087CFFA4}"/>
              </a:ext>
            </a:extLst>
          </p:cNvPr>
          <p:cNvSpPr txBox="1"/>
          <p:nvPr/>
        </p:nvSpPr>
        <p:spPr>
          <a:xfrm>
            <a:off x="0" y="0"/>
            <a:ext cx="2600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客户端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connect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FD8A98-31CD-824D-91A1-9AB2AAC1B700}"/>
              </a:ext>
            </a:extLst>
          </p:cNvPr>
          <p:cNvSpPr txBox="1"/>
          <p:nvPr/>
        </p:nvSpPr>
        <p:spPr>
          <a:xfrm>
            <a:off x="1144553" y="1703136"/>
            <a:ext cx="106153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服务器端在调用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listen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函数后，客户端就可以使用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connect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函数请求连接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socke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客户端套接字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客户端调用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connect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后，出现两种情况会返回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服务器端接受连接请求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——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并不是服务器端调用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accept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函数，而是服务器端把连接请求信息记录到等待队列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发生断网等异常情况而中断连接请求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客户端的套接字地址信息如何得到？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在调用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connect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函数时，操作系统会自动分配客户端的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地址和端口号，无需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blind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函数分配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8AD02F-B61A-B947-8618-F5A2EC2B213C}"/>
              </a:ext>
            </a:extLst>
          </p:cNvPr>
          <p:cNvSpPr txBox="1"/>
          <p:nvPr/>
        </p:nvSpPr>
        <p:spPr>
          <a:xfrm>
            <a:off x="824418" y="928512"/>
            <a:ext cx="10449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connect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servaddr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socklen_t</a:t>
            </a:r>
            <a:r>
              <a:rPr lang="zh-CN" altLang="en-US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addrlen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257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090B1B9-9E42-7342-BD07-64E1F0B220EE}"/>
              </a:ext>
            </a:extLst>
          </p:cNvPr>
          <p:cNvSpPr txBox="1"/>
          <p:nvPr/>
        </p:nvSpPr>
        <p:spPr>
          <a:xfrm>
            <a:off x="710117" y="455130"/>
            <a:ext cx="95914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int</a:t>
            </a:r>
            <a:r>
              <a:rPr kumimoji="1"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socket(int</a:t>
            </a:r>
            <a:r>
              <a:rPr kumimoji="1"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domain,</a:t>
            </a:r>
            <a:r>
              <a:rPr kumimoji="1"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int</a:t>
            </a:r>
            <a:r>
              <a:rPr kumimoji="1"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type,</a:t>
            </a:r>
            <a:r>
              <a:rPr kumimoji="1"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int</a:t>
            </a:r>
            <a:r>
              <a:rPr kumimoji="1"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protocol);</a:t>
            </a: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pPr marL="800100" lvl="1" indent="-342900">
              <a:buFont typeface="Wingdings" pitchFamily="2" charset="2"/>
              <a:buChar char="ü"/>
            </a:pPr>
            <a:endParaRPr kumimoji="1" lang="en-US" altLang="zh-CN" sz="2000" b="1" dirty="0">
              <a:latin typeface="Optima" panose="02000503060000020004" pitchFamily="2" charset="0"/>
            </a:endParaRPr>
          </a:p>
          <a:p>
            <a:pPr marL="800100" lvl="1" indent="-342900">
              <a:buFont typeface="Wingdings" pitchFamily="2" charset="2"/>
              <a:buChar char="ü"/>
            </a:pPr>
            <a:endParaRPr kumimoji="1" lang="en-US" altLang="zh-CN" sz="2000" b="1" dirty="0">
              <a:latin typeface="Optima" panose="02000503060000020004" pitchFamily="2" charset="0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en-US" altLang="zh-CN" sz="2000" b="1" dirty="0">
                <a:latin typeface="Optima" panose="02000503060000020004" pitchFamily="2" charset="0"/>
              </a:rPr>
              <a:t>domain</a:t>
            </a:r>
            <a:r>
              <a:rPr kumimoji="1" lang="en-US" altLang="zh-CN" sz="2000" dirty="0">
                <a:latin typeface="Optima" panose="02000503060000020004" pitchFamily="2" charset="0"/>
              </a:rPr>
              <a:t>:</a:t>
            </a:r>
            <a:r>
              <a:rPr kumimoji="1" lang="zh-CN" altLang="en-US" sz="2000" dirty="0">
                <a:latin typeface="Optima" panose="02000503060000020004" pitchFamily="2" charset="0"/>
              </a:rPr>
              <a:t>  协议簇 </a:t>
            </a:r>
            <a:r>
              <a:rPr kumimoji="1" lang="en-US" altLang="zh-CN" sz="2000" dirty="0">
                <a:latin typeface="Optima" panose="02000503060000020004" pitchFamily="2" charset="0"/>
              </a:rPr>
              <a:t>(</a:t>
            </a:r>
            <a:r>
              <a:rPr kumimoji="1" lang="en-US" altLang="zh-CN" sz="2000" b="1" dirty="0">
                <a:solidFill>
                  <a:srgbClr val="C00000"/>
                </a:solidFill>
                <a:latin typeface="Optima" panose="02000503060000020004" pitchFamily="2" charset="0"/>
              </a:rPr>
              <a:t>P</a:t>
            </a:r>
            <a:r>
              <a:rPr kumimoji="1" lang="en-US" altLang="zh-CN" sz="2000" dirty="0">
                <a:latin typeface="Optima" panose="02000503060000020004" pitchFamily="2" charset="0"/>
              </a:rPr>
              <a:t>rotocol</a:t>
            </a:r>
            <a:r>
              <a:rPr kumimoji="1" lang="zh-CN" altLang="en-US" sz="2000" dirty="0"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solidFill>
                  <a:srgbClr val="C00000"/>
                </a:solidFill>
                <a:latin typeface="Optima" panose="02000503060000020004" pitchFamily="2" charset="0"/>
              </a:rPr>
              <a:t>F</a:t>
            </a:r>
            <a:r>
              <a:rPr kumimoji="1" lang="en-US" altLang="zh-CN" sz="2000" dirty="0">
                <a:latin typeface="Optima" panose="02000503060000020004" pitchFamily="2" charset="0"/>
              </a:rPr>
              <a:t>amily)</a:t>
            </a:r>
            <a:r>
              <a:rPr kumimoji="1" lang="zh-CN" altLang="en-US" sz="2000" dirty="0">
                <a:latin typeface="Optima" panose="02000503060000020004" pitchFamily="2" charset="0"/>
              </a:rPr>
              <a:t>，</a:t>
            </a:r>
            <a:r>
              <a:rPr kumimoji="1" lang="en-US" altLang="zh-CN" sz="2000" b="1" i="1" dirty="0">
                <a:latin typeface="Optima" panose="02000503060000020004" pitchFamily="2" charset="0"/>
              </a:rPr>
              <a:t>PF_INET</a:t>
            </a:r>
            <a:r>
              <a:rPr kumimoji="1" lang="en-US" altLang="zh-CN" sz="2000" dirty="0">
                <a:latin typeface="Optima" panose="02000503060000020004" pitchFamily="2" charset="0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</a:rPr>
              <a:t>为</a:t>
            </a:r>
            <a:r>
              <a:rPr kumimoji="1" lang="en-US" altLang="zh-CN" sz="2000" dirty="0">
                <a:latin typeface="Optima" panose="02000503060000020004" pitchFamily="2" charset="0"/>
              </a:rPr>
              <a:t> IPv4</a:t>
            </a:r>
            <a:r>
              <a:rPr kumimoji="1" lang="zh-CN" altLang="en-US" sz="2000" dirty="0">
                <a:latin typeface="Optima" panose="02000503060000020004" pitchFamily="2" charset="0"/>
              </a:rPr>
              <a:t>，</a:t>
            </a:r>
            <a:r>
              <a:rPr kumimoji="1" lang="en-US" altLang="zh-CN" sz="2000" b="1" i="1" dirty="0">
                <a:latin typeface="Optima" panose="02000503060000020004" pitchFamily="2" charset="0"/>
              </a:rPr>
              <a:t>PF_INET6 </a:t>
            </a:r>
            <a:r>
              <a:rPr kumimoji="1" lang="zh-CN" altLang="en-US" sz="2000" dirty="0">
                <a:latin typeface="Optima" panose="02000503060000020004" pitchFamily="2" charset="0"/>
              </a:rPr>
              <a:t>为</a:t>
            </a:r>
            <a:r>
              <a:rPr kumimoji="1" lang="en-US" altLang="zh-CN" sz="2000" dirty="0">
                <a:latin typeface="Optima" panose="02000503060000020004" pitchFamily="2" charset="0"/>
              </a:rPr>
              <a:t> IPv6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en-US" altLang="zh-CN" sz="2000" b="1" dirty="0">
                <a:latin typeface="Optima" panose="02000503060000020004" pitchFamily="2" charset="0"/>
              </a:rPr>
              <a:t>type</a:t>
            </a:r>
            <a:r>
              <a:rPr kumimoji="1" lang="en-US" altLang="zh-CN" sz="2000" dirty="0">
                <a:latin typeface="Optima" panose="02000503060000020004" pitchFamily="2" charset="0"/>
              </a:rPr>
              <a:t>:</a:t>
            </a:r>
            <a:r>
              <a:rPr kumimoji="1" lang="zh-CN" altLang="en-US" sz="2000" dirty="0">
                <a:latin typeface="Optima" panose="02000503060000020004" pitchFamily="2" charset="0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</a:rPr>
              <a:t>	</a:t>
            </a:r>
            <a:r>
              <a:rPr kumimoji="1" lang="zh-CN" altLang="en-US" sz="2000" dirty="0">
                <a:latin typeface="Optima" panose="02000503060000020004" pitchFamily="2" charset="0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</a:rPr>
              <a:t>TCP</a:t>
            </a:r>
            <a:r>
              <a:rPr kumimoji="1" lang="zh-CN" altLang="en-US" sz="2000" dirty="0">
                <a:latin typeface="Optima" panose="02000503060000020004" pitchFamily="2" charset="0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</a:rPr>
              <a:t>(</a:t>
            </a:r>
            <a:r>
              <a:rPr kumimoji="1" lang="en-US" altLang="zh-CN" sz="2000" b="1" i="1" dirty="0">
                <a:latin typeface="Optima" panose="02000503060000020004" pitchFamily="2" charset="0"/>
              </a:rPr>
              <a:t>SOCK_STREAM</a:t>
            </a:r>
            <a:r>
              <a:rPr kumimoji="1" lang="en-US" altLang="zh-CN" sz="2000" dirty="0">
                <a:latin typeface="Optima" panose="02000503060000020004" pitchFamily="2" charset="0"/>
              </a:rPr>
              <a:t>) </a:t>
            </a:r>
            <a:r>
              <a:rPr kumimoji="1" lang="zh-CN" altLang="en-US" sz="2000" dirty="0">
                <a:latin typeface="Optima" panose="02000503060000020004" pitchFamily="2" charset="0"/>
              </a:rPr>
              <a:t>还是</a:t>
            </a:r>
            <a:r>
              <a:rPr kumimoji="1" lang="en-US" altLang="zh-CN" sz="2000" dirty="0">
                <a:latin typeface="Optima" panose="02000503060000020004" pitchFamily="2" charset="0"/>
              </a:rPr>
              <a:t> UDP</a:t>
            </a:r>
            <a:r>
              <a:rPr kumimoji="1" lang="zh-CN" altLang="en-US" sz="2000" dirty="0">
                <a:latin typeface="Optima" panose="02000503060000020004" pitchFamily="2" charset="0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</a:rPr>
              <a:t>(</a:t>
            </a:r>
            <a:r>
              <a:rPr kumimoji="1" lang="en-US" altLang="zh-CN" sz="2000" b="1" i="1" dirty="0">
                <a:latin typeface="Optima" panose="02000503060000020004" pitchFamily="2" charset="0"/>
              </a:rPr>
              <a:t>SOCK_DGRAM</a:t>
            </a:r>
            <a:r>
              <a:rPr kumimoji="1" lang="en-US" altLang="zh-CN" sz="2000" dirty="0">
                <a:latin typeface="Optima" panose="02000503060000020004" pitchFamily="2" charset="0"/>
              </a:rPr>
              <a:t>)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en-US" altLang="zh-CN" sz="2000" b="1" dirty="0">
                <a:latin typeface="Optima" panose="02000503060000020004" pitchFamily="2" charset="0"/>
              </a:rPr>
              <a:t>protocol</a:t>
            </a:r>
            <a:r>
              <a:rPr kumimoji="1" lang="en-US" altLang="zh-CN" sz="2000" dirty="0">
                <a:latin typeface="Optima" panose="02000503060000020004" pitchFamily="2" charset="0"/>
              </a:rPr>
              <a:t>:</a:t>
            </a:r>
            <a:r>
              <a:rPr kumimoji="1" lang="zh-CN" altLang="en-US" sz="2000" dirty="0">
                <a:latin typeface="Optima" panose="02000503060000020004" pitchFamily="2" charset="0"/>
              </a:rPr>
              <a:t> 最终决定所采用的协议，一般为 </a:t>
            </a:r>
            <a:r>
              <a:rPr kumimoji="1" lang="en-US" altLang="zh-CN" sz="2000" dirty="0">
                <a:latin typeface="Optima" panose="02000503060000020004" pitchFamily="2" charset="0"/>
              </a:rPr>
              <a:t>0</a:t>
            </a:r>
            <a:endParaRPr kumimoji="1" lang="zh-CN" altLang="en-US" sz="2000" dirty="0">
              <a:latin typeface="Optima" panose="02000503060000020004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BEF818-BA2E-5743-B50C-D6E5BDCFA307}"/>
              </a:ext>
            </a:extLst>
          </p:cNvPr>
          <p:cNvSpPr txBox="1"/>
          <p:nvPr/>
        </p:nvSpPr>
        <p:spPr>
          <a:xfrm>
            <a:off x="978324" y="1074190"/>
            <a:ext cx="60992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sock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socket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PF_INET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SOCK_STREAM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2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C4FF5B-8F21-5E4C-B005-C740F1F5F5D9}"/>
              </a:ext>
            </a:extLst>
          </p:cNvPr>
          <p:cNvSpPr txBox="1"/>
          <p:nvPr/>
        </p:nvSpPr>
        <p:spPr>
          <a:xfrm>
            <a:off x="1284051" y="2295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DC4BA5-0A59-CE40-946B-70571604D736}"/>
              </a:ext>
            </a:extLst>
          </p:cNvPr>
          <p:cNvSpPr txBox="1"/>
          <p:nvPr/>
        </p:nvSpPr>
        <p:spPr>
          <a:xfrm>
            <a:off x="710117" y="3075057"/>
            <a:ext cx="6367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TCP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：数据不存在边界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UDP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：数据存在边界，接收数据的次数和传输次数相同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0CF08F-664F-CE43-8CFA-966659EDE153}"/>
              </a:ext>
            </a:extLst>
          </p:cNvPr>
          <p:cNvSpPr txBox="1"/>
          <p:nvPr/>
        </p:nvSpPr>
        <p:spPr>
          <a:xfrm>
            <a:off x="710117" y="4343560"/>
            <a:ext cx="1546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tcp_client.c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FAC5C4-8100-3346-8F21-71648C8D21A2}"/>
              </a:ext>
            </a:extLst>
          </p:cNvPr>
          <p:cNvSpPr txBox="1"/>
          <p:nvPr/>
        </p:nvSpPr>
        <p:spPr>
          <a:xfrm>
            <a:off x="2281830" y="4469981"/>
            <a:ext cx="8477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证明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TCP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传输的数据不存在数据边界，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write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read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调用次数不同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server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write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调用一次，而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client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read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每次读取一个字节，调用多次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A46C85-B6CC-0647-8BF8-14034718B399}"/>
              </a:ext>
            </a:extLst>
          </p:cNvPr>
          <p:cNvSpPr txBox="1"/>
          <p:nvPr/>
        </p:nvSpPr>
        <p:spPr>
          <a:xfrm>
            <a:off x="710117" y="4904177"/>
            <a:ext cx="1546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tcp_</a:t>
            </a:r>
            <a:r>
              <a:rPr lang="en-US" altLang="zh-CN" sz="2000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server</a:t>
            </a:r>
            <a:r>
              <a:rPr lang="zh-CN" altLang="en-US" sz="2000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.c</a:t>
            </a:r>
          </a:p>
        </p:txBody>
      </p:sp>
    </p:spTree>
    <p:extLst>
      <p:ext uri="{BB962C8B-B14F-4D97-AF65-F5344CB8AC3E}">
        <p14:creationId xmlns:p14="http://schemas.microsoft.com/office/powerpoint/2010/main" val="2314578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A932C2-E6DD-E049-B744-C27F4ABD9599}"/>
              </a:ext>
            </a:extLst>
          </p:cNvPr>
          <p:cNvSpPr txBox="1"/>
          <p:nvPr/>
        </p:nvSpPr>
        <p:spPr>
          <a:xfrm>
            <a:off x="0" y="0"/>
            <a:ext cx="5889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TCP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服务器端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/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客户端函数调用关系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225B95-1B2D-0547-A317-2ECAD96C60D1}"/>
              </a:ext>
            </a:extLst>
          </p:cNvPr>
          <p:cNvSpPr/>
          <p:nvPr/>
        </p:nvSpPr>
        <p:spPr>
          <a:xfrm>
            <a:off x="1536970" y="992221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socket(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0EBD5F-A054-0D45-A384-36958EB314B9}"/>
              </a:ext>
            </a:extLst>
          </p:cNvPr>
          <p:cNvSpPr/>
          <p:nvPr/>
        </p:nvSpPr>
        <p:spPr>
          <a:xfrm>
            <a:off x="1536970" y="1970122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bind(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690A58-CF9B-AB4E-ACD7-32F74EDA8186}"/>
              </a:ext>
            </a:extLst>
          </p:cNvPr>
          <p:cNvSpPr/>
          <p:nvPr/>
        </p:nvSpPr>
        <p:spPr>
          <a:xfrm>
            <a:off x="1536970" y="2948023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listen(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BA749B-D345-4B4B-9DC8-ADE3B8435174}"/>
              </a:ext>
            </a:extLst>
          </p:cNvPr>
          <p:cNvSpPr/>
          <p:nvPr/>
        </p:nvSpPr>
        <p:spPr>
          <a:xfrm>
            <a:off x="1536970" y="3925924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accept(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1FC5E9-F485-7547-B3D2-38C3F05BD6AE}"/>
              </a:ext>
            </a:extLst>
          </p:cNvPr>
          <p:cNvSpPr/>
          <p:nvPr/>
        </p:nvSpPr>
        <p:spPr>
          <a:xfrm>
            <a:off x="1332688" y="4903825"/>
            <a:ext cx="1877440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read(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</a:p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write(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63368F-FB6A-D84C-A210-C3B08A1328EE}"/>
              </a:ext>
            </a:extLst>
          </p:cNvPr>
          <p:cNvSpPr/>
          <p:nvPr/>
        </p:nvSpPr>
        <p:spPr>
          <a:xfrm>
            <a:off x="1536970" y="5881728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close(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1B3416E3-89DA-9D45-B7CE-D59DB8FE089E}"/>
              </a:ext>
            </a:extLst>
          </p:cNvPr>
          <p:cNvSpPr/>
          <p:nvPr/>
        </p:nvSpPr>
        <p:spPr>
          <a:xfrm>
            <a:off x="2159540" y="1614789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FAB3FF8E-B40E-9A45-A313-8C1F1CDA5293}"/>
              </a:ext>
            </a:extLst>
          </p:cNvPr>
          <p:cNvSpPr/>
          <p:nvPr/>
        </p:nvSpPr>
        <p:spPr>
          <a:xfrm>
            <a:off x="2140085" y="2592690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362A0970-602E-ED42-8327-036F1BF243D0}"/>
              </a:ext>
            </a:extLst>
          </p:cNvPr>
          <p:cNvSpPr/>
          <p:nvPr/>
        </p:nvSpPr>
        <p:spPr>
          <a:xfrm>
            <a:off x="2128735" y="5526393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E79478FB-D200-5746-B0B4-6921090FEEE4}"/>
              </a:ext>
            </a:extLst>
          </p:cNvPr>
          <p:cNvSpPr/>
          <p:nvPr/>
        </p:nvSpPr>
        <p:spPr>
          <a:xfrm>
            <a:off x="2131978" y="4548492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C1EC7F37-A42E-7045-8848-DD39D5D47517}"/>
              </a:ext>
            </a:extLst>
          </p:cNvPr>
          <p:cNvSpPr/>
          <p:nvPr/>
        </p:nvSpPr>
        <p:spPr>
          <a:xfrm>
            <a:off x="2131978" y="3569915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E4E6F2-3AD8-394C-BEFA-19CCAE58BE88}"/>
              </a:ext>
            </a:extLst>
          </p:cNvPr>
          <p:cNvSpPr/>
          <p:nvPr/>
        </p:nvSpPr>
        <p:spPr>
          <a:xfrm>
            <a:off x="7512997" y="992221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socket(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C171B71-9702-DF42-8BBC-F740DBF3EA71}"/>
              </a:ext>
            </a:extLst>
          </p:cNvPr>
          <p:cNvSpPr/>
          <p:nvPr/>
        </p:nvSpPr>
        <p:spPr>
          <a:xfrm>
            <a:off x="7512997" y="1970122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connect(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7A46C8A-7185-AB41-82D3-F6DA78A747AD}"/>
              </a:ext>
            </a:extLst>
          </p:cNvPr>
          <p:cNvSpPr/>
          <p:nvPr/>
        </p:nvSpPr>
        <p:spPr>
          <a:xfrm>
            <a:off x="7303457" y="2962500"/>
            <a:ext cx="1877440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read(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</a:p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write(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123BD56-EE0F-8C46-A9A2-39C95F489804}"/>
              </a:ext>
            </a:extLst>
          </p:cNvPr>
          <p:cNvSpPr/>
          <p:nvPr/>
        </p:nvSpPr>
        <p:spPr>
          <a:xfrm>
            <a:off x="7507739" y="3940403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close(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6" name="下箭头 25">
            <a:extLst>
              <a:ext uri="{FF2B5EF4-FFF2-40B4-BE49-F238E27FC236}">
                <a16:creationId xmlns:a16="http://schemas.microsoft.com/office/drawing/2014/main" id="{62096313-BDEE-9B49-9EF7-AAE5A7AA70DA}"/>
              </a:ext>
            </a:extLst>
          </p:cNvPr>
          <p:cNvSpPr/>
          <p:nvPr/>
        </p:nvSpPr>
        <p:spPr>
          <a:xfrm>
            <a:off x="8135567" y="1614789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7" name="下箭头 26">
            <a:extLst>
              <a:ext uri="{FF2B5EF4-FFF2-40B4-BE49-F238E27FC236}">
                <a16:creationId xmlns:a16="http://schemas.microsoft.com/office/drawing/2014/main" id="{AAC89052-04A1-CF4B-9839-779659CA0E02}"/>
              </a:ext>
            </a:extLst>
          </p:cNvPr>
          <p:cNvSpPr/>
          <p:nvPr/>
        </p:nvSpPr>
        <p:spPr>
          <a:xfrm>
            <a:off x="8116112" y="2592690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8" name="下箭头 27">
            <a:extLst>
              <a:ext uri="{FF2B5EF4-FFF2-40B4-BE49-F238E27FC236}">
                <a16:creationId xmlns:a16="http://schemas.microsoft.com/office/drawing/2014/main" id="{1BC29876-60AD-134C-B6A9-6A1D971221EA}"/>
              </a:ext>
            </a:extLst>
          </p:cNvPr>
          <p:cNvSpPr/>
          <p:nvPr/>
        </p:nvSpPr>
        <p:spPr>
          <a:xfrm>
            <a:off x="8099504" y="3585068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C288A731-54C0-BE4B-A237-24C24D32D7E5}"/>
              </a:ext>
            </a:extLst>
          </p:cNvPr>
          <p:cNvCxnSpPr/>
          <p:nvPr/>
        </p:nvCxnSpPr>
        <p:spPr>
          <a:xfrm flipH="1">
            <a:off x="2694562" y="2324911"/>
            <a:ext cx="4608895" cy="143969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D67E474A-9664-1D46-9E10-4274132D39DA}"/>
              </a:ext>
            </a:extLst>
          </p:cNvPr>
          <p:cNvCxnSpPr>
            <a:cxnSpLocks/>
          </p:cNvCxnSpPr>
          <p:nvPr/>
        </p:nvCxnSpPr>
        <p:spPr>
          <a:xfrm flipH="1">
            <a:off x="2850205" y="2592690"/>
            <a:ext cx="4552765" cy="221277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A3B41146-15A5-E649-97B3-35186AC8A17C}"/>
              </a:ext>
            </a:extLst>
          </p:cNvPr>
          <p:cNvSpPr txBox="1"/>
          <p:nvPr/>
        </p:nvSpPr>
        <p:spPr>
          <a:xfrm rot="20544851">
            <a:off x="4282788" y="267190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请求连接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BE08F8C-8673-644D-BEF5-68E4AAEA2BC5}"/>
              </a:ext>
            </a:extLst>
          </p:cNvPr>
          <p:cNvSpPr txBox="1"/>
          <p:nvPr/>
        </p:nvSpPr>
        <p:spPr>
          <a:xfrm>
            <a:off x="4739943" y="3385249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or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37CB9287-97DA-AE4F-B397-DE63BE90B3B1}"/>
              </a:ext>
            </a:extLst>
          </p:cNvPr>
          <p:cNvCxnSpPr/>
          <p:nvPr/>
        </p:nvCxnSpPr>
        <p:spPr>
          <a:xfrm flipH="1">
            <a:off x="3346315" y="3385249"/>
            <a:ext cx="3813242" cy="1829861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F19E86D5-6D66-F648-9C56-3BEFFE2638CD}"/>
              </a:ext>
            </a:extLst>
          </p:cNvPr>
          <p:cNvSpPr txBox="1"/>
          <p:nvPr/>
        </p:nvSpPr>
        <p:spPr>
          <a:xfrm rot="20006227">
            <a:off x="4647642" y="391933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数据交换</a:t>
            </a:r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FE6BCCB4-3CA8-6444-99C4-08ADF5CA67A5}"/>
              </a:ext>
            </a:extLst>
          </p:cNvPr>
          <p:cNvCxnSpPr/>
          <p:nvPr/>
        </p:nvCxnSpPr>
        <p:spPr>
          <a:xfrm flipH="1">
            <a:off x="3451084" y="4187353"/>
            <a:ext cx="3813242" cy="1829861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393A080B-627A-8C40-AAB4-C8BCA6BD4F98}"/>
              </a:ext>
            </a:extLst>
          </p:cNvPr>
          <p:cNvSpPr txBox="1"/>
          <p:nvPr/>
        </p:nvSpPr>
        <p:spPr>
          <a:xfrm rot="20006227">
            <a:off x="4825424" y="466915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断开连接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E677D5F-60FA-6644-A634-DEEE900738AD}"/>
              </a:ext>
            </a:extLst>
          </p:cNvPr>
          <p:cNvSpPr txBox="1"/>
          <p:nvPr/>
        </p:nvSpPr>
        <p:spPr>
          <a:xfrm>
            <a:off x="6496063" y="4862995"/>
            <a:ext cx="53696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客户端只能在服务器端调用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listen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函数后，才可以调用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connect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但是客户端调用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connect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函数之前，服务器端可能率先调用了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accept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函数，处于阻塞状态，直到客户端调用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connect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190916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C144994-1EAF-4444-BCFD-903C31B6A060}"/>
              </a:ext>
            </a:extLst>
          </p:cNvPr>
          <p:cNvSpPr txBox="1"/>
          <p:nvPr/>
        </p:nvSpPr>
        <p:spPr>
          <a:xfrm>
            <a:off x="1162455" y="1258059"/>
            <a:ext cx="784535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服务端调用 </a:t>
            </a:r>
            <a:r>
              <a:rPr lang="en" altLang="zh-CN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listen 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函数后</a:t>
            </a:r>
            <a:endParaRPr lang="en-US" altLang="zh-CN" sz="2000" b="0" i="0" dirty="0">
              <a:solidFill>
                <a:srgbClr val="1F2328"/>
              </a:solidFill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000" dirty="0">
              <a:solidFill>
                <a:srgbClr val="1F2328"/>
              </a:solidFill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1F2328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许多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客户端发起了连接请求，此时，就需要创建连接请求等待队列。以便于在 </a:t>
            </a:r>
            <a:r>
              <a:rPr lang="en" altLang="zh-CN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accept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函数处理完</a:t>
            </a:r>
            <a:r>
              <a:rPr lang="zh-CN" altLang="en-US" sz="2000" dirty="0">
                <a:solidFill>
                  <a:srgbClr val="1F2328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当前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的请求之后，按照正确的顺序处理后面正在排队的其他请求</a:t>
            </a:r>
            <a:endParaRPr lang="en-US" altLang="zh-CN" sz="2000" b="0" i="0" dirty="0">
              <a:solidFill>
                <a:srgbClr val="1F2328"/>
              </a:solidFill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000" dirty="0">
              <a:solidFill>
                <a:srgbClr val="1F2328"/>
              </a:solidFill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" altLang="zh-CN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accept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函数受理连接请求等待队列中待处理的客户端连接请求</a:t>
            </a:r>
            <a:endParaRPr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5AAE6C8-5694-064B-904C-AABA36A3001B}"/>
              </a:ext>
            </a:extLst>
          </p:cNvPr>
          <p:cNvSpPr txBox="1"/>
          <p:nvPr/>
        </p:nvSpPr>
        <p:spPr>
          <a:xfrm>
            <a:off x="0" y="0"/>
            <a:ext cx="11057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什么时候创建连接请求等待队列？有何作用？与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 accept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有什么关系？</a:t>
            </a:r>
          </a:p>
        </p:txBody>
      </p:sp>
    </p:spTree>
    <p:extLst>
      <p:ext uri="{BB962C8B-B14F-4D97-AF65-F5344CB8AC3E}">
        <p14:creationId xmlns:p14="http://schemas.microsoft.com/office/powerpoint/2010/main" val="3536874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277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E1C33A-CBBC-884B-A275-BA706E902614}"/>
              </a:ext>
            </a:extLst>
          </p:cNvPr>
          <p:cNvSpPr txBox="1"/>
          <p:nvPr/>
        </p:nvSpPr>
        <p:spPr>
          <a:xfrm>
            <a:off x="4727676" y="2875002"/>
            <a:ext cx="27366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latin typeface="KaiTi" panose="02010609060101010101" pitchFamily="49" charset="-122"/>
                <a:ea typeface="KaiTi" panose="02010609060101010101" pitchFamily="49" charset="-122"/>
              </a:rPr>
              <a:t>第五章</a:t>
            </a:r>
          </a:p>
        </p:txBody>
      </p:sp>
    </p:spTree>
    <p:extLst>
      <p:ext uri="{BB962C8B-B14F-4D97-AF65-F5344CB8AC3E}">
        <p14:creationId xmlns:p14="http://schemas.microsoft.com/office/powerpoint/2010/main" val="2007095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7260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847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006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1609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236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28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003F37-D0BF-A842-9EDD-590F8A1FE96B}"/>
              </a:ext>
            </a:extLst>
          </p:cNvPr>
          <p:cNvSpPr txBox="1"/>
          <p:nvPr/>
        </p:nvSpPr>
        <p:spPr>
          <a:xfrm>
            <a:off x="953311" y="437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0D44C3-DCAA-E442-90C0-9AE4126391E5}"/>
              </a:ext>
            </a:extLst>
          </p:cNvPr>
          <p:cNvSpPr txBox="1"/>
          <p:nvPr/>
        </p:nvSpPr>
        <p:spPr>
          <a:xfrm>
            <a:off x="0" y="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习题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B5CBB3-020B-4F4B-9FC8-DEC06D686FAA}"/>
              </a:ext>
            </a:extLst>
          </p:cNvPr>
          <p:cNvSpPr txBox="1"/>
          <p:nvPr/>
        </p:nvSpPr>
        <p:spPr>
          <a:xfrm>
            <a:off x="1264596" y="1011677"/>
            <a:ext cx="991329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(1)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(2)</a:t>
            </a:r>
            <a:r>
              <a:rPr kumimoji="1" lang="zh-CN" altLang="en-US" dirty="0"/>
              <a:t> 面向连接的</a:t>
            </a:r>
            <a:r>
              <a:rPr kumimoji="1" lang="en-US" altLang="zh-CN" dirty="0"/>
              <a:t> TCP </a:t>
            </a:r>
            <a:r>
              <a:rPr kumimoji="1" lang="zh-CN" altLang="en-US" dirty="0"/>
              <a:t>套接字传输特性</a:t>
            </a:r>
            <a:endParaRPr kumimoji="1" lang="en-US" altLang="zh-CN" dirty="0"/>
          </a:p>
          <a:p>
            <a:r>
              <a:rPr kumimoji="1" lang="en-US" altLang="zh-CN" dirty="0"/>
              <a:t>①</a:t>
            </a:r>
            <a:r>
              <a:rPr kumimoji="1" lang="zh-CN" altLang="en-US" dirty="0"/>
              <a:t> 数据不会丢失；</a:t>
            </a:r>
            <a:r>
              <a:rPr kumimoji="1" lang="en-US" altLang="zh-CN" dirty="0"/>
              <a:t>②</a:t>
            </a:r>
            <a:r>
              <a:rPr kumimoji="1" lang="zh-CN" altLang="en-US" dirty="0"/>
              <a:t> 按序传输数据；</a:t>
            </a:r>
            <a:r>
              <a:rPr kumimoji="1" lang="en-US" altLang="zh-CN" dirty="0"/>
              <a:t>③</a:t>
            </a:r>
            <a:r>
              <a:rPr kumimoji="1" lang="zh-CN" altLang="en-US" dirty="0"/>
              <a:t> 传输出具不存在数据边界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(3)</a:t>
            </a:r>
            <a:r>
              <a:rPr kumimoji="1" lang="zh-CN" altLang="en-US" dirty="0"/>
              <a:t> 面相消息的 </a:t>
            </a:r>
            <a:r>
              <a:rPr kumimoji="1" lang="en-US" altLang="zh-CN" dirty="0"/>
              <a:t>UDP</a:t>
            </a:r>
            <a:r>
              <a:rPr kumimoji="1" lang="zh-CN" altLang="en-US" dirty="0"/>
              <a:t> 套接字传输特性</a:t>
            </a:r>
            <a:endParaRPr kumimoji="1" lang="en-US" altLang="zh-CN" dirty="0"/>
          </a:p>
          <a:p>
            <a:r>
              <a:rPr kumimoji="1" lang="en-US" altLang="zh-CN" dirty="0"/>
              <a:t>①</a:t>
            </a:r>
            <a:r>
              <a:rPr kumimoji="1" lang="zh-CN" altLang="en-US" dirty="0"/>
              <a:t> 传输数据可能丢失；</a:t>
            </a:r>
            <a:r>
              <a:rPr kumimoji="1" lang="en-US" altLang="zh-CN" dirty="0"/>
              <a:t>②</a:t>
            </a:r>
            <a:r>
              <a:rPr kumimoji="1" lang="zh-CN" altLang="en-US" dirty="0"/>
              <a:t> 有数据边界；</a:t>
            </a:r>
            <a:r>
              <a:rPr kumimoji="1" lang="en-US" altLang="zh-CN" dirty="0"/>
              <a:t>③</a:t>
            </a:r>
            <a:r>
              <a:rPr kumimoji="1" lang="zh-CN" altLang="en-US" dirty="0"/>
              <a:t> 传递快速；</a:t>
            </a:r>
            <a:r>
              <a:rPr kumimoji="1" lang="en-US" altLang="zh-CN" dirty="0"/>
              <a:t>④</a:t>
            </a:r>
            <a:r>
              <a:rPr kumimoji="1" lang="zh-CN" altLang="en-US" dirty="0"/>
              <a:t> 限制每次传递数据大小；</a:t>
            </a:r>
            <a:r>
              <a:rPr kumimoji="1" lang="en-US" altLang="zh-CN" dirty="0"/>
              <a:t>⑤</a:t>
            </a:r>
            <a:r>
              <a:rPr kumimoji="1" lang="zh-CN" altLang="en-US" dirty="0"/>
              <a:t> 不存在连接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(4)</a:t>
            </a:r>
            <a:r>
              <a:rPr kumimoji="1" lang="zh-CN" altLang="en-US" dirty="0"/>
              <a:t> </a:t>
            </a:r>
            <a:r>
              <a:rPr kumimoji="1" lang="en-US" altLang="zh-CN" dirty="0"/>
              <a:t>a.</a:t>
            </a:r>
            <a:r>
              <a:rPr kumimoji="1" lang="zh-CN" altLang="en-US" dirty="0"/>
              <a:t> </a:t>
            </a:r>
            <a:r>
              <a:rPr kumimoji="1" lang="en-US" altLang="zh-CN" dirty="0"/>
              <a:t>UDP;</a:t>
            </a:r>
            <a:r>
              <a:rPr kumimoji="1" lang="zh-CN" altLang="en-US" dirty="0"/>
              <a:t> </a:t>
            </a:r>
            <a:r>
              <a:rPr kumimoji="1" lang="en-US" altLang="zh-CN" dirty="0"/>
              <a:t>b.</a:t>
            </a:r>
            <a:r>
              <a:rPr kumimoji="1" lang="zh-CN" altLang="en-US" dirty="0"/>
              <a:t> </a:t>
            </a:r>
            <a:r>
              <a:rPr kumimoji="1" lang="en-US" altLang="zh-CN" dirty="0"/>
              <a:t>TCP;</a:t>
            </a:r>
            <a:r>
              <a:rPr kumimoji="1" lang="zh-CN" altLang="en-US" dirty="0"/>
              <a:t> </a:t>
            </a:r>
            <a:r>
              <a:rPr kumimoji="1" lang="en-US" altLang="zh-CN" dirty="0"/>
              <a:t>c.</a:t>
            </a:r>
            <a:r>
              <a:rPr kumimoji="1" lang="zh-CN" altLang="en-US" dirty="0"/>
              <a:t> </a:t>
            </a:r>
            <a:r>
              <a:rPr kumimoji="1" lang="en-US" altLang="zh-CN" dirty="0"/>
              <a:t>TCP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(5)</a:t>
            </a:r>
            <a:r>
              <a:rPr kumimoji="1" lang="zh-CN" altLang="en-US" dirty="0"/>
              <a:t> </a:t>
            </a:r>
            <a:r>
              <a:rPr kumimoji="1" lang="en-US" altLang="zh-CN" dirty="0"/>
              <a:t>TCP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(6)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425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92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1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398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8167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6053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344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43408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32657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1289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52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003F37-D0BF-A842-9EDD-590F8A1FE96B}"/>
              </a:ext>
            </a:extLst>
          </p:cNvPr>
          <p:cNvSpPr txBox="1"/>
          <p:nvPr/>
        </p:nvSpPr>
        <p:spPr>
          <a:xfrm>
            <a:off x="953311" y="437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7115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5285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47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E1C33A-CBBC-884B-A275-BA706E902614}"/>
              </a:ext>
            </a:extLst>
          </p:cNvPr>
          <p:cNvSpPr txBox="1"/>
          <p:nvPr/>
        </p:nvSpPr>
        <p:spPr>
          <a:xfrm>
            <a:off x="4734088" y="2875002"/>
            <a:ext cx="27334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latin typeface="KaiTi" panose="02010609060101010101" pitchFamily="49" charset="-122"/>
                <a:ea typeface="KaiTi" panose="02010609060101010101" pitchFamily="49" charset="-122"/>
              </a:rPr>
              <a:t>第三章</a:t>
            </a:r>
          </a:p>
        </p:txBody>
      </p:sp>
    </p:spTree>
    <p:extLst>
      <p:ext uri="{BB962C8B-B14F-4D97-AF65-F5344CB8AC3E}">
        <p14:creationId xmlns:p14="http://schemas.microsoft.com/office/powerpoint/2010/main" val="134192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BBAECB8-91DD-9541-BFD3-75FFFF4C5116}"/>
              </a:ext>
            </a:extLst>
          </p:cNvPr>
          <p:cNvSpPr txBox="1"/>
          <p:nvPr/>
        </p:nvSpPr>
        <p:spPr>
          <a:xfrm>
            <a:off x="0" y="0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IPv4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地址族分类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0D2273-6A28-4740-AF02-5CC65E7A9F46}"/>
              </a:ext>
            </a:extLst>
          </p:cNvPr>
          <p:cNvSpPr txBox="1"/>
          <p:nvPr/>
        </p:nvSpPr>
        <p:spPr>
          <a:xfrm>
            <a:off x="1108953" y="710119"/>
            <a:ext cx="59844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IPv4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4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字节，分为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ABCDE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类别，网络号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+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主机号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IPv6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6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108829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003F37-D0BF-A842-9EDD-590F8A1FE96B}"/>
              </a:ext>
            </a:extLst>
          </p:cNvPr>
          <p:cNvSpPr txBox="1"/>
          <p:nvPr/>
        </p:nvSpPr>
        <p:spPr>
          <a:xfrm>
            <a:off x="953311" y="437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78B0F4-1A3D-4247-B749-1BCFB2AF548D}"/>
              </a:ext>
            </a:extLst>
          </p:cNvPr>
          <p:cNvSpPr txBox="1"/>
          <p:nvPr/>
        </p:nvSpPr>
        <p:spPr>
          <a:xfrm>
            <a:off x="0" y="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端口号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E94EC0-53C7-BF46-93D2-DC63F5B9865C}"/>
              </a:ext>
            </a:extLst>
          </p:cNvPr>
          <p:cNvSpPr txBox="1"/>
          <p:nvPr/>
        </p:nvSpPr>
        <p:spPr>
          <a:xfrm>
            <a:off x="729573" y="807077"/>
            <a:ext cx="95817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同一操作系统内部为了区分不同套接字而设置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16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位构成，范围为：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0~65535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0~1023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为周知端口号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lvl="1"/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TCP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UDP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不会共用端口号，可以重复，即如果某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TCP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套接字使用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9190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端口号，其它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TCP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套接字不可以使用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9190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端口号，但是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UDP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套接字可以使用</a:t>
            </a:r>
          </a:p>
        </p:txBody>
      </p:sp>
    </p:spTree>
    <p:extLst>
      <p:ext uri="{BB962C8B-B14F-4D97-AF65-F5344CB8AC3E}">
        <p14:creationId xmlns:p14="http://schemas.microsoft.com/office/powerpoint/2010/main" val="3055738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003F37-D0BF-A842-9EDD-590F8A1FE96B}"/>
              </a:ext>
            </a:extLst>
          </p:cNvPr>
          <p:cNvSpPr txBox="1"/>
          <p:nvPr/>
        </p:nvSpPr>
        <p:spPr>
          <a:xfrm>
            <a:off x="953311" y="437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FF722E-CA9D-AA47-A0FB-B9A0D4F79428}"/>
              </a:ext>
            </a:extLst>
          </p:cNvPr>
          <p:cNvSpPr txBox="1"/>
          <p:nvPr/>
        </p:nvSpPr>
        <p:spPr>
          <a:xfrm>
            <a:off x="350194" y="478888"/>
            <a:ext cx="10028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为了找到某主机上的某进程，需要用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地址和端口标识，可以用结构体存储这两个变量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1E78D1-85BA-1245-B34A-0C597D52DAB2}"/>
              </a:ext>
            </a:extLst>
          </p:cNvPr>
          <p:cNvSpPr txBox="1"/>
          <p:nvPr/>
        </p:nvSpPr>
        <p:spPr>
          <a:xfrm>
            <a:off x="1293777" y="807077"/>
            <a:ext cx="1045723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sockaddr_in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3B3B3B"/>
                </a:solidFill>
                <a:latin typeface="Menlo" panose="020B0609030804020204" pitchFamily="49" charset="0"/>
              </a:rPr>
              <a:t>	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sa_family_t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sin_family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		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地址族</a:t>
            </a:r>
            <a:endParaRPr kumimoji="1" lang="en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uint16_t</a:t>
            </a:r>
            <a:r>
              <a:rPr lang="zh-CN" altLang="en-US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			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16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位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TCP/UDP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端口号</a:t>
            </a:r>
            <a:endParaRPr kumimoji="1" lang="en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		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32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位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IP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地址</a:t>
            </a:r>
            <a:endParaRPr kumimoji="1" lang="en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char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sin_zero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			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为了与 </a:t>
            </a:r>
            <a:r>
              <a:rPr lang="en-US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sockaddr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结构体保持一致</a:t>
            </a:r>
            <a:endParaRPr kumimoji="1" lang="en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>
              <a:lnSpc>
                <a:spcPct val="50000"/>
              </a:lnSpc>
            </a:pPr>
            <a:endParaRPr lang="en" altLang="zh-CN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in_addr_t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			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32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位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IPv4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地址</a:t>
            </a:r>
            <a:endParaRPr kumimoji="1" lang="en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endParaRPr lang="en" altLang="zh-CN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sockaddr_in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795E26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bind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serv_sock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0C0743-570C-7041-94AD-09C295B0220E}"/>
              </a:ext>
            </a:extLst>
          </p:cNvPr>
          <p:cNvSpPr txBox="1"/>
          <p:nvPr/>
        </p:nvSpPr>
        <p:spPr>
          <a:xfrm>
            <a:off x="0" y="0"/>
            <a:ext cx="2056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Optima" panose="02000503060000020004" pitchFamily="2" charset="0"/>
                <a:ea typeface="KaiTi" panose="02010609060101010101" pitchFamily="49" charset="-122"/>
              </a:rPr>
              <a:t>sockaddr_in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D74F1-B831-2747-8277-87770911D73C}"/>
              </a:ext>
            </a:extLst>
          </p:cNvPr>
          <p:cNvSpPr txBox="1"/>
          <p:nvPr/>
        </p:nvSpPr>
        <p:spPr>
          <a:xfrm>
            <a:off x="350194" y="4996149"/>
            <a:ext cx="8711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可以看到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blind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函数的第二个参数类型为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zh-CN" altLang="en-US" sz="20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结构体指针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A36EA8-8D24-2847-8A2B-D54D5F55E3A7}"/>
              </a:ext>
            </a:extLst>
          </p:cNvPr>
          <p:cNvSpPr txBox="1"/>
          <p:nvPr/>
        </p:nvSpPr>
        <p:spPr>
          <a:xfrm>
            <a:off x="1293777" y="5324298"/>
            <a:ext cx="54864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sa_family_t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sa_family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char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sa_data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31AA49-D59C-E84A-A3F3-DE0D57FC8877}"/>
              </a:ext>
            </a:extLst>
          </p:cNvPr>
          <p:cNvSpPr txBox="1"/>
          <p:nvPr/>
        </p:nvSpPr>
        <p:spPr>
          <a:xfrm>
            <a:off x="6522394" y="5998457"/>
            <a:ext cx="3900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这样就使得满足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14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个字节要求</a:t>
            </a:r>
          </a:p>
        </p:txBody>
      </p:sp>
    </p:spTree>
    <p:extLst>
      <p:ext uri="{BB962C8B-B14F-4D97-AF65-F5344CB8AC3E}">
        <p14:creationId xmlns:p14="http://schemas.microsoft.com/office/powerpoint/2010/main" val="1999136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7F7CC2F-F2DE-2645-BEF7-1EE34EF3B217}"/>
              </a:ext>
            </a:extLst>
          </p:cNvPr>
          <p:cNvSpPr txBox="1"/>
          <p:nvPr/>
        </p:nvSpPr>
        <p:spPr>
          <a:xfrm>
            <a:off x="0" y="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字节序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0536FA-CFE9-BD4B-9A32-B4678306684D}"/>
              </a:ext>
            </a:extLst>
          </p:cNvPr>
          <p:cNvSpPr txBox="1"/>
          <p:nvPr/>
        </p:nvSpPr>
        <p:spPr>
          <a:xfrm>
            <a:off x="1400783" y="894945"/>
            <a:ext cx="2492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大端序：从左向右存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小端序：从右向左存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88F589-1E0C-AF4E-95E0-8FF457BE3955}"/>
              </a:ext>
            </a:extLst>
          </p:cNvPr>
          <p:cNvSpPr txBox="1"/>
          <p:nvPr/>
        </p:nvSpPr>
        <p:spPr>
          <a:xfrm>
            <a:off x="1400783" y="2344366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统一的网络字节序为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大端序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AD77BF-5A9A-754E-9B07-64EFB21B1C4C}"/>
              </a:ext>
            </a:extLst>
          </p:cNvPr>
          <p:cNvSpPr txBox="1"/>
          <p:nvPr/>
        </p:nvSpPr>
        <p:spPr>
          <a:xfrm>
            <a:off x="1400783" y="1710313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数据传出是先传左边的字节，再传右边的</a:t>
            </a:r>
          </a:p>
        </p:txBody>
      </p:sp>
    </p:spTree>
    <p:extLst>
      <p:ext uri="{BB962C8B-B14F-4D97-AF65-F5344CB8AC3E}">
        <p14:creationId xmlns:p14="http://schemas.microsoft.com/office/powerpoint/2010/main" val="129561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</TotalTime>
  <Words>1643</Words>
  <Application>Microsoft Macintosh PowerPoint</Application>
  <PresentationFormat>宽屏</PresentationFormat>
  <Paragraphs>218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KaiTi</vt:lpstr>
      <vt:lpstr>Arial</vt:lpstr>
      <vt:lpstr>Calibri</vt:lpstr>
      <vt:lpstr>Calibri Light</vt:lpstr>
      <vt:lpstr>Menlo</vt:lpstr>
      <vt:lpstr>Optima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付 碧超</cp:lastModifiedBy>
  <cp:revision>97</cp:revision>
  <dcterms:created xsi:type="dcterms:W3CDTF">2013-07-15T20:26:40Z</dcterms:created>
  <dcterms:modified xsi:type="dcterms:W3CDTF">2023-08-13T10:01:18Z</dcterms:modified>
</cp:coreProperties>
</file>