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0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6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3650CF-30B5-9144-8FB7-D390446FDAAF}"/>
              </a:ext>
            </a:extLst>
          </p:cNvPr>
          <p:cNvSpPr txBox="1"/>
          <p:nvPr/>
        </p:nvSpPr>
        <p:spPr>
          <a:xfrm>
            <a:off x="0" y="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bind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0E77E-A396-7946-9837-7367A23594FE}"/>
              </a:ext>
            </a:extLst>
          </p:cNvPr>
          <p:cNvSpPr txBox="1"/>
          <p:nvPr/>
        </p:nvSpPr>
        <p:spPr>
          <a:xfrm>
            <a:off x="1045675" y="807077"/>
            <a:ext cx="89349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</a:t>
            </a:r>
            <a:r>
              <a:rPr lang="en-US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kfd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zh-CN" altLang="en-US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" altLang="zh-CN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domain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 协议簇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P</a:t>
            </a:r>
            <a:r>
              <a:rPr kumimoji="1" lang="en-US" altLang="zh-CN" sz="2000" dirty="0">
                <a:latin typeface="Optima" panose="02000503060000020004" pitchFamily="2" charset="0"/>
              </a:rPr>
              <a:t>rotocol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F</a:t>
            </a:r>
            <a:r>
              <a:rPr kumimoji="1" lang="en-US" altLang="zh-CN" sz="2000" dirty="0">
                <a:latin typeface="Optima" panose="02000503060000020004" pitchFamily="2" charset="0"/>
              </a:rPr>
              <a:t>amily)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</a:t>
            </a:r>
            <a:r>
              <a:rPr kumimoji="1" lang="en-US" altLang="zh-CN" sz="2000" dirty="0">
                <a:latin typeface="Optima" panose="02000503060000020004" pitchFamily="2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IPv4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PF_INET6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type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	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SOCK_STREAM</a:t>
            </a:r>
            <a:r>
              <a:rPr kumimoji="1" lang="en-US" altLang="zh-CN" sz="2000" dirty="0">
                <a:latin typeface="Optima" panose="02000503060000020004" pitchFamily="2" charset="0"/>
              </a:rPr>
              <a:t>) </a:t>
            </a:r>
            <a:r>
              <a:rPr kumimoji="1" lang="zh-CN" altLang="en-US" sz="2000" dirty="0">
                <a:latin typeface="Optima" panose="02000503060000020004" pitchFamily="2" charset="0"/>
              </a:rPr>
              <a:t>还是</a:t>
            </a:r>
            <a:r>
              <a:rPr kumimoji="1" lang="en-US" altLang="zh-CN" sz="2000" dirty="0">
                <a:latin typeface="Optima" panose="02000503060000020004" pitchFamily="2" charset="0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SOCK_DGRAM</a:t>
            </a:r>
            <a:r>
              <a:rPr kumimoji="1" lang="en-US" altLang="zh-CN" sz="2000" dirty="0">
                <a:latin typeface="Optima" panose="02000503060000020004" pitchFamily="2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protocol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最终决定所采用的协议，一般为 </a:t>
            </a:r>
            <a:r>
              <a:rPr kumimoji="1" lang="en-US" altLang="zh-CN" sz="2000" dirty="0">
                <a:latin typeface="Optima" panose="02000503060000020004" pitchFamily="2" charset="0"/>
              </a:rPr>
              <a:t>0</a:t>
            </a:r>
            <a:endParaRPr lang="en" altLang="zh-CN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4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9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40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75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90B1B9-9E42-7342-BD07-64E1F0B220EE}"/>
              </a:ext>
            </a:extLst>
          </p:cNvPr>
          <p:cNvSpPr txBox="1"/>
          <p:nvPr/>
        </p:nvSpPr>
        <p:spPr>
          <a:xfrm>
            <a:off x="710117" y="455130"/>
            <a:ext cx="9591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socket(int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domain,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type,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protocol);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domain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 协议簇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P</a:t>
            </a:r>
            <a:r>
              <a:rPr kumimoji="1" lang="en-US" altLang="zh-CN" sz="2000" dirty="0">
                <a:latin typeface="Optima" panose="02000503060000020004" pitchFamily="2" charset="0"/>
              </a:rPr>
              <a:t>rotocol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F</a:t>
            </a:r>
            <a:r>
              <a:rPr kumimoji="1" lang="en-US" altLang="zh-CN" sz="2000" dirty="0">
                <a:latin typeface="Optima" panose="02000503060000020004" pitchFamily="2" charset="0"/>
              </a:rPr>
              <a:t>amily)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</a:t>
            </a:r>
            <a:r>
              <a:rPr kumimoji="1" lang="en-US" altLang="zh-CN" sz="2000" dirty="0">
                <a:latin typeface="Optima" panose="02000503060000020004" pitchFamily="2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IPv4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PF_INET6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type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	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SOCK_STREAM</a:t>
            </a:r>
            <a:r>
              <a:rPr kumimoji="1" lang="en-US" altLang="zh-CN" sz="2000" dirty="0">
                <a:latin typeface="Optima" panose="02000503060000020004" pitchFamily="2" charset="0"/>
              </a:rPr>
              <a:t>) </a:t>
            </a:r>
            <a:r>
              <a:rPr kumimoji="1" lang="zh-CN" altLang="en-US" sz="2000" dirty="0">
                <a:latin typeface="Optima" panose="02000503060000020004" pitchFamily="2" charset="0"/>
              </a:rPr>
              <a:t>还是</a:t>
            </a:r>
            <a:r>
              <a:rPr kumimoji="1" lang="en-US" altLang="zh-CN" sz="2000" dirty="0">
                <a:latin typeface="Optima" panose="02000503060000020004" pitchFamily="2" charset="0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SOCK_DGRAM</a:t>
            </a:r>
            <a:r>
              <a:rPr kumimoji="1" lang="en-US" altLang="zh-CN" sz="2000" dirty="0">
                <a:latin typeface="Optima" panose="02000503060000020004" pitchFamily="2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protocol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最终决定所采用的协议，一般为 </a:t>
            </a:r>
            <a:r>
              <a:rPr kumimoji="1" lang="en-US" altLang="zh-CN" sz="2000" dirty="0">
                <a:latin typeface="Optima" panose="02000503060000020004" pitchFamily="2" charset="0"/>
              </a:rPr>
              <a:t>0</a:t>
            </a:r>
            <a:endParaRPr kumimoji="1" lang="zh-CN" altLang="en-US" sz="2000" dirty="0">
              <a:latin typeface="Optima" panose="0200050306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EF818-BA2E-5743-B50C-D6E5BDCFA307}"/>
              </a:ext>
            </a:extLst>
          </p:cNvPr>
          <p:cNvSpPr txBox="1"/>
          <p:nvPr/>
        </p:nvSpPr>
        <p:spPr>
          <a:xfrm>
            <a:off x="978324" y="1074190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C4FF5B-8F21-5E4C-B005-C740F1F5F5D9}"/>
              </a:ext>
            </a:extLst>
          </p:cNvPr>
          <p:cNvSpPr txBox="1"/>
          <p:nvPr/>
        </p:nvSpPr>
        <p:spPr>
          <a:xfrm>
            <a:off x="1284051" y="229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C4BA5-0A59-CE40-946B-70571604D736}"/>
              </a:ext>
            </a:extLst>
          </p:cNvPr>
          <p:cNvSpPr txBox="1"/>
          <p:nvPr/>
        </p:nvSpPr>
        <p:spPr>
          <a:xfrm>
            <a:off x="710117" y="3075057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：数据不存在边界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：数据存在边界，接收数据的次数和传输次数相同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CF08F-664F-CE43-8CFA-966659EDE153}"/>
              </a:ext>
            </a:extLst>
          </p:cNvPr>
          <p:cNvSpPr txBox="1"/>
          <p:nvPr/>
        </p:nvSpPr>
        <p:spPr>
          <a:xfrm>
            <a:off x="710117" y="4343560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tcp_client.c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FAC5C4-8100-3346-8F21-71648C8D21A2}"/>
              </a:ext>
            </a:extLst>
          </p:cNvPr>
          <p:cNvSpPr txBox="1"/>
          <p:nvPr/>
        </p:nvSpPr>
        <p:spPr>
          <a:xfrm>
            <a:off x="2281830" y="4469981"/>
            <a:ext cx="847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证明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传输的数据不存在数据边界，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调用次数不同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server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调用一次，而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client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每次读取一个字节，调用多次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A46C85-B6CC-0647-8BF8-14034718B399}"/>
              </a:ext>
            </a:extLst>
          </p:cNvPr>
          <p:cNvSpPr txBox="1"/>
          <p:nvPr/>
        </p:nvSpPr>
        <p:spPr>
          <a:xfrm>
            <a:off x="710117" y="4904177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</a:t>
            </a:r>
            <a:r>
              <a:rPr lang="en-US" altLang="zh-CN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server</a:t>
            </a:r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3145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D44C3-DCAA-E442-90C0-9AE4126391E5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5CBB3-020B-4F4B-9FC8-DEC06D686FAA}"/>
              </a:ext>
            </a:extLst>
          </p:cNvPr>
          <p:cNvSpPr txBox="1"/>
          <p:nvPr/>
        </p:nvSpPr>
        <p:spPr>
          <a:xfrm>
            <a:off x="1264596" y="1011677"/>
            <a:ext cx="99132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面向连接的</a:t>
            </a:r>
            <a:r>
              <a:rPr kumimoji="1" lang="en-US" altLang="zh-CN" dirty="0"/>
              <a:t> TCP </a:t>
            </a:r>
            <a:r>
              <a:rPr kumimoji="1" lang="zh-CN" altLang="en-US" dirty="0"/>
              <a:t>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数据不会丢失；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按序传输数据；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传输出具不存在数据边界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(3)</a:t>
            </a:r>
            <a:r>
              <a:rPr kumimoji="1" lang="zh-CN" altLang="en-US" dirty="0"/>
              <a:t> 面相消息的 </a:t>
            </a:r>
            <a:r>
              <a:rPr kumimoji="1" lang="en-US" altLang="zh-CN" dirty="0"/>
              <a:t>UDP</a:t>
            </a:r>
            <a:r>
              <a:rPr kumimoji="1" lang="zh-CN" altLang="en-US" dirty="0"/>
              <a:t> 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传输数据可能丢失；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有数据边界；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传递快速；</a:t>
            </a:r>
            <a:r>
              <a:rPr kumimoji="1" lang="en-US" altLang="zh-CN" dirty="0"/>
              <a:t>④</a:t>
            </a:r>
            <a:r>
              <a:rPr kumimoji="1" lang="zh-CN" altLang="en-US" dirty="0"/>
              <a:t> 限制每次传递数据大小；</a:t>
            </a:r>
            <a:r>
              <a:rPr kumimoji="1" lang="en-US" altLang="zh-CN" dirty="0"/>
              <a:t>⑤</a:t>
            </a:r>
            <a:r>
              <a:rPr kumimoji="1" lang="zh-CN" altLang="en-US" dirty="0"/>
              <a:t> 不存在连接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a.</a:t>
            </a:r>
            <a:r>
              <a:rPr kumimoji="1" lang="zh-CN" altLang="en-US" dirty="0"/>
              <a:t> </a:t>
            </a:r>
            <a:r>
              <a:rPr kumimoji="1" lang="en-US" altLang="zh-CN" dirty="0"/>
              <a:t>UDP;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1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3419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BAECB8-91DD-9541-BFD3-75FFFF4C5116}"/>
              </a:ext>
            </a:extLst>
          </p:cNvPr>
          <p:cNvSpPr txBox="1"/>
          <p:nvPr/>
        </p:nvSpPr>
        <p:spPr>
          <a:xfrm>
            <a:off x="0" y="0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地址族分类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D2273-6A28-4740-AF02-5CC65E7A9F46}"/>
              </a:ext>
            </a:extLst>
          </p:cNvPr>
          <p:cNvSpPr txBox="1"/>
          <p:nvPr/>
        </p:nvSpPr>
        <p:spPr>
          <a:xfrm>
            <a:off x="1108953" y="710119"/>
            <a:ext cx="598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字节，分为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ABCDE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类别，网络号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主机号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0882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78B0F4-1A3D-4247-B749-1BCFB2AF548D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端口号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94EC0-53C7-BF46-93D2-DC63F5B9865C}"/>
              </a:ext>
            </a:extLst>
          </p:cNvPr>
          <p:cNvSpPr txBox="1"/>
          <p:nvPr/>
        </p:nvSpPr>
        <p:spPr>
          <a:xfrm>
            <a:off x="729573" y="807077"/>
            <a:ext cx="9581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同一操作系统内部为了区分不同套接字而设置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位构成，范围为：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0~65535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0~1023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为周知端口号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lvl="1"/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不会共用端口号，可以重复，即如果某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端口号，其它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套接字不可以使用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端口号，但是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套接字可以使用</a:t>
            </a:r>
          </a:p>
        </p:txBody>
      </p:sp>
    </p:spTree>
    <p:extLst>
      <p:ext uri="{BB962C8B-B14F-4D97-AF65-F5344CB8AC3E}">
        <p14:creationId xmlns:p14="http://schemas.microsoft.com/office/powerpoint/2010/main" val="30557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FF722E-CA9D-AA47-A0FB-B9A0D4F79428}"/>
              </a:ext>
            </a:extLst>
          </p:cNvPr>
          <p:cNvSpPr txBox="1"/>
          <p:nvPr/>
        </p:nvSpPr>
        <p:spPr>
          <a:xfrm>
            <a:off x="350194" y="478888"/>
            <a:ext cx="1002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为了找到某主机上的某进程，需要用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地址和端口标识，可以用结构体存储这两个变量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1E78D1-85BA-1245-B34A-0C597D52DAB2}"/>
              </a:ext>
            </a:extLst>
          </p:cNvPr>
          <p:cNvSpPr txBox="1"/>
          <p:nvPr/>
        </p:nvSpPr>
        <p:spPr>
          <a:xfrm>
            <a:off x="1293777" y="807077"/>
            <a:ext cx="10457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地址族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uint16_t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TCP/UDP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端口号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sin_zero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为了与 </a:t>
            </a:r>
            <a:r>
              <a:rPr lang="en-US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sockaddr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结构体保持一致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ct val="50000"/>
              </a:lnSpc>
            </a:pPr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IPv4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C0743-570C-7041-94AD-09C295B0220E}"/>
              </a:ext>
            </a:extLst>
          </p:cNvPr>
          <p:cNvSpPr txBox="1"/>
          <p:nvPr/>
        </p:nvSpPr>
        <p:spPr>
          <a:xfrm>
            <a:off x="0" y="0"/>
            <a:ext cx="205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sockaddr_in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D74F1-B831-2747-8277-87770911D73C}"/>
              </a:ext>
            </a:extLst>
          </p:cNvPr>
          <p:cNvSpPr txBox="1"/>
          <p:nvPr/>
        </p:nvSpPr>
        <p:spPr>
          <a:xfrm>
            <a:off x="350194" y="4996149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可以看到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函数的第二个参数类型为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结构体指针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A36EA8-8D24-2847-8A2B-D54D5F55E3A7}"/>
              </a:ext>
            </a:extLst>
          </p:cNvPr>
          <p:cNvSpPr txBox="1"/>
          <p:nvPr/>
        </p:nvSpPr>
        <p:spPr>
          <a:xfrm>
            <a:off x="1293777" y="5324298"/>
            <a:ext cx="5486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sa_data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31AA49-D59C-E84A-A3F3-DE0D57FC8877}"/>
              </a:ext>
            </a:extLst>
          </p:cNvPr>
          <p:cNvSpPr txBox="1"/>
          <p:nvPr/>
        </p:nvSpPr>
        <p:spPr>
          <a:xfrm>
            <a:off x="6522394" y="59984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这样就使得满足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个字节要求</a:t>
            </a:r>
          </a:p>
        </p:txBody>
      </p:sp>
    </p:spTree>
    <p:extLst>
      <p:ext uri="{BB962C8B-B14F-4D97-AF65-F5344CB8AC3E}">
        <p14:creationId xmlns:p14="http://schemas.microsoft.com/office/powerpoint/2010/main" val="19991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6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594</Words>
  <Application>Microsoft Macintosh PowerPoint</Application>
  <PresentationFormat>宽屏</PresentationFormat>
  <Paragraphs>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KaiTi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44</cp:revision>
  <dcterms:created xsi:type="dcterms:W3CDTF">2013-07-15T20:26:40Z</dcterms:created>
  <dcterms:modified xsi:type="dcterms:W3CDTF">2023-08-11T12:28:48Z</dcterms:modified>
</cp:coreProperties>
</file>