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5" r:id="rId4"/>
    <p:sldId id="274" r:id="rId5"/>
    <p:sldId id="257" r:id="rId6"/>
    <p:sldId id="272" r:id="rId7"/>
    <p:sldId id="275" r:id="rId8"/>
    <p:sldId id="276" r:id="rId9"/>
    <p:sldId id="271" r:id="rId10"/>
    <p:sldId id="270" r:id="rId11"/>
    <p:sldId id="260" r:id="rId12"/>
    <p:sldId id="266" r:id="rId13"/>
    <p:sldId id="267" r:id="rId14"/>
    <p:sldId id="268" r:id="rId15"/>
    <p:sldId id="261" r:id="rId16"/>
    <p:sldId id="26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戴" initials="超" lastIdx="1" clrIdx="0">
    <p:extLst>
      <p:ext uri="{19B8F6BF-5375-455C-9EA6-DF929625EA0E}">
        <p15:presenceInfo xmlns:p15="http://schemas.microsoft.com/office/powerpoint/2012/main" userId="61a52765c86c6a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1T20:02:24.4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buko.com/infodetail-2646495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dirty="0"/>
              <a:t>电商平台用户行为分析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893D5EB-D49D-49A4-87B8-6680829E5D3C}"/>
              </a:ext>
            </a:extLst>
          </p:cNvPr>
          <p:cNvSpPr txBox="1">
            <a:spLocks/>
          </p:cNvSpPr>
          <p:nvPr/>
        </p:nvSpPr>
        <p:spPr>
          <a:xfrm>
            <a:off x="1610686" y="3681871"/>
            <a:ext cx="9291786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zh-CN" altLang="en-US" sz="1800" dirty="0"/>
              <a:t>将需求描述为指标，从用户的行为日志中提取有价值的维度信息来计算指标</a:t>
            </a:r>
          </a:p>
        </p:txBody>
      </p:sp>
    </p:spTree>
    <p:extLst>
      <p:ext uri="{BB962C8B-B14F-4D97-AF65-F5344CB8AC3E}">
        <p14:creationId xmlns:p14="http://schemas.microsoft.com/office/powerpoint/2010/main" val="250193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79" y="184558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数据处理展示阶段：实时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2AE49F-1550-428C-9F2F-7991BA94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9" y="1486143"/>
            <a:ext cx="3641760" cy="31613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21D1A4F-8948-4F2C-8491-6C0B73405C5B}"/>
              </a:ext>
            </a:extLst>
          </p:cNvPr>
          <p:cNvSpPr/>
          <p:nvPr/>
        </p:nvSpPr>
        <p:spPr>
          <a:xfrm>
            <a:off x="5784207" y="2540153"/>
            <a:ext cx="1153488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mysql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B458E3-725B-4DA7-9CDC-06DF9553E079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4491329" y="3066822"/>
            <a:ext cx="1292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EE9C62C-053F-4170-89A7-A67E2ECC9AEF}"/>
              </a:ext>
            </a:extLst>
          </p:cNvPr>
          <p:cNvSpPr/>
          <p:nvPr/>
        </p:nvSpPr>
        <p:spPr>
          <a:xfrm>
            <a:off x="7344835" y="2540153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javaweb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8295DF-5DAA-4B72-9F54-58794C28656B}"/>
              </a:ext>
            </a:extLst>
          </p:cNvPr>
          <p:cNvCxnSpPr/>
          <p:nvPr/>
        </p:nvCxnSpPr>
        <p:spPr>
          <a:xfrm>
            <a:off x="6879246" y="3066821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1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19879"/>
            <a:ext cx="9352073" cy="1222310"/>
          </a:xfrm>
        </p:spPr>
        <p:txBody>
          <a:bodyPr/>
          <a:lstStyle/>
          <a:p>
            <a:pPr algn="ctr"/>
            <a:r>
              <a:rPr lang="zh-CN" altLang="en-US" sz="7200" dirty="0"/>
              <a:t>需求分析和代码实现</a:t>
            </a:r>
            <a:br>
              <a:rPr lang="zh-CN" altLang="en-US" sz="7200" dirty="0"/>
            </a:br>
            <a:endParaRPr lang="zh-CN" altLang="en-US" sz="7200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F8EB0FF2-F3F1-4BB8-9A28-5E85FAAC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206" y="1516504"/>
            <a:ext cx="4454554" cy="36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CC39429-C988-46FF-B6BC-1896037A28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0438" y="163586"/>
            <a:ext cx="7637320" cy="1896806"/>
          </a:xfrm>
          <a:prstGeom prst="rect">
            <a:avLst/>
          </a:prstGeom>
        </p:spPr>
      </p:pic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346" y="2592197"/>
            <a:ext cx="10808963" cy="4102217"/>
          </a:xfrm>
        </p:spPr>
        <p:txBody>
          <a:bodyPr/>
          <a:lstStyle/>
          <a:p>
            <a:r>
              <a:rPr lang="zh-CN" altLang="en-US" dirty="0"/>
              <a:t>表：</a:t>
            </a:r>
            <a:endParaRPr lang="en-US" altLang="zh-CN" dirty="0"/>
          </a:p>
          <a:p>
            <a:r>
              <a:rPr lang="en-US" altLang="zh-CN" dirty="0" err="1"/>
              <a:t>session_stat_ratio</a:t>
            </a:r>
            <a:r>
              <a:rPr lang="en-US" altLang="zh-CN" dirty="0"/>
              <a:t>  </a:t>
            </a:r>
            <a:r>
              <a:rPr lang="zh-CN" altLang="en-US" dirty="0"/>
              <a:t>时长、步长占比</a:t>
            </a:r>
            <a:endParaRPr lang="en-US" altLang="zh-CN" dirty="0"/>
          </a:p>
          <a:p>
            <a:r>
              <a:rPr lang="en-US" altLang="zh-CN" dirty="0" err="1"/>
              <a:t>session_random_extract</a:t>
            </a:r>
            <a:r>
              <a:rPr lang="en-US" altLang="zh-CN" dirty="0"/>
              <a:t> </a:t>
            </a:r>
            <a:r>
              <a:rPr lang="zh-CN" altLang="en-US" dirty="0"/>
              <a:t>随机抽取</a:t>
            </a:r>
            <a:endParaRPr lang="en-US" altLang="zh-CN" dirty="0"/>
          </a:p>
          <a:p>
            <a:r>
              <a:rPr lang="en-US" altLang="zh-CN" dirty="0" err="1"/>
              <a:t>session_detail</a:t>
            </a:r>
            <a:r>
              <a:rPr lang="en-US" altLang="zh-CN" dirty="0"/>
              <a:t>   </a:t>
            </a:r>
            <a:r>
              <a:rPr lang="zh-CN" altLang="en-US" dirty="0"/>
              <a:t>随机抽取的</a:t>
            </a:r>
            <a:r>
              <a:rPr lang="en-US" altLang="zh-CN" dirty="0"/>
              <a:t>session</a:t>
            </a:r>
            <a:r>
              <a:rPr lang="zh-CN" altLang="en-US" dirty="0"/>
              <a:t>的明细数据，用来进行分析</a:t>
            </a:r>
            <a:endParaRPr lang="en-US" altLang="zh-CN" dirty="0"/>
          </a:p>
          <a:p>
            <a:r>
              <a:rPr lang="en-US" altLang="zh-CN" dirty="0"/>
              <a:t>top10_category </a:t>
            </a:r>
            <a:r>
              <a:rPr lang="zh-CN" altLang="en-US" dirty="0"/>
              <a:t>按点击数、下单、付款数求</a:t>
            </a:r>
            <a:r>
              <a:rPr lang="en-US" altLang="zh-CN" dirty="0"/>
              <a:t>top10</a:t>
            </a:r>
            <a:r>
              <a:rPr lang="zh-CN" altLang="en-US" dirty="0"/>
              <a:t>的</a:t>
            </a:r>
            <a:r>
              <a:rPr lang="en-US" altLang="zh-CN" dirty="0"/>
              <a:t>category</a:t>
            </a:r>
          </a:p>
          <a:p>
            <a:r>
              <a:rPr lang="en-US" altLang="zh-CN" dirty="0"/>
              <a:t>top10_session </a:t>
            </a:r>
          </a:p>
          <a:p>
            <a:r>
              <a:rPr lang="zh-CN" altLang="en-US" dirty="0"/>
              <a:t>     在</a:t>
            </a:r>
            <a:r>
              <a:rPr lang="en-US" altLang="zh-CN" dirty="0"/>
              <a:t>top10_category</a:t>
            </a:r>
            <a:r>
              <a:rPr lang="zh-CN" altLang="en-US" dirty="0"/>
              <a:t>中的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top10</a:t>
            </a:r>
            <a:r>
              <a:rPr lang="zh-CN" altLang="en-US" dirty="0"/>
              <a:t>商品中获取点击次数最高的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session</a:t>
            </a:r>
          </a:p>
          <a:p>
            <a:r>
              <a:rPr lang="zh-CN" altLang="en-US" dirty="0"/>
              <a:t>累加器</a:t>
            </a:r>
            <a:endParaRPr lang="en-US" altLang="zh-CN" dirty="0"/>
          </a:p>
          <a:p>
            <a:r>
              <a:rPr lang="zh-CN" altLang="en-US" dirty="0"/>
              <a:t>广播变量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55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843" y="486562"/>
            <a:ext cx="11316748" cy="454683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求指定页面切片之间的单跳转化率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表 </a:t>
            </a:r>
            <a:r>
              <a:rPr lang="en-US" altLang="zh-CN" sz="3600" dirty="0" err="1"/>
              <a:t>page_split_convert_rate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11220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>
            <a:extLst>
              <a:ext uri="{FF2B5EF4-FFF2-40B4-BE49-F238E27FC236}">
                <a16:creationId xmlns:a16="http://schemas.microsoft.com/office/drawing/2014/main" id="{BCD3F921-F75E-4D96-9863-92C44BB7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34" y="494951"/>
            <a:ext cx="11052244" cy="822121"/>
          </a:xfrm>
        </p:spPr>
        <p:txBody>
          <a:bodyPr>
            <a:normAutofit/>
          </a:bodyPr>
          <a:lstStyle/>
          <a:p>
            <a:r>
              <a:rPr lang="zh-CN" altLang="zh-CN" sz="4400" dirty="0"/>
              <a:t>各区域</a:t>
            </a:r>
            <a:r>
              <a:rPr lang="en-US" altLang="zh-CN" sz="4400" dirty="0"/>
              <a:t>top3</a:t>
            </a:r>
            <a:r>
              <a:rPr lang="zh-CN" altLang="zh-CN" sz="4400" dirty="0"/>
              <a:t>商品统计，</a:t>
            </a:r>
            <a:r>
              <a:rPr lang="en-US" altLang="zh-CN" sz="4400" dirty="0"/>
              <a:t>top3 </a:t>
            </a:r>
            <a:r>
              <a:rPr lang="zh-CN" altLang="zh-CN" sz="4400" dirty="0"/>
              <a:t>通过</a:t>
            </a:r>
            <a:r>
              <a:rPr lang="en-US" altLang="zh-CN" sz="4400" dirty="0"/>
              <a:t>2</a:t>
            </a:r>
            <a:r>
              <a:rPr lang="zh-CN" altLang="zh-CN" sz="4400" dirty="0"/>
              <a:t>次排序</a:t>
            </a:r>
            <a:endParaRPr lang="zh-CN" altLang="en-US" sz="44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E36342D-09E5-4967-B87C-D3ECA54A76ED}"/>
              </a:ext>
            </a:extLst>
          </p:cNvPr>
          <p:cNvSpPr txBox="1">
            <a:spLocks/>
          </p:cNvSpPr>
          <p:nvPr/>
        </p:nvSpPr>
        <p:spPr>
          <a:xfrm>
            <a:off x="947955" y="1544973"/>
            <a:ext cx="10873531" cy="3337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/>
              <a:t>Sparksql</a:t>
            </a:r>
            <a:r>
              <a:rPr lang="zh-CN" altLang="en-US" sz="4400" dirty="0"/>
              <a:t>创建临时</a:t>
            </a:r>
            <a:r>
              <a:rPr lang="en-US" altLang="zh-CN" sz="4400" dirty="0"/>
              <a:t>view</a:t>
            </a:r>
            <a:br>
              <a:rPr lang="en-US" altLang="zh-CN" sz="4400" dirty="0"/>
            </a:br>
            <a:r>
              <a:rPr lang="en-US" altLang="zh-CN" sz="4400" dirty="0"/>
              <a:t>UDF</a:t>
            </a:r>
            <a:r>
              <a:rPr lang="zh-CN" altLang="en-US" sz="4400" dirty="0"/>
              <a:t>，</a:t>
            </a:r>
            <a:r>
              <a:rPr lang="en-US" altLang="zh-CN" sz="4400" dirty="0"/>
              <a:t>UDAF</a:t>
            </a:r>
          </a:p>
          <a:p>
            <a:r>
              <a:rPr lang="zh-CN" altLang="en-US" sz="4400" dirty="0"/>
              <a:t>开窗函数 排序</a:t>
            </a:r>
            <a:endParaRPr lang="en-US" altLang="zh-CN" sz="4400" dirty="0"/>
          </a:p>
          <a:p>
            <a:r>
              <a:rPr lang="zh-CN" altLang="en-US" sz="4400" dirty="0"/>
              <a:t>表 </a:t>
            </a:r>
            <a:r>
              <a:rPr lang="en-US" altLang="zh-CN" sz="4400" dirty="0"/>
              <a:t>area_top3_product</a:t>
            </a:r>
            <a:br>
              <a:rPr lang="en-US" altLang="zh-CN" sz="4400" dirty="0"/>
            </a:br>
            <a:br>
              <a:rPr lang="en-US" altLang="zh-CN" sz="4400" dirty="0"/>
            </a:br>
            <a:endParaRPr lang="en-US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408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98" y="2290194"/>
            <a:ext cx="8726228" cy="445455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r>
              <a:rPr lang="zh-CN" altLang="en-US" dirty="0"/>
              <a:t>作为数据的作用域</a:t>
            </a:r>
            <a:endParaRPr lang="en-US" altLang="zh-CN" dirty="0"/>
          </a:p>
          <a:p>
            <a:r>
              <a:rPr lang="en-US" altLang="zh-CN" dirty="0" err="1"/>
              <a:t>foreachRDD</a:t>
            </a:r>
            <a:endParaRPr lang="en-US" altLang="zh-CN" dirty="0"/>
          </a:p>
          <a:p>
            <a:r>
              <a:rPr lang="en-US" altLang="zh-CN" dirty="0" err="1"/>
              <a:t>foreachPartition</a:t>
            </a:r>
            <a:r>
              <a:rPr lang="en-US" altLang="zh-CN" dirty="0"/>
              <a:t>  </a:t>
            </a:r>
            <a:r>
              <a:rPr lang="zh-CN" altLang="en-US" dirty="0"/>
              <a:t>一个</a:t>
            </a:r>
            <a:r>
              <a:rPr lang="en-US" altLang="zh-CN" dirty="0"/>
              <a:t>partition</a:t>
            </a:r>
            <a:r>
              <a:rPr lang="zh-CN" altLang="en-US" dirty="0"/>
              <a:t>建一个</a:t>
            </a:r>
            <a:r>
              <a:rPr lang="en-US" altLang="zh-CN" dirty="0" err="1"/>
              <a:t>mysql</a:t>
            </a:r>
            <a:r>
              <a:rPr lang="zh-CN" altLang="en-US" dirty="0"/>
              <a:t>连接对象，节省资源</a:t>
            </a:r>
            <a:endParaRPr lang="en-US" altLang="zh-CN" dirty="0"/>
          </a:p>
          <a:p>
            <a:r>
              <a:rPr lang="en-US" altLang="zh-CN" dirty="0" err="1"/>
              <a:t>updateStateByKey</a:t>
            </a:r>
            <a:r>
              <a:rPr lang="en-US" altLang="zh-CN" dirty="0"/>
              <a:t> checkpoint</a:t>
            </a:r>
          </a:p>
          <a:p>
            <a:r>
              <a:rPr lang="zh-CN" altLang="zh-CN" dirty="0"/>
              <a:t>窗口算子</a:t>
            </a:r>
            <a:r>
              <a:rPr lang="en-US" altLang="zh-CN" dirty="0"/>
              <a:t>  </a:t>
            </a:r>
            <a:r>
              <a:rPr lang="en-US" altLang="zh-CN" dirty="0" err="1"/>
              <a:t>reduceByKeyAndWindow</a:t>
            </a:r>
            <a:endParaRPr lang="en-US" altLang="zh-CN" dirty="0"/>
          </a:p>
          <a:p>
            <a:r>
              <a:rPr lang="zh-CN" altLang="en-US" dirty="0"/>
              <a:t>表 </a:t>
            </a:r>
            <a:endParaRPr lang="en-US" altLang="zh-CN" dirty="0"/>
          </a:p>
          <a:p>
            <a:r>
              <a:rPr lang="en-US" altLang="zh-CN" dirty="0" err="1"/>
              <a:t>ad_blacklist</a:t>
            </a:r>
            <a:r>
              <a:rPr lang="en-US" altLang="zh-CN" dirty="0"/>
              <a:t>  </a:t>
            </a:r>
            <a:r>
              <a:rPr lang="zh-CN" altLang="en-US" dirty="0"/>
              <a:t>黑名单</a:t>
            </a:r>
            <a:endParaRPr lang="en-US" altLang="zh-CN" dirty="0"/>
          </a:p>
          <a:p>
            <a:r>
              <a:rPr lang="en-US" altLang="zh-CN" dirty="0" err="1"/>
              <a:t>ad_user_click_count</a:t>
            </a:r>
            <a:r>
              <a:rPr lang="en-US" altLang="zh-CN" dirty="0"/>
              <a:t> </a:t>
            </a:r>
            <a:r>
              <a:rPr lang="zh-CN" altLang="en-US" dirty="0"/>
              <a:t>用户和广告为</a:t>
            </a:r>
            <a:r>
              <a:rPr lang="en-US" altLang="zh-CN" dirty="0"/>
              <a:t>key</a:t>
            </a:r>
            <a:r>
              <a:rPr lang="zh-CN" altLang="en-US" dirty="0"/>
              <a:t> 统计点击次数</a:t>
            </a:r>
            <a:endParaRPr lang="en-US" altLang="zh-CN" dirty="0"/>
          </a:p>
          <a:p>
            <a:r>
              <a:rPr lang="en-US" altLang="zh-CN" dirty="0" err="1"/>
              <a:t>ad_stat</a:t>
            </a:r>
            <a:r>
              <a:rPr lang="en-US" altLang="zh-CN" dirty="0"/>
              <a:t> 	</a:t>
            </a:r>
            <a:r>
              <a:rPr lang="zh-CN" altLang="en-US" dirty="0"/>
              <a:t>每天各省各城市广告点击量实时统计</a:t>
            </a:r>
            <a:endParaRPr lang="en-US" altLang="zh-CN" dirty="0"/>
          </a:p>
          <a:p>
            <a:r>
              <a:rPr lang="en-US" altLang="zh-CN" dirty="0"/>
              <a:t>ad_province_top3  </a:t>
            </a:r>
            <a:r>
              <a:rPr lang="zh-CN" altLang="en-US" dirty="0"/>
              <a:t>每天各省份的</a:t>
            </a:r>
            <a:r>
              <a:rPr lang="en-US" altLang="zh-CN" dirty="0"/>
              <a:t>top3</a:t>
            </a:r>
            <a:r>
              <a:rPr lang="zh-CN" altLang="en-US" dirty="0"/>
              <a:t>热门广告</a:t>
            </a:r>
            <a:endParaRPr lang="en-US" altLang="zh-CN" dirty="0"/>
          </a:p>
          <a:p>
            <a:r>
              <a:rPr lang="en-US" altLang="zh-CN" dirty="0" err="1"/>
              <a:t>ad_click_trend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EDC33-9A80-49D5-A858-6614B49FD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507" y="0"/>
            <a:ext cx="6174411" cy="22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00669"/>
            <a:ext cx="9216565" cy="1157680"/>
          </a:xfrm>
        </p:spPr>
        <p:txBody>
          <a:bodyPr/>
          <a:lstStyle/>
          <a:p>
            <a:pPr algn="ctr"/>
            <a:r>
              <a:rPr lang="en-US" altLang="zh-CN" sz="7200" dirty="0"/>
              <a:t>UI</a:t>
            </a:r>
            <a:r>
              <a:rPr lang="zh-CN" altLang="en-US" sz="7200" dirty="0"/>
              <a:t>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570" y="1409350"/>
            <a:ext cx="9848675" cy="4630723"/>
          </a:xfrm>
        </p:spPr>
        <p:txBody>
          <a:bodyPr/>
          <a:lstStyle/>
          <a:p>
            <a:r>
              <a:rPr lang="zh-CN" altLang="en-US" dirty="0"/>
              <a:t>显隐</a:t>
            </a:r>
            <a:endParaRPr lang="en-US" altLang="zh-CN" dirty="0"/>
          </a:p>
          <a:p>
            <a:r>
              <a:rPr lang="zh-CN" altLang="en-US" dirty="0"/>
              <a:t>放大</a:t>
            </a:r>
            <a:endParaRPr lang="en-US" altLang="zh-CN" dirty="0"/>
          </a:p>
          <a:p>
            <a:r>
              <a:rPr lang="zh-CN" altLang="en-US" dirty="0"/>
              <a:t>保存为图片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秒自动刷新一次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987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dirty="0"/>
              <a:t>鸣谢</a:t>
            </a:r>
            <a:r>
              <a:rPr lang="en-US" altLang="zh-CN" sz="7200" dirty="0"/>
              <a:t>&amp;</a:t>
            </a:r>
            <a:r>
              <a:rPr lang="zh-CN" altLang="en-US" sz="7200" dirty="0"/>
              <a:t>不足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077" y="4468031"/>
            <a:ext cx="7891272" cy="106984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68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102637"/>
            <a:ext cx="9233343" cy="937598"/>
          </a:xfrm>
        </p:spPr>
        <p:txBody>
          <a:bodyPr/>
          <a:lstStyle/>
          <a:p>
            <a:pPr algn="ctr"/>
            <a:r>
              <a:rPr lang="zh-CN" altLang="en-US" sz="6600" dirty="0"/>
              <a:t>阶段及技术选型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EDC9947-F1A2-4057-9C3E-51C9546F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61150"/>
              </p:ext>
            </p:extLst>
          </p:nvPr>
        </p:nvGraphicFramePr>
        <p:xfrm>
          <a:off x="864948" y="1320120"/>
          <a:ext cx="10387770" cy="5181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003">
                  <a:extLst>
                    <a:ext uri="{9D8B030D-6E8A-4147-A177-3AD203B41FA5}">
                      <a16:colId xmlns:a16="http://schemas.microsoft.com/office/drawing/2014/main" val="101285200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483688668"/>
                    </a:ext>
                  </a:extLst>
                </a:gridCol>
                <a:gridCol w="7744408">
                  <a:extLst>
                    <a:ext uri="{9D8B030D-6E8A-4147-A177-3AD203B41FA5}">
                      <a16:colId xmlns:a16="http://schemas.microsoft.com/office/drawing/2014/main" val="1997831011"/>
                    </a:ext>
                  </a:extLst>
                </a:gridCol>
              </a:tblGrid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阶段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01903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数据挖掘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使用</a:t>
                      </a:r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个进程模拟，</a:t>
                      </a:r>
                      <a:r>
                        <a:rPr lang="en-US" altLang="zh-CN" sz="2400" dirty="0" err="1"/>
                        <a:t>httpclient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057385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数据采集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flume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 err="1"/>
                        <a:t>kafka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76511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ETL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静态过滤器，</a:t>
                      </a:r>
                      <a:r>
                        <a:rPr lang="en-US" altLang="zh-CN" sz="2400" dirty="0"/>
                        <a:t>multiplexing</a:t>
                      </a:r>
                      <a:r>
                        <a:rPr lang="zh-CN" altLang="en-US" sz="2400" dirty="0"/>
                        <a:t>多路复用，自定义序列化器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40844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数据存储及管理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Hdfs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 err="1"/>
                        <a:t>hbase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hive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 err="1"/>
                        <a:t>zk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6708"/>
                  </a:ext>
                </a:extLst>
              </a:tr>
              <a:tr h="647727"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数据分析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Sparkcore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 err="1"/>
                        <a:t>sparkSQL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93004"/>
                  </a:ext>
                </a:extLst>
              </a:tr>
              <a:tr h="6477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流式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sparkStreaming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65497"/>
                  </a:ext>
                </a:extLst>
              </a:tr>
              <a:tr h="647727">
                <a:tc gridSpan="2">
                  <a:txBody>
                    <a:bodyPr/>
                    <a:lstStyle/>
                    <a:p>
                      <a:r>
                        <a:rPr lang="zh-CN" altLang="en-US" sz="2400" dirty="0"/>
                        <a:t>数据展示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Springboot,thymeleaf,echarts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56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59" y="285226"/>
            <a:ext cx="9367568" cy="595618"/>
          </a:xfrm>
        </p:spPr>
        <p:txBody>
          <a:bodyPr/>
          <a:lstStyle/>
          <a:p>
            <a:pPr algn="ctr"/>
            <a:r>
              <a:rPr lang="zh-CN" altLang="en-US" sz="6600" dirty="0"/>
              <a:t>节点规划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EDBBB-13CC-4075-8E3B-26B0589AF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077" y="4468031"/>
            <a:ext cx="7891272" cy="1069848"/>
          </a:xfrm>
        </p:spPr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5C6F23-87F9-4C26-B84F-9B9E64B4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01071"/>
              </p:ext>
            </p:extLst>
          </p:nvPr>
        </p:nvGraphicFramePr>
        <p:xfrm>
          <a:off x="935408" y="1059185"/>
          <a:ext cx="10193847" cy="4996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226">
                  <a:extLst>
                    <a:ext uri="{9D8B030D-6E8A-4147-A177-3AD203B41FA5}">
                      <a16:colId xmlns:a16="http://schemas.microsoft.com/office/drawing/2014/main" val="94217721"/>
                    </a:ext>
                  </a:extLst>
                </a:gridCol>
                <a:gridCol w="815888">
                  <a:extLst>
                    <a:ext uri="{9D8B030D-6E8A-4147-A177-3AD203B41FA5}">
                      <a16:colId xmlns:a16="http://schemas.microsoft.com/office/drawing/2014/main" val="1275124575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197913785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88773453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3939104864"/>
                    </a:ext>
                  </a:extLst>
                </a:gridCol>
                <a:gridCol w="788566">
                  <a:extLst>
                    <a:ext uri="{9D8B030D-6E8A-4147-A177-3AD203B41FA5}">
                      <a16:colId xmlns:a16="http://schemas.microsoft.com/office/drawing/2014/main" val="3767239227"/>
                    </a:ext>
                  </a:extLst>
                </a:gridCol>
                <a:gridCol w="1098957">
                  <a:extLst>
                    <a:ext uri="{9D8B030D-6E8A-4147-A177-3AD203B41FA5}">
                      <a16:colId xmlns:a16="http://schemas.microsoft.com/office/drawing/2014/main" val="3214077308"/>
                    </a:ext>
                  </a:extLst>
                </a:gridCol>
                <a:gridCol w="1401049">
                  <a:extLst>
                    <a:ext uri="{9D8B030D-6E8A-4147-A177-3AD203B41FA5}">
                      <a16:colId xmlns:a16="http://schemas.microsoft.com/office/drawing/2014/main" val="1364492403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3348656007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4123220456"/>
                    </a:ext>
                  </a:extLst>
                </a:gridCol>
                <a:gridCol w="926896">
                  <a:extLst>
                    <a:ext uri="{9D8B030D-6E8A-4147-A177-3AD203B41FA5}">
                      <a16:colId xmlns:a16="http://schemas.microsoft.com/office/drawing/2014/main" val="2089560151"/>
                    </a:ext>
                  </a:extLst>
                </a:gridCol>
              </a:tblGrid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</a:t>
                      </a:r>
                      <a:br>
                        <a:rPr lang="en-US" sz="2000" kern="0" dirty="0">
                          <a:effectLst/>
                        </a:rPr>
                      </a:br>
                      <a:r>
                        <a:rPr lang="en-US" sz="2000" kern="0" dirty="0">
                          <a:effectLst/>
                        </a:rPr>
                        <a:t>005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node6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node7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node3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307593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 err="1">
                          <a:effectLst/>
                        </a:rPr>
                        <a:t>hdfs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NN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NN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 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DN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789706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 err="1">
                          <a:effectLst/>
                        </a:rPr>
                        <a:t>zk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050251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yarn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106550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nginx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altLang="en-US" sz="2000" kern="0" dirty="0">
                          <a:effectLst/>
                        </a:rPr>
                        <a:t>*</a:t>
                      </a:r>
                      <a:r>
                        <a:rPr lang="en-US" altLang="zh-CN" sz="2000" kern="0" dirty="0">
                          <a:effectLst/>
                        </a:rPr>
                        <a:t>VH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8372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flume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3</a:t>
                      </a:r>
                      <a:r>
                        <a:rPr lang="zh-CN" altLang="en-US" sz="2000" kern="0" dirty="0">
                          <a:effectLst/>
                        </a:rPr>
                        <a:t>*</a:t>
                      </a:r>
                      <a:r>
                        <a:rPr lang="en-US" altLang="zh-CN" sz="2000" kern="0" dirty="0">
                          <a:effectLst/>
                        </a:rPr>
                        <a:t>agent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collector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893641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hive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HC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70768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hbase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HM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altLang="zh-CN" sz="2000" kern="0" dirty="0">
                          <a:effectLst/>
                        </a:rPr>
                        <a:t>RS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000" kern="0" dirty="0">
                          <a:effectLst/>
                        </a:rPr>
                        <a:t>HM</a:t>
                      </a:r>
                      <a:endParaRPr lang="zh-CN" alt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2414842"/>
                  </a:ext>
                </a:extLst>
              </a:tr>
              <a:tr h="51784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r>
                        <a:rPr lang="en-US" sz="2000" kern="0" dirty="0" err="1">
                          <a:effectLst/>
                        </a:rPr>
                        <a:t>kafka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2000" kern="0" dirty="0">
                          <a:effectLst/>
                        </a:rPr>
                        <a:t>√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9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7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AAA1-7020-42E8-99DB-160214DC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82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配置说明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9239C-4E12-45AE-8F55-31401472D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42239"/>
            <a:ext cx="10058400" cy="48299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Flume: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的</a:t>
            </a:r>
            <a:r>
              <a:rPr lang="en-US" altLang="zh-CN" dirty="0"/>
              <a:t>sink</a:t>
            </a:r>
            <a:r>
              <a:rPr lang="zh-CN" altLang="en-US" dirty="0"/>
              <a:t>是</a:t>
            </a:r>
            <a:r>
              <a:rPr lang="en-US" altLang="zh-CN" dirty="0" err="1"/>
              <a:t>hbaseSink</a:t>
            </a:r>
            <a:r>
              <a:rPr lang="zh-CN" altLang="en-US" dirty="0"/>
              <a:t>，所以要在</a:t>
            </a:r>
            <a:r>
              <a:rPr lang="en-US" altLang="zh-CN" dirty="0"/>
              <a:t>flume</a:t>
            </a:r>
            <a:r>
              <a:rPr lang="zh-CN" altLang="en-US" dirty="0"/>
              <a:t>的类路径下也就是</a:t>
            </a:r>
            <a:r>
              <a:rPr lang="en-US" altLang="zh-CN" dirty="0"/>
              <a:t>conf</a:t>
            </a:r>
            <a:r>
              <a:rPr lang="zh-CN" altLang="en-US" dirty="0"/>
              <a:t>下加入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hbase-site.xml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flume</a:t>
            </a:r>
            <a:r>
              <a:rPr lang="zh-CN" altLang="en-US" dirty="0"/>
              <a:t>的配文分别代表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agent</a:t>
            </a:r>
            <a:r>
              <a:rPr lang="zh-CN" altLang="en-US" dirty="0"/>
              <a:t>进程，在</a:t>
            </a:r>
            <a:r>
              <a:rPr lang="en-US" altLang="zh-CN" dirty="0"/>
              <a:t>node6</a:t>
            </a:r>
            <a:r>
              <a:rPr lang="zh-CN" altLang="en-US" dirty="0"/>
              <a:t>中并行启动。一个</a:t>
            </a:r>
            <a:r>
              <a:rPr lang="en-US" altLang="zh-CN" dirty="0"/>
              <a:t>collector</a:t>
            </a:r>
            <a:r>
              <a:rPr lang="zh-CN" altLang="en-US" dirty="0"/>
              <a:t>进程，在</a:t>
            </a:r>
            <a:r>
              <a:rPr lang="en-US" altLang="zh-CN" dirty="0"/>
              <a:t>node7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zh-CN" dirty="0"/>
              <a:t>custom_flume_hbase_Serializer.zip </a:t>
            </a:r>
            <a:r>
              <a:rPr lang="zh-CN" altLang="en-US" dirty="0"/>
              <a:t>是</a:t>
            </a:r>
            <a:r>
              <a:rPr lang="en-US" altLang="zh-CN" dirty="0"/>
              <a:t>Collector</a:t>
            </a:r>
            <a:r>
              <a:rPr lang="zh-CN" altLang="en-US" dirty="0"/>
              <a:t>的自定义序列化器的源码包，解压后可以直接导入为</a:t>
            </a:r>
            <a:r>
              <a:rPr lang="en-US" altLang="zh-CN" dirty="0"/>
              <a:t>idea</a:t>
            </a:r>
            <a:r>
              <a:rPr lang="zh-CN" altLang="en-US" dirty="0"/>
              <a:t>的</a:t>
            </a:r>
            <a:r>
              <a:rPr lang="en-US" altLang="zh-CN" dirty="0"/>
              <a:t>maven</a:t>
            </a:r>
            <a:r>
              <a:rPr lang="zh-CN" altLang="en-US" dirty="0"/>
              <a:t>项目，使用时需要打成</a:t>
            </a:r>
            <a:r>
              <a:rPr lang="en-US" altLang="zh-CN" dirty="0"/>
              <a:t>jar</a:t>
            </a:r>
            <a:r>
              <a:rPr lang="zh-CN" altLang="en-US" dirty="0"/>
              <a:t>，注意打</a:t>
            </a:r>
            <a:r>
              <a:rPr lang="en-US" altLang="zh-CN" dirty="0"/>
              <a:t>jar</a:t>
            </a:r>
            <a:r>
              <a:rPr lang="zh-CN" altLang="en-US" dirty="0"/>
              <a:t>时相关的</a:t>
            </a:r>
            <a:r>
              <a:rPr lang="en-US" altLang="zh-CN" dirty="0"/>
              <a:t>jar</a:t>
            </a:r>
            <a:r>
              <a:rPr lang="zh-CN" altLang="en-US" dirty="0"/>
              <a:t>的</a:t>
            </a:r>
            <a:r>
              <a:rPr lang="en-US" altLang="zh-CN" dirty="0"/>
              <a:t>scope</a:t>
            </a:r>
            <a:r>
              <a:rPr lang="zh-CN" altLang="en-US" dirty="0"/>
              <a:t>全都要设置为</a:t>
            </a:r>
            <a:r>
              <a:rPr lang="en-US" altLang="zh-CN" dirty="0"/>
              <a:t>provided</a:t>
            </a:r>
            <a:r>
              <a:rPr lang="zh-CN" altLang="en-US" dirty="0"/>
              <a:t>，因为远程的</a:t>
            </a:r>
            <a:r>
              <a:rPr lang="en-US" altLang="zh-CN" dirty="0"/>
              <a:t>flume</a:t>
            </a:r>
            <a:r>
              <a:rPr lang="zh-CN" altLang="en-US" dirty="0"/>
              <a:t>已经关联了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jar</a:t>
            </a:r>
            <a:r>
              <a:rPr lang="zh-CN" altLang="en-US" dirty="0"/>
              <a:t>，不需要再打到</a:t>
            </a:r>
            <a:r>
              <a:rPr lang="en-US" altLang="zh-CN" dirty="0"/>
              <a:t>jar</a:t>
            </a:r>
            <a:r>
              <a:rPr lang="zh-CN" altLang="en-US" dirty="0"/>
              <a:t>中，如果打进去会报错</a:t>
            </a:r>
          </a:p>
        </p:txBody>
      </p:sp>
    </p:spTree>
    <p:extLst>
      <p:ext uri="{BB962C8B-B14F-4D97-AF65-F5344CB8AC3E}">
        <p14:creationId xmlns:p14="http://schemas.microsoft.com/office/powerpoint/2010/main" val="22810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031AC166-4DC1-498B-A29C-8E2B8BD57C29}"/>
              </a:ext>
            </a:extLst>
          </p:cNvPr>
          <p:cNvSpPr/>
          <p:nvPr/>
        </p:nvSpPr>
        <p:spPr>
          <a:xfrm>
            <a:off x="2833012" y="1015068"/>
            <a:ext cx="1977979" cy="32894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solidFill>
                  <a:srgbClr val="00B0F0"/>
                </a:solidFill>
              </a:rPr>
              <a:t>埋点日志采集服务器的集群</a:t>
            </a:r>
            <a:br>
              <a:rPr lang="en-US" altLang="zh-CN" sz="1400" dirty="0">
                <a:solidFill>
                  <a:srgbClr val="00B0F0"/>
                </a:solidFill>
              </a:rPr>
            </a:br>
            <a:endParaRPr lang="zh-CN" altLang="en-US" sz="1400" dirty="0">
              <a:solidFill>
                <a:srgbClr val="00B0F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36" y="116995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数据挖掘、采集、存储阶段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EE31ED-82BE-45CD-B92D-DD806C8C4185}"/>
              </a:ext>
            </a:extLst>
          </p:cNvPr>
          <p:cNvSpPr/>
          <p:nvPr/>
        </p:nvSpPr>
        <p:spPr>
          <a:xfrm>
            <a:off x="124523" y="1288488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E8A954-5361-4EEA-BA77-B5184C20B5AE}"/>
              </a:ext>
            </a:extLst>
          </p:cNvPr>
          <p:cNvCxnSpPr>
            <a:cxnSpLocks/>
          </p:cNvCxnSpPr>
          <p:nvPr/>
        </p:nvCxnSpPr>
        <p:spPr>
          <a:xfrm>
            <a:off x="993536" y="1715909"/>
            <a:ext cx="635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DF8D3A4-3906-41A1-A76D-30354ED166ED}"/>
              </a:ext>
            </a:extLst>
          </p:cNvPr>
          <p:cNvSpPr/>
          <p:nvPr/>
        </p:nvSpPr>
        <p:spPr>
          <a:xfrm>
            <a:off x="1064043" y="1273382"/>
            <a:ext cx="294290" cy="25880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2A5C42-7705-4103-B143-139C36834E1F}"/>
              </a:ext>
            </a:extLst>
          </p:cNvPr>
          <p:cNvSpPr/>
          <p:nvPr/>
        </p:nvSpPr>
        <p:spPr>
          <a:xfrm>
            <a:off x="104147" y="2277971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C28F38-D581-4C18-8C08-AF9663BF20E1}"/>
              </a:ext>
            </a:extLst>
          </p:cNvPr>
          <p:cNvCxnSpPr>
            <a:cxnSpLocks/>
          </p:cNvCxnSpPr>
          <p:nvPr/>
        </p:nvCxnSpPr>
        <p:spPr>
          <a:xfrm>
            <a:off x="2214876" y="2630309"/>
            <a:ext cx="590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15FF87C-AA29-4950-BA5C-3534C8288012}"/>
              </a:ext>
            </a:extLst>
          </p:cNvPr>
          <p:cNvSpPr/>
          <p:nvPr/>
        </p:nvSpPr>
        <p:spPr>
          <a:xfrm>
            <a:off x="97235" y="3226004"/>
            <a:ext cx="869013" cy="587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BE0BA8-DA40-46B4-85DC-DBAAEB4FE75C}"/>
              </a:ext>
            </a:extLst>
          </p:cNvPr>
          <p:cNvCxnSpPr>
            <a:cxnSpLocks/>
          </p:cNvCxnSpPr>
          <p:nvPr/>
        </p:nvCxnSpPr>
        <p:spPr>
          <a:xfrm>
            <a:off x="966248" y="3653862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0660260-A81E-40B1-8E72-12763656F3C7}"/>
              </a:ext>
            </a:extLst>
          </p:cNvPr>
          <p:cNvSpPr/>
          <p:nvPr/>
        </p:nvSpPr>
        <p:spPr>
          <a:xfrm>
            <a:off x="2957961" y="1573369"/>
            <a:ext cx="1711354" cy="31068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en-US" altLang="zh-CN" dirty="0"/>
              <a:t> + agent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BE6468-6B5E-4C21-9953-0EED4BD6F138}"/>
              </a:ext>
            </a:extLst>
          </p:cNvPr>
          <p:cNvCxnSpPr>
            <a:cxnSpLocks/>
          </p:cNvCxnSpPr>
          <p:nvPr/>
        </p:nvCxnSpPr>
        <p:spPr>
          <a:xfrm>
            <a:off x="4711256" y="1573369"/>
            <a:ext cx="1290507" cy="763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1D36DE-ABAD-48E5-B599-B3E343F84A39}"/>
              </a:ext>
            </a:extLst>
          </p:cNvPr>
          <p:cNvCxnSpPr>
            <a:cxnSpLocks/>
          </p:cNvCxnSpPr>
          <p:nvPr/>
        </p:nvCxnSpPr>
        <p:spPr>
          <a:xfrm flipV="1">
            <a:off x="4810991" y="2525410"/>
            <a:ext cx="1190772" cy="16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83C8AA-FC84-4F34-A58D-B3F7EBCB1435}"/>
              </a:ext>
            </a:extLst>
          </p:cNvPr>
          <p:cNvCxnSpPr>
            <a:cxnSpLocks/>
          </p:cNvCxnSpPr>
          <p:nvPr/>
        </p:nvCxnSpPr>
        <p:spPr>
          <a:xfrm flipV="1">
            <a:off x="4835694" y="2630309"/>
            <a:ext cx="1166069" cy="859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20BD000-EE26-429E-B3E8-138E59310EAB}"/>
              </a:ext>
            </a:extLst>
          </p:cNvPr>
          <p:cNvSpPr/>
          <p:nvPr/>
        </p:nvSpPr>
        <p:spPr>
          <a:xfrm>
            <a:off x="2928777" y="2452143"/>
            <a:ext cx="1711354" cy="356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en-US" altLang="zh-CN" dirty="0"/>
              <a:t> + agent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96E8917-CE05-4F2F-AC5C-FA1D180FE3C7}"/>
              </a:ext>
            </a:extLst>
          </p:cNvPr>
          <p:cNvSpPr/>
          <p:nvPr/>
        </p:nvSpPr>
        <p:spPr>
          <a:xfrm>
            <a:off x="2911122" y="3444236"/>
            <a:ext cx="1711354" cy="3133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br>
              <a:rPr lang="en-US" altLang="zh-CN" dirty="0"/>
            </a:br>
            <a:r>
              <a:rPr lang="en-US" altLang="zh-CN" dirty="0" err="1"/>
              <a:t>nginx</a:t>
            </a:r>
            <a:r>
              <a:rPr lang="en-US" altLang="zh-CN" dirty="0"/>
              <a:t> + agent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3449BC-B98C-4722-BD56-FCA0964A5F08}"/>
              </a:ext>
            </a:extLst>
          </p:cNvPr>
          <p:cNvSpPr/>
          <p:nvPr/>
        </p:nvSpPr>
        <p:spPr>
          <a:xfrm>
            <a:off x="6050700" y="2053940"/>
            <a:ext cx="1711354" cy="928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日志聚合服务器</a:t>
            </a:r>
            <a:br>
              <a:rPr lang="en-US" altLang="zh-CN" dirty="0"/>
            </a:br>
            <a:r>
              <a:rPr lang="en-US" altLang="zh-CN" dirty="0"/>
              <a:t>collector</a:t>
            </a:r>
          </a:p>
          <a:p>
            <a:pPr algn="ctr"/>
            <a:r>
              <a:rPr lang="zh-CN" altLang="en-US" dirty="0"/>
              <a:t>预处理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697C3B-93CD-4852-8EF1-6DFF300A87CB}"/>
              </a:ext>
            </a:extLst>
          </p:cNvPr>
          <p:cNvSpPr/>
          <p:nvPr/>
        </p:nvSpPr>
        <p:spPr>
          <a:xfrm>
            <a:off x="4981801" y="1393075"/>
            <a:ext cx="855681" cy="253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b" anchorCtr="1"/>
          <a:lstStyle/>
          <a:p>
            <a:pPr algn="ctr"/>
            <a:r>
              <a:rPr lang="en-US" altLang="zh-CN" dirty="0"/>
              <a:t>Event</a:t>
            </a:r>
            <a:r>
              <a:rPr lang="zh-CN" altLang="en-US" dirty="0"/>
              <a:t>中的</a:t>
            </a:r>
            <a:endParaRPr lang="en-US" altLang="zh-CN" dirty="0"/>
          </a:p>
          <a:p>
            <a:pPr algn="ctr"/>
            <a:r>
              <a:rPr lang="en-US" altLang="zh-CN" dirty="0"/>
              <a:t>headers</a:t>
            </a:r>
            <a:r>
              <a:rPr lang="zh-CN" altLang="en-US" dirty="0"/>
              <a:t>中设置</a:t>
            </a:r>
            <a:r>
              <a:rPr lang="en-US" altLang="zh-CN" dirty="0"/>
              <a:t>state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D6D31D-D45F-4490-883B-A65B899B1AC1}"/>
              </a:ext>
            </a:extLst>
          </p:cNvPr>
          <p:cNvCxnSpPr>
            <a:cxnSpLocks/>
          </p:cNvCxnSpPr>
          <p:nvPr/>
        </p:nvCxnSpPr>
        <p:spPr>
          <a:xfrm flipV="1">
            <a:off x="7762054" y="1884051"/>
            <a:ext cx="2709291" cy="641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2FCA3D6-7434-47B8-920C-18C9C550429D}"/>
              </a:ext>
            </a:extLst>
          </p:cNvPr>
          <p:cNvSpPr/>
          <p:nvPr/>
        </p:nvSpPr>
        <p:spPr>
          <a:xfrm>
            <a:off x="10420525" y="1158200"/>
            <a:ext cx="1771475" cy="26550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Hbase</a:t>
            </a:r>
            <a:r>
              <a:rPr lang="en-US" altLang="zh-CN" dirty="0">
                <a:solidFill>
                  <a:srgbClr val="00B0F0"/>
                </a:solidFill>
              </a:rPr>
              <a:t> HA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BB9A15F-1ACA-4630-9988-AF567232F1B2}"/>
              </a:ext>
            </a:extLst>
          </p:cNvPr>
          <p:cNvSpPr/>
          <p:nvPr/>
        </p:nvSpPr>
        <p:spPr>
          <a:xfrm>
            <a:off x="10689917" y="1715909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</a:p>
          <a:p>
            <a:pPr algn="ctr"/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4F1DC56-4102-4776-8305-1DA9277D5420}"/>
              </a:ext>
            </a:extLst>
          </p:cNvPr>
          <p:cNvSpPr/>
          <p:nvPr/>
        </p:nvSpPr>
        <p:spPr>
          <a:xfrm>
            <a:off x="10753775" y="300798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05C2868-0E2F-4BDB-85E3-864F4FA41F27}"/>
              </a:ext>
            </a:extLst>
          </p:cNvPr>
          <p:cNvSpPr/>
          <p:nvPr/>
        </p:nvSpPr>
        <p:spPr>
          <a:xfrm>
            <a:off x="10588064" y="2314917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988FD-8697-4C6C-A6F1-D98BE23EFF36}"/>
              </a:ext>
            </a:extLst>
          </p:cNvPr>
          <p:cNvSpPr/>
          <p:nvPr/>
        </p:nvSpPr>
        <p:spPr>
          <a:xfrm>
            <a:off x="1575911" y="1158200"/>
            <a:ext cx="635509" cy="2768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应用服务器的集群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404C74-5250-4FD1-944C-32AFFB6E3ADE}"/>
              </a:ext>
            </a:extLst>
          </p:cNvPr>
          <p:cNvCxnSpPr>
            <a:cxnSpLocks/>
          </p:cNvCxnSpPr>
          <p:nvPr/>
        </p:nvCxnSpPr>
        <p:spPr>
          <a:xfrm>
            <a:off x="2211420" y="1701989"/>
            <a:ext cx="6355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70B7D1B-9469-454D-ACAD-C4C7AE3D3D7C}"/>
              </a:ext>
            </a:extLst>
          </p:cNvPr>
          <p:cNvCxnSpPr>
            <a:cxnSpLocks/>
          </p:cNvCxnSpPr>
          <p:nvPr/>
        </p:nvCxnSpPr>
        <p:spPr>
          <a:xfrm>
            <a:off x="2207964" y="3648920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19E4E4-81A3-431A-8B3E-8292C4BD7563}"/>
              </a:ext>
            </a:extLst>
          </p:cNvPr>
          <p:cNvCxnSpPr>
            <a:cxnSpLocks/>
          </p:cNvCxnSpPr>
          <p:nvPr/>
        </p:nvCxnSpPr>
        <p:spPr>
          <a:xfrm>
            <a:off x="978429" y="2583961"/>
            <a:ext cx="5974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E09402E-D6CE-4A0F-B0FD-26694E386B78}"/>
              </a:ext>
            </a:extLst>
          </p:cNvPr>
          <p:cNvSpPr/>
          <p:nvPr/>
        </p:nvSpPr>
        <p:spPr>
          <a:xfrm>
            <a:off x="2308256" y="1248338"/>
            <a:ext cx="353895" cy="25880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埋点机制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FCECF0B-BD50-4865-80F0-21D999F4D24B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7762054" y="2485717"/>
            <a:ext cx="2658471" cy="32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5DDF037-B5BD-4A1E-8623-BB83EADE041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762054" y="2518307"/>
            <a:ext cx="2633768" cy="707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06426FE-DAB8-4FD4-975E-DC454B0FEFF4}"/>
              </a:ext>
            </a:extLst>
          </p:cNvPr>
          <p:cNvSpPr/>
          <p:nvPr/>
        </p:nvSpPr>
        <p:spPr>
          <a:xfrm>
            <a:off x="8039347" y="1211462"/>
            <a:ext cx="1166069" cy="253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b" anchorCtr="1"/>
          <a:lstStyle/>
          <a:p>
            <a:pPr algn="ctr"/>
            <a:r>
              <a:rPr lang="zh-CN" altLang="en-US" dirty="0"/>
              <a:t>多路复用</a:t>
            </a:r>
            <a:endParaRPr lang="en-US" altLang="zh-CN" dirty="0"/>
          </a:p>
          <a:p>
            <a:pPr algn="ctr"/>
            <a:r>
              <a:rPr lang="en-US" altLang="zh-CN" dirty="0"/>
              <a:t>Source</a:t>
            </a:r>
            <a:r>
              <a:rPr lang="zh-CN" altLang="en-US" dirty="0"/>
              <a:t>根据</a:t>
            </a:r>
            <a:r>
              <a:rPr lang="en-US" altLang="zh-CN" dirty="0"/>
              <a:t>header</a:t>
            </a:r>
            <a:r>
              <a:rPr lang="zh-CN" altLang="en-US" dirty="0"/>
              <a:t>中的</a:t>
            </a:r>
            <a:r>
              <a:rPr lang="en-US" altLang="zh-CN" dirty="0"/>
              <a:t>key</a:t>
            </a:r>
            <a:r>
              <a:rPr lang="zh-CN" altLang="en-US" dirty="0"/>
              <a:t>将</a:t>
            </a:r>
            <a:r>
              <a:rPr lang="en-US" altLang="zh-CN" dirty="0"/>
              <a:t>event</a:t>
            </a:r>
            <a:r>
              <a:rPr lang="zh-CN" altLang="en-US" dirty="0"/>
              <a:t>分发到不同的</a:t>
            </a:r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4216BC-EA80-49DF-8C05-9F0B73A0C888}"/>
              </a:ext>
            </a:extLst>
          </p:cNvPr>
          <p:cNvSpPr/>
          <p:nvPr/>
        </p:nvSpPr>
        <p:spPr>
          <a:xfrm>
            <a:off x="2957961" y="3926548"/>
            <a:ext cx="1664515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格式转换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36B800-2632-4D03-8EEB-9ADF00417691}"/>
              </a:ext>
            </a:extLst>
          </p:cNvPr>
          <p:cNvSpPr/>
          <p:nvPr/>
        </p:nvSpPr>
        <p:spPr>
          <a:xfrm>
            <a:off x="9359891" y="1288489"/>
            <a:ext cx="634232" cy="237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 anchorCtr="0"/>
          <a:lstStyle/>
          <a:p>
            <a:pPr algn="ctr"/>
            <a:r>
              <a:rPr lang="zh-CN" altLang="en-US" dirty="0"/>
              <a:t>自定义序列化器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A94830B-D4FF-4283-BE46-A4AF6209FB05}"/>
              </a:ext>
            </a:extLst>
          </p:cNvPr>
          <p:cNvSpPr/>
          <p:nvPr/>
        </p:nvSpPr>
        <p:spPr>
          <a:xfrm>
            <a:off x="10420525" y="4967762"/>
            <a:ext cx="1771475" cy="1890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Hive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1CDA31-D197-42BC-8F62-6B11E7D7D144}"/>
              </a:ext>
            </a:extLst>
          </p:cNvPr>
          <p:cNvCxnSpPr>
            <a:cxnSpLocks/>
          </p:cNvCxnSpPr>
          <p:nvPr/>
        </p:nvCxnSpPr>
        <p:spPr>
          <a:xfrm>
            <a:off x="11306263" y="3779088"/>
            <a:ext cx="0" cy="1245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04BD2B8-7E94-4362-B079-13927E9FC46D}"/>
              </a:ext>
            </a:extLst>
          </p:cNvPr>
          <p:cNvSpPr/>
          <p:nvPr/>
        </p:nvSpPr>
        <p:spPr>
          <a:xfrm>
            <a:off x="10164436" y="4382431"/>
            <a:ext cx="2334471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StorageHandlers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5471175-8B9B-4B0D-AF9C-A55DF27FB0E3}"/>
              </a:ext>
            </a:extLst>
          </p:cNvPr>
          <p:cNvSpPr/>
          <p:nvPr/>
        </p:nvSpPr>
        <p:spPr>
          <a:xfrm>
            <a:off x="10164436" y="3940229"/>
            <a:ext cx="2334471" cy="313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B66795-7DAB-42DF-9A55-60D724CF446D}"/>
              </a:ext>
            </a:extLst>
          </p:cNvPr>
          <p:cNvSpPr/>
          <p:nvPr/>
        </p:nvSpPr>
        <p:spPr>
          <a:xfrm>
            <a:off x="10588064" y="5297030"/>
            <a:ext cx="1283511" cy="3713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D25171A-EE34-4F92-9069-23D41261DE04}"/>
              </a:ext>
            </a:extLst>
          </p:cNvPr>
          <p:cNvSpPr/>
          <p:nvPr/>
        </p:nvSpPr>
        <p:spPr>
          <a:xfrm>
            <a:off x="10588064" y="632689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DD4E21E-A8FD-4AB1-A7CB-030A973B3C8B}"/>
              </a:ext>
            </a:extLst>
          </p:cNvPr>
          <p:cNvSpPr/>
          <p:nvPr/>
        </p:nvSpPr>
        <p:spPr>
          <a:xfrm>
            <a:off x="10516645" y="5779496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B46E721-6869-4CEC-9900-5306FC7C79A4}"/>
              </a:ext>
            </a:extLst>
          </p:cNvPr>
          <p:cNvCxnSpPr>
            <a:cxnSpLocks/>
          </p:cNvCxnSpPr>
          <p:nvPr/>
        </p:nvCxnSpPr>
        <p:spPr>
          <a:xfrm flipH="1">
            <a:off x="8900768" y="3370798"/>
            <a:ext cx="1495055" cy="1168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B099A35-8B4B-4E55-AC10-A51D0EDB518B}"/>
              </a:ext>
            </a:extLst>
          </p:cNvPr>
          <p:cNvSpPr/>
          <p:nvPr/>
        </p:nvSpPr>
        <p:spPr>
          <a:xfrm>
            <a:off x="7640460" y="4382431"/>
            <a:ext cx="1260308" cy="8809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Hdfs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117380-FED4-46F5-9F77-0DAF1F27DD36}"/>
              </a:ext>
            </a:extLst>
          </p:cNvPr>
          <p:cNvCxnSpPr>
            <a:cxnSpLocks/>
          </p:cNvCxnSpPr>
          <p:nvPr/>
        </p:nvCxnSpPr>
        <p:spPr>
          <a:xfrm>
            <a:off x="8942652" y="5159760"/>
            <a:ext cx="1394104" cy="753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号 2">
            <a:extLst>
              <a:ext uri="{FF2B5EF4-FFF2-40B4-BE49-F238E27FC236}">
                <a16:creationId xmlns:a16="http://schemas.microsoft.com/office/drawing/2014/main" id="{BFC51AC4-41DF-4D33-8D3B-68A09BE50134}"/>
              </a:ext>
            </a:extLst>
          </p:cNvPr>
          <p:cNvSpPr/>
          <p:nvPr/>
        </p:nvSpPr>
        <p:spPr>
          <a:xfrm rot="5400000">
            <a:off x="1139450" y="3385111"/>
            <a:ext cx="552022" cy="1977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D2AF1-6531-491F-9731-0F97FC4CA205}"/>
              </a:ext>
            </a:extLst>
          </p:cNvPr>
          <p:cNvSpPr/>
          <p:nvPr/>
        </p:nvSpPr>
        <p:spPr>
          <a:xfrm>
            <a:off x="531741" y="4745998"/>
            <a:ext cx="1788405" cy="39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83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2503F-F128-4066-9728-95BBA458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78839"/>
            <a:ext cx="10058400" cy="60484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ea"/>
              </a:rPr>
              <a:t>hadoop</a:t>
            </a:r>
            <a:r>
              <a:rPr lang="zh-CN" altLang="en-US" sz="1400" dirty="0">
                <a:latin typeface="+mn-ea"/>
              </a:rPr>
              <a:t>组件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service iptables stop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start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status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start-all.sh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latin typeface="+mn-ea"/>
              </a:rPr>
              <a:t>在管理节点上使用脚本： </a:t>
            </a:r>
            <a:r>
              <a:rPr lang="en-US" altLang="zh-CN" sz="1200" dirty="0">
                <a:latin typeface="+mn-ea"/>
              </a:rPr>
              <a:t>start-yarn.sh(start-all.sh</a:t>
            </a:r>
            <a:r>
              <a:rPr lang="zh-CN" altLang="en-US" sz="1200" dirty="0">
                <a:latin typeface="+mn-ea"/>
              </a:rPr>
              <a:t>中包含</a:t>
            </a:r>
            <a:r>
              <a:rPr lang="en-US" altLang="zh-CN" sz="1200" dirty="0">
                <a:latin typeface="+mn-ea"/>
              </a:rPr>
              <a:t>)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yarn-daemon.sh start </a:t>
            </a:r>
            <a:r>
              <a:rPr lang="en-US" altLang="zh-CN" sz="1200" dirty="0" err="1">
                <a:latin typeface="+mn-ea"/>
              </a:rPr>
              <a:t>resourcemanager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hive --service </a:t>
            </a:r>
            <a:r>
              <a:rPr lang="en-US" altLang="zh-CN" sz="1200" dirty="0" err="1">
                <a:latin typeface="+mn-ea"/>
              </a:rPr>
              <a:t>metastore</a:t>
            </a:r>
            <a:r>
              <a:rPr lang="en-US" altLang="zh-CN" sz="1200" dirty="0">
                <a:latin typeface="+mn-ea"/>
              </a:rPr>
              <a:t> &amp;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hive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start-hbase.sh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hbase-daemon.sh start </a:t>
            </a:r>
            <a:r>
              <a:rPr lang="en-US" altLang="zh-CN" sz="1200" dirty="0" err="1">
                <a:latin typeface="+mn-ea"/>
              </a:rPr>
              <a:t>regionserver</a:t>
            </a:r>
            <a:r>
              <a:rPr lang="zh-CN" altLang="en-US" sz="1200" dirty="0">
                <a:latin typeface="+mn-ea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ea"/>
              </a:rPr>
              <a:t>nginx</a:t>
            </a:r>
            <a:endParaRPr lang="en-US" altLang="zh-CN" sz="14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 -c /opt/bd/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/conf/</a:t>
            </a:r>
            <a:r>
              <a:rPr lang="en-US" altLang="zh-CN" sz="1200" dirty="0" err="1">
                <a:latin typeface="+mn-ea"/>
              </a:rPr>
              <a:t>nginx_action.conf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 -c /opt/bd/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/conf/</a:t>
            </a:r>
            <a:r>
              <a:rPr lang="en-US" altLang="zh-CN" sz="1200" dirty="0" err="1">
                <a:latin typeface="+mn-ea"/>
              </a:rPr>
              <a:t>nginx_product.conf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./</a:t>
            </a:r>
            <a:r>
              <a:rPr lang="en-US" altLang="zh-CN" sz="1200" dirty="0" err="1">
                <a:latin typeface="+mn-ea"/>
              </a:rPr>
              <a:t>sbin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 -c /opt/bd/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/conf/</a:t>
            </a:r>
            <a:r>
              <a:rPr lang="en-US" altLang="zh-CN" sz="1200" dirty="0" err="1">
                <a:latin typeface="+mn-ea"/>
              </a:rPr>
              <a:t>nginx_userinfo.conf</a:t>
            </a:r>
            <a:endParaRPr lang="en-US" altLang="zh-CN" sz="12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service 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en-US" altLang="zh-CN" sz="1200" dirty="0">
                <a:latin typeface="+mn-ea"/>
              </a:rPr>
              <a:t> stop </a:t>
            </a:r>
            <a:r>
              <a:rPr lang="zh-CN" altLang="en-US" sz="1200" dirty="0">
                <a:latin typeface="+mn-ea"/>
              </a:rPr>
              <a:t>会将所有</a:t>
            </a:r>
            <a:r>
              <a:rPr lang="en-US" altLang="zh-CN" sz="1200" dirty="0" err="1">
                <a:latin typeface="+mn-ea"/>
              </a:rPr>
              <a:t>nginx</a:t>
            </a:r>
            <a:r>
              <a:rPr lang="zh-CN" altLang="en-US" sz="1200" dirty="0">
                <a:latin typeface="+mn-ea"/>
              </a:rPr>
              <a:t>关闭</a:t>
            </a:r>
            <a:endParaRPr lang="en-US" altLang="zh-CN" sz="1200" dirty="0">
              <a:latin typeface="+mn-ea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ea"/>
              </a:rPr>
              <a:t>Hbase</a:t>
            </a:r>
            <a:endParaRPr lang="en-US" altLang="zh-CN" sz="14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truncate '</a:t>
            </a:r>
            <a:r>
              <a:rPr lang="en-US" altLang="zh-CN" sz="1400" dirty="0" err="1">
                <a:latin typeface="+mn-ea"/>
              </a:rPr>
              <a:t>user_visit_action</a:t>
            </a:r>
            <a:r>
              <a:rPr lang="en-US" altLang="zh-CN" sz="1400" dirty="0">
                <a:latin typeface="+mn-ea"/>
              </a:rPr>
              <a:t>'</a:t>
            </a:r>
            <a:endParaRPr lang="zh-CN" altLang="en-US" sz="14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</a:rPr>
              <a:t>flume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option_reduce_hbase</a:t>
            </a:r>
            <a:r>
              <a:rPr lang="en-US" altLang="zh-CN" sz="1200" dirty="0">
                <a:latin typeface="+mn-ea"/>
              </a:rPr>
              <a:t> --name a1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option_action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option_userinfo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flume-ng agent --conf-file /opt/</a:t>
            </a:r>
            <a:r>
              <a:rPr lang="en-US" altLang="zh-CN" sz="1200" dirty="0" err="1">
                <a:latin typeface="+mn-ea"/>
              </a:rPr>
              <a:t>flumeconf</a:t>
            </a:r>
            <a:r>
              <a:rPr lang="en-US" altLang="zh-CN" sz="1200" dirty="0">
                <a:latin typeface="+mn-ea"/>
              </a:rPr>
              <a:t>/</a:t>
            </a:r>
            <a:r>
              <a:rPr lang="en-US" altLang="zh-CN" sz="1200" dirty="0" err="1">
                <a:latin typeface="+mn-ea"/>
              </a:rPr>
              <a:t>option_product</a:t>
            </a:r>
            <a:r>
              <a:rPr lang="en-US" altLang="zh-CN" sz="1200" dirty="0">
                <a:latin typeface="+mn-ea"/>
              </a:rPr>
              <a:t> --name a1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ea"/>
              </a:rPr>
              <a:t>kafka</a:t>
            </a:r>
            <a:endParaRPr lang="en-US" altLang="zh-CN" sz="1400" dirty="0">
              <a:latin typeface="+mn-ea"/>
            </a:endParaRP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start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zkServer.sh status</a:t>
            </a:r>
          </a:p>
          <a:p>
            <a:pPr marL="2743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+mn-ea"/>
              </a:rPr>
              <a:t>kafka-server-start.sh -daemon /opt/kafka_2.11-0.11.0.2/config/</a:t>
            </a:r>
            <a:r>
              <a:rPr lang="en-US" altLang="zh-CN" sz="1200" dirty="0" err="1">
                <a:latin typeface="+mn-ea"/>
              </a:rPr>
              <a:t>server.properties</a:t>
            </a:r>
            <a:r>
              <a:rPr lang="en-US" altLang="zh-CN" sz="1200" dirty="0">
                <a:latin typeface="+mn-ea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08851C0-8119-49C4-86FB-C019ED78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47" y="115517"/>
            <a:ext cx="10058400" cy="60593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启动命令</a:t>
            </a:r>
          </a:p>
        </p:txBody>
      </p:sp>
    </p:spTree>
    <p:extLst>
      <p:ext uri="{BB962C8B-B14F-4D97-AF65-F5344CB8AC3E}">
        <p14:creationId xmlns:p14="http://schemas.microsoft.com/office/powerpoint/2010/main" val="54483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FD7D907-9C60-45E0-9A61-627742FB40C4}"/>
              </a:ext>
            </a:extLst>
          </p:cNvPr>
          <p:cNvSpPr txBox="1">
            <a:spLocks/>
          </p:cNvSpPr>
          <p:nvPr/>
        </p:nvSpPr>
        <p:spPr>
          <a:xfrm>
            <a:off x="613794" y="788566"/>
            <a:ext cx="10964411" cy="58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String,user_id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bigint,username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string,age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int,professional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string,city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string,sex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string)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":key,cf1:user_id,cf1:username,cf1:name,cf1:age,cf1:professional,cf1:city,cf1:sex")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user_visit_action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string,`date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`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string,user_id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bigint,session_id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string,page_id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action_time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string,search_keyword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String,click_category_id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bigint,click_product_id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order_category_ids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string,order_product_ids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string,pay_category_ids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string,pay_product_ids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string,city_id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":key,cf1:date,cf1:user_id,cf1:session_id,cf1:page_id,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cf1:action_time,cf1:search_keyword,cf1:click_category_id,cf1:click_product_id,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cf1:order_category_ids,cf1:order_product_ids,cf1:pay_category_ids,cf1:pay_product_ids,cf1:city_id")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user_visit_action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CREATE EXTERNAL TABLE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product_info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(key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String,product_id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bigint,product_name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string,extend_info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 string)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STORED BY '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org.apache.hadoop.hive.hbase.HBaseStorageHandler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'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WITH SERDEPROPERTIES ("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hbase.columns.mapping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 = ":key,cf1:product_id,cf1:product_name,cf1:extend_info") </a:t>
            </a:r>
            <a:b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TBLPROPERTIES("hbase.table.name" = "</a:t>
            </a:r>
            <a:r>
              <a:rPr lang="en-US" altLang="zh-CN" sz="1600" dirty="0" err="1">
                <a:latin typeface="+mn-ea"/>
                <a:ea typeface="+mn-ea"/>
                <a:cs typeface="Arial" panose="020B0604020202020204" pitchFamily="34" charset="0"/>
              </a:rPr>
              <a:t>product_info</a:t>
            </a:r>
            <a:r>
              <a:rPr lang="en-US" altLang="zh-CN" sz="1600" dirty="0">
                <a:latin typeface="+mn-ea"/>
                <a:ea typeface="+mn-ea"/>
                <a:cs typeface="Arial" panose="020B0604020202020204" pitchFamily="34" charset="0"/>
              </a:rPr>
              <a:t>");</a:t>
            </a:r>
            <a:endParaRPr lang="zh-CN" alt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4C91F4A-B3CC-486D-9459-C0C98E3D865C}"/>
              </a:ext>
            </a:extLst>
          </p:cNvPr>
          <p:cNvSpPr txBox="1">
            <a:spLocks/>
          </p:cNvSpPr>
          <p:nvPr/>
        </p:nvSpPr>
        <p:spPr>
          <a:xfrm>
            <a:off x="613794" y="107128"/>
            <a:ext cx="10058400" cy="605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Hive</a:t>
            </a:r>
            <a:r>
              <a:rPr lang="zh-CN" altLang="en-US" sz="1800" dirty="0"/>
              <a:t>中创建同</a:t>
            </a:r>
            <a:r>
              <a:rPr lang="en-US" altLang="zh-CN" sz="1800" dirty="0" err="1"/>
              <a:t>hbase</a:t>
            </a:r>
            <a:r>
              <a:rPr lang="zh-CN" altLang="en-US" sz="1800" dirty="0"/>
              <a:t>关联表的</a:t>
            </a:r>
            <a:r>
              <a:rPr lang="en-US" altLang="zh-CN" sz="1800" dirty="0" err="1"/>
              <a:t>hql</a:t>
            </a:r>
            <a:r>
              <a:rPr lang="zh-CN" altLang="en-US" sz="1800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9502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1CE3-3722-4BED-9264-B1F96259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399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675AD-37EB-4E91-A13A-6CBD5A77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4183"/>
            <a:ext cx="10058400" cy="4788017"/>
          </a:xfrm>
        </p:spPr>
        <p:txBody>
          <a:bodyPr/>
          <a:lstStyle/>
          <a:p>
            <a:pPr lvl="2"/>
            <a:r>
              <a:rPr lang="en-US" altLang="zh-CN" b="1" dirty="0" err="1"/>
              <a:t>nginx</a:t>
            </a:r>
            <a:r>
              <a:rPr lang="zh-CN" altLang="zh-CN" b="1" dirty="0"/>
              <a:t>只有在启动后才会自动创建</a:t>
            </a:r>
            <a:r>
              <a:rPr lang="en-US" altLang="zh-CN" b="1" dirty="0" err="1"/>
              <a:t>access_log</a:t>
            </a:r>
            <a:r>
              <a:rPr lang="zh-CN" altLang="zh-CN" b="1" dirty="0"/>
              <a:t>属性中对应的日志文件，删除之后，如果不重启，继续发</a:t>
            </a:r>
            <a:r>
              <a:rPr lang="en-US" altLang="zh-CN" b="1" dirty="0"/>
              <a:t>log</a:t>
            </a:r>
            <a:r>
              <a:rPr lang="zh-CN" altLang="zh-CN" b="1" dirty="0"/>
              <a:t>是不会创建的，而且</a:t>
            </a:r>
            <a:r>
              <a:rPr lang="en-US" altLang="zh-CN" b="1" dirty="0" err="1"/>
              <a:t>nginx</a:t>
            </a:r>
            <a:r>
              <a:rPr lang="zh-CN" altLang="zh-CN" b="1" dirty="0"/>
              <a:t>只会向自己自动创建的</a:t>
            </a:r>
            <a:r>
              <a:rPr lang="en-US" altLang="zh-CN" b="1" dirty="0"/>
              <a:t>log</a:t>
            </a:r>
            <a:r>
              <a:rPr lang="zh-CN" altLang="zh-CN" b="1" dirty="0"/>
              <a:t>文件存日志</a:t>
            </a:r>
          </a:p>
          <a:p>
            <a:pPr lvl="2"/>
            <a:r>
              <a:rPr lang="en-US" altLang="zh-CN" b="1" dirty="0"/>
              <a:t>flume</a:t>
            </a:r>
            <a:r>
              <a:rPr lang="zh-CN" altLang="zh-CN" b="1" dirty="0"/>
              <a:t>的拦截器</a:t>
            </a:r>
          </a:p>
          <a:p>
            <a:pPr lvl="3" fontAlgn="base"/>
            <a:r>
              <a:rPr lang="zh-CN" altLang="zh-CN" b="1" dirty="0"/>
              <a:t>教训：</a:t>
            </a:r>
            <a:r>
              <a:rPr lang="en-US" altLang="zh-CN" b="1" dirty="0"/>
              <a:t>a1.sources.r1.interceptors=i1   </a:t>
            </a:r>
            <a:r>
              <a:rPr lang="zh-CN" altLang="zh-CN" b="1" dirty="0"/>
              <a:t>别处可以有空格，此处一定不能有</a:t>
            </a:r>
          </a:p>
          <a:p>
            <a:pPr lvl="2"/>
            <a:r>
              <a:rPr lang="en-US" altLang="zh-CN" b="1" dirty="0"/>
              <a:t>flume</a:t>
            </a:r>
            <a:r>
              <a:rPr lang="zh-CN" altLang="zh-CN" b="1" dirty="0"/>
              <a:t>如果设置跟</a:t>
            </a:r>
            <a:r>
              <a:rPr lang="en-US" altLang="zh-CN" b="1" dirty="0" err="1"/>
              <a:t>hbase</a:t>
            </a:r>
            <a:r>
              <a:rPr lang="zh-CN" altLang="zh-CN" b="1" dirty="0"/>
              <a:t>关联，则启动时需要启动</a:t>
            </a:r>
            <a:r>
              <a:rPr lang="en-US" altLang="zh-CN" b="1" dirty="0" err="1"/>
              <a:t>zk</a:t>
            </a:r>
            <a:r>
              <a:rPr lang="zh-CN" altLang="zh-CN" b="1" dirty="0"/>
              <a:t>和</a:t>
            </a:r>
            <a:r>
              <a:rPr lang="en-US" altLang="zh-CN" b="1" dirty="0" err="1"/>
              <a:t>hbase</a:t>
            </a:r>
            <a:r>
              <a:rPr lang="zh-CN" altLang="zh-CN" b="1" dirty="0"/>
              <a:t>，否则报错</a:t>
            </a:r>
          </a:p>
          <a:p>
            <a:pPr lvl="2"/>
            <a:r>
              <a:rPr lang="zh-CN" altLang="zh-CN" b="1" dirty="0"/>
              <a:t>如果</a:t>
            </a:r>
            <a:r>
              <a:rPr lang="en-US" altLang="zh-CN" b="1" dirty="0"/>
              <a:t>hdfs2</a:t>
            </a:r>
            <a:r>
              <a:rPr lang="zh-CN" altLang="zh-CN" b="1" dirty="0"/>
              <a:t>个都是</a:t>
            </a:r>
            <a:r>
              <a:rPr lang="en-US" altLang="zh-CN" b="1" dirty="0"/>
              <a:t>standby   </a:t>
            </a:r>
            <a:r>
              <a:rPr lang="en-US" altLang="zh-CN" b="1" u="sng" dirty="0">
                <a:hlinkClick r:id="rId2"/>
              </a:rPr>
              <a:t>http://www.bubuko.com/infodetail-2646495.html</a:t>
            </a:r>
            <a:endParaRPr lang="zh-CN" altLang="zh-CN" b="1" dirty="0"/>
          </a:p>
          <a:p>
            <a:pPr lvl="3" fontAlgn="base"/>
            <a:r>
              <a:rPr lang="en-US" altLang="zh-CN" b="1" dirty="0" err="1"/>
              <a:t>DFSZKFailoverController</a:t>
            </a:r>
            <a:r>
              <a:rPr lang="en-US" altLang="zh-CN" b="1" dirty="0"/>
              <a:t>  </a:t>
            </a:r>
            <a:r>
              <a:rPr lang="zh-CN" altLang="zh-CN" b="1" dirty="0"/>
              <a:t>这个进程必须有，没有就按上面的网址。我是</a:t>
            </a:r>
            <a:r>
              <a:rPr lang="en-US" altLang="zh-CN" b="1" dirty="0" err="1"/>
              <a:t>zk</a:t>
            </a:r>
            <a:r>
              <a:rPr lang="zh-CN" altLang="zh-CN" b="1" dirty="0"/>
              <a:t>的集群中换了一个节点，可能要在</a:t>
            </a:r>
            <a:r>
              <a:rPr lang="en-US" altLang="zh-CN" b="1" dirty="0" err="1"/>
              <a:t>zk</a:t>
            </a:r>
            <a:r>
              <a:rPr lang="zh-CN" altLang="zh-CN" b="1" dirty="0"/>
              <a:t>上重新建一下节点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96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4114-5356-47A2-9208-DBDC78032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79" y="184558"/>
            <a:ext cx="10016454" cy="830510"/>
          </a:xfrm>
        </p:spPr>
        <p:txBody>
          <a:bodyPr/>
          <a:lstStyle/>
          <a:p>
            <a:pPr algn="ctr"/>
            <a:r>
              <a:rPr lang="zh-CN" altLang="en-US" sz="6000" dirty="0"/>
              <a:t>数据处理展示阶段：离线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6C5D4A0-D4B4-4642-AD4D-22C74BC78827}"/>
              </a:ext>
            </a:extLst>
          </p:cNvPr>
          <p:cNvSpPr/>
          <p:nvPr/>
        </p:nvSpPr>
        <p:spPr>
          <a:xfrm>
            <a:off x="1310079" y="1957214"/>
            <a:ext cx="1771475" cy="1890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Hive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A296592-0BB2-4DEE-B42A-4DF69B7DFFC2}"/>
              </a:ext>
            </a:extLst>
          </p:cNvPr>
          <p:cNvSpPr/>
          <p:nvPr/>
        </p:nvSpPr>
        <p:spPr>
          <a:xfrm>
            <a:off x="1477620" y="2303260"/>
            <a:ext cx="1283511" cy="3713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2C1EB92-C8EF-4964-8C36-03B36C39EA3F}"/>
              </a:ext>
            </a:extLst>
          </p:cNvPr>
          <p:cNvSpPr/>
          <p:nvPr/>
        </p:nvSpPr>
        <p:spPr>
          <a:xfrm>
            <a:off x="1477620" y="3333121"/>
            <a:ext cx="1283511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User_info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64D6447-74E3-40B2-A250-FA3F3BB656BF}"/>
              </a:ext>
            </a:extLst>
          </p:cNvPr>
          <p:cNvSpPr/>
          <p:nvPr/>
        </p:nvSpPr>
        <p:spPr>
          <a:xfrm>
            <a:off x="1406201" y="2785726"/>
            <a:ext cx="1579233" cy="4362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Product_info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486F2F9-D247-4769-A7FC-FCDEC6B3F0C3}"/>
              </a:ext>
            </a:extLst>
          </p:cNvPr>
          <p:cNvSpPr/>
          <p:nvPr/>
        </p:nvSpPr>
        <p:spPr>
          <a:xfrm>
            <a:off x="3547143" y="2375664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Sparkcore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sparksql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580661D-5464-44B9-8157-5E39E6FBAC37}"/>
              </a:ext>
            </a:extLst>
          </p:cNvPr>
          <p:cNvSpPr/>
          <p:nvPr/>
        </p:nvSpPr>
        <p:spPr>
          <a:xfrm>
            <a:off x="5784207" y="2375663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mysql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2426ABF-D5AD-4628-8A32-99F722398C2A}"/>
              </a:ext>
            </a:extLst>
          </p:cNvPr>
          <p:cNvSpPr/>
          <p:nvPr/>
        </p:nvSpPr>
        <p:spPr>
          <a:xfrm>
            <a:off x="7991909" y="2303260"/>
            <a:ext cx="1771475" cy="10533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>
                <a:solidFill>
                  <a:srgbClr val="00B0F0"/>
                </a:solidFill>
              </a:rPr>
              <a:t>javaweb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251D27-B47E-42EF-A04E-0391EE4F5EDA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5318618" y="2902332"/>
            <a:ext cx="46558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DD8B73-A55D-4808-A83C-034F95FF752B}"/>
              </a:ext>
            </a:extLst>
          </p:cNvPr>
          <p:cNvCxnSpPr>
            <a:stCxn id="56" idx="3"/>
            <a:endCxn id="64" idx="1"/>
          </p:cNvCxnSpPr>
          <p:nvPr/>
        </p:nvCxnSpPr>
        <p:spPr>
          <a:xfrm>
            <a:off x="3081554" y="2902333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337393-3AD5-4333-9D45-69E4BD1875C4}"/>
              </a:ext>
            </a:extLst>
          </p:cNvPr>
          <p:cNvCxnSpPr/>
          <p:nvPr/>
        </p:nvCxnSpPr>
        <p:spPr>
          <a:xfrm>
            <a:off x="7526320" y="2829928"/>
            <a:ext cx="4655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56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2280</TotalTime>
  <Words>732</Words>
  <Application>Microsoft Office PowerPoint</Application>
  <PresentationFormat>宽屏</PresentationFormat>
  <Paragraphs>217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方正姚体</vt:lpstr>
      <vt:lpstr>Rockwell</vt:lpstr>
      <vt:lpstr>Rockwell Condensed</vt:lpstr>
      <vt:lpstr>Wingdings</vt:lpstr>
      <vt:lpstr>木材纹理</vt:lpstr>
      <vt:lpstr>电商平台用户行为分析</vt:lpstr>
      <vt:lpstr>阶段及技术选型</vt:lpstr>
      <vt:lpstr>节点规划</vt:lpstr>
      <vt:lpstr>配置说明</vt:lpstr>
      <vt:lpstr>数据挖掘、采集、存储阶段</vt:lpstr>
      <vt:lpstr>启动命令</vt:lpstr>
      <vt:lpstr>PowerPoint 演示文稿</vt:lpstr>
      <vt:lpstr>note</vt:lpstr>
      <vt:lpstr>数据处理展示阶段：离线</vt:lpstr>
      <vt:lpstr>数据处理展示阶段：实时</vt:lpstr>
      <vt:lpstr>需求分析和代码实现 </vt:lpstr>
      <vt:lpstr>PowerPoint 演示文稿</vt:lpstr>
      <vt:lpstr>PowerPoint 演示文稿</vt:lpstr>
      <vt:lpstr>PowerPoint 演示文稿</vt:lpstr>
      <vt:lpstr>PowerPoint 演示文稿</vt:lpstr>
      <vt:lpstr>UI展示</vt:lpstr>
      <vt:lpstr>鸣谢&amp;不足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电商平台用户行为分析</dc:title>
  <dc:creator>超 戴</dc:creator>
  <cp:lastModifiedBy>超 戴</cp:lastModifiedBy>
  <cp:revision>124</cp:revision>
  <dcterms:created xsi:type="dcterms:W3CDTF">2019-09-19T01:21:53Z</dcterms:created>
  <dcterms:modified xsi:type="dcterms:W3CDTF">2019-09-29T08:49:22Z</dcterms:modified>
</cp:coreProperties>
</file>