
<file path=[Content_Types].xml><?xml version="1.0" encoding="utf-8"?>
<Types xmlns="http://schemas.openxmlformats.org/package/2006/content-types">
  <Default Extension="xml" ContentType="application/xml"/>
  <Default Extension="wmf" ContentType="image/x-wmf"/>
  <Default Extension="jpe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274320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p15:clr>
            <a:srgbClr val="A4A3A4"/>
          </p15:clr>
        </p15:guide>
        <p15:guide id="2" orient="horz" pos="144">
          <p15:clr>
            <a:srgbClr val="A4A3A4"/>
          </p15:clr>
        </p15:guide>
        <p15:guide id="3" orient="horz" pos="10080">
          <p15:clr>
            <a:srgbClr val="A4A3A4"/>
          </p15:clr>
        </p15:guide>
        <p15:guide id="4" orient="horz">
          <p15:clr>
            <a:srgbClr val="A4A3A4"/>
          </p15:clr>
        </p15:guide>
        <p15:guide id="5" pos="363">
          <p15:clr>
            <a:srgbClr val="A4A3A4"/>
          </p15:clr>
        </p15:guide>
        <p15:guide id="6" pos="1691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 id="4" name="Soomin Lee" initials="SL" lastIdx="0" clrIdx="4">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104" autoAdjust="0"/>
    <p:restoredTop sz="94706" autoAdjust="0"/>
  </p:normalViewPr>
  <p:slideViewPr>
    <p:cSldViewPr snapToGrid="0" snapToObjects="1" showGuides="1">
      <p:cViewPr>
        <p:scale>
          <a:sx n="42" d="100"/>
          <a:sy n="42" d="100"/>
        </p:scale>
        <p:origin x="1464" y="352"/>
      </p:cViewPr>
      <p:guideLst>
        <p:guide orient="horz" pos="1659"/>
        <p:guide orient="horz" pos="144"/>
        <p:guide orient="horz" pos="10080"/>
        <p:guide orient="horz"/>
        <p:guide pos="363"/>
        <p:guide pos="169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0" d="100"/>
          <a:sy n="80" d="100"/>
        </p:scale>
        <p:origin x="2574" y="96"/>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5/5/16</a:t>
            </a:fld>
            <a:endParaRPr lang="en-US" dirty="0"/>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455316"/>
            <a:ext cx="6285508"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76461" y="3041375"/>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tx1"/>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76461" y="7660971"/>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7241978" y="3455316"/>
            <a:ext cx="6280546"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7241977" y="3041375"/>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tx1"/>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3911462" y="3455316"/>
            <a:ext cx="6280546"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3906500" y="3041375"/>
            <a:ext cx="6286500" cy="428684"/>
          </a:xfrm>
          <a:prstGeom prst="rect">
            <a:avLst/>
          </a:prstGeom>
          <a:noFill/>
        </p:spPr>
        <p:txBody>
          <a:bodyPr lIns="52249" tIns="52249" rIns="52249" bIns="52249" anchor="ctr" anchorCtr="0">
            <a:spAutoFit/>
          </a:bodyPr>
          <a:lstStyle>
            <a:lvl1pPr marL="0" indent="0" algn="ctr">
              <a:buNone/>
              <a:defRPr sz="2100" b="1" u="sng" baseline="0">
                <a:solidFill>
                  <a:schemeClr val="tx1"/>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0575984" y="3041375"/>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0575984" y="3455316"/>
            <a:ext cx="6279386"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0575984" y="7691083"/>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0574412" y="8141695"/>
            <a:ext cx="6282531"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0575984" y="13394415"/>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0574412" y="13824707"/>
            <a:ext cx="6282531"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65116" y="8091450"/>
            <a:ext cx="6285508"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3662362" y="1846936"/>
            <a:ext cx="20107276" cy="598230"/>
          </a:xfrm>
          <a:prstGeom prst="rect">
            <a:avLst/>
          </a:prstGeom>
        </p:spPr>
        <p:txBody>
          <a:bodyPr>
            <a:noAutofit/>
          </a:bodyPr>
          <a:lstStyle>
            <a:lvl1pPr marL="0" indent="0" algn="ctr">
              <a:buFontTx/>
              <a:buNone/>
              <a:defRPr sz="2800" b="1">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7" name="Text Placeholder 76"/>
          <p:cNvSpPr>
            <a:spLocks noGrp="1"/>
          </p:cNvSpPr>
          <p:nvPr>
            <p:ph type="body" sz="quarter" idx="184" hasCustomPrompt="1"/>
          </p:nvPr>
        </p:nvSpPr>
        <p:spPr>
          <a:xfrm>
            <a:off x="3662362" y="2314537"/>
            <a:ext cx="20107276" cy="634555"/>
          </a:xfrm>
          <a:prstGeom prst="rect">
            <a:avLst/>
          </a:prstGeom>
        </p:spPr>
        <p:txBody>
          <a:bodyPr>
            <a:normAutofit/>
          </a:bodyPr>
          <a:lstStyle>
            <a:lvl1pPr marL="0" indent="0" algn="ctr">
              <a:buFontTx/>
              <a:buNone/>
              <a:defRPr sz="2000">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85" hasCustomPrompt="1"/>
          </p:nvPr>
        </p:nvSpPr>
        <p:spPr>
          <a:xfrm>
            <a:off x="3662362" y="525446"/>
            <a:ext cx="20107276" cy="834414"/>
          </a:xfrm>
          <a:prstGeom prst="rect">
            <a:avLst/>
          </a:prstGeom>
        </p:spPr>
        <p:txBody>
          <a:bodyPr>
            <a:noAutofit/>
          </a:bodyPr>
          <a:lstStyle>
            <a:lvl1pPr marL="0" indent="0" algn="ctr">
              <a:buFontTx/>
              <a:buNone/>
              <a:defRPr sz="54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465932"/>
            <a:ext cx="8494548"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76461" y="3035640"/>
            <a:ext cx="8483204"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576461" y="9438495"/>
            <a:ext cx="8495540"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588799" y="9024257"/>
            <a:ext cx="8483203"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9471422" y="11136117"/>
            <a:ext cx="8482209"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9471422" y="10689474"/>
            <a:ext cx="848220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9476384" y="3490221"/>
            <a:ext cx="8482209"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9471422" y="3035640"/>
            <a:ext cx="8487172"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18372337" y="3035640"/>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18372337" y="3465932"/>
            <a:ext cx="8485018"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8372337" y="9008203"/>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18369192" y="9458815"/>
            <a:ext cx="8488163"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8372337" y="13242471"/>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18372337" y="13693083"/>
            <a:ext cx="8488163"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Type in or paste your text here</a:t>
            </a:r>
            <a:endParaRPr lang="en-US" dirty="0"/>
          </a:p>
        </p:txBody>
      </p:sp>
      <p:sp>
        <p:nvSpPr>
          <p:cNvPr id="34" name="Text Placeholder 76"/>
          <p:cNvSpPr>
            <a:spLocks noGrp="1"/>
          </p:cNvSpPr>
          <p:nvPr>
            <p:ph type="body" sz="quarter" idx="150" hasCustomPrompt="1"/>
          </p:nvPr>
        </p:nvSpPr>
        <p:spPr>
          <a:xfrm>
            <a:off x="3662362" y="1846936"/>
            <a:ext cx="20107276" cy="598230"/>
          </a:xfrm>
          <a:prstGeom prst="rect">
            <a:avLst/>
          </a:prstGeom>
        </p:spPr>
        <p:txBody>
          <a:bodyPr>
            <a:noAutofit/>
          </a:bodyPr>
          <a:lstStyle>
            <a:lvl1pPr marL="0" indent="0" algn="ctr">
              <a:buFontTx/>
              <a:buNone/>
              <a:defRPr sz="2800" b="1">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35" name="Text Placeholder 76"/>
          <p:cNvSpPr>
            <a:spLocks noGrp="1"/>
          </p:cNvSpPr>
          <p:nvPr>
            <p:ph type="body" sz="quarter" idx="184" hasCustomPrompt="1"/>
          </p:nvPr>
        </p:nvSpPr>
        <p:spPr>
          <a:xfrm>
            <a:off x="3662362" y="2314537"/>
            <a:ext cx="20107276" cy="634555"/>
          </a:xfrm>
          <a:prstGeom prst="rect">
            <a:avLst/>
          </a:prstGeom>
        </p:spPr>
        <p:txBody>
          <a:bodyPr>
            <a:normAutofit/>
          </a:bodyPr>
          <a:lstStyle>
            <a:lvl1pPr marL="0" indent="0" algn="ctr">
              <a:buFontTx/>
              <a:buNone/>
              <a:defRPr sz="2000">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36" name="Text Placeholder 76"/>
          <p:cNvSpPr>
            <a:spLocks noGrp="1"/>
          </p:cNvSpPr>
          <p:nvPr>
            <p:ph type="body" sz="quarter" idx="185" hasCustomPrompt="1"/>
          </p:nvPr>
        </p:nvSpPr>
        <p:spPr>
          <a:xfrm>
            <a:off x="3662362" y="525446"/>
            <a:ext cx="20107276" cy="834414"/>
          </a:xfrm>
          <a:prstGeom prst="rect">
            <a:avLst/>
          </a:prstGeom>
        </p:spPr>
        <p:txBody>
          <a:bodyPr>
            <a:noAutofit/>
          </a:bodyPr>
          <a:lstStyle>
            <a:lvl1pPr marL="0" indent="0" algn="ctr">
              <a:buFontTx/>
              <a:buNone/>
              <a:defRPr sz="54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8308" y="3400618"/>
            <a:ext cx="6285508"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570789" y="2970326"/>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tx1"/>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567812" y="7878271"/>
            <a:ext cx="6286500"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570293" y="7443713"/>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7241977" y="3416969"/>
            <a:ext cx="12950030"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7241977" y="2970326"/>
            <a:ext cx="12950031"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7241977" y="11325441"/>
            <a:ext cx="12950031"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7241977" y="10874829"/>
            <a:ext cx="12950031"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0600583" y="2970326"/>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0600583" y="3420938"/>
            <a:ext cx="6279386"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0600583" y="7473825"/>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0599011" y="7924437"/>
            <a:ext cx="6282531"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0600583" y="13177157"/>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tx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0599011" y="13627769"/>
            <a:ext cx="6282531" cy="479239"/>
          </a:xfrm>
          <a:prstGeom prst="rect">
            <a:avLst/>
          </a:prstGeom>
        </p:spPr>
        <p:txBody>
          <a:bodyPr wrap="square" lIns="130622" tIns="130622" rIns="130622" bIns="130622">
            <a:spAutoFit/>
          </a:bodyPr>
          <a:lstStyle>
            <a:lvl1pPr marL="0" indent="0">
              <a:buNone/>
              <a:defRPr sz="1400">
                <a:solidFill>
                  <a:schemeClr val="tx1"/>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smtClean="0"/>
              <a:t>Enter your text here</a:t>
            </a:r>
            <a:endParaRPr lang="en-US" dirty="0"/>
          </a:p>
        </p:txBody>
      </p:sp>
      <p:sp>
        <p:nvSpPr>
          <p:cNvPr id="34" name="Text Placeholder 76"/>
          <p:cNvSpPr>
            <a:spLocks noGrp="1"/>
          </p:cNvSpPr>
          <p:nvPr>
            <p:ph type="body" sz="quarter" idx="150" hasCustomPrompt="1"/>
          </p:nvPr>
        </p:nvSpPr>
        <p:spPr>
          <a:xfrm>
            <a:off x="3662362" y="1846936"/>
            <a:ext cx="20107276" cy="598230"/>
          </a:xfrm>
          <a:prstGeom prst="rect">
            <a:avLst/>
          </a:prstGeom>
        </p:spPr>
        <p:txBody>
          <a:bodyPr>
            <a:noAutofit/>
          </a:bodyPr>
          <a:lstStyle>
            <a:lvl1pPr marL="0" indent="0" algn="ctr">
              <a:buFontTx/>
              <a:buNone/>
              <a:defRPr sz="2800" b="1">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35" name="Text Placeholder 76"/>
          <p:cNvSpPr>
            <a:spLocks noGrp="1"/>
          </p:cNvSpPr>
          <p:nvPr>
            <p:ph type="body" sz="quarter" idx="184" hasCustomPrompt="1"/>
          </p:nvPr>
        </p:nvSpPr>
        <p:spPr>
          <a:xfrm>
            <a:off x="3662362" y="2314537"/>
            <a:ext cx="20107276" cy="634555"/>
          </a:xfrm>
          <a:prstGeom prst="rect">
            <a:avLst/>
          </a:prstGeom>
        </p:spPr>
        <p:txBody>
          <a:bodyPr>
            <a:normAutofit/>
          </a:bodyPr>
          <a:lstStyle>
            <a:lvl1pPr marL="0" indent="0" algn="ctr">
              <a:buFontTx/>
              <a:buNone/>
              <a:defRPr sz="2000">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36" name="Text Placeholder 76"/>
          <p:cNvSpPr>
            <a:spLocks noGrp="1"/>
          </p:cNvSpPr>
          <p:nvPr>
            <p:ph type="body" sz="quarter" idx="185" hasCustomPrompt="1"/>
          </p:nvPr>
        </p:nvSpPr>
        <p:spPr>
          <a:xfrm>
            <a:off x="3662362" y="525446"/>
            <a:ext cx="20107276" cy="834414"/>
          </a:xfrm>
          <a:prstGeom prst="rect">
            <a:avLst/>
          </a:prstGeom>
        </p:spPr>
        <p:txBody>
          <a:bodyPr>
            <a:noAutofit/>
          </a:bodyPr>
          <a:lstStyle>
            <a:lvl1pPr marL="0" indent="0" algn="ctr">
              <a:buFontTx/>
              <a:buNone/>
              <a:defRPr sz="54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1" name="Group 30"/>
          <p:cNvGrpSpPr>
            <a:grpSpLocks noChangeAspect="1"/>
          </p:cNvGrpSpPr>
          <p:nvPr userDrawn="1"/>
        </p:nvGrpSpPr>
        <p:grpSpPr>
          <a:xfrm>
            <a:off x="-7233765" y="3"/>
            <a:ext cx="6608534" cy="16459197"/>
            <a:chOff x="-11220550" y="-1"/>
            <a:chExt cx="11014226" cy="27432000"/>
          </a:xfrm>
        </p:grpSpPr>
        <p:sp>
          <p:nvSpPr>
            <p:cNvPr id="32" name="Rectangle 31"/>
            <p:cNvSpPr/>
            <p:nvPr/>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1800" b="1" spc="0" dirty="0" smtClean="0">
                  <a:solidFill>
                    <a:srgbClr val="FF0000"/>
                  </a:solidFill>
                  <a:latin typeface="Trebuchet MS" pitchFamily="34" charset="0"/>
                </a:rPr>
                <a:t>(—THIS SIDEBAR DOES NOT PRINT—)</a:t>
              </a:r>
              <a:endParaRPr lang="en-US" sz="1800" b="1" spc="600" dirty="0" smtClean="0">
                <a:solidFill>
                  <a:schemeClr val="bg1"/>
                </a:solidFill>
                <a:latin typeface="Trebuchet MS" pitchFamily="34" charset="0"/>
              </a:endParaRPr>
            </a:p>
            <a:p>
              <a:pPr algn="ctr"/>
              <a:r>
                <a:rPr lang="en-US" sz="2400" b="1" spc="600" dirty="0" smtClean="0">
                  <a:solidFill>
                    <a:schemeClr val="bg1"/>
                  </a:solidFill>
                  <a:latin typeface="Trebuchet MS" pitchFamily="34" charset="0"/>
                </a:rPr>
                <a:t>DESIGN</a:t>
              </a:r>
              <a:r>
                <a:rPr lang="en-US" sz="2400" b="1" spc="600" baseline="0" dirty="0" smtClean="0">
                  <a:solidFill>
                    <a:schemeClr val="bg1"/>
                  </a:solidFill>
                  <a:latin typeface="Trebuchet MS" pitchFamily="34" charset="0"/>
                </a:rPr>
                <a:t> </a:t>
              </a:r>
              <a:r>
                <a:rPr lang="en-US" sz="2400" b="1" spc="600" dirty="0" smtClean="0">
                  <a:solidFill>
                    <a:schemeClr val="bg1"/>
                  </a:solidFill>
                  <a:latin typeface="Trebuchet MS" pitchFamily="34" charset="0"/>
                </a:rPr>
                <a:t>GUIDE</a:t>
              </a:r>
            </a:p>
            <a:p>
              <a:pPr algn="ctr"/>
              <a:r>
                <a:rPr lang="en-US" sz="1000" b="1" dirty="0" smtClean="0">
                  <a:latin typeface="Trebuchet MS" pitchFamily="34" charset="0"/>
                </a:rPr>
                <a:t> </a:t>
              </a:r>
            </a:p>
            <a:p>
              <a:pPr defTabSz="3765639"/>
              <a:r>
                <a:rPr lang="en-US" sz="1600" i="0" dirty="0" smtClean="0">
                  <a:latin typeface="Trebuchet MS" pitchFamily="34" charset="0"/>
                </a:rPr>
                <a:t>This PowerPoint</a:t>
              </a:r>
              <a:r>
                <a:rPr lang="en-US" sz="1600" i="0" baseline="0" dirty="0" smtClean="0">
                  <a:latin typeface="Trebuchet MS" pitchFamily="34" charset="0"/>
                </a:rPr>
                <a:t> </a:t>
              </a:r>
              <a:r>
                <a:rPr lang="en-US" sz="1600" i="0" dirty="0" smtClean="0">
                  <a:latin typeface="Trebuchet MS" pitchFamily="34" charset="0"/>
                </a:rPr>
                <a:t>2007 template produces</a:t>
              </a:r>
              <a:r>
                <a:rPr lang="en-US" sz="1600" i="0" baseline="0" dirty="0" smtClean="0">
                  <a:latin typeface="Trebuchet MS" pitchFamily="34" charset="0"/>
                </a:rPr>
                <a:t> </a:t>
              </a:r>
              <a:r>
                <a:rPr lang="en-US" sz="1600" i="0" dirty="0" smtClean="0">
                  <a:latin typeface="Trebuchet MS" pitchFamily="34" charset="0"/>
                </a:rPr>
                <a:t>a 36”x60” presentation poster. </a:t>
              </a:r>
              <a:r>
                <a:rPr lang="en-US" sz="1600" dirty="0" smtClean="0">
                  <a:latin typeface="Trebuchet MS" pitchFamily="34" charset="0"/>
                </a:rPr>
                <a:t>You</a:t>
              </a:r>
              <a:r>
                <a:rPr lang="en-US" sz="1600" baseline="0" dirty="0" smtClean="0">
                  <a:latin typeface="Trebuchet MS" pitchFamily="34" charset="0"/>
                </a:rPr>
                <a:t> can u</a:t>
              </a:r>
              <a:r>
                <a:rPr lang="en-US" sz="1600" dirty="0" smtClean="0">
                  <a:latin typeface="Trebuchet MS" pitchFamily="34" charset="0"/>
                </a:rPr>
                <a:t>se</a:t>
              </a:r>
              <a:r>
                <a:rPr lang="en-US" sz="1600" baseline="0" dirty="0" smtClean="0">
                  <a:latin typeface="Trebuchet MS" pitchFamily="34" charset="0"/>
                </a:rPr>
                <a:t> it to create your research poster and </a:t>
              </a:r>
              <a:r>
                <a:rPr lang="en-US" sz="1600" dirty="0" smtClean="0">
                  <a:latin typeface="Trebuchet MS" pitchFamily="34" charset="0"/>
                </a:rPr>
                <a:t>save valuable time placing titles, subtitles,</a:t>
              </a:r>
              <a:r>
                <a:rPr lang="en-US" sz="1600" baseline="0" dirty="0" smtClean="0">
                  <a:latin typeface="Trebuchet MS" pitchFamily="34" charset="0"/>
                </a:rPr>
                <a:t> text, and graphics</a:t>
              </a:r>
              <a:r>
                <a:rPr lang="en-US" sz="1600" dirty="0" smtClean="0">
                  <a:latin typeface="Trebuchet MS" pitchFamily="34" charset="0"/>
                </a:rPr>
                <a:t>. </a:t>
              </a:r>
            </a:p>
            <a:p>
              <a:pPr defTabSz="3765639"/>
              <a:r>
                <a:rPr lang="en-US" sz="1000" dirty="0" smtClean="0">
                  <a:latin typeface="Trebuchet MS" pitchFamily="34" charset="0"/>
                </a:rPr>
                <a:t> </a:t>
              </a:r>
            </a:p>
            <a:p>
              <a:pPr defTabSz="4389219"/>
              <a:r>
                <a:rPr lang="en-US" sz="1600" dirty="0" smtClean="0">
                  <a:latin typeface="Trebuchet MS" pitchFamily="34" charset="0"/>
                </a:rPr>
                <a:t>We provide a series of online answer your poster production questions. To view our template tutorials, go online to </a:t>
              </a:r>
              <a:r>
                <a:rPr lang="en-US" sz="1600" b="1" dirty="0" smtClean="0">
                  <a:solidFill>
                    <a:srgbClr val="FFC000"/>
                  </a:solidFill>
                  <a:latin typeface="Trebuchet MS" pitchFamily="34" charset="0"/>
                </a:rPr>
                <a:t>PosterPresentations.com</a:t>
              </a:r>
              <a:r>
                <a:rPr lang="en-US" sz="1600" b="1" dirty="0" smtClean="0">
                  <a:solidFill>
                    <a:schemeClr val="bg1"/>
                  </a:solidFill>
                  <a:latin typeface="Trebuchet MS" pitchFamily="34" charset="0"/>
                </a:rPr>
                <a:t> </a:t>
              </a:r>
              <a:r>
                <a:rPr lang="en-US" sz="1600" dirty="0" smtClean="0">
                  <a:solidFill>
                    <a:schemeClr val="bg1"/>
                  </a:solidFill>
                  <a:latin typeface="Trebuchet MS" pitchFamily="34" charset="0"/>
                </a:rPr>
                <a:t>and click on HELP DESK.</a:t>
              </a:r>
            </a:p>
            <a:p>
              <a:pPr defTabSz="4389219"/>
              <a:r>
                <a:rPr lang="en-US" sz="1000" dirty="0" smtClean="0">
                  <a:latin typeface="Trebuchet MS" pitchFamily="34" charset="0"/>
                </a:rPr>
                <a:t> </a:t>
              </a:r>
            </a:p>
            <a:p>
              <a:pPr defTabSz="4389219"/>
              <a:r>
                <a:rPr lang="en-US" sz="1600" dirty="0" smtClean="0">
                  <a:solidFill>
                    <a:schemeClr val="bg1"/>
                  </a:solidFill>
                  <a:latin typeface="Trebuchet MS" pitchFamily="34" charset="0"/>
                </a:rPr>
                <a:t>When</a:t>
              </a:r>
              <a:r>
                <a:rPr lang="en-US" sz="1600" baseline="0" dirty="0" smtClean="0">
                  <a:solidFill>
                    <a:schemeClr val="bg1"/>
                  </a:solidFill>
                  <a:latin typeface="Trebuchet MS" pitchFamily="34" charset="0"/>
                </a:rPr>
                <a:t> you are ready to</a:t>
              </a:r>
              <a:r>
                <a:rPr lang="en-US" sz="1600" dirty="0" smtClean="0">
                  <a:solidFill>
                    <a:schemeClr val="bg1"/>
                  </a:solidFill>
                  <a:latin typeface="Trebuchet MS" pitchFamily="34" charset="0"/>
                </a:rPr>
                <a:t> </a:t>
              </a:r>
              <a:r>
                <a:rPr lang="en-US" sz="1600" baseline="0" dirty="0" smtClean="0">
                  <a:solidFill>
                    <a:schemeClr val="bg1"/>
                  </a:solidFill>
                  <a:latin typeface="Trebuchet MS" pitchFamily="34" charset="0"/>
                </a:rPr>
                <a:t> print your poster</a:t>
              </a:r>
              <a:r>
                <a:rPr lang="en-US" sz="1600" dirty="0" smtClean="0">
                  <a:solidFill>
                    <a:schemeClr val="bg1"/>
                  </a:solidFill>
                  <a:latin typeface="Trebuchet MS" pitchFamily="34" charset="0"/>
                </a:rPr>
                <a:t>,</a:t>
              </a:r>
              <a:r>
                <a:rPr lang="en-US" sz="1600" baseline="0" dirty="0" smtClean="0">
                  <a:solidFill>
                    <a:schemeClr val="bg1"/>
                  </a:solidFill>
                  <a:latin typeface="Trebuchet MS" pitchFamily="34" charset="0"/>
                </a:rPr>
                <a:t> go online to </a:t>
              </a:r>
              <a:r>
                <a:rPr lang="en-US" sz="1600" b="0" dirty="0" smtClean="0">
                  <a:solidFill>
                    <a:schemeClr val="bg1"/>
                  </a:solidFill>
                  <a:latin typeface="Trebuchet MS" pitchFamily="34" charset="0"/>
                </a:rPr>
                <a:t>PosterPresentations.com</a:t>
              </a:r>
              <a:r>
                <a:rPr lang="en-US" sz="1600" dirty="0" smtClean="0">
                  <a:solidFill>
                    <a:schemeClr val="bg1"/>
                  </a:solidFill>
                  <a:latin typeface="Trebuchet MS" pitchFamily="34" charset="0"/>
                </a:rPr>
                <a:t/>
              </a:r>
              <a:br>
                <a:rPr lang="en-US" sz="1600" dirty="0" smtClean="0">
                  <a:solidFill>
                    <a:schemeClr val="bg1"/>
                  </a:solidFill>
                  <a:latin typeface="Trebuchet MS" pitchFamily="34" charset="0"/>
                </a:rPr>
              </a:br>
              <a:r>
                <a:rPr lang="en-US" sz="1000" dirty="0" smtClean="0">
                  <a:solidFill>
                    <a:schemeClr val="bg1"/>
                  </a:solidFill>
                  <a:latin typeface="Trebuchet MS" pitchFamily="34" charset="0"/>
                </a:rPr>
                <a:t> </a:t>
              </a:r>
            </a:p>
            <a:p>
              <a:pPr algn="l" defTabSz="3765639"/>
              <a:r>
                <a:rPr lang="en-US" sz="1600" b="0" dirty="0" smtClean="0">
                  <a:solidFill>
                    <a:schemeClr val="bg1"/>
                  </a:solidFill>
                  <a:latin typeface="Trebuchet MS" pitchFamily="34" charset="0"/>
                </a:rPr>
                <a:t>Need</a:t>
              </a:r>
              <a:r>
                <a:rPr lang="en-US" sz="1600" b="0" baseline="0" dirty="0" smtClean="0">
                  <a:solidFill>
                    <a:schemeClr val="bg1"/>
                  </a:solidFill>
                  <a:latin typeface="Trebuchet MS" pitchFamily="34" charset="0"/>
                </a:rPr>
                <a:t> assistance? Call us at </a:t>
              </a:r>
              <a:r>
                <a:rPr lang="en-US" sz="1600" b="0" dirty="0" smtClean="0">
                  <a:solidFill>
                    <a:srgbClr val="FFC000"/>
                  </a:solidFill>
                  <a:latin typeface="Trebuchet MS" pitchFamily="34" charset="0"/>
                </a:rPr>
                <a:t>1.510.649.3001</a:t>
              </a:r>
            </a:p>
            <a:p>
              <a:pPr algn="l" defTabSz="3765639"/>
              <a:r>
                <a:rPr lang="en-US" sz="1000" b="1" dirty="0" smtClean="0">
                  <a:solidFill>
                    <a:srgbClr val="FFFF00"/>
                  </a:solidFill>
                  <a:latin typeface="Trebuchet MS" pitchFamily="34" charset="0"/>
                </a:rPr>
                <a:t> </a:t>
              </a:r>
            </a:p>
            <a:p>
              <a:pPr algn="ctr"/>
              <a:endParaRPr lang="en-US" sz="1400" b="1" dirty="0" smtClean="0">
                <a:solidFill>
                  <a:schemeClr val="bg1"/>
                </a:solidFill>
                <a:latin typeface="Trebuchet MS" pitchFamily="34" charset="0"/>
              </a:endParaRPr>
            </a:p>
            <a:p>
              <a:pPr algn="ctr"/>
              <a:r>
                <a:rPr lang="en-US" sz="2400" b="1" spc="600" dirty="0" smtClean="0">
                  <a:solidFill>
                    <a:schemeClr val="bg1"/>
                  </a:solidFill>
                  <a:latin typeface="Trebuchet MS" pitchFamily="34" charset="0"/>
                </a:rPr>
                <a:t>QUICK START</a:t>
              </a:r>
            </a:p>
            <a:p>
              <a:pPr algn="ctr"/>
              <a:r>
                <a:rPr lang="en-US" sz="1000" b="1" baseline="0" dirty="0" smtClean="0">
                  <a:solidFill>
                    <a:schemeClr val="bg1"/>
                  </a:solidFill>
                  <a:latin typeface="Trebuchet MS" pitchFamily="34" charset="0"/>
                </a:rPr>
                <a:t> </a:t>
              </a:r>
            </a:p>
            <a:p>
              <a:pPr algn="ctr"/>
              <a:r>
                <a:rPr lang="en-US" sz="1800" b="1" baseline="0" dirty="0" smtClean="0">
                  <a:solidFill>
                    <a:srgbClr val="FFC000"/>
                  </a:solidFill>
                  <a:latin typeface="Trebuchet MS" pitchFamily="34" charset="0"/>
                </a:rPr>
                <a:t>Zoom in and out</a:t>
              </a:r>
            </a:p>
            <a:p>
              <a:pPr marL="1203325" indent="0" algn="l" defTabSz="850900"/>
              <a:r>
                <a:rPr lang="en-US" sz="1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600" b="0" baseline="0" dirty="0" smtClean="0">
                <a:solidFill>
                  <a:schemeClr val="bg1"/>
                </a:solidFill>
                <a:latin typeface="Trebuchet MS" pitchFamily="34" charset="0"/>
              </a:endParaRPr>
            </a:p>
            <a:p>
              <a:pPr algn="ctr"/>
              <a:r>
                <a:rPr lang="en-US" sz="1800" b="1" baseline="0" dirty="0" smtClean="0">
                  <a:solidFill>
                    <a:srgbClr val="FFC000"/>
                  </a:solidFill>
                  <a:latin typeface="Trebuchet MS" pitchFamily="34" charset="0"/>
                </a:rPr>
                <a:t>Title, Authors, and Affiliations</a:t>
              </a:r>
            </a:p>
            <a:p>
              <a:pPr algn="l"/>
              <a:r>
                <a:rPr lang="en-US" sz="1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00" b="0" spc="0" baseline="0" dirty="0" smtClean="0">
                  <a:solidFill>
                    <a:schemeClr val="bg1">
                      <a:lumMod val="75000"/>
                    </a:schemeClr>
                  </a:solidFill>
                  <a:latin typeface="Trebuchet MS" pitchFamily="34" charset="0"/>
                </a:rPr>
                <a:t> </a:t>
              </a:r>
            </a:p>
            <a:p>
              <a:pPr algn="l"/>
              <a:r>
                <a:rPr lang="en-US" sz="1400" b="1" spc="300" baseline="0" dirty="0" smtClean="0">
                  <a:solidFill>
                    <a:srgbClr val="FFC000"/>
                  </a:solidFill>
                  <a:latin typeface="Trebuchet MS" pitchFamily="34" charset="0"/>
                </a:rPr>
                <a:t>TIP</a:t>
              </a:r>
              <a:r>
                <a:rPr lang="en-US" sz="1400" b="1" baseline="0" dirty="0" smtClean="0">
                  <a:solidFill>
                    <a:srgbClr val="FFC000"/>
                  </a:solidFill>
                  <a:latin typeface="Trebuchet MS" pitchFamily="34" charset="0"/>
                </a:rPr>
                <a:t>: </a:t>
              </a:r>
              <a:r>
                <a:rPr lang="en-US" sz="1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600" b="1" baseline="0" dirty="0" smtClean="0">
                  <a:solidFill>
                    <a:schemeClr val="bg1"/>
                  </a:solidFill>
                  <a:latin typeface="Trebuchet MS" pitchFamily="34" charset="0"/>
                </a:rPr>
                <a:t/>
              </a:r>
              <a:br>
                <a:rPr lang="en-US" sz="1600" b="1" baseline="0" dirty="0" smtClean="0">
                  <a:solidFill>
                    <a:schemeClr val="bg1"/>
                  </a:solidFill>
                  <a:latin typeface="Trebuchet MS" pitchFamily="34" charset="0"/>
                </a:rPr>
              </a:br>
              <a:endParaRPr lang="en-US" sz="1600" b="1" dirty="0" smtClean="0">
                <a:solidFill>
                  <a:schemeClr val="bg1"/>
                </a:solidFill>
                <a:latin typeface="Trebuchet MS" pitchFamily="34" charset="0"/>
              </a:endParaRPr>
            </a:p>
            <a:p>
              <a:pPr algn="ctr"/>
              <a:endParaRPr lang="en-US" sz="1600" b="1" dirty="0" smtClean="0">
                <a:solidFill>
                  <a:srgbClr val="FFC000"/>
                </a:solidFill>
                <a:latin typeface="Trebuchet MS" pitchFamily="34" charset="0"/>
              </a:endParaRPr>
            </a:p>
            <a:p>
              <a:pPr algn="ctr"/>
              <a:endParaRPr lang="en-US" sz="1600" b="1" dirty="0" smtClean="0">
                <a:solidFill>
                  <a:srgbClr val="FFC000"/>
                </a:solidFill>
                <a:latin typeface="Trebuchet MS" pitchFamily="34" charset="0"/>
              </a:endParaRPr>
            </a:p>
            <a:p>
              <a:pPr algn="ctr"/>
              <a:r>
                <a:rPr lang="en-US" sz="1800" b="1" dirty="0" smtClean="0">
                  <a:solidFill>
                    <a:srgbClr val="FFC000"/>
                  </a:solidFill>
                  <a:latin typeface="Trebuchet MS" pitchFamily="34" charset="0"/>
                </a:rPr>
                <a:t>Adding Logos</a:t>
              </a:r>
              <a:r>
                <a:rPr lang="en-US" sz="1800" b="1" baseline="0" dirty="0" smtClean="0">
                  <a:solidFill>
                    <a:srgbClr val="FFC000"/>
                  </a:solidFill>
                  <a:latin typeface="Trebuchet MS" pitchFamily="34" charset="0"/>
                </a:rPr>
                <a:t> / Seals</a:t>
              </a:r>
            </a:p>
            <a:p>
              <a:pPr algn="l"/>
              <a:r>
                <a:rPr lang="en-US" sz="1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00" b="0" spc="300" baseline="0" dirty="0" smtClean="0">
                <a:solidFill>
                  <a:schemeClr val="bg1">
                    <a:lumMod val="75000"/>
                  </a:schemeClr>
                </a:solidFill>
                <a:latin typeface="Trebuchet MS" pitchFamily="34" charset="0"/>
              </a:endParaRPr>
            </a:p>
            <a:p>
              <a:pPr algn="l"/>
              <a:r>
                <a:rPr lang="en-US" sz="1400" b="1" spc="300" baseline="0" dirty="0" smtClean="0">
                  <a:solidFill>
                    <a:srgbClr val="FFC000"/>
                  </a:solidFill>
                  <a:latin typeface="Trebuchet MS" pitchFamily="34" charset="0"/>
                </a:rPr>
                <a:t>TIP:</a:t>
              </a:r>
              <a:r>
                <a:rPr lang="en-US" sz="1400" b="1" spc="0" baseline="0" dirty="0" smtClean="0">
                  <a:solidFill>
                    <a:srgbClr val="FFC000"/>
                  </a:solidFill>
                  <a:latin typeface="Trebuchet MS" pitchFamily="34" charset="0"/>
                </a:rPr>
                <a:t> </a:t>
              </a:r>
              <a:r>
                <a:rPr lang="en-US" sz="1400" b="0" baseline="0" dirty="0" smtClean="0">
                  <a:solidFill>
                    <a:schemeClr val="bg1">
                      <a:lumMod val="75000"/>
                    </a:schemeClr>
                  </a:solidFill>
                  <a:latin typeface="Trebuchet MS" pitchFamily="34" charset="0"/>
                </a:rPr>
                <a:t>See if your company’s logo is available on our free poster templates page.</a:t>
              </a:r>
            </a:p>
            <a:p>
              <a:pPr algn="l"/>
              <a:endParaRPr lang="en-US" sz="1400" b="0" baseline="0" dirty="0" smtClean="0">
                <a:latin typeface="Trebuchet MS" pitchFamily="34" charset="0"/>
              </a:endParaRPr>
            </a:p>
            <a:p>
              <a:pPr algn="ctr"/>
              <a:r>
                <a:rPr lang="en-US" sz="1800" b="1" baseline="0" dirty="0" smtClean="0">
                  <a:solidFill>
                    <a:srgbClr val="FFC000"/>
                  </a:solidFill>
                  <a:latin typeface="Trebuchet MS" pitchFamily="34" charset="0"/>
                </a:rPr>
                <a:t>Photographs / Graphics</a:t>
              </a:r>
            </a:p>
            <a:p>
              <a:pPr algn="l" defTabSz="977900"/>
              <a:r>
                <a:rPr lang="en-US" sz="1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400" b="0" spc="0" baseline="0" dirty="0" smtClean="0">
                  <a:solidFill>
                    <a:schemeClr val="bg1">
                      <a:lumMod val="75000"/>
                    </a:schemeClr>
                  </a:solidFill>
                  <a:latin typeface="Trebuchet MS" pitchFamily="34" charset="0"/>
                </a:rPr>
                <a:t>disproportionally.</a:t>
              </a:r>
            </a:p>
            <a:p>
              <a:pPr algn="l" defTabSz="977900"/>
              <a:endParaRPr lang="en-US" sz="1400" b="0" baseline="0" dirty="0" smtClean="0">
                <a:latin typeface="Trebuchet MS" pitchFamily="34" charset="0"/>
              </a:endParaRPr>
            </a:p>
            <a:p>
              <a:pPr algn="ctr"/>
              <a:endParaRPr lang="en-US" sz="1600" b="1" baseline="0" dirty="0" smtClean="0">
                <a:solidFill>
                  <a:srgbClr val="FFC000"/>
                </a:solidFill>
                <a:latin typeface="Trebuchet MS" pitchFamily="34" charset="0"/>
              </a:endParaRPr>
            </a:p>
            <a:p>
              <a:pPr algn="ctr"/>
              <a:endParaRPr lang="en-US" sz="1600" b="1" baseline="0" dirty="0" smtClean="0">
                <a:solidFill>
                  <a:srgbClr val="FFC000"/>
                </a:solidFill>
                <a:latin typeface="Trebuchet MS" pitchFamily="34" charset="0"/>
              </a:endParaRPr>
            </a:p>
            <a:p>
              <a:pPr algn="ctr"/>
              <a:endParaRPr lang="en-US" sz="1600" b="1" baseline="0" dirty="0" smtClean="0">
                <a:solidFill>
                  <a:srgbClr val="FFC000"/>
                </a:solidFill>
                <a:latin typeface="Trebuchet MS" pitchFamily="34" charset="0"/>
              </a:endParaRPr>
            </a:p>
            <a:p>
              <a:pPr algn="ctr"/>
              <a:endParaRPr lang="en-US" sz="1600" b="1" baseline="0" dirty="0" smtClean="0">
                <a:solidFill>
                  <a:srgbClr val="FFC000"/>
                </a:solidFill>
                <a:latin typeface="Trebuchet MS" pitchFamily="34" charset="0"/>
              </a:endParaRPr>
            </a:p>
            <a:p>
              <a:pPr algn="ctr"/>
              <a:endParaRPr lang="en-US" sz="1600" b="1" baseline="0" dirty="0" smtClean="0">
                <a:solidFill>
                  <a:srgbClr val="FFC000"/>
                </a:solidFill>
                <a:latin typeface="Trebuchet MS" pitchFamily="34" charset="0"/>
              </a:endParaRPr>
            </a:p>
            <a:p>
              <a:pPr algn="ctr"/>
              <a:endParaRPr lang="en-US" sz="1600" b="1" baseline="0" dirty="0" smtClean="0">
                <a:solidFill>
                  <a:srgbClr val="FFC000"/>
                </a:solidFill>
                <a:latin typeface="Trebuchet MS" pitchFamily="34" charset="0"/>
              </a:endParaRPr>
            </a:p>
            <a:p>
              <a:pPr algn="ctr"/>
              <a:r>
                <a:rPr lang="en-US" sz="1800" b="1" baseline="0" dirty="0" smtClean="0">
                  <a:solidFill>
                    <a:srgbClr val="FFC000"/>
                  </a:solidFill>
                  <a:latin typeface="Trebuchet MS" pitchFamily="34" charset="0"/>
                </a:rPr>
                <a:t>Image Quality Check</a:t>
              </a:r>
            </a:p>
            <a:p>
              <a:pPr lvl="0" algn="l" defTabSz="977900"/>
              <a:r>
                <a:rPr lang="en-US" sz="1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600" b="0" dirty="0" smtClean="0">
                <a:latin typeface="Trebuchet MS" pitchFamily="34" charset="0"/>
              </a:endParaRPr>
            </a:p>
          </p:txBody>
        </p:sp>
        <p:cxnSp>
          <p:nvCxnSpPr>
            <p:cNvPr id="37" name="Straight Connector 36"/>
            <p:cNvCxnSpPr/>
            <p:nvPr/>
          </p:nvCxnSpPr>
          <p:spPr>
            <a:xfrm>
              <a:off x="-11220550" y="6395410"/>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userDrawn="1"/>
          </p:nvPicPr>
          <p:blipFill>
            <a:blip r:embed="rId4"/>
            <a:stretch>
              <a:fillRect/>
            </a:stretch>
          </p:blipFill>
          <p:spPr>
            <a:xfrm>
              <a:off x="-10736023" y="7928687"/>
              <a:ext cx="1597665" cy="1001614"/>
            </a:xfrm>
            <a:prstGeom prst="rect">
              <a:avLst/>
            </a:prstGeom>
          </p:spPr>
        </p:pic>
        <p:pic>
          <p:nvPicPr>
            <p:cNvPr id="39" name="Picture 38"/>
            <p:cNvPicPr>
              <a:picLocks noChangeAspect="1"/>
            </p:cNvPicPr>
            <p:nvPr userDrawn="1"/>
          </p:nvPicPr>
          <p:blipFill>
            <a:blip r:embed="rId5"/>
            <a:stretch>
              <a:fillRect/>
            </a:stretch>
          </p:blipFill>
          <p:spPr>
            <a:xfrm>
              <a:off x="-10736023" y="12354606"/>
              <a:ext cx="9986807" cy="877997"/>
            </a:xfrm>
            <a:prstGeom prst="rect">
              <a:avLst/>
            </a:prstGeom>
          </p:spPr>
        </p:pic>
        <p:grpSp>
          <p:nvGrpSpPr>
            <p:cNvPr id="40" name="Group 39"/>
            <p:cNvGrpSpPr/>
            <p:nvPr userDrawn="1"/>
          </p:nvGrpSpPr>
          <p:grpSpPr>
            <a:xfrm>
              <a:off x="-9844888" y="19920591"/>
              <a:ext cx="7631077" cy="1987421"/>
              <a:chOff x="-4516464" y="11354920"/>
              <a:chExt cx="3516822" cy="1095725"/>
            </a:xfrm>
          </p:grpSpPr>
          <p:grpSp>
            <p:nvGrpSpPr>
              <p:cNvPr id="50" name="Group 49"/>
              <p:cNvGrpSpPr/>
              <p:nvPr userDrawn="1"/>
            </p:nvGrpSpPr>
            <p:grpSpPr>
              <a:xfrm>
                <a:off x="-2783494" y="11354967"/>
                <a:ext cx="624373" cy="894738"/>
                <a:chOff x="-3958698" y="11538812"/>
                <a:chExt cx="779266" cy="1282149"/>
              </a:xfrm>
            </p:grpSpPr>
            <p:pic>
              <p:nvPicPr>
                <p:cNvPr id="56" name="Picture 55"/>
                <p:cNvPicPr>
                  <a:picLocks noChangeAspect="1"/>
                </p:cNvPicPr>
                <p:nvPr userDrawn="1"/>
              </p:nvPicPr>
              <p:blipFill>
                <a:blip r:embed="rId6"/>
                <a:stretch>
                  <a:fillRect/>
                </a:stretch>
              </p:blipFill>
              <p:spPr>
                <a:xfrm>
                  <a:off x="-3948160" y="11538812"/>
                  <a:ext cx="768728" cy="1090753"/>
                </a:xfrm>
                <a:prstGeom prst="rect">
                  <a:avLst/>
                </a:prstGeom>
              </p:spPr>
            </p:pic>
            <p:sp>
              <p:nvSpPr>
                <p:cNvPr id="57" name="TextBox 56"/>
                <p:cNvSpPr txBox="1"/>
                <p:nvPr userDrawn="1"/>
              </p:nvSpPr>
              <p:spPr>
                <a:xfrm>
                  <a:off x="-3958698" y="12577802"/>
                  <a:ext cx="779263" cy="243159"/>
                </a:xfrm>
                <a:prstGeom prst="rect">
                  <a:avLst/>
                </a:prstGeom>
                <a:solidFill>
                  <a:schemeClr val="accent1"/>
                </a:solidFill>
                <a:ln>
                  <a:noFill/>
                </a:ln>
              </p:spPr>
              <p:txBody>
                <a:bodyPr wrap="square" lIns="0" tIns="0" rIns="0" bIns="0" rtlCol="0">
                  <a:spAutoFit/>
                </a:bodyPr>
                <a:lstStyle/>
                <a:p>
                  <a:pPr algn="ctr"/>
                  <a:r>
                    <a:rPr lang="en-US" sz="1200" b="1" dirty="0" smtClean="0">
                      <a:solidFill>
                        <a:schemeClr val="tx1"/>
                      </a:solidFill>
                    </a:rPr>
                    <a:t>ORIGINAL</a:t>
                  </a:r>
                  <a:endParaRPr lang="en-US" sz="1200" b="1" dirty="0">
                    <a:solidFill>
                      <a:schemeClr val="tx1"/>
                    </a:solidFill>
                  </a:endParaRPr>
                </a:p>
              </p:txBody>
            </p:sp>
          </p:grpSp>
          <p:grpSp>
            <p:nvGrpSpPr>
              <p:cNvPr id="51" name="Group 50"/>
              <p:cNvGrpSpPr/>
              <p:nvPr userDrawn="1"/>
            </p:nvGrpSpPr>
            <p:grpSpPr>
              <a:xfrm>
                <a:off x="-2033159" y="11354920"/>
                <a:ext cx="1033517" cy="907668"/>
                <a:chOff x="-2921738" y="11604219"/>
                <a:chExt cx="1420279" cy="1247338"/>
              </a:xfrm>
            </p:grpSpPr>
            <p:pic>
              <p:nvPicPr>
                <p:cNvPr id="54" name="Picture 53"/>
                <p:cNvPicPr>
                  <a:picLocks noChangeAspect="1"/>
                </p:cNvPicPr>
                <p:nvPr userDrawn="1"/>
              </p:nvPicPr>
              <p:blipFill>
                <a:blip r:embed="rId6"/>
                <a:stretch>
                  <a:fillRect/>
                </a:stretch>
              </p:blipFill>
              <p:spPr>
                <a:xfrm>
                  <a:off x="-2921738" y="11604219"/>
                  <a:ext cx="1420279" cy="1029695"/>
                </a:xfrm>
                <a:prstGeom prst="rect">
                  <a:avLst/>
                </a:prstGeom>
              </p:spPr>
            </p:pic>
            <p:sp>
              <p:nvSpPr>
                <p:cNvPr id="55" name="TextBox 54"/>
                <p:cNvSpPr txBox="1"/>
                <p:nvPr userDrawn="1"/>
              </p:nvSpPr>
              <p:spPr>
                <a:xfrm>
                  <a:off x="-2918992" y="12579503"/>
                  <a:ext cx="1417533" cy="272054"/>
                </a:xfrm>
                <a:prstGeom prst="rect">
                  <a:avLst/>
                </a:prstGeom>
                <a:solidFill>
                  <a:srgbClr val="FF0000"/>
                </a:solidFill>
              </p:spPr>
              <p:txBody>
                <a:bodyPr wrap="square" lIns="0" tIns="0" rIns="0" bIns="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52" name="Picture 51"/>
              <p:cNvPicPr>
                <a:picLocks noChangeAspect="1"/>
              </p:cNvPicPr>
              <p:nvPr userDrawn="1"/>
            </p:nvPicPr>
            <p:blipFill>
              <a:blip r:embed="rId7"/>
              <a:stretch>
                <a:fillRect/>
              </a:stretch>
            </p:blipFill>
            <p:spPr>
              <a:xfrm>
                <a:off x="-4516464" y="11354941"/>
                <a:ext cx="1098742" cy="847761"/>
              </a:xfrm>
              <a:prstGeom prst="rect">
                <a:avLst/>
              </a:prstGeom>
            </p:spPr>
          </p:pic>
          <p:sp>
            <p:nvSpPr>
              <p:cNvPr id="53" name="TextBox 52"/>
              <p:cNvSpPr txBox="1"/>
              <p:nvPr userDrawn="1"/>
            </p:nvSpPr>
            <p:spPr>
              <a:xfrm>
                <a:off x="-4471893" y="12252677"/>
                <a:ext cx="1035685" cy="197968"/>
              </a:xfrm>
              <a:prstGeom prst="rect">
                <a:avLst/>
              </a:prstGeom>
              <a:noFill/>
            </p:spPr>
            <p:txBody>
              <a:bodyPr wrap="square" lIns="0" tIns="0" rIns="0" bIns="0" rtlCol="0">
                <a:spAutoFit/>
              </a:body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45" name="Group 44"/>
            <p:cNvGrpSpPr/>
            <p:nvPr userDrawn="1"/>
          </p:nvGrpSpPr>
          <p:grpSpPr>
            <a:xfrm>
              <a:off x="-10453959" y="23717523"/>
              <a:ext cx="9139095" cy="2061267"/>
              <a:chOff x="-4818881" y="13423406"/>
              <a:chExt cx="4211800" cy="1136440"/>
            </a:xfrm>
          </p:grpSpPr>
          <p:graphicFrame>
            <p:nvGraphicFramePr>
              <p:cNvPr id="46" name="Object 45"/>
              <p:cNvGraphicFramePr>
                <a:graphicFrameLocks noChangeAspect="1"/>
              </p:cNvGraphicFramePr>
              <p:nvPr userDrawn="1">
                <p:extLst>
                  <p:ext uri="{D42A27DB-BD31-4B8C-83A1-F6EECF244321}">
                    <p14:modId xmlns:p14="http://schemas.microsoft.com/office/powerpoint/2010/main" val="1264841653"/>
                  </p:ext>
                </p:extLst>
              </p:nvPr>
            </p:nvGraphicFramePr>
            <p:xfrm>
              <a:off x="-4610234" y="13433123"/>
              <a:ext cx="1828800" cy="1117600"/>
            </p:xfrm>
            <a:graphic>
              <a:graphicData uri="http://schemas.openxmlformats.org/presentationml/2006/ole">
                <mc:AlternateContent xmlns:mc="http://schemas.openxmlformats.org/markup-compatibility/2006">
                  <mc:Choice xmlns:v="urn:schemas-microsoft-com:vml" Requires="v">
                    <p:oleObj spid="_x0000_s1185"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10234" y="13433123"/>
                            <a:ext cx="1828800" cy="1117600"/>
                          </a:xfrm>
                          <a:prstGeom prst="rect">
                            <a:avLst/>
                          </a:prstGeom>
                        </p:spPr>
                      </p:pic>
                    </p:oleObj>
                  </mc:Fallback>
                </mc:AlternateContent>
              </a:graphicData>
            </a:graphic>
          </p:graphicFrame>
          <p:graphicFrame>
            <p:nvGraphicFramePr>
              <p:cNvPr id="47" name="Object 46"/>
              <p:cNvGraphicFramePr>
                <a:graphicFrameLocks noChangeAspect="1"/>
              </p:cNvGraphicFramePr>
              <p:nvPr userDrawn="1">
                <p:extLst>
                  <p:ext uri="{D42A27DB-BD31-4B8C-83A1-F6EECF244321}">
                    <p14:modId xmlns:p14="http://schemas.microsoft.com/office/powerpoint/2010/main" val="1848138043"/>
                  </p:ext>
                </p:extLst>
              </p:nvPr>
            </p:nvGraphicFramePr>
            <p:xfrm>
              <a:off x="-2637523" y="13442246"/>
              <a:ext cx="1828800" cy="1117600"/>
            </p:xfrm>
            <a:graphic>
              <a:graphicData uri="http://schemas.openxmlformats.org/presentationml/2006/ole">
                <mc:AlternateContent xmlns:mc="http://schemas.openxmlformats.org/markup-compatibility/2006">
                  <mc:Choice xmlns:v="urn:schemas-microsoft-com:vml" Requires="v">
                    <p:oleObj spid="_x0000_s1186"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637523" y="13442246"/>
                            <a:ext cx="1828800" cy="1117600"/>
                          </a:xfrm>
                          <a:prstGeom prst="rect">
                            <a:avLst/>
                          </a:prstGeom>
                        </p:spPr>
                      </p:pic>
                    </p:oleObj>
                  </mc:Fallback>
                </mc:AlternateContent>
              </a:graphicData>
            </a:graphic>
          </p:graphicFrame>
          <p:sp>
            <p:nvSpPr>
              <p:cNvPr id="48" name="TextBox 47"/>
              <p:cNvSpPr txBox="1"/>
              <p:nvPr userDrawn="1"/>
            </p:nvSpPr>
            <p:spPr>
              <a:xfrm rot="16200000">
                <a:off x="-5312672" y="13926909"/>
                <a:ext cx="1117601" cy="130020"/>
              </a:xfrm>
              <a:prstGeom prst="rect">
                <a:avLst/>
              </a:prstGeom>
              <a:noFill/>
            </p:spPr>
            <p:txBody>
              <a:bodyPr wrap="square" lIns="0" tIns="0" rIns="0" bIns="0" rtlCol="0">
                <a:spAutoFit/>
              </a:bodyPr>
              <a:lstStyle/>
              <a:p>
                <a:pPr algn="ctr"/>
                <a:r>
                  <a:rPr lang="en-US" sz="1100" dirty="0" smtClean="0">
                    <a:solidFill>
                      <a:srgbClr val="92D050"/>
                    </a:solidFill>
                  </a:rPr>
                  <a:t>Good</a:t>
                </a:r>
                <a:r>
                  <a:rPr lang="en-US" sz="1100" baseline="0" dirty="0" smtClean="0">
                    <a:solidFill>
                      <a:srgbClr val="92D050"/>
                    </a:solidFill>
                  </a:rPr>
                  <a:t> </a:t>
                </a:r>
                <a:r>
                  <a:rPr lang="en-US" sz="1100" baseline="0" dirty="0" smtClean="0">
                    <a:solidFill>
                      <a:schemeClr val="bg1"/>
                    </a:solidFill>
                  </a:rPr>
                  <a:t>printing quality</a:t>
                </a:r>
                <a:endParaRPr lang="en-US" sz="1100" dirty="0">
                  <a:solidFill>
                    <a:schemeClr val="bg1"/>
                  </a:solidFill>
                </a:endParaRPr>
              </a:p>
            </p:txBody>
          </p:sp>
          <p:sp>
            <p:nvSpPr>
              <p:cNvPr id="49" name="TextBox 48"/>
              <p:cNvSpPr txBox="1"/>
              <p:nvPr userDrawn="1"/>
            </p:nvSpPr>
            <p:spPr>
              <a:xfrm rot="16200000">
                <a:off x="-1236802" y="13911286"/>
                <a:ext cx="1117601" cy="141841"/>
              </a:xfrm>
              <a:prstGeom prst="rect">
                <a:avLst/>
              </a:prstGeom>
              <a:noFill/>
            </p:spPr>
            <p:txBody>
              <a:bodyPr wrap="square" lIns="0" tIns="0" rIns="0" bIns="0" rtlCol="0">
                <a:spAutoFit/>
              </a:bodyPr>
              <a:lstStyle/>
              <a:p>
                <a:pPr algn="ctr"/>
                <a:r>
                  <a:rPr lang="en-US" sz="1200" dirty="0" smtClean="0">
                    <a:solidFill>
                      <a:srgbClr val="FF0000"/>
                    </a:solidFill>
                  </a:rPr>
                  <a:t>Bad </a:t>
                </a:r>
                <a:r>
                  <a:rPr lang="en-US" sz="1200" dirty="0" smtClean="0">
                    <a:solidFill>
                      <a:schemeClr val="bg1"/>
                    </a:solidFill>
                  </a:rPr>
                  <a:t>printing quality</a:t>
                </a:r>
                <a:endParaRPr lang="en-US" sz="1200" dirty="0">
                  <a:solidFill>
                    <a:schemeClr val="bg1"/>
                  </a:solidFill>
                </a:endParaRPr>
              </a:p>
            </p:txBody>
          </p:sp>
        </p:grpSp>
      </p:grpSp>
      <p:grpSp>
        <p:nvGrpSpPr>
          <p:cNvPr id="58" name="Group 57"/>
          <p:cNvGrpSpPr>
            <a:grpSpLocks noChangeAspect="1"/>
          </p:cNvGrpSpPr>
          <p:nvPr userDrawn="1"/>
        </p:nvGrpSpPr>
        <p:grpSpPr>
          <a:xfrm>
            <a:off x="27893171" y="11218"/>
            <a:ext cx="6632760" cy="16447982"/>
            <a:chOff x="36782324" y="0"/>
            <a:chExt cx="11062139" cy="27432000"/>
          </a:xfrm>
        </p:grpSpPr>
        <p:sp>
          <p:nvSpPr>
            <p:cNvPr id="59" name="Rectangle 58"/>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800" b="1" spc="600" dirty="0" smtClean="0">
                  <a:solidFill>
                    <a:schemeClr val="bg1"/>
                  </a:solidFill>
                  <a:latin typeface="Trebuchet MS" pitchFamily="34" charset="0"/>
                </a:rPr>
                <a:t>QUICK START (cont.)</a:t>
              </a:r>
            </a:p>
            <a:p>
              <a:pPr algn="ctr"/>
              <a:endParaRPr lang="en-US" sz="2400" b="1" baseline="0" dirty="0" smtClean="0">
                <a:solidFill>
                  <a:schemeClr val="bg1"/>
                </a:solidFill>
                <a:latin typeface="Trebuchet MS" pitchFamily="34" charset="0"/>
              </a:endParaRPr>
            </a:p>
            <a:p>
              <a:pPr algn="ctr"/>
              <a:r>
                <a:rPr lang="en-US" sz="18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400" b="0" baseline="0" dirty="0" smtClean="0">
                <a:solidFill>
                  <a:schemeClr val="bg1">
                    <a:lumMod val="75000"/>
                  </a:schemeClr>
                </a:solidFill>
                <a:latin typeface="Trebuchet MS" pitchFamily="34" charset="0"/>
              </a:endParaRPr>
            </a:p>
            <a:p>
              <a:pPr marL="0" indent="0" algn="l" defTabSz="114300"/>
              <a:endParaRPr lang="en-US" sz="1400" b="0" baseline="0" dirty="0" smtClean="0">
                <a:solidFill>
                  <a:schemeClr val="bg1">
                    <a:lumMod val="75000"/>
                  </a:schemeClr>
                </a:solidFill>
                <a:latin typeface="Trebuchet MS" pitchFamily="34" charset="0"/>
              </a:endParaRPr>
            </a:p>
            <a:p>
              <a:pPr marL="0" indent="0" algn="l" defTabSz="114300"/>
              <a:endParaRPr lang="en-US" sz="1400" b="0" baseline="0" dirty="0" smtClean="0">
                <a:solidFill>
                  <a:schemeClr val="bg1">
                    <a:lumMod val="75000"/>
                  </a:schemeClr>
                </a:solidFill>
                <a:latin typeface="Trebuchet MS" pitchFamily="34" charset="0"/>
              </a:endParaRPr>
            </a:p>
            <a:p>
              <a:pPr marL="0" indent="0" algn="l" defTabSz="114300"/>
              <a:endParaRPr lang="en-US" sz="1400" b="0" baseline="0" dirty="0" smtClean="0">
                <a:solidFill>
                  <a:schemeClr val="bg1">
                    <a:lumMod val="75000"/>
                  </a:schemeClr>
                </a:solidFill>
                <a:latin typeface="Trebuchet MS" pitchFamily="34" charset="0"/>
              </a:endParaRPr>
            </a:p>
            <a:p>
              <a:pPr marL="0" indent="0" algn="l" defTabSz="114300"/>
              <a:endParaRPr lang="en-US" sz="1400" b="0" baseline="0" dirty="0" smtClean="0">
                <a:solidFill>
                  <a:schemeClr val="bg1">
                    <a:lumMod val="75000"/>
                  </a:schemeClr>
                </a:solidFill>
                <a:latin typeface="Trebuchet MS" pitchFamily="34" charset="0"/>
              </a:endParaRPr>
            </a:p>
            <a:p>
              <a:pPr marL="0" indent="0" algn="l" defTabSz="114300"/>
              <a:endParaRPr lang="en-US" sz="1400" b="0" baseline="0" dirty="0" smtClean="0">
                <a:solidFill>
                  <a:schemeClr val="bg1">
                    <a:lumMod val="75000"/>
                  </a:schemeClr>
                </a:solidFill>
                <a:latin typeface="Trebuchet MS" pitchFamily="34" charset="0"/>
              </a:endParaRPr>
            </a:p>
            <a:p>
              <a:pPr marL="0" indent="0" algn="l" defTabSz="114300"/>
              <a:endParaRPr lang="en-US" sz="1400" b="0" baseline="0" dirty="0" smtClean="0">
                <a:solidFill>
                  <a:schemeClr val="bg1">
                    <a:lumMod val="75000"/>
                  </a:schemeClr>
                </a:solidFill>
                <a:latin typeface="Trebuchet MS" pitchFamily="34" charset="0"/>
              </a:endParaRPr>
            </a:p>
            <a:p>
              <a:pPr marL="0" indent="0" algn="l" defTabSz="114300"/>
              <a:r>
                <a:rPr lang="en-US" sz="1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400" b="0" baseline="0" dirty="0" smtClean="0">
                <a:solidFill>
                  <a:schemeClr val="bg1">
                    <a:lumMod val="75000"/>
                  </a:schemeClr>
                </a:solidFill>
                <a:latin typeface="Trebuchet MS" pitchFamily="34" charset="0"/>
              </a:endParaRPr>
            </a:p>
            <a:p>
              <a:pPr algn="ctr"/>
              <a:r>
                <a:rPr lang="en-US" sz="1800" b="1" baseline="0" dirty="0" smtClean="0">
                  <a:solidFill>
                    <a:srgbClr val="FFC000"/>
                  </a:solidFill>
                  <a:latin typeface="Trebuchet MS" pitchFamily="34" charset="0"/>
                </a:rPr>
                <a:t>How to add Text</a:t>
              </a:r>
            </a:p>
            <a:p>
              <a:pPr marL="1730375" lvl="2" indent="0" algn="l" defTabSz="114300"/>
              <a:r>
                <a:rPr lang="en-US" sz="1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400" b="0" baseline="0" dirty="0" smtClean="0">
                  <a:solidFill>
                    <a:schemeClr val="bg1">
                      <a:lumMod val="75000"/>
                    </a:schemeClr>
                  </a:solidFill>
                  <a:latin typeface="Trebuchet MS" pitchFamily="34" charset="0"/>
                </a:rPr>
                <a:t> </a:t>
              </a:r>
              <a:r>
                <a:rPr kumimoji="0" lang="en-US" sz="18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400" b="0" baseline="0" dirty="0" smtClean="0">
                <a:solidFill>
                  <a:schemeClr val="bg1">
                    <a:lumMod val="75000"/>
                  </a:schemeClr>
                </a:solidFill>
                <a:latin typeface="Trebuchet MS" pitchFamily="34" charset="0"/>
              </a:endParaRPr>
            </a:p>
            <a:p>
              <a:pPr marL="1518341" lvl="2" indent="0" algn="l" defTabSz="114300"/>
              <a:endParaRPr lang="en-US" sz="1400" b="0" baseline="0" dirty="0" smtClean="0">
                <a:solidFill>
                  <a:schemeClr val="bg1">
                    <a:lumMod val="75000"/>
                  </a:schemeClr>
                </a:solidFill>
                <a:latin typeface="Trebuchet MS" pitchFamily="34" charset="0"/>
              </a:endParaRPr>
            </a:p>
            <a:p>
              <a:pPr algn="ctr"/>
              <a:r>
                <a:rPr lang="en-US" sz="1800" b="1" baseline="0" dirty="0" smtClean="0">
                  <a:solidFill>
                    <a:srgbClr val="FFC000"/>
                  </a:solidFill>
                  <a:latin typeface="Trebuchet MS" pitchFamily="34" charset="0"/>
                </a:rPr>
                <a:t>How to add Tables</a:t>
              </a:r>
            </a:p>
            <a:p>
              <a:pPr marL="971550" lvl="1" indent="0" algn="l" defTabSz="114300"/>
              <a:r>
                <a:rPr lang="en-US" sz="14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smtClean="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0" name="Object 59"/>
            <p:cNvGraphicFramePr>
              <a:graphicFrameLocks noChangeAspect="1"/>
            </p:cNvGraphicFramePr>
            <p:nvPr userDrawn="1">
              <p:extLst>
                <p:ext uri="{D42A27DB-BD31-4B8C-83A1-F6EECF244321}">
                  <p14:modId xmlns:p14="http://schemas.microsoft.com/office/powerpoint/2010/main" val="2202219233"/>
                </p:ext>
              </p:extLst>
            </p:nvPr>
          </p:nvGraphicFramePr>
          <p:xfrm>
            <a:off x="39540164" y="3976767"/>
            <a:ext cx="5586150" cy="1716939"/>
          </p:xfrm>
          <a:graphic>
            <a:graphicData uri="http://schemas.openxmlformats.org/presentationml/2006/ole">
              <mc:AlternateContent xmlns:mc="http://schemas.openxmlformats.org/markup-compatibility/2006">
                <mc:Choice xmlns:v="urn:schemas-microsoft-com:vml" Requires="v">
                  <p:oleObj spid="_x0000_s1187"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39540164" y="3976767"/>
                          <a:ext cx="5586150" cy="1716939"/>
                        </a:xfrm>
                        <a:prstGeom prst="rect">
                          <a:avLst/>
                        </a:prstGeom>
                      </p:spPr>
                    </p:pic>
                  </p:oleObj>
                </mc:Fallback>
              </mc:AlternateContent>
            </a:graphicData>
          </a:graphic>
        </p:graphicFrame>
        <p:pic>
          <p:nvPicPr>
            <p:cNvPr id="61" name="Picture 60"/>
            <p:cNvPicPr>
              <a:picLocks noChangeAspect="1"/>
            </p:cNvPicPr>
            <p:nvPr userDrawn="1"/>
          </p:nvPicPr>
          <p:blipFill>
            <a:blip r:embed="rId14"/>
            <a:stretch>
              <a:fillRect/>
            </a:stretch>
          </p:blipFill>
          <p:spPr>
            <a:xfrm>
              <a:off x="37296876" y="8347566"/>
              <a:ext cx="2969584" cy="1140240"/>
            </a:xfrm>
            <a:prstGeom prst="rect">
              <a:avLst/>
            </a:prstGeom>
            <a:ln>
              <a:noFill/>
            </a:ln>
          </p:spPr>
        </p:pic>
        <p:graphicFrame>
          <p:nvGraphicFramePr>
            <p:cNvPr id="62" name="Object 61"/>
            <p:cNvGraphicFramePr>
              <a:graphicFrameLocks noChangeAspect="1"/>
            </p:cNvGraphicFramePr>
            <p:nvPr userDrawn="1">
              <p:extLst>
                <p:ext uri="{D42A27DB-BD31-4B8C-83A1-F6EECF244321}">
                  <p14:modId xmlns:p14="http://schemas.microsoft.com/office/powerpoint/2010/main" val="1613568671"/>
                </p:ext>
              </p:extLst>
            </p:nvPr>
          </p:nvGraphicFramePr>
          <p:xfrm>
            <a:off x="37524683" y="12604371"/>
            <a:ext cx="1482265" cy="825421"/>
          </p:xfrm>
          <a:graphic>
            <a:graphicData uri="http://schemas.openxmlformats.org/presentationml/2006/ole">
              <mc:AlternateContent xmlns:mc="http://schemas.openxmlformats.org/markup-compatibility/2006">
                <mc:Choice xmlns:v="urn:schemas-microsoft-com:vml" Requires="v">
                  <p:oleObj spid="_x0000_s1188"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37524683" y="12604371"/>
                          <a:ext cx="1482265" cy="825421"/>
                        </a:xfrm>
                        <a:prstGeom prst="rect">
                          <a:avLst/>
                        </a:prstGeom>
                      </p:spPr>
                    </p:pic>
                  </p:oleObj>
                </mc:Fallback>
              </mc:AlternateContent>
            </a:graphicData>
          </a:graphic>
        </p:graphicFrame>
        <p:grpSp>
          <p:nvGrpSpPr>
            <p:cNvPr id="63" name="Group 62"/>
            <p:cNvGrpSpPr/>
            <p:nvPr userDrawn="1"/>
          </p:nvGrpSpPr>
          <p:grpSpPr>
            <a:xfrm>
              <a:off x="37163426" y="23152352"/>
              <a:ext cx="10354213" cy="1052915"/>
              <a:chOff x="31687960" y="29635357"/>
              <a:chExt cx="9771399" cy="1090622"/>
            </a:xfrm>
          </p:grpSpPr>
          <p:sp>
            <p:nvSpPr>
              <p:cNvPr id="65" name="Rounded Rectangle 64"/>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31813900" y="29733687"/>
                <a:ext cx="914401" cy="914399"/>
              </a:xfrm>
              <a:prstGeom prst="rect">
                <a:avLst/>
              </a:prstGeom>
              <a:noFill/>
              <a:ln>
                <a:noFill/>
              </a:ln>
            </p:spPr>
          </p:pic>
          <p:sp>
            <p:nvSpPr>
              <p:cNvPr id="67" name="TextBox 66"/>
              <p:cNvSpPr txBox="1"/>
              <p:nvPr userDrawn="1"/>
            </p:nvSpPr>
            <p:spPr>
              <a:xfrm>
                <a:off x="32788169" y="29700257"/>
                <a:ext cx="8671190" cy="903879"/>
              </a:xfrm>
              <a:prstGeom prst="rect">
                <a:avLst/>
              </a:prstGeom>
              <a:noFill/>
              <a:ln>
                <a:noFill/>
              </a:ln>
            </p:spPr>
            <p:txBody>
              <a:bodyPr wrap="square" rtlCol="0">
                <a:spAutoFit/>
              </a:bodyPr>
              <a:lstStyle/>
              <a:p>
                <a:r>
                  <a:rPr lang="en-US" sz="1400" dirty="0" smtClean="0">
                    <a:solidFill>
                      <a:schemeClr val="tx2"/>
                    </a:solidFill>
                    <a:latin typeface="Trebuchet MS" pitchFamily="34" charset="0"/>
                  </a:rPr>
                  <a:t>Student</a:t>
                </a:r>
                <a:r>
                  <a:rPr lang="en-US" sz="1400" baseline="0" dirty="0" smtClean="0">
                    <a:solidFill>
                      <a:schemeClr val="tx2"/>
                    </a:solidFill>
                    <a:latin typeface="Trebuchet MS" pitchFamily="34" charset="0"/>
                  </a:rPr>
                  <a:t> discounts are available on our </a:t>
                </a:r>
                <a:r>
                  <a:rPr lang="en-US" sz="1400" baseline="0" dirty="0" err="1" smtClean="0">
                    <a:solidFill>
                      <a:schemeClr val="tx2"/>
                    </a:solidFill>
                    <a:latin typeface="Trebuchet MS" pitchFamily="34" charset="0"/>
                  </a:rPr>
                  <a:t>Facebook</a:t>
                </a:r>
                <a:r>
                  <a:rPr lang="en-US" sz="1400" baseline="0" dirty="0" smtClean="0">
                    <a:solidFill>
                      <a:schemeClr val="tx2"/>
                    </a:solidFill>
                    <a:latin typeface="Trebuchet MS" pitchFamily="34" charset="0"/>
                  </a:rPr>
                  <a:t> page.</a:t>
                </a:r>
                <a:br>
                  <a:rPr lang="en-US" sz="1400" baseline="0" dirty="0" smtClean="0">
                    <a:solidFill>
                      <a:schemeClr val="tx2"/>
                    </a:solidFill>
                    <a:latin typeface="Trebuchet MS" pitchFamily="34" charset="0"/>
                  </a:rPr>
                </a:br>
                <a:r>
                  <a:rPr lang="en-US" sz="1400" baseline="0" dirty="0" smtClean="0">
                    <a:solidFill>
                      <a:schemeClr val="tx2"/>
                    </a:solidFill>
                    <a:latin typeface="Trebuchet MS" pitchFamily="34" charset="0"/>
                  </a:rPr>
                  <a:t>Go to </a:t>
                </a:r>
                <a:r>
                  <a:rPr lang="en-US" sz="1400" u="sng" baseline="0" dirty="0" smtClean="0">
                    <a:solidFill>
                      <a:schemeClr val="tx2"/>
                    </a:solidFill>
                    <a:latin typeface="Trebuchet MS" pitchFamily="34" charset="0"/>
                  </a:rPr>
                  <a:t>PosterPresentations.com</a:t>
                </a:r>
                <a:r>
                  <a:rPr lang="en-US" sz="1400" baseline="0" dirty="0" smtClean="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sp>
        <p:nvSpPr>
          <p:cNvPr id="41" name="TextBox 40"/>
          <p:cNvSpPr txBox="1"/>
          <p:nvPr userDrawn="1"/>
        </p:nvSpPr>
        <p:spPr>
          <a:xfrm>
            <a:off x="28116888" y="14859146"/>
            <a:ext cx="5820416" cy="927714"/>
          </a:xfrm>
          <a:prstGeom prst="rect">
            <a:avLst/>
          </a:prstGeom>
          <a:noFill/>
        </p:spPr>
        <p:txBody>
          <a:bodyPr wrap="square" lIns="65304" tIns="32651" rIns="65304" bIns="32651" rtlCol="0">
            <a:spAutoFit/>
          </a:bodyPr>
          <a:lstStyle/>
          <a:p>
            <a:pPr marL="176213" indent="-176213">
              <a:lnSpc>
                <a:spcPct val="100000"/>
              </a:lnSpc>
            </a:pPr>
            <a:r>
              <a:rPr lang="en-US" sz="1400" dirty="0" smtClean="0">
                <a:solidFill>
                  <a:schemeClr val="bg1"/>
                </a:solidFill>
              </a:rPr>
              <a:t>© 2015</a:t>
            </a:r>
            <a:r>
              <a:rPr lang="en-US" sz="1400" baseline="0" dirty="0" smtClean="0">
                <a:solidFill>
                  <a:schemeClr val="bg1"/>
                </a:solidFill>
              </a:rPr>
              <a:t> </a:t>
            </a:r>
            <a:r>
              <a:rPr lang="en-US" sz="1400" dirty="0" smtClean="0">
                <a:solidFill>
                  <a:schemeClr val="bg1"/>
                </a:solidFill>
              </a:rPr>
              <a:t>PosterPresentations.com</a:t>
            </a:r>
            <a:br>
              <a:rPr lang="en-US" sz="1400" dirty="0" smtClean="0">
                <a:solidFill>
                  <a:schemeClr val="bg1"/>
                </a:solidFill>
              </a:rPr>
            </a:br>
            <a:r>
              <a:rPr lang="en-US" sz="1400" dirty="0" smtClean="0">
                <a:solidFill>
                  <a:schemeClr val="bg1"/>
                </a:solidFill>
              </a:rPr>
              <a:t>2117 Fourth Street ,</a:t>
            </a:r>
            <a:r>
              <a:rPr lang="en-US" sz="1400" baseline="0" dirty="0" smtClean="0">
                <a:solidFill>
                  <a:schemeClr val="bg1"/>
                </a:solidFill>
              </a:rPr>
              <a:t> Unit C</a:t>
            </a:r>
          </a:p>
          <a:p>
            <a:pPr marL="176213" indent="-4763">
              <a:lnSpc>
                <a:spcPct val="100000"/>
              </a:lnSpc>
            </a:pPr>
            <a:r>
              <a:rPr lang="en-US" sz="1400" baseline="0" dirty="0" smtClean="0">
                <a:solidFill>
                  <a:schemeClr val="bg1"/>
                </a:solidFill>
              </a:rPr>
              <a:t>Berkeley CA 94710</a:t>
            </a:r>
            <a:br>
              <a:rPr lang="en-US" sz="1400" baseline="0" dirty="0" smtClean="0">
                <a:solidFill>
                  <a:schemeClr val="bg1"/>
                </a:solidFill>
              </a:rPr>
            </a:br>
            <a:r>
              <a:rPr lang="en-US" sz="1400" b="1" baseline="0" dirty="0" smtClean="0">
                <a:solidFill>
                  <a:srgbClr val="FFFF00"/>
                </a:solidFill>
              </a:rPr>
              <a:t>posterpresenter@gmail.com</a:t>
            </a:r>
            <a:endParaRPr lang="en-US" sz="1400" b="1" dirty="0">
              <a:solidFill>
                <a:srgbClr val="FFFF00"/>
              </a:solidFill>
            </a:endParaRPr>
          </a:p>
        </p:txBody>
      </p:sp>
      <p:sp>
        <p:nvSpPr>
          <p:cNvPr id="43" name="Rounded Rectangle 42"/>
          <p:cNvSpPr/>
          <p:nvPr userDrawn="1"/>
        </p:nvSpPr>
        <p:spPr>
          <a:xfrm>
            <a:off x="592166" y="3060822"/>
            <a:ext cx="6308833" cy="1224809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7241249" y="3060822"/>
            <a:ext cx="6308833" cy="1224809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13928370" y="3060822"/>
            <a:ext cx="6308833" cy="1224809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userDrawn="1"/>
        </p:nvSpPr>
        <p:spPr>
          <a:xfrm>
            <a:off x="20554667" y="3060822"/>
            <a:ext cx="6308833" cy="1224809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p:cNvGrpSpPr/>
          <p:nvPr userDrawn="1"/>
        </p:nvGrpSpPr>
        <p:grpSpPr>
          <a:xfrm rot="10800000">
            <a:off x="-9651" y="15537513"/>
            <a:ext cx="27460200" cy="939075"/>
            <a:chOff x="-14192" y="1382"/>
            <a:chExt cx="27451941" cy="4572641"/>
          </a:xfrm>
        </p:grpSpPr>
        <p:sp>
          <p:nvSpPr>
            <p:cNvPr id="79"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83" name="Group 82"/>
          <p:cNvGrpSpPr/>
          <p:nvPr userDrawn="1"/>
        </p:nvGrpSpPr>
        <p:grpSpPr>
          <a:xfrm>
            <a:off x="-14192" y="0"/>
            <a:ext cx="27446192" cy="2858455"/>
            <a:chOff x="-14192" y="1382"/>
            <a:chExt cx="27451941" cy="4572641"/>
          </a:xfrm>
        </p:grpSpPr>
        <p:sp>
          <p:nvSpPr>
            <p:cNvPr id="84"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87" name="Text Box 14"/>
          <p:cNvSpPr txBox="1">
            <a:spLocks noChangeArrowheads="1"/>
          </p:cNvSpPr>
          <p:nvPr userDrawn="1"/>
        </p:nvSpPr>
        <p:spPr bwMode="auto">
          <a:xfrm>
            <a:off x="592166" y="15925671"/>
            <a:ext cx="2514600" cy="34682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56" name="Group 55"/>
          <p:cNvGrpSpPr>
            <a:grpSpLocks noChangeAspect="1"/>
          </p:cNvGrpSpPr>
          <p:nvPr userDrawn="1"/>
        </p:nvGrpSpPr>
        <p:grpSpPr>
          <a:xfrm>
            <a:off x="27893171" y="11218"/>
            <a:ext cx="6632760" cy="16447982"/>
            <a:chOff x="36782324" y="0"/>
            <a:chExt cx="11062139" cy="27432000"/>
          </a:xfrm>
        </p:grpSpPr>
        <p:sp>
          <p:nvSpPr>
            <p:cNvPr id="57" name="Rectangle 56"/>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800" b="1" spc="600" dirty="0" smtClean="0">
                  <a:solidFill>
                    <a:schemeClr val="bg1"/>
                  </a:solidFill>
                  <a:latin typeface="Trebuchet MS" pitchFamily="34" charset="0"/>
                </a:rPr>
                <a:t>QUICK START (cont.)</a:t>
              </a:r>
            </a:p>
            <a:p>
              <a:pPr algn="ctr"/>
              <a:endParaRPr lang="en-US" sz="2400" b="1" baseline="0" dirty="0" smtClean="0">
                <a:solidFill>
                  <a:schemeClr val="bg1"/>
                </a:solidFill>
                <a:latin typeface="Trebuchet MS" pitchFamily="34" charset="0"/>
              </a:endParaRPr>
            </a:p>
            <a:p>
              <a:pPr algn="ctr"/>
              <a:r>
                <a:rPr lang="en-US" sz="18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400" b="0" baseline="0" dirty="0" smtClean="0">
                <a:solidFill>
                  <a:schemeClr val="bg1">
                    <a:lumMod val="75000"/>
                  </a:schemeClr>
                </a:solidFill>
                <a:latin typeface="Trebuchet MS" pitchFamily="34" charset="0"/>
              </a:endParaRPr>
            </a:p>
            <a:p>
              <a:pPr marL="0" indent="0" algn="l" defTabSz="114300"/>
              <a:endParaRPr lang="en-US" sz="1400" b="0" baseline="0" dirty="0" smtClean="0">
                <a:solidFill>
                  <a:schemeClr val="bg1">
                    <a:lumMod val="75000"/>
                  </a:schemeClr>
                </a:solidFill>
                <a:latin typeface="Trebuchet MS" pitchFamily="34" charset="0"/>
              </a:endParaRPr>
            </a:p>
            <a:p>
              <a:pPr marL="0" indent="0" algn="l" defTabSz="114300"/>
              <a:endParaRPr lang="en-US" sz="1400" b="0" baseline="0" dirty="0" smtClean="0">
                <a:solidFill>
                  <a:schemeClr val="bg1">
                    <a:lumMod val="75000"/>
                  </a:schemeClr>
                </a:solidFill>
                <a:latin typeface="Trebuchet MS" pitchFamily="34" charset="0"/>
              </a:endParaRPr>
            </a:p>
            <a:p>
              <a:pPr marL="0" indent="0" algn="l" defTabSz="114300"/>
              <a:endParaRPr lang="en-US" sz="1400" b="0" baseline="0" dirty="0" smtClean="0">
                <a:solidFill>
                  <a:schemeClr val="bg1">
                    <a:lumMod val="75000"/>
                  </a:schemeClr>
                </a:solidFill>
                <a:latin typeface="Trebuchet MS" pitchFamily="34" charset="0"/>
              </a:endParaRPr>
            </a:p>
            <a:p>
              <a:pPr marL="0" indent="0" algn="l" defTabSz="114300"/>
              <a:endParaRPr lang="en-US" sz="1400" b="0" baseline="0" dirty="0" smtClean="0">
                <a:solidFill>
                  <a:schemeClr val="bg1">
                    <a:lumMod val="75000"/>
                  </a:schemeClr>
                </a:solidFill>
                <a:latin typeface="Trebuchet MS" pitchFamily="34" charset="0"/>
              </a:endParaRPr>
            </a:p>
            <a:p>
              <a:pPr marL="0" indent="0" algn="l" defTabSz="114300"/>
              <a:endParaRPr lang="en-US" sz="1400" b="0" baseline="0" dirty="0" smtClean="0">
                <a:solidFill>
                  <a:schemeClr val="bg1">
                    <a:lumMod val="75000"/>
                  </a:schemeClr>
                </a:solidFill>
                <a:latin typeface="Trebuchet MS" pitchFamily="34" charset="0"/>
              </a:endParaRPr>
            </a:p>
            <a:p>
              <a:pPr marL="0" indent="0" algn="l" defTabSz="114300"/>
              <a:endParaRPr lang="en-US" sz="1400" b="0" baseline="0" dirty="0" smtClean="0">
                <a:solidFill>
                  <a:schemeClr val="bg1">
                    <a:lumMod val="75000"/>
                  </a:schemeClr>
                </a:solidFill>
                <a:latin typeface="Trebuchet MS" pitchFamily="34" charset="0"/>
              </a:endParaRPr>
            </a:p>
            <a:p>
              <a:pPr marL="0" indent="0" algn="l" defTabSz="114300"/>
              <a:r>
                <a:rPr lang="en-US" sz="1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400" b="0" baseline="0" dirty="0" smtClean="0">
                <a:solidFill>
                  <a:schemeClr val="bg1">
                    <a:lumMod val="75000"/>
                  </a:schemeClr>
                </a:solidFill>
                <a:latin typeface="Trebuchet MS" pitchFamily="34" charset="0"/>
              </a:endParaRPr>
            </a:p>
            <a:p>
              <a:pPr algn="ctr"/>
              <a:r>
                <a:rPr lang="en-US" sz="1800" b="1" baseline="0" dirty="0" smtClean="0">
                  <a:solidFill>
                    <a:srgbClr val="FFC000"/>
                  </a:solidFill>
                  <a:latin typeface="Trebuchet MS" pitchFamily="34" charset="0"/>
                </a:rPr>
                <a:t>How to add Text</a:t>
              </a:r>
            </a:p>
            <a:p>
              <a:pPr marL="1730375" lvl="2" indent="0" algn="l" defTabSz="114300"/>
              <a:r>
                <a:rPr lang="en-US" sz="1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400" b="0" baseline="0" dirty="0" smtClean="0">
                  <a:solidFill>
                    <a:schemeClr val="bg1">
                      <a:lumMod val="75000"/>
                    </a:schemeClr>
                  </a:solidFill>
                  <a:latin typeface="Trebuchet MS" pitchFamily="34" charset="0"/>
                </a:rPr>
                <a:t> </a:t>
              </a:r>
              <a:r>
                <a:rPr kumimoji="0" lang="en-US" sz="18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400" b="0" baseline="0" dirty="0" smtClean="0">
                <a:solidFill>
                  <a:schemeClr val="bg1">
                    <a:lumMod val="75000"/>
                  </a:schemeClr>
                </a:solidFill>
                <a:latin typeface="Trebuchet MS" pitchFamily="34" charset="0"/>
              </a:endParaRPr>
            </a:p>
            <a:p>
              <a:pPr marL="1518341" lvl="2" indent="0" algn="l" defTabSz="114300"/>
              <a:endParaRPr lang="en-US" sz="1400" b="0" baseline="0" dirty="0" smtClean="0">
                <a:solidFill>
                  <a:schemeClr val="bg1">
                    <a:lumMod val="75000"/>
                  </a:schemeClr>
                </a:solidFill>
                <a:latin typeface="Trebuchet MS" pitchFamily="34" charset="0"/>
              </a:endParaRPr>
            </a:p>
            <a:p>
              <a:pPr algn="ctr"/>
              <a:r>
                <a:rPr lang="en-US" sz="1800" b="1" baseline="0" dirty="0" smtClean="0">
                  <a:solidFill>
                    <a:srgbClr val="FFC000"/>
                  </a:solidFill>
                  <a:latin typeface="Trebuchet MS" pitchFamily="34" charset="0"/>
                </a:rPr>
                <a:t>How to add Tables</a:t>
              </a:r>
            </a:p>
            <a:p>
              <a:pPr marL="971550" lvl="1" indent="0" algn="l" defTabSz="114300"/>
              <a:r>
                <a:rPr lang="en-US" sz="14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smtClean="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8" name="Object 57"/>
            <p:cNvGraphicFramePr>
              <a:graphicFrameLocks noChangeAspect="1"/>
            </p:cNvGraphicFramePr>
            <p:nvPr userDrawn="1">
              <p:extLst>
                <p:ext uri="{D42A27DB-BD31-4B8C-83A1-F6EECF244321}">
                  <p14:modId xmlns:p14="http://schemas.microsoft.com/office/powerpoint/2010/main" val="2202219233"/>
                </p:ext>
              </p:extLst>
            </p:nvPr>
          </p:nvGraphicFramePr>
          <p:xfrm>
            <a:off x="39540164" y="3976767"/>
            <a:ext cx="5586150" cy="1716939"/>
          </p:xfrm>
          <a:graphic>
            <a:graphicData uri="http://schemas.openxmlformats.org/presentationml/2006/ole">
              <mc:AlternateContent xmlns:mc="http://schemas.openxmlformats.org/markup-compatibility/2006">
                <mc:Choice xmlns:v="urn:schemas-microsoft-com:vml" Requires="v">
                  <p:oleObj spid="_x0000_s2209"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39540164" y="3976767"/>
                          <a:ext cx="5586150" cy="1716939"/>
                        </a:xfrm>
                        <a:prstGeom prst="rect">
                          <a:avLst/>
                        </a:prstGeom>
                      </p:spPr>
                    </p:pic>
                  </p:oleObj>
                </mc:Fallback>
              </mc:AlternateContent>
            </a:graphicData>
          </a:graphic>
        </p:graphicFrame>
        <p:pic>
          <p:nvPicPr>
            <p:cNvPr id="59" name="Picture 58"/>
            <p:cNvPicPr>
              <a:picLocks noChangeAspect="1"/>
            </p:cNvPicPr>
            <p:nvPr userDrawn="1"/>
          </p:nvPicPr>
          <p:blipFill>
            <a:blip r:embed="rId6"/>
            <a:stretch>
              <a:fillRect/>
            </a:stretch>
          </p:blipFill>
          <p:spPr>
            <a:xfrm>
              <a:off x="37296876" y="8347566"/>
              <a:ext cx="2969584" cy="1140240"/>
            </a:xfrm>
            <a:prstGeom prst="rect">
              <a:avLst/>
            </a:prstGeom>
            <a:ln>
              <a:noFill/>
            </a:ln>
          </p:spPr>
        </p:pic>
        <p:graphicFrame>
          <p:nvGraphicFramePr>
            <p:cNvPr id="60" name="Object 59"/>
            <p:cNvGraphicFramePr>
              <a:graphicFrameLocks noChangeAspect="1"/>
            </p:cNvGraphicFramePr>
            <p:nvPr userDrawn="1">
              <p:extLst>
                <p:ext uri="{D42A27DB-BD31-4B8C-83A1-F6EECF244321}">
                  <p14:modId xmlns:p14="http://schemas.microsoft.com/office/powerpoint/2010/main" val="1613568671"/>
                </p:ext>
              </p:extLst>
            </p:nvPr>
          </p:nvGraphicFramePr>
          <p:xfrm>
            <a:off x="37524683" y="12604371"/>
            <a:ext cx="1482265" cy="825421"/>
          </p:xfrm>
          <a:graphic>
            <a:graphicData uri="http://schemas.openxmlformats.org/presentationml/2006/ole">
              <mc:AlternateContent xmlns:mc="http://schemas.openxmlformats.org/markup-compatibility/2006">
                <mc:Choice xmlns:v="urn:schemas-microsoft-com:vml" Requires="v">
                  <p:oleObj spid="_x0000_s2210"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37524683" y="12604371"/>
                          <a:ext cx="1482265" cy="825421"/>
                        </a:xfrm>
                        <a:prstGeom prst="rect">
                          <a:avLst/>
                        </a:prstGeom>
                      </p:spPr>
                    </p:pic>
                  </p:oleObj>
                </mc:Fallback>
              </mc:AlternateContent>
            </a:graphicData>
          </a:graphic>
        </p:graphicFrame>
        <p:grpSp>
          <p:nvGrpSpPr>
            <p:cNvPr id="61" name="Group 60"/>
            <p:cNvGrpSpPr/>
            <p:nvPr userDrawn="1"/>
          </p:nvGrpSpPr>
          <p:grpSpPr>
            <a:xfrm>
              <a:off x="37163426" y="23152352"/>
              <a:ext cx="10354213" cy="1052915"/>
              <a:chOff x="31687960" y="29635357"/>
              <a:chExt cx="9771399" cy="1090622"/>
            </a:xfrm>
          </p:grpSpPr>
          <p:sp>
            <p:nvSpPr>
              <p:cNvPr id="63" name="Rounded Rectangle 62"/>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31813900" y="29733687"/>
                <a:ext cx="914401" cy="914399"/>
              </a:xfrm>
              <a:prstGeom prst="rect">
                <a:avLst/>
              </a:prstGeom>
              <a:noFill/>
              <a:ln>
                <a:noFill/>
              </a:ln>
            </p:spPr>
          </p:pic>
          <p:sp>
            <p:nvSpPr>
              <p:cNvPr id="65" name="TextBox 64"/>
              <p:cNvSpPr txBox="1"/>
              <p:nvPr userDrawn="1"/>
            </p:nvSpPr>
            <p:spPr>
              <a:xfrm>
                <a:off x="32788169" y="29700257"/>
                <a:ext cx="8671190" cy="903879"/>
              </a:xfrm>
              <a:prstGeom prst="rect">
                <a:avLst/>
              </a:prstGeom>
              <a:noFill/>
              <a:ln>
                <a:noFill/>
              </a:ln>
            </p:spPr>
            <p:txBody>
              <a:bodyPr wrap="square" rtlCol="0">
                <a:spAutoFit/>
              </a:bodyPr>
              <a:lstStyle/>
              <a:p>
                <a:r>
                  <a:rPr lang="en-US" sz="1400" dirty="0" smtClean="0">
                    <a:solidFill>
                      <a:schemeClr val="tx2"/>
                    </a:solidFill>
                    <a:latin typeface="Trebuchet MS" pitchFamily="34" charset="0"/>
                  </a:rPr>
                  <a:t>Student</a:t>
                </a:r>
                <a:r>
                  <a:rPr lang="en-US" sz="1400" baseline="0" dirty="0" smtClean="0">
                    <a:solidFill>
                      <a:schemeClr val="tx2"/>
                    </a:solidFill>
                    <a:latin typeface="Trebuchet MS" pitchFamily="34" charset="0"/>
                  </a:rPr>
                  <a:t> discounts are available on our </a:t>
                </a:r>
                <a:r>
                  <a:rPr lang="en-US" sz="1400" baseline="0" dirty="0" err="1" smtClean="0">
                    <a:solidFill>
                      <a:schemeClr val="tx2"/>
                    </a:solidFill>
                    <a:latin typeface="Trebuchet MS" pitchFamily="34" charset="0"/>
                  </a:rPr>
                  <a:t>Facebook</a:t>
                </a:r>
                <a:r>
                  <a:rPr lang="en-US" sz="1400" baseline="0" dirty="0" smtClean="0">
                    <a:solidFill>
                      <a:schemeClr val="tx2"/>
                    </a:solidFill>
                    <a:latin typeface="Trebuchet MS" pitchFamily="34" charset="0"/>
                  </a:rPr>
                  <a:t> page.</a:t>
                </a:r>
                <a:br>
                  <a:rPr lang="en-US" sz="1400" baseline="0" dirty="0" smtClean="0">
                    <a:solidFill>
                      <a:schemeClr val="tx2"/>
                    </a:solidFill>
                    <a:latin typeface="Trebuchet MS" pitchFamily="34" charset="0"/>
                  </a:rPr>
                </a:br>
                <a:r>
                  <a:rPr lang="en-US" sz="1400" baseline="0" dirty="0" smtClean="0">
                    <a:solidFill>
                      <a:schemeClr val="tx2"/>
                    </a:solidFill>
                    <a:latin typeface="Trebuchet MS" pitchFamily="34" charset="0"/>
                  </a:rPr>
                  <a:t>Go to </a:t>
                </a:r>
                <a:r>
                  <a:rPr lang="en-US" sz="1400" u="sng" baseline="0" dirty="0" smtClean="0">
                    <a:solidFill>
                      <a:schemeClr val="tx2"/>
                    </a:solidFill>
                    <a:latin typeface="Trebuchet MS" pitchFamily="34" charset="0"/>
                  </a:rPr>
                  <a:t>PosterPresentations.com</a:t>
                </a:r>
                <a:r>
                  <a:rPr lang="en-US" sz="1400" baseline="0" dirty="0" smtClean="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grpSp>
        <p:nvGrpSpPr>
          <p:cNvPr id="38" name="Group 37"/>
          <p:cNvGrpSpPr>
            <a:grpSpLocks noChangeAspect="1"/>
          </p:cNvGrpSpPr>
          <p:nvPr userDrawn="1"/>
        </p:nvGrpSpPr>
        <p:grpSpPr>
          <a:xfrm>
            <a:off x="-7233765" y="3"/>
            <a:ext cx="6608534" cy="16459197"/>
            <a:chOff x="-11220550" y="-1"/>
            <a:chExt cx="11014226" cy="27432000"/>
          </a:xfrm>
        </p:grpSpPr>
        <p:sp>
          <p:nvSpPr>
            <p:cNvPr id="40" name="Rectangle 39"/>
            <p:cNvSpPr/>
            <p:nvPr/>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1800" b="1" spc="0" dirty="0" smtClean="0">
                  <a:solidFill>
                    <a:srgbClr val="FF0000"/>
                  </a:solidFill>
                  <a:latin typeface="Trebuchet MS" pitchFamily="34" charset="0"/>
                </a:rPr>
                <a:t>(—THIS SIDEBAR DOES NOT PRINT—)</a:t>
              </a:r>
              <a:endParaRPr lang="en-US" sz="1800" b="1" spc="600" dirty="0" smtClean="0">
                <a:solidFill>
                  <a:schemeClr val="bg1"/>
                </a:solidFill>
                <a:latin typeface="Trebuchet MS" pitchFamily="34" charset="0"/>
              </a:endParaRPr>
            </a:p>
            <a:p>
              <a:pPr algn="ctr"/>
              <a:r>
                <a:rPr lang="en-US" sz="2400" b="1" spc="600" dirty="0" smtClean="0">
                  <a:solidFill>
                    <a:schemeClr val="bg1"/>
                  </a:solidFill>
                  <a:latin typeface="Trebuchet MS" pitchFamily="34" charset="0"/>
                </a:rPr>
                <a:t>DESIGN</a:t>
              </a:r>
              <a:r>
                <a:rPr lang="en-US" sz="2400" b="1" spc="600" baseline="0" dirty="0" smtClean="0">
                  <a:solidFill>
                    <a:schemeClr val="bg1"/>
                  </a:solidFill>
                  <a:latin typeface="Trebuchet MS" pitchFamily="34" charset="0"/>
                </a:rPr>
                <a:t> </a:t>
              </a:r>
              <a:r>
                <a:rPr lang="en-US" sz="2400" b="1" spc="600" dirty="0" smtClean="0">
                  <a:solidFill>
                    <a:schemeClr val="bg1"/>
                  </a:solidFill>
                  <a:latin typeface="Trebuchet MS" pitchFamily="34" charset="0"/>
                </a:rPr>
                <a:t>GUIDE</a:t>
              </a:r>
            </a:p>
            <a:p>
              <a:pPr algn="ctr"/>
              <a:r>
                <a:rPr lang="en-US" sz="1000" b="1" dirty="0" smtClean="0">
                  <a:latin typeface="Trebuchet MS" pitchFamily="34" charset="0"/>
                </a:rPr>
                <a:t> </a:t>
              </a:r>
            </a:p>
            <a:p>
              <a:pPr defTabSz="3765639"/>
              <a:r>
                <a:rPr lang="en-US" sz="1600" i="0" dirty="0" smtClean="0">
                  <a:latin typeface="Trebuchet MS" pitchFamily="34" charset="0"/>
                </a:rPr>
                <a:t>This PowerPoint</a:t>
              </a:r>
              <a:r>
                <a:rPr lang="en-US" sz="1600" i="0" baseline="0" dirty="0" smtClean="0">
                  <a:latin typeface="Trebuchet MS" pitchFamily="34" charset="0"/>
                </a:rPr>
                <a:t> </a:t>
              </a:r>
              <a:r>
                <a:rPr lang="en-US" sz="1600" i="0" dirty="0" smtClean="0">
                  <a:latin typeface="Trebuchet MS" pitchFamily="34" charset="0"/>
                </a:rPr>
                <a:t>2007 template produces</a:t>
              </a:r>
              <a:r>
                <a:rPr lang="en-US" sz="1600" i="0" baseline="0" dirty="0" smtClean="0">
                  <a:latin typeface="Trebuchet MS" pitchFamily="34" charset="0"/>
                </a:rPr>
                <a:t> </a:t>
              </a:r>
              <a:r>
                <a:rPr lang="en-US" sz="1600" i="0" dirty="0" smtClean="0">
                  <a:latin typeface="Trebuchet MS" pitchFamily="34" charset="0"/>
                </a:rPr>
                <a:t>a 36”x60” presentation poster. </a:t>
              </a:r>
              <a:r>
                <a:rPr lang="en-US" sz="1600" dirty="0" smtClean="0">
                  <a:latin typeface="Trebuchet MS" pitchFamily="34" charset="0"/>
                </a:rPr>
                <a:t>You</a:t>
              </a:r>
              <a:r>
                <a:rPr lang="en-US" sz="1600" baseline="0" dirty="0" smtClean="0">
                  <a:latin typeface="Trebuchet MS" pitchFamily="34" charset="0"/>
                </a:rPr>
                <a:t> can u</a:t>
              </a:r>
              <a:r>
                <a:rPr lang="en-US" sz="1600" dirty="0" smtClean="0">
                  <a:latin typeface="Trebuchet MS" pitchFamily="34" charset="0"/>
                </a:rPr>
                <a:t>se</a:t>
              </a:r>
              <a:r>
                <a:rPr lang="en-US" sz="1600" baseline="0" dirty="0" smtClean="0">
                  <a:latin typeface="Trebuchet MS" pitchFamily="34" charset="0"/>
                </a:rPr>
                <a:t> it to create your research poster and </a:t>
              </a:r>
              <a:r>
                <a:rPr lang="en-US" sz="1600" dirty="0" smtClean="0">
                  <a:latin typeface="Trebuchet MS" pitchFamily="34" charset="0"/>
                </a:rPr>
                <a:t>save valuable time placing titles, subtitles,</a:t>
              </a:r>
              <a:r>
                <a:rPr lang="en-US" sz="1600" baseline="0" dirty="0" smtClean="0">
                  <a:latin typeface="Trebuchet MS" pitchFamily="34" charset="0"/>
                </a:rPr>
                <a:t> text, and graphics</a:t>
              </a:r>
              <a:r>
                <a:rPr lang="en-US" sz="1600" dirty="0" smtClean="0">
                  <a:latin typeface="Trebuchet MS" pitchFamily="34" charset="0"/>
                </a:rPr>
                <a:t>. </a:t>
              </a:r>
            </a:p>
            <a:p>
              <a:pPr defTabSz="3765639"/>
              <a:r>
                <a:rPr lang="en-US" sz="1000" dirty="0" smtClean="0">
                  <a:latin typeface="Trebuchet MS" pitchFamily="34" charset="0"/>
                </a:rPr>
                <a:t> </a:t>
              </a:r>
            </a:p>
            <a:p>
              <a:pPr defTabSz="4389219"/>
              <a:r>
                <a:rPr lang="en-US" sz="1600" dirty="0" smtClean="0">
                  <a:latin typeface="Trebuchet MS" pitchFamily="34" charset="0"/>
                </a:rPr>
                <a:t>We provide a series of online answer your poster production questions. To view our template tutorials, go online to </a:t>
              </a:r>
              <a:r>
                <a:rPr lang="en-US" sz="1600" b="1" dirty="0" smtClean="0">
                  <a:solidFill>
                    <a:srgbClr val="FFC000"/>
                  </a:solidFill>
                  <a:latin typeface="Trebuchet MS" pitchFamily="34" charset="0"/>
                </a:rPr>
                <a:t>PosterPresentations.com</a:t>
              </a:r>
              <a:r>
                <a:rPr lang="en-US" sz="1600" b="1" dirty="0" smtClean="0">
                  <a:solidFill>
                    <a:schemeClr val="bg1"/>
                  </a:solidFill>
                  <a:latin typeface="Trebuchet MS" pitchFamily="34" charset="0"/>
                </a:rPr>
                <a:t> </a:t>
              </a:r>
              <a:r>
                <a:rPr lang="en-US" sz="1600" dirty="0" smtClean="0">
                  <a:solidFill>
                    <a:schemeClr val="bg1"/>
                  </a:solidFill>
                  <a:latin typeface="Trebuchet MS" pitchFamily="34" charset="0"/>
                </a:rPr>
                <a:t>and click on HELP DESK.</a:t>
              </a:r>
            </a:p>
            <a:p>
              <a:pPr defTabSz="4389219"/>
              <a:r>
                <a:rPr lang="en-US" sz="1000" dirty="0" smtClean="0">
                  <a:latin typeface="Trebuchet MS" pitchFamily="34" charset="0"/>
                </a:rPr>
                <a:t> </a:t>
              </a:r>
            </a:p>
            <a:p>
              <a:pPr defTabSz="4389219"/>
              <a:r>
                <a:rPr lang="en-US" sz="1600" dirty="0" smtClean="0">
                  <a:solidFill>
                    <a:schemeClr val="bg1"/>
                  </a:solidFill>
                  <a:latin typeface="Trebuchet MS" pitchFamily="34" charset="0"/>
                </a:rPr>
                <a:t>When</a:t>
              </a:r>
              <a:r>
                <a:rPr lang="en-US" sz="1600" baseline="0" dirty="0" smtClean="0">
                  <a:solidFill>
                    <a:schemeClr val="bg1"/>
                  </a:solidFill>
                  <a:latin typeface="Trebuchet MS" pitchFamily="34" charset="0"/>
                </a:rPr>
                <a:t> you are ready to</a:t>
              </a:r>
              <a:r>
                <a:rPr lang="en-US" sz="1600" dirty="0" smtClean="0">
                  <a:solidFill>
                    <a:schemeClr val="bg1"/>
                  </a:solidFill>
                  <a:latin typeface="Trebuchet MS" pitchFamily="34" charset="0"/>
                </a:rPr>
                <a:t> </a:t>
              </a:r>
              <a:r>
                <a:rPr lang="en-US" sz="1600" baseline="0" dirty="0" smtClean="0">
                  <a:solidFill>
                    <a:schemeClr val="bg1"/>
                  </a:solidFill>
                  <a:latin typeface="Trebuchet MS" pitchFamily="34" charset="0"/>
                </a:rPr>
                <a:t> print your poster</a:t>
              </a:r>
              <a:r>
                <a:rPr lang="en-US" sz="1600" dirty="0" smtClean="0">
                  <a:solidFill>
                    <a:schemeClr val="bg1"/>
                  </a:solidFill>
                  <a:latin typeface="Trebuchet MS" pitchFamily="34" charset="0"/>
                </a:rPr>
                <a:t>,</a:t>
              </a:r>
              <a:r>
                <a:rPr lang="en-US" sz="1600" baseline="0" dirty="0" smtClean="0">
                  <a:solidFill>
                    <a:schemeClr val="bg1"/>
                  </a:solidFill>
                  <a:latin typeface="Trebuchet MS" pitchFamily="34" charset="0"/>
                </a:rPr>
                <a:t> go online to </a:t>
              </a:r>
              <a:r>
                <a:rPr lang="en-US" sz="1600" b="0" dirty="0" smtClean="0">
                  <a:solidFill>
                    <a:schemeClr val="bg1"/>
                  </a:solidFill>
                  <a:latin typeface="Trebuchet MS" pitchFamily="34" charset="0"/>
                </a:rPr>
                <a:t>PosterPresentations.com</a:t>
              </a:r>
              <a:r>
                <a:rPr lang="en-US" sz="1600" dirty="0" smtClean="0">
                  <a:solidFill>
                    <a:schemeClr val="bg1"/>
                  </a:solidFill>
                  <a:latin typeface="Trebuchet MS" pitchFamily="34" charset="0"/>
                </a:rPr>
                <a:t/>
              </a:r>
              <a:br>
                <a:rPr lang="en-US" sz="1600" dirty="0" smtClean="0">
                  <a:solidFill>
                    <a:schemeClr val="bg1"/>
                  </a:solidFill>
                  <a:latin typeface="Trebuchet MS" pitchFamily="34" charset="0"/>
                </a:rPr>
              </a:br>
              <a:r>
                <a:rPr lang="en-US" sz="1000" dirty="0" smtClean="0">
                  <a:solidFill>
                    <a:schemeClr val="bg1"/>
                  </a:solidFill>
                  <a:latin typeface="Trebuchet MS" pitchFamily="34" charset="0"/>
                </a:rPr>
                <a:t> </a:t>
              </a:r>
            </a:p>
            <a:p>
              <a:pPr algn="l" defTabSz="3765639"/>
              <a:r>
                <a:rPr lang="en-US" sz="1600" b="0" dirty="0" smtClean="0">
                  <a:solidFill>
                    <a:schemeClr val="bg1"/>
                  </a:solidFill>
                  <a:latin typeface="Trebuchet MS" pitchFamily="34" charset="0"/>
                </a:rPr>
                <a:t>Need</a:t>
              </a:r>
              <a:r>
                <a:rPr lang="en-US" sz="1600" b="0" baseline="0" dirty="0" smtClean="0">
                  <a:solidFill>
                    <a:schemeClr val="bg1"/>
                  </a:solidFill>
                  <a:latin typeface="Trebuchet MS" pitchFamily="34" charset="0"/>
                </a:rPr>
                <a:t> assistance? Call us at </a:t>
              </a:r>
              <a:r>
                <a:rPr lang="en-US" sz="1600" b="0" dirty="0" smtClean="0">
                  <a:solidFill>
                    <a:srgbClr val="FFC000"/>
                  </a:solidFill>
                  <a:latin typeface="Trebuchet MS" pitchFamily="34" charset="0"/>
                </a:rPr>
                <a:t>1.510.649.3001</a:t>
              </a:r>
            </a:p>
            <a:p>
              <a:pPr algn="l" defTabSz="3765639"/>
              <a:r>
                <a:rPr lang="en-US" sz="1000" b="1" dirty="0" smtClean="0">
                  <a:solidFill>
                    <a:srgbClr val="FFFF00"/>
                  </a:solidFill>
                  <a:latin typeface="Trebuchet MS" pitchFamily="34" charset="0"/>
                </a:rPr>
                <a:t> </a:t>
              </a:r>
            </a:p>
            <a:p>
              <a:pPr algn="ctr"/>
              <a:endParaRPr lang="en-US" sz="1400" b="1" dirty="0" smtClean="0">
                <a:solidFill>
                  <a:schemeClr val="bg1"/>
                </a:solidFill>
                <a:latin typeface="Trebuchet MS" pitchFamily="34" charset="0"/>
              </a:endParaRPr>
            </a:p>
            <a:p>
              <a:pPr algn="ctr"/>
              <a:r>
                <a:rPr lang="en-US" sz="2400" b="1" spc="600" dirty="0" smtClean="0">
                  <a:solidFill>
                    <a:schemeClr val="bg1"/>
                  </a:solidFill>
                  <a:latin typeface="Trebuchet MS" pitchFamily="34" charset="0"/>
                </a:rPr>
                <a:t>QUICK START</a:t>
              </a:r>
            </a:p>
            <a:p>
              <a:pPr algn="ctr"/>
              <a:r>
                <a:rPr lang="en-US" sz="1000" b="1" baseline="0" dirty="0" smtClean="0">
                  <a:solidFill>
                    <a:schemeClr val="bg1"/>
                  </a:solidFill>
                  <a:latin typeface="Trebuchet MS" pitchFamily="34" charset="0"/>
                </a:rPr>
                <a:t> </a:t>
              </a:r>
            </a:p>
            <a:p>
              <a:pPr algn="ctr"/>
              <a:r>
                <a:rPr lang="en-US" sz="1800" b="1" baseline="0" dirty="0" smtClean="0">
                  <a:solidFill>
                    <a:srgbClr val="FFC000"/>
                  </a:solidFill>
                  <a:latin typeface="Trebuchet MS" pitchFamily="34" charset="0"/>
                </a:rPr>
                <a:t>Zoom in and out</a:t>
              </a:r>
            </a:p>
            <a:p>
              <a:pPr marL="1203325" indent="0" algn="l" defTabSz="850900"/>
              <a:r>
                <a:rPr lang="en-US" sz="1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600" b="0" baseline="0" dirty="0" smtClean="0">
                <a:solidFill>
                  <a:schemeClr val="bg1"/>
                </a:solidFill>
                <a:latin typeface="Trebuchet MS" pitchFamily="34" charset="0"/>
              </a:endParaRPr>
            </a:p>
            <a:p>
              <a:pPr algn="ctr"/>
              <a:r>
                <a:rPr lang="en-US" sz="1800" b="1" baseline="0" dirty="0" smtClean="0">
                  <a:solidFill>
                    <a:srgbClr val="FFC000"/>
                  </a:solidFill>
                  <a:latin typeface="Trebuchet MS" pitchFamily="34" charset="0"/>
                </a:rPr>
                <a:t>Title, Authors, and Affiliations</a:t>
              </a:r>
            </a:p>
            <a:p>
              <a:pPr algn="l"/>
              <a:r>
                <a:rPr lang="en-US" sz="1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00" b="0" spc="0" baseline="0" dirty="0" smtClean="0">
                  <a:solidFill>
                    <a:schemeClr val="bg1">
                      <a:lumMod val="75000"/>
                    </a:schemeClr>
                  </a:solidFill>
                  <a:latin typeface="Trebuchet MS" pitchFamily="34" charset="0"/>
                </a:rPr>
                <a:t> </a:t>
              </a:r>
            </a:p>
            <a:p>
              <a:pPr algn="l"/>
              <a:r>
                <a:rPr lang="en-US" sz="1400" b="1" spc="300" baseline="0" dirty="0" smtClean="0">
                  <a:solidFill>
                    <a:srgbClr val="FFC000"/>
                  </a:solidFill>
                  <a:latin typeface="Trebuchet MS" pitchFamily="34" charset="0"/>
                </a:rPr>
                <a:t>TIP</a:t>
              </a:r>
              <a:r>
                <a:rPr lang="en-US" sz="1400" b="1" baseline="0" dirty="0" smtClean="0">
                  <a:solidFill>
                    <a:srgbClr val="FFC000"/>
                  </a:solidFill>
                  <a:latin typeface="Trebuchet MS" pitchFamily="34" charset="0"/>
                </a:rPr>
                <a:t>: </a:t>
              </a:r>
              <a:r>
                <a:rPr lang="en-US" sz="1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600" b="1" baseline="0" dirty="0" smtClean="0">
                  <a:solidFill>
                    <a:schemeClr val="bg1"/>
                  </a:solidFill>
                  <a:latin typeface="Trebuchet MS" pitchFamily="34" charset="0"/>
                </a:rPr>
                <a:t/>
              </a:r>
              <a:br>
                <a:rPr lang="en-US" sz="1600" b="1" baseline="0" dirty="0" smtClean="0">
                  <a:solidFill>
                    <a:schemeClr val="bg1"/>
                  </a:solidFill>
                  <a:latin typeface="Trebuchet MS" pitchFamily="34" charset="0"/>
                </a:rPr>
              </a:br>
              <a:endParaRPr lang="en-US" sz="1600" b="1" dirty="0" smtClean="0">
                <a:solidFill>
                  <a:schemeClr val="bg1"/>
                </a:solidFill>
                <a:latin typeface="Trebuchet MS" pitchFamily="34" charset="0"/>
              </a:endParaRPr>
            </a:p>
            <a:p>
              <a:pPr algn="ctr"/>
              <a:endParaRPr lang="en-US" sz="1600" b="1" dirty="0" smtClean="0">
                <a:solidFill>
                  <a:srgbClr val="FFC000"/>
                </a:solidFill>
                <a:latin typeface="Trebuchet MS" pitchFamily="34" charset="0"/>
              </a:endParaRPr>
            </a:p>
            <a:p>
              <a:pPr algn="ctr"/>
              <a:endParaRPr lang="en-US" sz="1600" b="1" dirty="0" smtClean="0">
                <a:solidFill>
                  <a:srgbClr val="FFC000"/>
                </a:solidFill>
                <a:latin typeface="Trebuchet MS" pitchFamily="34" charset="0"/>
              </a:endParaRPr>
            </a:p>
            <a:p>
              <a:pPr algn="ctr"/>
              <a:r>
                <a:rPr lang="en-US" sz="1800" b="1" dirty="0" smtClean="0">
                  <a:solidFill>
                    <a:srgbClr val="FFC000"/>
                  </a:solidFill>
                  <a:latin typeface="Trebuchet MS" pitchFamily="34" charset="0"/>
                </a:rPr>
                <a:t>Adding Logos</a:t>
              </a:r>
              <a:r>
                <a:rPr lang="en-US" sz="1800" b="1" baseline="0" dirty="0" smtClean="0">
                  <a:solidFill>
                    <a:srgbClr val="FFC000"/>
                  </a:solidFill>
                  <a:latin typeface="Trebuchet MS" pitchFamily="34" charset="0"/>
                </a:rPr>
                <a:t> / Seals</a:t>
              </a:r>
            </a:p>
            <a:p>
              <a:pPr algn="l"/>
              <a:r>
                <a:rPr lang="en-US" sz="1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00" b="0" spc="300" baseline="0" dirty="0" smtClean="0">
                <a:solidFill>
                  <a:schemeClr val="bg1">
                    <a:lumMod val="75000"/>
                  </a:schemeClr>
                </a:solidFill>
                <a:latin typeface="Trebuchet MS" pitchFamily="34" charset="0"/>
              </a:endParaRPr>
            </a:p>
            <a:p>
              <a:pPr algn="l"/>
              <a:r>
                <a:rPr lang="en-US" sz="1400" b="1" spc="300" baseline="0" dirty="0" smtClean="0">
                  <a:solidFill>
                    <a:srgbClr val="FFC000"/>
                  </a:solidFill>
                  <a:latin typeface="Trebuchet MS" pitchFamily="34" charset="0"/>
                </a:rPr>
                <a:t>TIP:</a:t>
              </a:r>
              <a:r>
                <a:rPr lang="en-US" sz="1400" b="1" spc="0" baseline="0" dirty="0" smtClean="0">
                  <a:solidFill>
                    <a:srgbClr val="FFC000"/>
                  </a:solidFill>
                  <a:latin typeface="Trebuchet MS" pitchFamily="34" charset="0"/>
                </a:rPr>
                <a:t> </a:t>
              </a:r>
              <a:r>
                <a:rPr lang="en-US" sz="1400" b="0" baseline="0" dirty="0" smtClean="0">
                  <a:solidFill>
                    <a:schemeClr val="bg1">
                      <a:lumMod val="75000"/>
                    </a:schemeClr>
                  </a:solidFill>
                  <a:latin typeface="Trebuchet MS" pitchFamily="34" charset="0"/>
                </a:rPr>
                <a:t>See if your company’s logo is available on our free poster templates page.</a:t>
              </a:r>
            </a:p>
            <a:p>
              <a:pPr algn="l"/>
              <a:endParaRPr lang="en-US" sz="1400" b="0" baseline="0" dirty="0" smtClean="0">
                <a:latin typeface="Trebuchet MS" pitchFamily="34" charset="0"/>
              </a:endParaRPr>
            </a:p>
            <a:p>
              <a:pPr algn="ctr"/>
              <a:r>
                <a:rPr lang="en-US" sz="1800" b="1" baseline="0" dirty="0" smtClean="0">
                  <a:solidFill>
                    <a:srgbClr val="FFC000"/>
                  </a:solidFill>
                  <a:latin typeface="Trebuchet MS" pitchFamily="34" charset="0"/>
                </a:rPr>
                <a:t>Photographs / Graphics</a:t>
              </a:r>
            </a:p>
            <a:p>
              <a:pPr algn="l" defTabSz="977900"/>
              <a:r>
                <a:rPr lang="en-US" sz="1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400" b="0" spc="0" baseline="0" dirty="0" smtClean="0">
                  <a:solidFill>
                    <a:schemeClr val="bg1">
                      <a:lumMod val="75000"/>
                    </a:schemeClr>
                  </a:solidFill>
                  <a:latin typeface="Trebuchet MS" pitchFamily="34" charset="0"/>
                </a:rPr>
                <a:t>disproportionally.</a:t>
              </a:r>
            </a:p>
            <a:p>
              <a:pPr algn="l" defTabSz="977900"/>
              <a:endParaRPr lang="en-US" sz="1400" b="0" baseline="0" dirty="0" smtClean="0">
                <a:latin typeface="Trebuchet MS" pitchFamily="34" charset="0"/>
              </a:endParaRPr>
            </a:p>
            <a:p>
              <a:pPr algn="ctr"/>
              <a:endParaRPr lang="en-US" sz="1600" b="1" baseline="0" dirty="0" smtClean="0">
                <a:solidFill>
                  <a:srgbClr val="FFC000"/>
                </a:solidFill>
                <a:latin typeface="Trebuchet MS" pitchFamily="34" charset="0"/>
              </a:endParaRPr>
            </a:p>
            <a:p>
              <a:pPr algn="ctr"/>
              <a:endParaRPr lang="en-US" sz="1600" b="1" baseline="0" dirty="0" smtClean="0">
                <a:solidFill>
                  <a:srgbClr val="FFC000"/>
                </a:solidFill>
                <a:latin typeface="Trebuchet MS" pitchFamily="34" charset="0"/>
              </a:endParaRPr>
            </a:p>
            <a:p>
              <a:pPr algn="ctr"/>
              <a:endParaRPr lang="en-US" sz="1600" b="1" baseline="0" dirty="0" smtClean="0">
                <a:solidFill>
                  <a:srgbClr val="FFC000"/>
                </a:solidFill>
                <a:latin typeface="Trebuchet MS" pitchFamily="34" charset="0"/>
              </a:endParaRPr>
            </a:p>
            <a:p>
              <a:pPr algn="ctr"/>
              <a:endParaRPr lang="en-US" sz="1600" b="1" baseline="0" dirty="0" smtClean="0">
                <a:solidFill>
                  <a:srgbClr val="FFC000"/>
                </a:solidFill>
                <a:latin typeface="Trebuchet MS" pitchFamily="34" charset="0"/>
              </a:endParaRPr>
            </a:p>
            <a:p>
              <a:pPr algn="ctr"/>
              <a:endParaRPr lang="en-US" sz="1600" b="1" baseline="0" dirty="0" smtClean="0">
                <a:solidFill>
                  <a:srgbClr val="FFC000"/>
                </a:solidFill>
                <a:latin typeface="Trebuchet MS" pitchFamily="34" charset="0"/>
              </a:endParaRPr>
            </a:p>
            <a:p>
              <a:pPr algn="ctr"/>
              <a:endParaRPr lang="en-US" sz="1600" b="1" baseline="0" dirty="0" smtClean="0">
                <a:solidFill>
                  <a:srgbClr val="FFC000"/>
                </a:solidFill>
                <a:latin typeface="Trebuchet MS" pitchFamily="34" charset="0"/>
              </a:endParaRPr>
            </a:p>
            <a:p>
              <a:pPr algn="ctr"/>
              <a:r>
                <a:rPr lang="en-US" sz="1800" b="1" baseline="0" dirty="0" smtClean="0">
                  <a:solidFill>
                    <a:srgbClr val="FFC000"/>
                  </a:solidFill>
                  <a:latin typeface="Trebuchet MS" pitchFamily="34" charset="0"/>
                </a:rPr>
                <a:t>Image Quality Check</a:t>
              </a:r>
            </a:p>
            <a:p>
              <a:pPr lvl="0" algn="l" defTabSz="977900"/>
              <a:r>
                <a:rPr lang="en-US" sz="1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600" b="0" dirty="0" smtClean="0">
                <a:latin typeface="Trebuchet MS" pitchFamily="34" charset="0"/>
              </a:endParaRPr>
            </a:p>
          </p:txBody>
        </p:sp>
        <p:cxnSp>
          <p:nvCxnSpPr>
            <p:cNvPr id="41" name="Straight Connector 40"/>
            <p:cNvCxnSpPr/>
            <p:nvPr/>
          </p:nvCxnSpPr>
          <p:spPr>
            <a:xfrm>
              <a:off x="-11220550" y="6395410"/>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userDrawn="1"/>
          </p:nvPicPr>
          <p:blipFill>
            <a:blip r:embed="rId11"/>
            <a:stretch>
              <a:fillRect/>
            </a:stretch>
          </p:blipFill>
          <p:spPr>
            <a:xfrm>
              <a:off x="-10736023" y="7928687"/>
              <a:ext cx="1597665" cy="1001614"/>
            </a:xfrm>
            <a:prstGeom prst="rect">
              <a:avLst/>
            </a:prstGeom>
          </p:spPr>
        </p:pic>
        <p:pic>
          <p:nvPicPr>
            <p:cNvPr id="44" name="Picture 43"/>
            <p:cNvPicPr>
              <a:picLocks noChangeAspect="1"/>
            </p:cNvPicPr>
            <p:nvPr userDrawn="1"/>
          </p:nvPicPr>
          <p:blipFill>
            <a:blip r:embed="rId12"/>
            <a:stretch>
              <a:fillRect/>
            </a:stretch>
          </p:blipFill>
          <p:spPr>
            <a:xfrm>
              <a:off x="-10736023" y="12354606"/>
              <a:ext cx="9986807" cy="877997"/>
            </a:xfrm>
            <a:prstGeom prst="rect">
              <a:avLst/>
            </a:prstGeom>
          </p:spPr>
        </p:pic>
        <p:grpSp>
          <p:nvGrpSpPr>
            <p:cNvPr id="45" name="Group 44"/>
            <p:cNvGrpSpPr/>
            <p:nvPr userDrawn="1"/>
          </p:nvGrpSpPr>
          <p:grpSpPr>
            <a:xfrm>
              <a:off x="-9844888" y="19920591"/>
              <a:ext cx="7631077" cy="1987421"/>
              <a:chOff x="-4516464" y="11354920"/>
              <a:chExt cx="3516822" cy="1095725"/>
            </a:xfrm>
          </p:grpSpPr>
          <p:grpSp>
            <p:nvGrpSpPr>
              <p:cNvPr id="66" name="Group 65"/>
              <p:cNvGrpSpPr/>
              <p:nvPr userDrawn="1"/>
            </p:nvGrpSpPr>
            <p:grpSpPr>
              <a:xfrm>
                <a:off x="-2783494" y="11354967"/>
                <a:ext cx="624373" cy="894738"/>
                <a:chOff x="-3958698" y="11538812"/>
                <a:chExt cx="779266" cy="1282149"/>
              </a:xfrm>
            </p:grpSpPr>
            <p:pic>
              <p:nvPicPr>
                <p:cNvPr id="72" name="Picture 71"/>
                <p:cNvPicPr>
                  <a:picLocks noChangeAspect="1"/>
                </p:cNvPicPr>
                <p:nvPr userDrawn="1"/>
              </p:nvPicPr>
              <p:blipFill>
                <a:blip r:embed="rId13"/>
                <a:stretch>
                  <a:fillRect/>
                </a:stretch>
              </p:blipFill>
              <p:spPr>
                <a:xfrm>
                  <a:off x="-3948160" y="11538812"/>
                  <a:ext cx="768728" cy="1090753"/>
                </a:xfrm>
                <a:prstGeom prst="rect">
                  <a:avLst/>
                </a:prstGeom>
              </p:spPr>
            </p:pic>
            <p:sp>
              <p:nvSpPr>
                <p:cNvPr id="73" name="TextBox 72"/>
                <p:cNvSpPr txBox="1"/>
                <p:nvPr userDrawn="1"/>
              </p:nvSpPr>
              <p:spPr>
                <a:xfrm>
                  <a:off x="-3958698" y="12577802"/>
                  <a:ext cx="779263" cy="243159"/>
                </a:xfrm>
                <a:prstGeom prst="rect">
                  <a:avLst/>
                </a:prstGeom>
                <a:solidFill>
                  <a:schemeClr val="accent1"/>
                </a:solidFill>
                <a:ln>
                  <a:noFill/>
                </a:ln>
              </p:spPr>
              <p:txBody>
                <a:bodyPr wrap="square" lIns="0" tIns="0" rIns="0" bIns="0" rtlCol="0">
                  <a:spAutoFit/>
                </a:bodyPr>
                <a:lstStyle/>
                <a:p>
                  <a:pPr algn="ctr"/>
                  <a:r>
                    <a:rPr lang="en-US" sz="1200" b="1" dirty="0" smtClean="0">
                      <a:solidFill>
                        <a:schemeClr val="tx1"/>
                      </a:solidFill>
                    </a:rPr>
                    <a:t>ORIGINAL</a:t>
                  </a:r>
                  <a:endParaRPr lang="en-US" sz="1200" b="1" dirty="0">
                    <a:solidFill>
                      <a:schemeClr val="tx1"/>
                    </a:solidFill>
                  </a:endParaRPr>
                </a:p>
              </p:txBody>
            </p:sp>
          </p:grpSp>
          <p:grpSp>
            <p:nvGrpSpPr>
              <p:cNvPr id="67" name="Group 66"/>
              <p:cNvGrpSpPr/>
              <p:nvPr userDrawn="1"/>
            </p:nvGrpSpPr>
            <p:grpSpPr>
              <a:xfrm>
                <a:off x="-2033159" y="11354920"/>
                <a:ext cx="1033517" cy="907668"/>
                <a:chOff x="-2921738" y="11604219"/>
                <a:chExt cx="1420279" cy="1247338"/>
              </a:xfrm>
            </p:grpSpPr>
            <p:pic>
              <p:nvPicPr>
                <p:cNvPr id="70" name="Picture 69"/>
                <p:cNvPicPr>
                  <a:picLocks noChangeAspect="1"/>
                </p:cNvPicPr>
                <p:nvPr userDrawn="1"/>
              </p:nvPicPr>
              <p:blipFill>
                <a:blip r:embed="rId13"/>
                <a:stretch>
                  <a:fillRect/>
                </a:stretch>
              </p:blipFill>
              <p:spPr>
                <a:xfrm>
                  <a:off x="-2921738" y="11604219"/>
                  <a:ext cx="1420279" cy="1029695"/>
                </a:xfrm>
                <a:prstGeom prst="rect">
                  <a:avLst/>
                </a:prstGeom>
              </p:spPr>
            </p:pic>
            <p:sp>
              <p:nvSpPr>
                <p:cNvPr id="71" name="TextBox 70"/>
                <p:cNvSpPr txBox="1"/>
                <p:nvPr userDrawn="1"/>
              </p:nvSpPr>
              <p:spPr>
                <a:xfrm>
                  <a:off x="-2918992" y="12579503"/>
                  <a:ext cx="1417533" cy="272054"/>
                </a:xfrm>
                <a:prstGeom prst="rect">
                  <a:avLst/>
                </a:prstGeom>
                <a:solidFill>
                  <a:srgbClr val="FF0000"/>
                </a:solidFill>
              </p:spPr>
              <p:txBody>
                <a:bodyPr wrap="square" lIns="0" tIns="0" rIns="0" bIns="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8" name="Picture 67"/>
              <p:cNvPicPr>
                <a:picLocks noChangeAspect="1"/>
              </p:cNvPicPr>
              <p:nvPr userDrawn="1"/>
            </p:nvPicPr>
            <p:blipFill>
              <a:blip r:embed="rId14"/>
              <a:stretch>
                <a:fillRect/>
              </a:stretch>
            </p:blipFill>
            <p:spPr>
              <a:xfrm>
                <a:off x="-4516464" y="11354941"/>
                <a:ext cx="1098742" cy="847761"/>
              </a:xfrm>
              <a:prstGeom prst="rect">
                <a:avLst/>
              </a:prstGeom>
            </p:spPr>
          </p:pic>
          <p:sp>
            <p:nvSpPr>
              <p:cNvPr id="69" name="TextBox 68"/>
              <p:cNvSpPr txBox="1"/>
              <p:nvPr userDrawn="1"/>
            </p:nvSpPr>
            <p:spPr>
              <a:xfrm>
                <a:off x="-4471893" y="12252677"/>
                <a:ext cx="1035685" cy="197968"/>
              </a:xfrm>
              <a:prstGeom prst="rect">
                <a:avLst/>
              </a:prstGeom>
              <a:noFill/>
            </p:spPr>
            <p:txBody>
              <a:bodyPr wrap="square" lIns="0" tIns="0" rIns="0" bIns="0" rtlCol="0">
                <a:spAutoFit/>
              </a:body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46" name="Group 45"/>
            <p:cNvGrpSpPr/>
            <p:nvPr userDrawn="1"/>
          </p:nvGrpSpPr>
          <p:grpSpPr>
            <a:xfrm>
              <a:off x="-10453959" y="23717523"/>
              <a:ext cx="9139095" cy="2061267"/>
              <a:chOff x="-4818881" y="13423406"/>
              <a:chExt cx="4211800" cy="1136440"/>
            </a:xfrm>
          </p:grpSpPr>
          <p:graphicFrame>
            <p:nvGraphicFramePr>
              <p:cNvPr id="47" name="Object 46"/>
              <p:cNvGraphicFramePr>
                <a:graphicFrameLocks noChangeAspect="1"/>
              </p:cNvGraphicFramePr>
              <p:nvPr userDrawn="1">
                <p:extLst>
                  <p:ext uri="{D42A27DB-BD31-4B8C-83A1-F6EECF244321}">
                    <p14:modId xmlns:p14="http://schemas.microsoft.com/office/powerpoint/2010/main" val="2097624869"/>
                  </p:ext>
                </p:extLst>
              </p:nvPr>
            </p:nvGraphicFramePr>
            <p:xfrm>
              <a:off x="-4610234" y="13433123"/>
              <a:ext cx="1828800" cy="1117600"/>
            </p:xfrm>
            <a:graphic>
              <a:graphicData uri="http://schemas.openxmlformats.org/presentationml/2006/ole">
                <mc:AlternateContent xmlns:mc="http://schemas.openxmlformats.org/markup-compatibility/2006">
                  <mc:Choice xmlns:v="urn:schemas-microsoft-com:vml" Requires="v">
                    <p:oleObj spid="_x0000_s2211"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610234" y="13433123"/>
                            <a:ext cx="1828800" cy="1117600"/>
                          </a:xfrm>
                          <a:prstGeom prst="rect">
                            <a:avLst/>
                          </a:prstGeom>
                        </p:spPr>
                      </p:pic>
                    </p:oleObj>
                  </mc:Fallback>
                </mc:AlternateContent>
              </a:graphicData>
            </a:graphic>
          </p:graphicFrame>
          <p:graphicFrame>
            <p:nvGraphicFramePr>
              <p:cNvPr id="48" name="Object 47"/>
              <p:cNvGraphicFramePr>
                <a:graphicFrameLocks noChangeAspect="1"/>
              </p:cNvGraphicFramePr>
              <p:nvPr userDrawn="1">
                <p:extLst>
                  <p:ext uri="{D42A27DB-BD31-4B8C-83A1-F6EECF244321}">
                    <p14:modId xmlns:p14="http://schemas.microsoft.com/office/powerpoint/2010/main" val="1491161796"/>
                  </p:ext>
                </p:extLst>
              </p:nvPr>
            </p:nvGraphicFramePr>
            <p:xfrm>
              <a:off x="-2637523" y="13442246"/>
              <a:ext cx="1828800" cy="1117600"/>
            </p:xfrm>
            <a:graphic>
              <a:graphicData uri="http://schemas.openxmlformats.org/presentationml/2006/ole">
                <mc:AlternateContent xmlns:mc="http://schemas.openxmlformats.org/markup-compatibility/2006">
                  <mc:Choice xmlns:v="urn:schemas-microsoft-com:vml" Requires="v">
                    <p:oleObj spid="_x0000_s2212"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637523" y="13442246"/>
                            <a:ext cx="1828800" cy="1117600"/>
                          </a:xfrm>
                          <a:prstGeom prst="rect">
                            <a:avLst/>
                          </a:prstGeom>
                        </p:spPr>
                      </p:pic>
                    </p:oleObj>
                  </mc:Fallback>
                </mc:AlternateContent>
              </a:graphicData>
            </a:graphic>
          </p:graphicFrame>
          <p:sp>
            <p:nvSpPr>
              <p:cNvPr id="49" name="TextBox 48"/>
              <p:cNvSpPr txBox="1"/>
              <p:nvPr userDrawn="1"/>
            </p:nvSpPr>
            <p:spPr>
              <a:xfrm rot="16200000">
                <a:off x="-5312672" y="13926909"/>
                <a:ext cx="1117601" cy="130020"/>
              </a:xfrm>
              <a:prstGeom prst="rect">
                <a:avLst/>
              </a:prstGeom>
              <a:noFill/>
            </p:spPr>
            <p:txBody>
              <a:bodyPr wrap="square" lIns="0" tIns="0" rIns="0" bIns="0" rtlCol="0">
                <a:spAutoFit/>
              </a:bodyPr>
              <a:lstStyle/>
              <a:p>
                <a:pPr algn="ctr"/>
                <a:r>
                  <a:rPr lang="en-US" sz="1100" dirty="0" smtClean="0">
                    <a:solidFill>
                      <a:srgbClr val="92D050"/>
                    </a:solidFill>
                  </a:rPr>
                  <a:t>Good</a:t>
                </a:r>
                <a:r>
                  <a:rPr lang="en-US" sz="1100" baseline="0" dirty="0" smtClean="0">
                    <a:solidFill>
                      <a:srgbClr val="92D050"/>
                    </a:solidFill>
                  </a:rPr>
                  <a:t> </a:t>
                </a:r>
                <a:r>
                  <a:rPr lang="en-US" sz="1100" baseline="0" dirty="0" smtClean="0">
                    <a:solidFill>
                      <a:schemeClr val="bg1"/>
                    </a:solidFill>
                  </a:rPr>
                  <a:t>printing quality</a:t>
                </a:r>
                <a:endParaRPr lang="en-US" sz="1100" dirty="0">
                  <a:solidFill>
                    <a:schemeClr val="bg1"/>
                  </a:solidFill>
                </a:endParaRPr>
              </a:p>
            </p:txBody>
          </p:sp>
          <p:sp>
            <p:nvSpPr>
              <p:cNvPr id="50" name="TextBox 49"/>
              <p:cNvSpPr txBox="1"/>
              <p:nvPr userDrawn="1"/>
            </p:nvSpPr>
            <p:spPr>
              <a:xfrm rot="16200000">
                <a:off x="-1236802" y="13911286"/>
                <a:ext cx="1117601" cy="141841"/>
              </a:xfrm>
              <a:prstGeom prst="rect">
                <a:avLst/>
              </a:prstGeom>
              <a:noFill/>
            </p:spPr>
            <p:txBody>
              <a:bodyPr wrap="square" lIns="0" tIns="0" rIns="0" bIns="0" rtlCol="0">
                <a:spAutoFit/>
              </a:bodyPr>
              <a:lstStyle/>
              <a:p>
                <a:pPr algn="ctr"/>
                <a:r>
                  <a:rPr lang="en-US" sz="1200" dirty="0" smtClean="0">
                    <a:solidFill>
                      <a:srgbClr val="FF0000"/>
                    </a:solidFill>
                  </a:rPr>
                  <a:t>Bad </a:t>
                </a:r>
                <a:r>
                  <a:rPr lang="en-US" sz="1200" dirty="0" smtClean="0">
                    <a:solidFill>
                      <a:schemeClr val="bg1"/>
                    </a:solidFill>
                  </a:rPr>
                  <a:t>printing quality</a:t>
                </a:r>
                <a:endParaRPr lang="en-US" sz="1200" dirty="0">
                  <a:solidFill>
                    <a:schemeClr val="bg1"/>
                  </a:solidFill>
                </a:endParaRPr>
              </a:p>
            </p:txBody>
          </p:sp>
        </p:grpSp>
      </p:grpSp>
      <p:sp>
        <p:nvSpPr>
          <p:cNvPr id="39" name="TextBox 38"/>
          <p:cNvSpPr txBox="1"/>
          <p:nvPr userDrawn="1"/>
        </p:nvSpPr>
        <p:spPr>
          <a:xfrm>
            <a:off x="28116888" y="14859146"/>
            <a:ext cx="5820416" cy="927714"/>
          </a:xfrm>
          <a:prstGeom prst="rect">
            <a:avLst/>
          </a:prstGeom>
          <a:noFill/>
        </p:spPr>
        <p:txBody>
          <a:bodyPr wrap="square" lIns="65304" tIns="32651" rIns="65304" bIns="32651" rtlCol="0">
            <a:spAutoFit/>
          </a:bodyPr>
          <a:lstStyle/>
          <a:p>
            <a:pPr marL="176213" indent="-176213">
              <a:lnSpc>
                <a:spcPct val="100000"/>
              </a:lnSpc>
            </a:pPr>
            <a:r>
              <a:rPr lang="en-US" sz="1400" dirty="0" smtClean="0">
                <a:solidFill>
                  <a:schemeClr val="bg1"/>
                </a:solidFill>
              </a:rPr>
              <a:t>© 2015</a:t>
            </a:r>
            <a:r>
              <a:rPr lang="en-US" sz="1400" baseline="0" dirty="0" smtClean="0">
                <a:solidFill>
                  <a:schemeClr val="bg1"/>
                </a:solidFill>
              </a:rPr>
              <a:t> </a:t>
            </a:r>
            <a:r>
              <a:rPr lang="en-US" sz="1400" dirty="0" smtClean="0">
                <a:solidFill>
                  <a:schemeClr val="bg1"/>
                </a:solidFill>
              </a:rPr>
              <a:t>PosterPresentations.com</a:t>
            </a:r>
            <a:br>
              <a:rPr lang="en-US" sz="1400" dirty="0" smtClean="0">
                <a:solidFill>
                  <a:schemeClr val="bg1"/>
                </a:solidFill>
              </a:rPr>
            </a:br>
            <a:r>
              <a:rPr lang="en-US" sz="1400" dirty="0" smtClean="0">
                <a:solidFill>
                  <a:schemeClr val="bg1"/>
                </a:solidFill>
              </a:rPr>
              <a:t>2117 Fourth Street ,</a:t>
            </a:r>
            <a:r>
              <a:rPr lang="en-US" sz="1400" baseline="0" dirty="0" smtClean="0">
                <a:solidFill>
                  <a:schemeClr val="bg1"/>
                </a:solidFill>
              </a:rPr>
              <a:t> Unit C</a:t>
            </a:r>
          </a:p>
          <a:p>
            <a:pPr marL="176213" indent="-4763">
              <a:lnSpc>
                <a:spcPct val="100000"/>
              </a:lnSpc>
            </a:pPr>
            <a:r>
              <a:rPr lang="en-US" sz="1400" baseline="0" dirty="0" smtClean="0">
                <a:solidFill>
                  <a:schemeClr val="bg1"/>
                </a:solidFill>
              </a:rPr>
              <a:t>Berkeley CA 94710</a:t>
            </a:r>
            <a:br>
              <a:rPr lang="en-US" sz="1400" baseline="0" dirty="0" smtClean="0">
                <a:solidFill>
                  <a:schemeClr val="bg1"/>
                </a:solidFill>
              </a:rPr>
            </a:br>
            <a:r>
              <a:rPr lang="en-US" sz="1400" b="1" baseline="0" dirty="0" smtClean="0">
                <a:solidFill>
                  <a:srgbClr val="FFFF00"/>
                </a:solidFill>
              </a:rPr>
              <a:t>posterpresenter@gmail.com</a:t>
            </a:r>
            <a:endParaRPr lang="en-US" sz="1400" b="1" dirty="0">
              <a:solidFill>
                <a:srgbClr val="FFFF00"/>
              </a:solidFill>
            </a:endParaRPr>
          </a:p>
        </p:txBody>
      </p:sp>
      <p:sp>
        <p:nvSpPr>
          <p:cNvPr id="52" name="Rounded Rectangle 51"/>
          <p:cNvSpPr/>
          <p:nvPr userDrawn="1"/>
        </p:nvSpPr>
        <p:spPr>
          <a:xfrm>
            <a:off x="592166" y="3003673"/>
            <a:ext cx="8471679" cy="1236526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userDrawn="1"/>
        </p:nvSpPr>
        <p:spPr>
          <a:xfrm>
            <a:off x="9476519" y="3003673"/>
            <a:ext cx="8471679" cy="1236526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userDrawn="1"/>
        </p:nvSpPr>
        <p:spPr>
          <a:xfrm>
            <a:off x="18360872" y="3003673"/>
            <a:ext cx="8471679" cy="12365261"/>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p:cNvGrpSpPr/>
          <p:nvPr userDrawn="1"/>
        </p:nvGrpSpPr>
        <p:grpSpPr>
          <a:xfrm>
            <a:off x="-14192" y="0"/>
            <a:ext cx="27446192" cy="2858455"/>
            <a:chOff x="-14192" y="1382"/>
            <a:chExt cx="27451941" cy="4572641"/>
          </a:xfrm>
        </p:grpSpPr>
        <p:sp>
          <p:nvSpPr>
            <p:cNvPr id="94"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98" name="Group 97"/>
          <p:cNvGrpSpPr/>
          <p:nvPr userDrawn="1"/>
        </p:nvGrpSpPr>
        <p:grpSpPr>
          <a:xfrm rot="10800000">
            <a:off x="-9651" y="15537513"/>
            <a:ext cx="27460200" cy="939075"/>
            <a:chOff x="-14192" y="1382"/>
            <a:chExt cx="27451941" cy="4572641"/>
          </a:xfrm>
        </p:grpSpPr>
        <p:sp>
          <p:nvSpPr>
            <p:cNvPr id="99"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43" name="Text Box 14"/>
          <p:cNvSpPr txBox="1">
            <a:spLocks noChangeArrowheads="1"/>
          </p:cNvSpPr>
          <p:nvPr userDrawn="1"/>
        </p:nvSpPr>
        <p:spPr bwMode="auto">
          <a:xfrm>
            <a:off x="592166" y="15925671"/>
            <a:ext cx="2514600" cy="34682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56" name="Group 55"/>
          <p:cNvGrpSpPr>
            <a:grpSpLocks noChangeAspect="1"/>
          </p:cNvGrpSpPr>
          <p:nvPr userDrawn="1"/>
        </p:nvGrpSpPr>
        <p:grpSpPr>
          <a:xfrm>
            <a:off x="27893171" y="11218"/>
            <a:ext cx="6632760" cy="16447982"/>
            <a:chOff x="36782324" y="0"/>
            <a:chExt cx="11062139" cy="27432000"/>
          </a:xfrm>
        </p:grpSpPr>
        <p:sp>
          <p:nvSpPr>
            <p:cNvPr id="57" name="Rectangle 56"/>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800" b="1" spc="600" dirty="0" smtClean="0">
                  <a:solidFill>
                    <a:schemeClr val="bg1"/>
                  </a:solidFill>
                  <a:latin typeface="Trebuchet MS" pitchFamily="34" charset="0"/>
                </a:rPr>
                <a:t>QUICK START (cont.)</a:t>
              </a:r>
            </a:p>
            <a:p>
              <a:pPr algn="ctr"/>
              <a:endParaRPr lang="en-US" sz="2400" b="1" baseline="0" dirty="0" smtClean="0">
                <a:solidFill>
                  <a:schemeClr val="bg1"/>
                </a:solidFill>
                <a:latin typeface="Trebuchet MS" pitchFamily="34" charset="0"/>
              </a:endParaRPr>
            </a:p>
            <a:p>
              <a:pPr algn="ctr"/>
              <a:r>
                <a:rPr lang="en-US" sz="18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400" b="0" baseline="0" dirty="0" smtClean="0">
                <a:solidFill>
                  <a:schemeClr val="bg1">
                    <a:lumMod val="75000"/>
                  </a:schemeClr>
                </a:solidFill>
                <a:latin typeface="Trebuchet MS" pitchFamily="34" charset="0"/>
              </a:endParaRPr>
            </a:p>
            <a:p>
              <a:pPr marL="0" indent="0" algn="l" defTabSz="114300"/>
              <a:endParaRPr lang="en-US" sz="1400" b="0" baseline="0" dirty="0" smtClean="0">
                <a:solidFill>
                  <a:schemeClr val="bg1">
                    <a:lumMod val="75000"/>
                  </a:schemeClr>
                </a:solidFill>
                <a:latin typeface="Trebuchet MS" pitchFamily="34" charset="0"/>
              </a:endParaRPr>
            </a:p>
            <a:p>
              <a:pPr marL="0" indent="0" algn="l" defTabSz="114300"/>
              <a:endParaRPr lang="en-US" sz="1400" b="0" baseline="0" dirty="0" smtClean="0">
                <a:solidFill>
                  <a:schemeClr val="bg1">
                    <a:lumMod val="75000"/>
                  </a:schemeClr>
                </a:solidFill>
                <a:latin typeface="Trebuchet MS" pitchFamily="34" charset="0"/>
              </a:endParaRPr>
            </a:p>
            <a:p>
              <a:pPr marL="0" indent="0" algn="l" defTabSz="114300"/>
              <a:endParaRPr lang="en-US" sz="1400" b="0" baseline="0" dirty="0" smtClean="0">
                <a:solidFill>
                  <a:schemeClr val="bg1">
                    <a:lumMod val="75000"/>
                  </a:schemeClr>
                </a:solidFill>
                <a:latin typeface="Trebuchet MS" pitchFamily="34" charset="0"/>
              </a:endParaRPr>
            </a:p>
            <a:p>
              <a:pPr marL="0" indent="0" algn="l" defTabSz="114300"/>
              <a:endParaRPr lang="en-US" sz="1400" b="0" baseline="0" dirty="0" smtClean="0">
                <a:solidFill>
                  <a:schemeClr val="bg1">
                    <a:lumMod val="75000"/>
                  </a:schemeClr>
                </a:solidFill>
                <a:latin typeface="Trebuchet MS" pitchFamily="34" charset="0"/>
              </a:endParaRPr>
            </a:p>
            <a:p>
              <a:pPr marL="0" indent="0" algn="l" defTabSz="114300"/>
              <a:endParaRPr lang="en-US" sz="1400" b="0" baseline="0" dirty="0" smtClean="0">
                <a:solidFill>
                  <a:schemeClr val="bg1">
                    <a:lumMod val="75000"/>
                  </a:schemeClr>
                </a:solidFill>
                <a:latin typeface="Trebuchet MS" pitchFamily="34" charset="0"/>
              </a:endParaRPr>
            </a:p>
            <a:p>
              <a:pPr marL="0" indent="0" algn="l" defTabSz="114300"/>
              <a:endParaRPr lang="en-US" sz="1400" b="0" baseline="0" dirty="0" smtClean="0">
                <a:solidFill>
                  <a:schemeClr val="bg1">
                    <a:lumMod val="75000"/>
                  </a:schemeClr>
                </a:solidFill>
                <a:latin typeface="Trebuchet MS" pitchFamily="34" charset="0"/>
              </a:endParaRPr>
            </a:p>
            <a:p>
              <a:pPr marL="0" indent="0" algn="l" defTabSz="114300"/>
              <a:r>
                <a:rPr lang="en-US" sz="1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400" b="0" baseline="0" dirty="0" smtClean="0">
                <a:solidFill>
                  <a:schemeClr val="bg1">
                    <a:lumMod val="75000"/>
                  </a:schemeClr>
                </a:solidFill>
                <a:latin typeface="Trebuchet MS" pitchFamily="34" charset="0"/>
              </a:endParaRPr>
            </a:p>
            <a:p>
              <a:pPr algn="ctr"/>
              <a:r>
                <a:rPr lang="en-US" sz="1800" b="1" baseline="0" dirty="0" smtClean="0">
                  <a:solidFill>
                    <a:srgbClr val="FFC000"/>
                  </a:solidFill>
                  <a:latin typeface="Trebuchet MS" pitchFamily="34" charset="0"/>
                </a:rPr>
                <a:t>How to add Text</a:t>
              </a:r>
            </a:p>
            <a:p>
              <a:pPr marL="1730375" lvl="2" indent="0" algn="l" defTabSz="114300"/>
              <a:r>
                <a:rPr lang="en-US" sz="1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400" b="0" baseline="0" dirty="0" smtClean="0">
                  <a:solidFill>
                    <a:schemeClr val="bg1">
                      <a:lumMod val="75000"/>
                    </a:schemeClr>
                  </a:solidFill>
                  <a:latin typeface="Trebuchet MS" pitchFamily="34" charset="0"/>
                </a:rPr>
                <a:t> </a:t>
              </a:r>
              <a:r>
                <a:rPr kumimoji="0" lang="en-US" sz="18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400" b="0" baseline="0" dirty="0" smtClean="0">
                <a:solidFill>
                  <a:schemeClr val="bg1">
                    <a:lumMod val="75000"/>
                  </a:schemeClr>
                </a:solidFill>
                <a:latin typeface="Trebuchet MS" pitchFamily="34" charset="0"/>
              </a:endParaRPr>
            </a:p>
            <a:p>
              <a:pPr marL="1518341" lvl="2" indent="0" algn="l" defTabSz="114300"/>
              <a:endParaRPr lang="en-US" sz="1400" b="0" baseline="0" dirty="0" smtClean="0">
                <a:solidFill>
                  <a:schemeClr val="bg1">
                    <a:lumMod val="75000"/>
                  </a:schemeClr>
                </a:solidFill>
                <a:latin typeface="Trebuchet MS" pitchFamily="34" charset="0"/>
              </a:endParaRPr>
            </a:p>
            <a:p>
              <a:pPr algn="ctr"/>
              <a:r>
                <a:rPr lang="en-US" sz="1800" b="1" baseline="0" dirty="0" smtClean="0">
                  <a:solidFill>
                    <a:srgbClr val="FFC000"/>
                  </a:solidFill>
                  <a:latin typeface="Trebuchet MS" pitchFamily="34" charset="0"/>
                </a:rPr>
                <a:t>How to add Tables</a:t>
              </a:r>
            </a:p>
            <a:p>
              <a:pPr marL="971550" lvl="1" indent="0" algn="l" defTabSz="114300"/>
              <a:r>
                <a:rPr lang="en-US" sz="14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smtClean="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8" name="Object 57"/>
            <p:cNvGraphicFramePr>
              <a:graphicFrameLocks noChangeAspect="1"/>
            </p:cNvGraphicFramePr>
            <p:nvPr userDrawn="1">
              <p:extLst>
                <p:ext uri="{D42A27DB-BD31-4B8C-83A1-F6EECF244321}">
                  <p14:modId xmlns:p14="http://schemas.microsoft.com/office/powerpoint/2010/main" val="2202219233"/>
                </p:ext>
              </p:extLst>
            </p:nvPr>
          </p:nvGraphicFramePr>
          <p:xfrm>
            <a:off x="39540164" y="3976767"/>
            <a:ext cx="5586150" cy="1716939"/>
          </p:xfrm>
          <a:graphic>
            <a:graphicData uri="http://schemas.openxmlformats.org/presentationml/2006/ole">
              <mc:AlternateContent xmlns:mc="http://schemas.openxmlformats.org/markup-compatibility/2006">
                <mc:Choice xmlns:v="urn:schemas-microsoft-com:vml" Requires="v">
                  <p:oleObj spid="_x0000_s3233"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39540164" y="3976767"/>
                          <a:ext cx="5586150" cy="1716939"/>
                        </a:xfrm>
                        <a:prstGeom prst="rect">
                          <a:avLst/>
                        </a:prstGeom>
                      </p:spPr>
                    </p:pic>
                  </p:oleObj>
                </mc:Fallback>
              </mc:AlternateContent>
            </a:graphicData>
          </a:graphic>
        </p:graphicFrame>
        <p:pic>
          <p:nvPicPr>
            <p:cNvPr id="59" name="Picture 58"/>
            <p:cNvPicPr>
              <a:picLocks noChangeAspect="1"/>
            </p:cNvPicPr>
            <p:nvPr userDrawn="1"/>
          </p:nvPicPr>
          <p:blipFill>
            <a:blip r:embed="rId6"/>
            <a:stretch>
              <a:fillRect/>
            </a:stretch>
          </p:blipFill>
          <p:spPr>
            <a:xfrm>
              <a:off x="37296876" y="8347566"/>
              <a:ext cx="2969584" cy="1140240"/>
            </a:xfrm>
            <a:prstGeom prst="rect">
              <a:avLst/>
            </a:prstGeom>
            <a:ln>
              <a:noFill/>
            </a:ln>
          </p:spPr>
        </p:pic>
        <p:graphicFrame>
          <p:nvGraphicFramePr>
            <p:cNvPr id="60" name="Object 59"/>
            <p:cNvGraphicFramePr>
              <a:graphicFrameLocks noChangeAspect="1"/>
            </p:cNvGraphicFramePr>
            <p:nvPr userDrawn="1">
              <p:extLst>
                <p:ext uri="{D42A27DB-BD31-4B8C-83A1-F6EECF244321}">
                  <p14:modId xmlns:p14="http://schemas.microsoft.com/office/powerpoint/2010/main" val="1613568671"/>
                </p:ext>
              </p:extLst>
            </p:nvPr>
          </p:nvGraphicFramePr>
          <p:xfrm>
            <a:off x="37524683" y="12604371"/>
            <a:ext cx="1482265" cy="825421"/>
          </p:xfrm>
          <a:graphic>
            <a:graphicData uri="http://schemas.openxmlformats.org/presentationml/2006/ole">
              <mc:AlternateContent xmlns:mc="http://schemas.openxmlformats.org/markup-compatibility/2006">
                <mc:Choice xmlns:v="urn:schemas-microsoft-com:vml" Requires="v">
                  <p:oleObj spid="_x0000_s3234"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37524683" y="12604371"/>
                          <a:ext cx="1482265" cy="825421"/>
                        </a:xfrm>
                        <a:prstGeom prst="rect">
                          <a:avLst/>
                        </a:prstGeom>
                      </p:spPr>
                    </p:pic>
                  </p:oleObj>
                </mc:Fallback>
              </mc:AlternateContent>
            </a:graphicData>
          </a:graphic>
        </p:graphicFrame>
        <p:grpSp>
          <p:nvGrpSpPr>
            <p:cNvPr id="61" name="Group 60"/>
            <p:cNvGrpSpPr/>
            <p:nvPr userDrawn="1"/>
          </p:nvGrpSpPr>
          <p:grpSpPr>
            <a:xfrm>
              <a:off x="37163426" y="23152352"/>
              <a:ext cx="10354213" cy="1052915"/>
              <a:chOff x="31687960" y="29635357"/>
              <a:chExt cx="9771399" cy="1090622"/>
            </a:xfrm>
          </p:grpSpPr>
          <p:sp>
            <p:nvSpPr>
              <p:cNvPr id="63" name="Rounded Rectangle 62"/>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31813900" y="29733687"/>
                <a:ext cx="914401" cy="914399"/>
              </a:xfrm>
              <a:prstGeom prst="rect">
                <a:avLst/>
              </a:prstGeom>
              <a:noFill/>
              <a:ln>
                <a:noFill/>
              </a:ln>
            </p:spPr>
          </p:pic>
          <p:sp>
            <p:nvSpPr>
              <p:cNvPr id="65" name="TextBox 64"/>
              <p:cNvSpPr txBox="1"/>
              <p:nvPr userDrawn="1"/>
            </p:nvSpPr>
            <p:spPr>
              <a:xfrm>
                <a:off x="32788169" y="29700257"/>
                <a:ext cx="8671190" cy="903879"/>
              </a:xfrm>
              <a:prstGeom prst="rect">
                <a:avLst/>
              </a:prstGeom>
              <a:noFill/>
              <a:ln>
                <a:noFill/>
              </a:ln>
            </p:spPr>
            <p:txBody>
              <a:bodyPr wrap="square" rtlCol="0">
                <a:spAutoFit/>
              </a:bodyPr>
              <a:lstStyle/>
              <a:p>
                <a:r>
                  <a:rPr lang="en-US" sz="1400" dirty="0" smtClean="0">
                    <a:solidFill>
                      <a:schemeClr val="tx2"/>
                    </a:solidFill>
                    <a:latin typeface="Trebuchet MS" pitchFamily="34" charset="0"/>
                  </a:rPr>
                  <a:t>Student</a:t>
                </a:r>
                <a:r>
                  <a:rPr lang="en-US" sz="1400" baseline="0" dirty="0" smtClean="0">
                    <a:solidFill>
                      <a:schemeClr val="tx2"/>
                    </a:solidFill>
                    <a:latin typeface="Trebuchet MS" pitchFamily="34" charset="0"/>
                  </a:rPr>
                  <a:t> discounts are available on our </a:t>
                </a:r>
                <a:r>
                  <a:rPr lang="en-US" sz="1400" baseline="0" dirty="0" err="1" smtClean="0">
                    <a:solidFill>
                      <a:schemeClr val="tx2"/>
                    </a:solidFill>
                    <a:latin typeface="Trebuchet MS" pitchFamily="34" charset="0"/>
                  </a:rPr>
                  <a:t>Facebook</a:t>
                </a:r>
                <a:r>
                  <a:rPr lang="en-US" sz="1400" baseline="0" dirty="0" smtClean="0">
                    <a:solidFill>
                      <a:schemeClr val="tx2"/>
                    </a:solidFill>
                    <a:latin typeface="Trebuchet MS" pitchFamily="34" charset="0"/>
                  </a:rPr>
                  <a:t> page.</a:t>
                </a:r>
                <a:br>
                  <a:rPr lang="en-US" sz="1400" baseline="0" dirty="0" smtClean="0">
                    <a:solidFill>
                      <a:schemeClr val="tx2"/>
                    </a:solidFill>
                    <a:latin typeface="Trebuchet MS" pitchFamily="34" charset="0"/>
                  </a:rPr>
                </a:br>
                <a:r>
                  <a:rPr lang="en-US" sz="1400" baseline="0" dirty="0" smtClean="0">
                    <a:solidFill>
                      <a:schemeClr val="tx2"/>
                    </a:solidFill>
                    <a:latin typeface="Trebuchet MS" pitchFamily="34" charset="0"/>
                  </a:rPr>
                  <a:t>Go to </a:t>
                </a:r>
                <a:r>
                  <a:rPr lang="en-US" sz="1400" u="sng" baseline="0" dirty="0" smtClean="0">
                    <a:solidFill>
                      <a:schemeClr val="tx2"/>
                    </a:solidFill>
                    <a:latin typeface="Trebuchet MS" pitchFamily="34" charset="0"/>
                  </a:rPr>
                  <a:t>PosterPresentations.com</a:t>
                </a:r>
                <a:r>
                  <a:rPr lang="en-US" sz="1400" baseline="0" dirty="0" smtClean="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grpSp>
        <p:nvGrpSpPr>
          <p:cNvPr id="44" name="Group 43"/>
          <p:cNvGrpSpPr>
            <a:grpSpLocks noChangeAspect="1"/>
          </p:cNvGrpSpPr>
          <p:nvPr userDrawn="1"/>
        </p:nvGrpSpPr>
        <p:grpSpPr>
          <a:xfrm>
            <a:off x="-7233765" y="3"/>
            <a:ext cx="6608534" cy="16459197"/>
            <a:chOff x="-11220550" y="-1"/>
            <a:chExt cx="11014226" cy="27432000"/>
          </a:xfrm>
        </p:grpSpPr>
        <p:sp>
          <p:nvSpPr>
            <p:cNvPr id="45" name="Rectangle 44"/>
            <p:cNvSpPr/>
            <p:nvPr/>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1800" b="1" spc="0" dirty="0" smtClean="0">
                  <a:solidFill>
                    <a:srgbClr val="FF0000"/>
                  </a:solidFill>
                  <a:latin typeface="Trebuchet MS" pitchFamily="34" charset="0"/>
                </a:rPr>
                <a:t>(—THIS SIDEBAR DOES NOT PRINT—)</a:t>
              </a:r>
              <a:endParaRPr lang="en-US" sz="1800" b="1" spc="600" dirty="0" smtClean="0">
                <a:solidFill>
                  <a:schemeClr val="bg1"/>
                </a:solidFill>
                <a:latin typeface="Trebuchet MS" pitchFamily="34" charset="0"/>
              </a:endParaRPr>
            </a:p>
            <a:p>
              <a:pPr algn="ctr"/>
              <a:r>
                <a:rPr lang="en-US" sz="2400" b="1" spc="600" dirty="0" smtClean="0">
                  <a:solidFill>
                    <a:schemeClr val="bg1"/>
                  </a:solidFill>
                  <a:latin typeface="Trebuchet MS" pitchFamily="34" charset="0"/>
                </a:rPr>
                <a:t>DESIGN</a:t>
              </a:r>
              <a:r>
                <a:rPr lang="en-US" sz="2400" b="1" spc="600" baseline="0" dirty="0" smtClean="0">
                  <a:solidFill>
                    <a:schemeClr val="bg1"/>
                  </a:solidFill>
                  <a:latin typeface="Trebuchet MS" pitchFamily="34" charset="0"/>
                </a:rPr>
                <a:t> </a:t>
              </a:r>
              <a:r>
                <a:rPr lang="en-US" sz="2400" b="1" spc="600" dirty="0" smtClean="0">
                  <a:solidFill>
                    <a:schemeClr val="bg1"/>
                  </a:solidFill>
                  <a:latin typeface="Trebuchet MS" pitchFamily="34" charset="0"/>
                </a:rPr>
                <a:t>GUIDE</a:t>
              </a:r>
            </a:p>
            <a:p>
              <a:pPr algn="ctr"/>
              <a:r>
                <a:rPr lang="en-US" sz="1000" b="1" dirty="0" smtClean="0">
                  <a:latin typeface="Trebuchet MS" pitchFamily="34" charset="0"/>
                </a:rPr>
                <a:t> </a:t>
              </a:r>
            </a:p>
            <a:p>
              <a:pPr defTabSz="3765639"/>
              <a:r>
                <a:rPr lang="en-US" sz="1600" i="0" dirty="0" smtClean="0">
                  <a:latin typeface="Trebuchet MS" pitchFamily="34" charset="0"/>
                </a:rPr>
                <a:t>This PowerPoint</a:t>
              </a:r>
              <a:r>
                <a:rPr lang="en-US" sz="1600" i="0" baseline="0" dirty="0" smtClean="0">
                  <a:latin typeface="Trebuchet MS" pitchFamily="34" charset="0"/>
                </a:rPr>
                <a:t> </a:t>
              </a:r>
              <a:r>
                <a:rPr lang="en-US" sz="1600" i="0" dirty="0" smtClean="0">
                  <a:latin typeface="Trebuchet MS" pitchFamily="34" charset="0"/>
                </a:rPr>
                <a:t>2007 template produces</a:t>
              </a:r>
              <a:r>
                <a:rPr lang="en-US" sz="1600" i="0" baseline="0" dirty="0" smtClean="0">
                  <a:latin typeface="Trebuchet MS" pitchFamily="34" charset="0"/>
                </a:rPr>
                <a:t> </a:t>
              </a:r>
              <a:r>
                <a:rPr lang="en-US" sz="1600" i="0" dirty="0" smtClean="0">
                  <a:latin typeface="Trebuchet MS" pitchFamily="34" charset="0"/>
                </a:rPr>
                <a:t>a 36”x60” presentation poster. </a:t>
              </a:r>
              <a:r>
                <a:rPr lang="en-US" sz="1600" dirty="0" smtClean="0">
                  <a:latin typeface="Trebuchet MS" pitchFamily="34" charset="0"/>
                </a:rPr>
                <a:t>You</a:t>
              </a:r>
              <a:r>
                <a:rPr lang="en-US" sz="1600" baseline="0" dirty="0" smtClean="0">
                  <a:latin typeface="Trebuchet MS" pitchFamily="34" charset="0"/>
                </a:rPr>
                <a:t> can u</a:t>
              </a:r>
              <a:r>
                <a:rPr lang="en-US" sz="1600" dirty="0" smtClean="0">
                  <a:latin typeface="Trebuchet MS" pitchFamily="34" charset="0"/>
                </a:rPr>
                <a:t>se</a:t>
              </a:r>
              <a:r>
                <a:rPr lang="en-US" sz="1600" baseline="0" dirty="0" smtClean="0">
                  <a:latin typeface="Trebuchet MS" pitchFamily="34" charset="0"/>
                </a:rPr>
                <a:t> it to create your research poster and </a:t>
              </a:r>
              <a:r>
                <a:rPr lang="en-US" sz="1600" dirty="0" smtClean="0">
                  <a:latin typeface="Trebuchet MS" pitchFamily="34" charset="0"/>
                </a:rPr>
                <a:t>save valuable time placing titles, subtitles,</a:t>
              </a:r>
              <a:r>
                <a:rPr lang="en-US" sz="1600" baseline="0" dirty="0" smtClean="0">
                  <a:latin typeface="Trebuchet MS" pitchFamily="34" charset="0"/>
                </a:rPr>
                <a:t> text, and graphics</a:t>
              </a:r>
              <a:r>
                <a:rPr lang="en-US" sz="1600" dirty="0" smtClean="0">
                  <a:latin typeface="Trebuchet MS" pitchFamily="34" charset="0"/>
                </a:rPr>
                <a:t>. </a:t>
              </a:r>
            </a:p>
            <a:p>
              <a:pPr defTabSz="3765639"/>
              <a:r>
                <a:rPr lang="en-US" sz="1000" dirty="0" smtClean="0">
                  <a:latin typeface="Trebuchet MS" pitchFamily="34" charset="0"/>
                </a:rPr>
                <a:t> </a:t>
              </a:r>
            </a:p>
            <a:p>
              <a:pPr defTabSz="4389219"/>
              <a:r>
                <a:rPr lang="en-US" sz="1600" dirty="0" smtClean="0">
                  <a:latin typeface="Trebuchet MS" pitchFamily="34" charset="0"/>
                </a:rPr>
                <a:t>We provide a series of online answer your poster production questions. To view our template tutorials, go online to </a:t>
              </a:r>
              <a:r>
                <a:rPr lang="en-US" sz="1600" b="1" dirty="0" smtClean="0">
                  <a:solidFill>
                    <a:srgbClr val="FFC000"/>
                  </a:solidFill>
                  <a:latin typeface="Trebuchet MS" pitchFamily="34" charset="0"/>
                </a:rPr>
                <a:t>PosterPresentations.com</a:t>
              </a:r>
              <a:r>
                <a:rPr lang="en-US" sz="1600" b="1" dirty="0" smtClean="0">
                  <a:solidFill>
                    <a:schemeClr val="bg1"/>
                  </a:solidFill>
                  <a:latin typeface="Trebuchet MS" pitchFamily="34" charset="0"/>
                </a:rPr>
                <a:t> </a:t>
              </a:r>
              <a:r>
                <a:rPr lang="en-US" sz="1600" dirty="0" smtClean="0">
                  <a:solidFill>
                    <a:schemeClr val="bg1"/>
                  </a:solidFill>
                  <a:latin typeface="Trebuchet MS" pitchFamily="34" charset="0"/>
                </a:rPr>
                <a:t>and click on HELP DESK.</a:t>
              </a:r>
            </a:p>
            <a:p>
              <a:pPr defTabSz="4389219"/>
              <a:r>
                <a:rPr lang="en-US" sz="1000" dirty="0" smtClean="0">
                  <a:latin typeface="Trebuchet MS" pitchFamily="34" charset="0"/>
                </a:rPr>
                <a:t> </a:t>
              </a:r>
            </a:p>
            <a:p>
              <a:pPr defTabSz="4389219"/>
              <a:r>
                <a:rPr lang="en-US" sz="1600" dirty="0" smtClean="0">
                  <a:solidFill>
                    <a:schemeClr val="bg1"/>
                  </a:solidFill>
                  <a:latin typeface="Trebuchet MS" pitchFamily="34" charset="0"/>
                </a:rPr>
                <a:t>When</a:t>
              </a:r>
              <a:r>
                <a:rPr lang="en-US" sz="1600" baseline="0" dirty="0" smtClean="0">
                  <a:solidFill>
                    <a:schemeClr val="bg1"/>
                  </a:solidFill>
                  <a:latin typeface="Trebuchet MS" pitchFamily="34" charset="0"/>
                </a:rPr>
                <a:t> you are ready to</a:t>
              </a:r>
              <a:r>
                <a:rPr lang="en-US" sz="1600" dirty="0" smtClean="0">
                  <a:solidFill>
                    <a:schemeClr val="bg1"/>
                  </a:solidFill>
                  <a:latin typeface="Trebuchet MS" pitchFamily="34" charset="0"/>
                </a:rPr>
                <a:t> </a:t>
              </a:r>
              <a:r>
                <a:rPr lang="en-US" sz="1600" baseline="0" dirty="0" smtClean="0">
                  <a:solidFill>
                    <a:schemeClr val="bg1"/>
                  </a:solidFill>
                  <a:latin typeface="Trebuchet MS" pitchFamily="34" charset="0"/>
                </a:rPr>
                <a:t> print your poster</a:t>
              </a:r>
              <a:r>
                <a:rPr lang="en-US" sz="1600" dirty="0" smtClean="0">
                  <a:solidFill>
                    <a:schemeClr val="bg1"/>
                  </a:solidFill>
                  <a:latin typeface="Trebuchet MS" pitchFamily="34" charset="0"/>
                </a:rPr>
                <a:t>,</a:t>
              </a:r>
              <a:r>
                <a:rPr lang="en-US" sz="1600" baseline="0" dirty="0" smtClean="0">
                  <a:solidFill>
                    <a:schemeClr val="bg1"/>
                  </a:solidFill>
                  <a:latin typeface="Trebuchet MS" pitchFamily="34" charset="0"/>
                </a:rPr>
                <a:t> go online to </a:t>
              </a:r>
              <a:r>
                <a:rPr lang="en-US" sz="1600" b="0" dirty="0" smtClean="0">
                  <a:solidFill>
                    <a:schemeClr val="bg1"/>
                  </a:solidFill>
                  <a:latin typeface="Trebuchet MS" pitchFamily="34" charset="0"/>
                </a:rPr>
                <a:t>PosterPresentations.com</a:t>
              </a:r>
              <a:r>
                <a:rPr lang="en-US" sz="1600" dirty="0" smtClean="0">
                  <a:solidFill>
                    <a:schemeClr val="bg1"/>
                  </a:solidFill>
                  <a:latin typeface="Trebuchet MS" pitchFamily="34" charset="0"/>
                </a:rPr>
                <a:t/>
              </a:r>
              <a:br>
                <a:rPr lang="en-US" sz="1600" dirty="0" smtClean="0">
                  <a:solidFill>
                    <a:schemeClr val="bg1"/>
                  </a:solidFill>
                  <a:latin typeface="Trebuchet MS" pitchFamily="34" charset="0"/>
                </a:rPr>
              </a:br>
              <a:r>
                <a:rPr lang="en-US" sz="1000" dirty="0" smtClean="0">
                  <a:solidFill>
                    <a:schemeClr val="bg1"/>
                  </a:solidFill>
                  <a:latin typeface="Trebuchet MS" pitchFamily="34" charset="0"/>
                </a:rPr>
                <a:t> </a:t>
              </a:r>
            </a:p>
            <a:p>
              <a:pPr algn="l" defTabSz="3765639"/>
              <a:r>
                <a:rPr lang="en-US" sz="1600" b="0" dirty="0" smtClean="0">
                  <a:solidFill>
                    <a:schemeClr val="bg1"/>
                  </a:solidFill>
                  <a:latin typeface="Trebuchet MS" pitchFamily="34" charset="0"/>
                </a:rPr>
                <a:t>Need</a:t>
              </a:r>
              <a:r>
                <a:rPr lang="en-US" sz="1600" b="0" baseline="0" dirty="0" smtClean="0">
                  <a:solidFill>
                    <a:schemeClr val="bg1"/>
                  </a:solidFill>
                  <a:latin typeface="Trebuchet MS" pitchFamily="34" charset="0"/>
                </a:rPr>
                <a:t> assistance? Call us at </a:t>
              </a:r>
              <a:r>
                <a:rPr lang="en-US" sz="1600" b="0" dirty="0" smtClean="0">
                  <a:solidFill>
                    <a:srgbClr val="FFC000"/>
                  </a:solidFill>
                  <a:latin typeface="Trebuchet MS" pitchFamily="34" charset="0"/>
                </a:rPr>
                <a:t>1.510.649.3001</a:t>
              </a:r>
            </a:p>
            <a:p>
              <a:pPr algn="l" defTabSz="3765639"/>
              <a:r>
                <a:rPr lang="en-US" sz="1000" b="1" dirty="0" smtClean="0">
                  <a:solidFill>
                    <a:srgbClr val="FFFF00"/>
                  </a:solidFill>
                  <a:latin typeface="Trebuchet MS" pitchFamily="34" charset="0"/>
                </a:rPr>
                <a:t> </a:t>
              </a:r>
            </a:p>
            <a:p>
              <a:pPr algn="ctr"/>
              <a:endParaRPr lang="en-US" sz="1400" b="1" dirty="0" smtClean="0">
                <a:solidFill>
                  <a:schemeClr val="bg1"/>
                </a:solidFill>
                <a:latin typeface="Trebuchet MS" pitchFamily="34" charset="0"/>
              </a:endParaRPr>
            </a:p>
            <a:p>
              <a:pPr algn="ctr"/>
              <a:r>
                <a:rPr lang="en-US" sz="2400" b="1" spc="600" dirty="0" smtClean="0">
                  <a:solidFill>
                    <a:schemeClr val="bg1"/>
                  </a:solidFill>
                  <a:latin typeface="Trebuchet MS" pitchFamily="34" charset="0"/>
                </a:rPr>
                <a:t>QUICK START</a:t>
              </a:r>
            </a:p>
            <a:p>
              <a:pPr algn="ctr"/>
              <a:r>
                <a:rPr lang="en-US" sz="1000" b="1" baseline="0" dirty="0" smtClean="0">
                  <a:solidFill>
                    <a:schemeClr val="bg1"/>
                  </a:solidFill>
                  <a:latin typeface="Trebuchet MS" pitchFamily="34" charset="0"/>
                </a:rPr>
                <a:t> </a:t>
              </a:r>
            </a:p>
            <a:p>
              <a:pPr algn="ctr"/>
              <a:r>
                <a:rPr lang="en-US" sz="1800" b="1" baseline="0" dirty="0" smtClean="0">
                  <a:solidFill>
                    <a:srgbClr val="FFC000"/>
                  </a:solidFill>
                  <a:latin typeface="Trebuchet MS" pitchFamily="34" charset="0"/>
                </a:rPr>
                <a:t>Zoom in and out</a:t>
              </a:r>
            </a:p>
            <a:p>
              <a:pPr marL="1203325" indent="0" algn="l" defTabSz="850900"/>
              <a:r>
                <a:rPr lang="en-US" sz="1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600" b="0" baseline="0" dirty="0" smtClean="0">
                <a:solidFill>
                  <a:schemeClr val="bg1"/>
                </a:solidFill>
                <a:latin typeface="Trebuchet MS" pitchFamily="34" charset="0"/>
              </a:endParaRPr>
            </a:p>
            <a:p>
              <a:pPr algn="ctr"/>
              <a:r>
                <a:rPr lang="en-US" sz="1800" b="1" baseline="0" dirty="0" smtClean="0">
                  <a:solidFill>
                    <a:srgbClr val="FFC000"/>
                  </a:solidFill>
                  <a:latin typeface="Trebuchet MS" pitchFamily="34" charset="0"/>
                </a:rPr>
                <a:t>Title, Authors, and Affiliations</a:t>
              </a:r>
            </a:p>
            <a:p>
              <a:pPr algn="l"/>
              <a:r>
                <a:rPr lang="en-US" sz="1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00" b="0" spc="0" baseline="0" dirty="0" smtClean="0">
                  <a:solidFill>
                    <a:schemeClr val="bg1">
                      <a:lumMod val="75000"/>
                    </a:schemeClr>
                  </a:solidFill>
                  <a:latin typeface="Trebuchet MS" pitchFamily="34" charset="0"/>
                </a:rPr>
                <a:t> </a:t>
              </a:r>
            </a:p>
            <a:p>
              <a:pPr algn="l"/>
              <a:r>
                <a:rPr lang="en-US" sz="1400" b="1" spc="300" baseline="0" dirty="0" smtClean="0">
                  <a:solidFill>
                    <a:srgbClr val="FFC000"/>
                  </a:solidFill>
                  <a:latin typeface="Trebuchet MS" pitchFamily="34" charset="0"/>
                </a:rPr>
                <a:t>TIP</a:t>
              </a:r>
              <a:r>
                <a:rPr lang="en-US" sz="1400" b="1" baseline="0" dirty="0" smtClean="0">
                  <a:solidFill>
                    <a:srgbClr val="FFC000"/>
                  </a:solidFill>
                  <a:latin typeface="Trebuchet MS" pitchFamily="34" charset="0"/>
                </a:rPr>
                <a:t>: </a:t>
              </a:r>
              <a:r>
                <a:rPr lang="en-US" sz="1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600" b="1" baseline="0" dirty="0" smtClean="0">
                  <a:solidFill>
                    <a:schemeClr val="bg1"/>
                  </a:solidFill>
                  <a:latin typeface="Trebuchet MS" pitchFamily="34" charset="0"/>
                </a:rPr>
                <a:t/>
              </a:r>
              <a:br>
                <a:rPr lang="en-US" sz="1600" b="1" baseline="0" dirty="0" smtClean="0">
                  <a:solidFill>
                    <a:schemeClr val="bg1"/>
                  </a:solidFill>
                  <a:latin typeface="Trebuchet MS" pitchFamily="34" charset="0"/>
                </a:rPr>
              </a:br>
              <a:endParaRPr lang="en-US" sz="1600" b="1" dirty="0" smtClean="0">
                <a:solidFill>
                  <a:schemeClr val="bg1"/>
                </a:solidFill>
                <a:latin typeface="Trebuchet MS" pitchFamily="34" charset="0"/>
              </a:endParaRPr>
            </a:p>
            <a:p>
              <a:pPr algn="ctr"/>
              <a:endParaRPr lang="en-US" sz="1600" b="1" dirty="0" smtClean="0">
                <a:solidFill>
                  <a:srgbClr val="FFC000"/>
                </a:solidFill>
                <a:latin typeface="Trebuchet MS" pitchFamily="34" charset="0"/>
              </a:endParaRPr>
            </a:p>
            <a:p>
              <a:pPr algn="ctr"/>
              <a:endParaRPr lang="en-US" sz="1600" b="1" dirty="0" smtClean="0">
                <a:solidFill>
                  <a:srgbClr val="FFC000"/>
                </a:solidFill>
                <a:latin typeface="Trebuchet MS" pitchFamily="34" charset="0"/>
              </a:endParaRPr>
            </a:p>
            <a:p>
              <a:pPr algn="ctr"/>
              <a:r>
                <a:rPr lang="en-US" sz="1800" b="1" dirty="0" smtClean="0">
                  <a:solidFill>
                    <a:srgbClr val="FFC000"/>
                  </a:solidFill>
                  <a:latin typeface="Trebuchet MS" pitchFamily="34" charset="0"/>
                </a:rPr>
                <a:t>Adding Logos</a:t>
              </a:r>
              <a:r>
                <a:rPr lang="en-US" sz="1800" b="1" baseline="0" dirty="0" smtClean="0">
                  <a:solidFill>
                    <a:srgbClr val="FFC000"/>
                  </a:solidFill>
                  <a:latin typeface="Trebuchet MS" pitchFamily="34" charset="0"/>
                </a:rPr>
                <a:t> / Seals</a:t>
              </a:r>
            </a:p>
            <a:p>
              <a:pPr algn="l"/>
              <a:r>
                <a:rPr lang="en-US" sz="1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00" b="0" spc="300" baseline="0" dirty="0" smtClean="0">
                <a:solidFill>
                  <a:schemeClr val="bg1">
                    <a:lumMod val="75000"/>
                  </a:schemeClr>
                </a:solidFill>
                <a:latin typeface="Trebuchet MS" pitchFamily="34" charset="0"/>
              </a:endParaRPr>
            </a:p>
            <a:p>
              <a:pPr algn="l"/>
              <a:r>
                <a:rPr lang="en-US" sz="1400" b="1" spc="300" baseline="0" dirty="0" smtClean="0">
                  <a:solidFill>
                    <a:srgbClr val="FFC000"/>
                  </a:solidFill>
                  <a:latin typeface="Trebuchet MS" pitchFamily="34" charset="0"/>
                </a:rPr>
                <a:t>TIP:</a:t>
              </a:r>
              <a:r>
                <a:rPr lang="en-US" sz="1400" b="1" spc="0" baseline="0" dirty="0" smtClean="0">
                  <a:solidFill>
                    <a:srgbClr val="FFC000"/>
                  </a:solidFill>
                  <a:latin typeface="Trebuchet MS" pitchFamily="34" charset="0"/>
                </a:rPr>
                <a:t> </a:t>
              </a:r>
              <a:r>
                <a:rPr lang="en-US" sz="1400" b="0" baseline="0" dirty="0" smtClean="0">
                  <a:solidFill>
                    <a:schemeClr val="bg1">
                      <a:lumMod val="75000"/>
                    </a:schemeClr>
                  </a:solidFill>
                  <a:latin typeface="Trebuchet MS" pitchFamily="34" charset="0"/>
                </a:rPr>
                <a:t>See if your company’s logo is available on our free poster templates page.</a:t>
              </a:r>
            </a:p>
            <a:p>
              <a:pPr algn="l"/>
              <a:endParaRPr lang="en-US" sz="1400" b="0" baseline="0" dirty="0" smtClean="0">
                <a:latin typeface="Trebuchet MS" pitchFamily="34" charset="0"/>
              </a:endParaRPr>
            </a:p>
            <a:p>
              <a:pPr algn="ctr"/>
              <a:r>
                <a:rPr lang="en-US" sz="1800" b="1" baseline="0" dirty="0" smtClean="0">
                  <a:solidFill>
                    <a:srgbClr val="FFC000"/>
                  </a:solidFill>
                  <a:latin typeface="Trebuchet MS" pitchFamily="34" charset="0"/>
                </a:rPr>
                <a:t>Photographs / Graphics</a:t>
              </a:r>
            </a:p>
            <a:p>
              <a:pPr algn="l" defTabSz="977900"/>
              <a:r>
                <a:rPr lang="en-US" sz="1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400" b="0" spc="0" baseline="0" dirty="0" smtClean="0">
                  <a:solidFill>
                    <a:schemeClr val="bg1">
                      <a:lumMod val="75000"/>
                    </a:schemeClr>
                  </a:solidFill>
                  <a:latin typeface="Trebuchet MS" pitchFamily="34" charset="0"/>
                </a:rPr>
                <a:t>disproportionally.</a:t>
              </a:r>
            </a:p>
            <a:p>
              <a:pPr algn="l" defTabSz="977900"/>
              <a:endParaRPr lang="en-US" sz="1400" b="0" baseline="0" dirty="0" smtClean="0">
                <a:latin typeface="Trebuchet MS" pitchFamily="34" charset="0"/>
              </a:endParaRPr>
            </a:p>
            <a:p>
              <a:pPr algn="ctr"/>
              <a:endParaRPr lang="en-US" sz="1600" b="1" baseline="0" dirty="0" smtClean="0">
                <a:solidFill>
                  <a:srgbClr val="FFC000"/>
                </a:solidFill>
                <a:latin typeface="Trebuchet MS" pitchFamily="34" charset="0"/>
              </a:endParaRPr>
            </a:p>
            <a:p>
              <a:pPr algn="ctr"/>
              <a:endParaRPr lang="en-US" sz="1600" b="1" baseline="0" dirty="0" smtClean="0">
                <a:solidFill>
                  <a:srgbClr val="FFC000"/>
                </a:solidFill>
                <a:latin typeface="Trebuchet MS" pitchFamily="34" charset="0"/>
              </a:endParaRPr>
            </a:p>
            <a:p>
              <a:pPr algn="ctr"/>
              <a:endParaRPr lang="en-US" sz="1600" b="1" baseline="0" dirty="0" smtClean="0">
                <a:solidFill>
                  <a:srgbClr val="FFC000"/>
                </a:solidFill>
                <a:latin typeface="Trebuchet MS" pitchFamily="34" charset="0"/>
              </a:endParaRPr>
            </a:p>
            <a:p>
              <a:pPr algn="ctr"/>
              <a:endParaRPr lang="en-US" sz="1600" b="1" baseline="0" dirty="0" smtClean="0">
                <a:solidFill>
                  <a:srgbClr val="FFC000"/>
                </a:solidFill>
                <a:latin typeface="Trebuchet MS" pitchFamily="34" charset="0"/>
              </a:endParaRPr>
            </a:p>
            <a:p>
              <a:pPr algn="ctr"/>
              <a:endParaRPr lang="en-US" sz="1600" b="1" baseline="0" dirty="0" smtClean="0">
                <a:solidFill>
                  <a:srgbClr val="FFC000"/>
                </a:solidFill>
                <a:latin typeface="Trebuchet MS" pitchFamily="34" charset="0"/>
              </a:endParaRPr>
            </a:p>
            <a:p>
              <a:pPr algn="ctr"/>
              <a:endParaRPr lang="en-US" sz="1600" b="1" baseline="0" dirty="0" smtClean="0">
                <a:solidFill>
                  <a:srgbClr val="FFC000"/>
                </a:solidFill>
                <a:latin typeface="Trebuchet MS" pitchFamily="34" charset="0"/>
              </a:endParaRPr>
            </a:p>
            <a:p>
              <a:pPr algn="ctr"/>
              <a:r>
                <a:rPr lang="en-US" sz="1800" b="1" baseline="0" dirty="0" smtClean="0">
                  <a:solidFill>
                    <a:srgbClr val="FFC000"/>
                  </a:solidFill>
                  <a:latin typeface="Trebuchet MS" pitchFamily="34" charset="0"/>
                </a:rPr>
                <a:t>Image Quality Check</a:t>
              </a:r>
            </a:p>
            <a:p>
              <a:pPr lvl="0" algn="l" defTabSz="977900"/>
              <a:r>
                <a:rPr lang="en-US" sz="1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600" b="0" dirty="0" smtClean="0">
                <a:latin typeface="Trebuchet MS" pitchFamily="34" charset="0"/>
              </a:endParaRPr>
            </a:p>
          </p:txBody>
        </p:sp>
        <p:cxnSp>
          <p:nvCxnSpPr>
            <p:cNvPr id="46" name="Straight Connector 45"/>
            <p:cNvCxnSpPr/>
            <p:nvPr/>
          </p:nvCxnSpPr>
          <p:spPr>
            <a:xfrm>
              <a:off x="-11220550" y="6395410"/>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userDrawn="1"/>
          </p:nvPicPr>
          <p:blipFill>
            <a:blip r:embed="rId11"/>
            <a:stretch>
              <a:fillRect/>
            </a:stretch>
          </p:blipFill>
          <p:spPr>
            <a:xfrm>
              <a:off x="-10736023" y="7928687"/>
              <a:ext cx="1597665" cy="1001614"/>
            </a:xfrm>
            <a:prstGeom prst="rect">
              <a:avLst/>
            </a:prstGeom>
          </p:spPr>
        </p:pic>
        <p:pic>
          <p:nvPicPr>
            <p:cNvPr id="48" name="Picture 47"/>
            <p:cNvPicPr>
              <a:picLocks noChangeAspect="1"/>
            </p:cNvPicPr>
            <p:nvPr userDrawn="1"/>
          </p:nvPicPr>
          <p:blipFill>
            <a:blip r:embed="rId12"/>
            <a:stretch>
              <a:fillRect/>
            </a:stretch>
          </p:blipFill>
          <p:spPr>
            <a:xfrm>
              <a:off x="-10736023" y="12354606"/>
              <a:ext cx="9986807" cy="877997"/>
            </a:xfrm>
            <a:prstGeom prst="rect">
              <a:avLst/>
            </a:prstGeom>
          </p:spPr>
        </p:pic>
        <p:grpSp>
          <p:nvGrpSpPr>
            <p:cNvPr id="49" name="Group 48"/>
            <p:cNvGrpSpPr/>
            <p:nvPr userDrawn="1"/>
          </p:nvGrpSpPr>
          <p:grpSpPr>
            <a:xfrm>
              <a:off x="-9844888" y="19920591"/>
              <a:ext cx="7631077" cy="1987421"/>
              <a:chOff x="-4516464" y="11354920"/>
              <a:chExt cx="3516822" cy="1095725"/>
            </a:xfrm>
          </p:grpSpPr>
          <p:grpSp>
            <p:nvGrpSpPr>
              <p:cNvPr id="70" name="Group 69"/>
              <p:cNvGrpSpPr/>
              <p:nvPr userDrawn="1"/>
            </p:nvGrpSpPr>
            <p:grpSpPr>
              <a:xfrm>
                <a:off x="-2783494" y="11354967"/>
                <a:ext cx="624373" cy="894738"/>
                <a:chOff x="-3958698" y="11538812"/>
                <a:chExt cx="779266" cy="1282149"/>
              </a:xfrm>
            </p:grpSpPr>
            <p:pic>
              <p:nvPicPr>
                <p:cNvPr id="76" name="Picture 75"/>
                <p:cNvPicPr>
                  <a:picLocks noChangeAspect="1"/>
                </p:cNvPicPr>
                <p:nvPr userDrawn="1"/>
              </p:nvPicPr>
              <p:blipFill>
                <a:blip r:embed="rId13"/>
                <a:stretch>
                  <a:fillRect/>
                </a:stretch>
              </p:blipFill>
              <p:spPr>
                <a:xfrm>
                  <a:off x="-3948160" y="11538812"/>
                  <a:ext cx="768728" cy="1090753"/>
                </a:xfrm>
                <a:prstGeom prst="rect">
                  <a:avLst/>
                </a:prstGeom>
              </p:spPr>
            </p:pic>
            <p:sp>
              <p:nvSpPr>
                <p:cNvPr id="77" name="TextBox 76"/>
                <p:cNvSpPr txBox="1"/>
                <p:nvPr userDrawn="1"/>
              </p:nvSpPr>
              <p:spPr>
                <a:xfrm>
                  <a:off x="-3958698" y="12577802"/>
                  <a:ext cx="779263" cy="243159"/>
                </a:xfrm>
                <a:prstGeom prst="rect">
                  <a:avLst/>
                </a:prstGeom>
                <a:solidFill>
                  <a:schemeClr val="accent1"/>
                </a:solidFill>
                <a:ln>
                  <a:noFill/>
                </a:ln>
              </p:spPr>
              <p:txBody>
                <a:bodyPr wrap="square" lIns="0" tIns="0" rIns="0" bIns="0" rtlCol="0">
                  <a:spAutoFit/>
                </a:bodyPr>
                <a:lstStyle/>
                <a:p>
                  <a:pPr algn="ctr"/>
                  <a:r>
                    <a:rPr lang="en-US" sz="1200" b="1" dirty="0" smtClean="0">
                      <a:solidFill>
                        <a:schemeClr val="tx1"/>
                      </a:solidFill>
                    </a:rPr>
                    <a:t>ORIGINAL</a:t>
                  </a:r>
                  <a:endParaRPr lang="en-US" sz="1200" b="1" dirty="0">
                    <a:solidFill>
                      <a:schemeClr val="tx1"/>
                    </a:solidFill>
                  </a:endParaRPr>
                </a:p>
              </p:txBody>
            </p:sp>
          </p:grpSp>
          <p:grpSp>
            <p:nvGrpSpPr>
              <p:cNvPr id="71" name="Group 70"/>
              <p:cNvGrpSpPr/>
              <p:nvPr userDrawn="1"/>
            </p:nvGrpSpPr>
            <p:grpSpPr>
              <a:xfrm>
                <a:off x="-2033159" y="11354920"/>
                <a:ext cx="1033517" cy="907668"/>
                <a:chOff x="-2921738" y="11604219"/>
                <a:chExt cx="1420279" cy="1247338"/>
              </a:xfrm>
            </p:grpSpPr>
            <p:pic>
              <p:nvPicPr>
                <p:cNvPr id="74" name="Picture 73"/>
                <p:cNvPicPr>
                  <a:picLocks noChangeAspect="1"/>
                </p:cNvPicPr>
                <p:nvPr userDrawn="1"/>
              </p:nvPicPr>
              <p:blipFill>
                <a:blip r:embed="rId13"/>
                <a:stretch>
                  <a:fillRect/>
                </a:stretch>
              </p:blipFill>
              <p:spPr>
                <a:xfrm>
                  <a:off x="-2921738" y="11604219"/>
                  <a:ext cx="1420279" cy="1029695"/>
                </a:xfrm>
                <a:prstGeom prst="rect">
                  <a:avLst/>
                </a:prstGeom>
              </p:spPr>
            </p:pic>
            <p:sp>
              <p:nvSpPr>
                <p:cNvPr id="75" name="TextBox 74"/>
                <p:cNvSpPr txBox="1"/>
                <p:nvPr userDrawn="1"/>
              </p:nvSpPr>
              <p:spPr>
                <a:xfrm>
                  <a:off x="-2918992" y="12579503"/>
                  <a:ext cx="1417533" cy="272054"/>
                </a:xfrm>
                <a:prstGeom prst="rect">
                  <a:avLst/>
                </a:prstGeom>
                <a:solidFill>
                  <a:srgbClr val="FF0000"/>
                </a:solidFill>
              </p:spPr>
              <p:txBody>
                <a:bodyPr wrap="square" lIns="0" tIns="0" rIns="0" bIns="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72" name="Picture 71"/>
              <p:cNvPicPr>
                <a:picLocks noChangeAspect="1"/>
              </p:cNvPicPr>
              <p:nvPr userDrawn="1"/>
            </p:nvPicPr>
            <p:blipFill>
              <a:blip r:embed="rId14"/>
              <a:stretch>
                <a:fillRect/>
              </a:stretch>
            </p:blipFill>
            <p:spPr>
              <a:xfrm>
                <a:off x="-4516464" y="11354941"/>
                <a:ext cx="1098742" cy="847761"/>
              </a:xfrm>
              <a:prstGeom prst="rect">
                <a:avLst/>
              </a:prstGeom>
            </p:spPr>
          </p:pic>
          <p:sp>
            <p:nvSpPr>
              <p:cNvPr id="73" name="TextBox 72"/>
              <p:cNvSpPr txBox="1"/>
              <p:nvPr userDrawn="1"/>
            </p:nvSpPr>
            <p:spPr>
              <a:xfrm>
                <a:off x="-4471893" y="12252677"/>
                <a:ext cx="1035685" cy="197968"/>
              </a:xfrm>
              <a:prstGeom prst="rect">
                <a:avLst/>
              </a:prstGeom>
              <a:noFill/>
            </p:spPr>
            <p:txBody>
              <a:bodyPr wrap="square" lIns="0" tIns="0" rIns="0" bIns="0" rtlCol="0">
                <a:spAutoFit/>
              </a:body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50" name="Group 49"/>
            <p:cNvGrpSpPr/>
            <p:nvPr userDrawn="1"/>
          </p:nvGrpSpPr>
          <p:grpSpPr>
            <a:xfrm>
              <a:off x="-10453959" y="23717523"/>
              <a:ext cx="9139095" cy="2061267"/>
              <a:chOff x="-4818881" y="13423406"/>
              <a:chExt cx="4211800" cy="1136440"/>
            </a:xfrm>
          </p:grpSpPr>
          <p:graphicFrame>
            <p:nvGraphicFramePr>
              <p:cNvPr id="66" name="Object 65"/>
              <p:cNvGraphicFramePr>
                <a:graphicFrameLocks noChangeAspect="1"/>
              </p:cNvGraphicFramePr>
              <p:nvPr userDrawn="1">
                <p:extLst>
                  <p:ext uri="{D42A27DB-BD31-4B8C-83A1-F6EECF244321}">
                    <p14:modId xmlns:p14="http://schemas.microsoft.com/office/powerpoint/2010/main" val="2097624869"/>
                  </p:ext>
                </p:extLst>
              </p:nvPr>
            </p:nvGraphicFramePr>
            <p:xfrm>
              <a:off x="-4610234" y="13433123"/>
              <a:ext cx="1828800" cy="1117600"/>
            </p:xfrm>
            <a:graphic>
              <a:graphicData uri="http://schemas.openxmlformats.org/presentationml/2006/ole">
                <mc:AlternateContent xmlns:mc="http://schemas.openxmlformats.org/markup-compatibility/2006">
                  <mc:Choice xmlns:v="urn:schemas-microsoft-com:vml" Requires="v">
                    <p:oleObj spid="_x0000_s3235"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610234" y="13433123"/>
                            <a:ext cx="1828800" cy="1117600"/>
                          </a:xfrm>
                          <a:prstGeom prst="rect">
                            <a:avLst/>
                          </a:prstGeom>
                        </p:spPr>
                      </p:pic>
                    </p:oleObj>
                  </mc:Fallback>
                </mc:AlternateContent>
              </a:graphicData>
            </a:graphic>
          </p:graphicFrame>
          <p:graphicFrame>
            <p:nvGraphicFramePr>
              <p:cNvPr id="67" name="Object 66"/>
              <p:cNvGraphicFramePr>
                <a:graphicFrameLocks noChangeAspect="1"/>
              </p:cNvGraphicFramePr>
              <p:nvPr userDrawn="1">
                <p:extLst>
                  <p:ext uri="{D42A27DB-BD31-4B8C-83A1-F6EECF244321}">
                    <p14:modId xmlns:p14="http://schemas.microsoft.com/office/powerpoint/2010/main" val="1491161796"/>
                  </p:ext>
                </p:extLst>
              </p:nvPr>
            </p:nvGraphicFramePr>
            <p:xfrm>
              <a:off x="-2637523" y="13442246"/>
              <a:ext cx="1828800" cy="1117600"/>
            </p:xfrm>
            <a:graphic>
              <a:graphicData uri="http://schemas.openxmlformats.org/presentationml/2006/ole">
                <mc:AlternateContent xmlns:mc="http://schemas.openxmlformats.org/markup-compatibility/2006">
                  <mc:Choice xmlns:v="urn:schemas-microsoft-com:vml" Requires="v">
                    <p:oleObj spid="_x0000_s3236"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637523" y="13442246"/>
                            <a:ext cx="1828800" cy="1117600"/>
                          </a:xfrm>
                          <a:prstGeom prst="rect">
                            <a:avLst/>
                          </a:prstGeom>
                        </p:spPr>
                      </p:pic>
                    </p:oleObj>
                  </mc:Fallback>
                </mc:AlternateContent>
              </a:graphicData>
            </a:graphic>
          </p:graphicFrame>
          <p:sp>
            <p:nvSpPr>
              <p:cNvPr id="68" name="TextBox 67"/>
              <p:cNvSpPr txBox="1"/>
              <p:nvPr userDrawn="1"/>
            </p:nvSpPr>
            <p:spPr>
              <a:xfrm rot="16200000">
                <a:off x="-5312672" y="13926909"/>
                <a:ext cx="1117601" cy="130020"/>
              </a:xfrm>
              <a:prstGeom prst="rect">
                <a:avLst/>
              </a:prstGeom>
              <a:noFill/>
            </p:spPr>
            <p:txBody>
              <a:bodyPr wrap="square" lIns="0" tIns="0" rIns="0" bIns="0" rtlCol="0">
                <a:spAutoFit/>
              </a:bodyPr>
              <a:lstStyle/>
              <a:p>
                <a:pPr algn="ctr"/>
                <a:r>
                  <a:rPr lang="en-US" sz="1100" dirty="0" smtClean="0">
                    <a:solidFill>
                      <a:srgbClr val="92D050"/>
                    </a:solidFill>
                  </a:rPr>
                  <a:t>Good</a:t>
                </a:r>
                <a:r>
                  <a:rPr lang="en-US" sz="1100" baseline="0" dirty="0" smtClean="0">
                    <a:solidFill>
                      <a:srgbClr val="92D050"/>
                    </a:solidFill>
                  </a:rPr>
                  <a:t> </a:t>
                </a:r>
                <a:r>
                  <a:rPr lang="en-US" sz="1100" baseline="0" dirty="0" smtClean="0">
                    <a:solidFill>
                      <a:schemeClr val="bg1"/>
                    </a:solidFill>
                  </a:rPr>
                  <a:t>printing quality</a:t>
                </a:r>
                <a:endParaRPr lang="en-US" sz="1100" dirty="0">
                  <a:solidFill>
                    <a:schemeClr val="bg1"/>
                  </a:solidFill>
                </a:endParaRPr>
              </a:p>
            </p:txBody>
          </p:sp>
          <p:sp>
            <p:nvSpPr>
              <p:cNvPr id="69" name="TextBox 68"/>
              <p:cNvSpPr txBox="1"/>
              <p:nvPr userDrawn="1"/>
            </p:nvSpPr>
            <p:spPr>
              <a:xfrm rot="16200000">
                <a:off x="-1236802" y="13911286"/>
                <a:ext cx="1117601" cy="141841"/>
              </a:xfrm>
              <a:prstGeom prst="rect">
                <a:avLst/>
              </a:prstGeom>
              <a:noFill/>
            </p:spPr>
            <p:txBody>
              <a:bodyPr wrap="square" lIns="0" tIns="0" rIns="0" bIns="0" rtlCol="0">
                <a:spAutoFit/>
              </a:bodyPr>
              <a:lstStyle/>
              <a:p>
                <a:pPr algn="ctr"/>
                <a:r>
                  <a:rPr lang="en-US" sz="1200" dirty="0" smtClean="0">
                    <a:solidFill>
                      <a:srgbClr val="FF0000"/>
                    </a:solidFill>
                  </a:rPr>
                  <a:t>Bad </a:t>
                </a:r>
                <a:r>
                  <a:rPr lang="en-US" sz="1200" dirty="0" smtClean="0">
                    <a:solidFill>
                      <a:schemeClr val="bg1"/>
                    </a:solidFill>
                  </a:rPr>
                  <a:t>printing quality</a:t>
                </a:r>
                <a:endParaRPr lang="en-US" sz="1200" dirty="0">
                  <a:solidFill>
                    <a:schemeClr val="bg1"/>
                  </a:solidFill>
                </a:endParaRPr>
              </a:p>
            </p:txBody>
          </p:sp>
        </p:grpSp>
      </p:grpSp>
      <p:sp>
        <p:nvSpPr>
          <p:cNvPr id="37" name="TextBox 36"/>
          <p:cNvSpPr txBox="1"/>
          <p:nvPr userDrawn="1"/>
        </p:nvSpPr>
        <p:spPr>
          <a:xfrm>
            <a:off x="28116888" y="14859146"/>
            <a:ext cx="5820416" cy="927714"/>
          </a:xfrm>
          <a:prstGeom prst="rect">
            <a:avLst/>
          </a:prstGeom>
          <a:noFill/>
        </p:spPr>
        <p:txBody>
          <a:bodyPr wrap="square" lIns="65304" tIns="32651" rIns="65304" bIns="32651" rtlCol="0">
            <a:spAutoFit/>
          </a:bodyPr>
          <a:lstStyle/>
          <a:p>
            <a:pPr marL="176213" indent="-176213">
              <a:lnSpc>
                <a:spcPct val="100000"/>
              </a:lnSpc>
            </a:pPr>
            <a:r>
              <a:rPr lang="en-US" sz="1400" dirty="0" smtClean="0">
                <a:solidFill>
                  <a:schemeClr val="bg1"/>
                </a:solidFill>
              </a:rPr>
              <a:t>© 2015</a:t>
            </a:r>
            <a:r>
              <a:rPr lang="en-US" sz="1400" baseline="0" dirty="0" smtClean="0">
                <a:solidFill>
                  <a:schemeClr val="bg1"/>
                </a:solidFill>
              </a:rPr>
              <a:t> </a:t>
            </a:r>
            <a:r>
              <a:rPr lang="en-US" sz="1400" dirty="0" smtClean="0">
                <a:solidFill>
                  <a:schemeClr val="bg1"/>
                </a:solidFill>
              </a:rPr>
              <a:t>PosterPresentations.com</a:t>
            </a:r>
            <a:br>
              <a:rPr lang="en-US" sz="1400" dirty="0" smtClean="0">
                <a:solidFill>
                  <a:schemeClr val="bg1"/>
                </a:solidFill>
              </a:rPr>
            </a:br>
            <a:r>
              <a:rPr lang="en-US" sz="1400" dirty="0" smtClean="0">
                <a:solidFill>
                  <a:schemeClr val="bg1"/>
                </a:solidFill>
              </a:rPr>
              <a:t>2117 Fourth Street ,</a:t>
            </a:r>
            <a:r>
              <a:rPr lang="en-US" sz="1400" baseline="0" dirty="0" smtClean="0">
                <a:solidFill>
                  <a:schemeClr val="bg1"/>
                </a:solidFill>
              </a:rPr>
              <a:t> Unit C</a:t>
            </a:r>
          </a:p>
          <a:p>
            <a:pPr marL="176213" indent="-4763">
              <a:lnSpc>
                <a:spcPct val="100000"/>
              </a:lnSpc>
            </a:pPr>
            <a:r>
              <a:rPr lang="en-US" sz="1400" baseline="0" dirty="0" smtClean="0">
                <a:solidFill>
                  <a:schemeClr val="bg1"/>
                </a:solidFill>
              </a:rPr>
              <a:t>Berkeley CA 94710</a:t>
            </a:r>
            <a:br>
              <a:rPr lang="en-US" sz="1400" baseline="0" dirty="0" smtClean="0">
                <a:solidFill>
                  <a:schemeClr val="bg1"/>
                </a:solidFill>
              </a:rPr>
            </a:br>
            <a:r>
              <a:rPr lang="en-US" sz="1400" b="1" baseline="0" dirty="0" smtClean="0">
                <a:solidFill>
                  <a:srgbClr val="FFFF00"/>
                </a:solidFill>
              </a:rPr>
              <a:t>posterpresenter@gmail.com</a:t>
            </a:r>
            <a:endParaRPr lang="en-US" sz="1400" b="1" dirty="0">
              <a:solidFill>
                <a:srgbClr val="FFFF00"/>
              </a:solidFill>
            </a:endParaRPr>
          </a:p>
        </p:txBody>
      </p:sp>
      <p:sp>
        <p:nvSpPr>
          <p:cNvPr id="38" name="Rounded Rectangle 37"/>
          <p:cNvSpPr/>
          <p:nvPr userDrawn="1"/>
        </p:nvSpPr>
        <p:spPr>
          <a:xfrm>
            <a:off x="592166" y="2946523"/>
            <a:ext cx="6308833" cy="12386005"/>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20562833" y="2946523"/>
            <a:ext cx="6308833" cy="12386005"/>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7220123" y="2946523"/>
            <a:ext cx="13023587" cy="12386005"/>
          </a:xfrm>
          <a:prstGeom prst="roundRect">
            <a:avLst>
              <a:gd name="adj" fmla="val 817"/>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p:cNvGrpSpPr/>
          <p:nvPr userDrawn="1"/>
        </p:nvGrpSpPr>
        <p:grpSpPr>
          <a:xfrm>
            <a:off x="-14192" y="0"/>
            <a:ext cx="27446192" cy="2858455"/>
            <a:chOff x="-14192" y="1382"/>
            <a:chExt cx="27451941" cy="4572641"/>
          </a:xfrm>
        </p:grpSpPr>
        <p:sp>
          <p:nvSpPr>
            <p:cNvPr id="83"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86" name="Group 85"/>
          <p:cNvGrpSpPr/>
          <p:nvPr userDrawn="1"/>
        </p:nvGrpSpPr>
        <p:grpSpPr>
          <a:xfrm rot="10800000">
            <a:off x="-9651" y="15537513"/>
            <a:ext cx="27460200" cy="939075"/>
            <a:chOff x="-14192" y="1382"/>
            <a:chExt cx="27451941" cy="4572641"/>
          </a:xfrm>
        </p:grpSpPr>
        <p:sp>
          <p:nvSpPr>
            <p:cNvPr id="8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43" name="Text Box 14"/>
          <p:cNvSpPr txBox="1">
            <a:spLocks noChangeArrowheads="1"/>
          </p:cNvSpPr>
          <p:nvPr userDrawn="1"/>
        </p:nvSpPr>
        <p:spPr bwMode="auto">
          <a:xfrm>
            <a:off x="592166" y="15925671"/>
            <a:ext cx="2514600" cy="34682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9.tiff"/><Relationship Id="rId12" Type="http://schemas.openxmlformats.org/officeDocument/2006/relationships/image" Target="../media/image20.emf"/><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p:cNvSpPr>
            <a:spLocks noGrp="1"/>
          </p:cNvSpPr>
          <p:nvPr>
            <p:ph type="body" sz="quarter" idx="10"/>
          </p:nvPr>
        </p:nvSpPr>
        <p:spPr>
          <a:xfrm>
            <a:off x="568307" y="3594653"/>
            <a:ext cx="6285508" cy="2479786"/>
          </a:xfrm>
        </p:spPr>
        <p:txBody>
          <a:bodyPr/>
          <a:lstStyle/>
          <a:p>
            <a:r>
              <a:rPr lang="en-US" sz="2400" dirty="0" smtClean="0"/>
              <a:t>It is well-known in community that functional programming </a:t>
            </a:r>
            <a:r>
              <a:rPr lang="en-US" sz="2400" dirty="0" smtClean="0"/>
              <a:t>languages are challenging, but less is understood about why. Our goal is to understand how beginners learn OCaml and propose a way to make their learning process more efficient</a:t>
            </a:r>
            <a:endParaRPr lang="en-US" sz="2400" dirty="0"/>
          </a:p>
        </p:txBody>
      </p:sp>
      <p:sp>
        <p:nvSpPr>
          <p:cNvPr id="20" name="Text Placeholder 19"/>
          <p:cNvSpPr>
            <a:spLocks noGrp="1"/>
          </p:cNvSpPr>
          <p:nvPr>
            <p:ph type="body" sz="quarter" idx="11"/>
          </p:nvPr>
        </p:nvSpPr>
        <p:spPr>
          <a:xfrm>
            <a:off x="570789" y="2885688"/>
            <a:ext cx="6280547" cy="597961"/>
          </a:xfrm>
        </p:spPr>
        <p:txBody>
          <a:bodyPr/>
          <a:lstStyle/>
          <a:p>
            <a:r>
              <a:rPr lang="en-US" sz="3200" dirty="0" smtClean="0"/>
              <a:t>Problem Statement</a:t>
            </a:r>
            <a:endParaRPr lang="en-US" sz="3200" dirty="0"/>
          </a:p>
        </p:txBody>
      </p:sp>
      <p:sp>
        <p:nvSpPr>
          <p:cNvPr id="21" name="Text Placeholder 20"/>
          <p:cNvSpPr>
            <a:spLocks noGrp="1"/>
          </p:cNvSpPr>
          <p:nvPr>
            <p:ph type="body" sz="quarter" idx="19"/>
          </p:nvPr>
        </p:nvSpPr>
        <p:spPr>
          <a:xfrm>
            <a:off x="615398" y="6615526"/>
            <a:ext cx="6286500" cy="1605701"/>
          </a:xfrm>
        </p:spPr>
        <p:txBody>
          <a:bodyPr/>
          <a:lstStyle/>
          <a:p>
            <a:r>
              <a:rPr lang="en-US" sz="2000" dirty="0" smtClean="0"/>
              <a:t>Syntax difference - Java vs. OCaml:</a:t>
            </a:r>
          </a:p>
          <a:p>
            <a:endParaRPr lang="en-US" sz="2800" dirty="0" smtClean="0"/>
          </a:p>
          <a:p>
            <a:endParaRPr lang="en-US" sz="2800" dirty="0"/>
          </a:p>
        </p:txBody>
      </p:sp>
      <p:sp>
        <p:nvSpPr>
          <p:cNvPr id="22" name="Text Placeholder 21"/>
          <p:cNvSpPr>
            <a:spLocks noGrp="1"/>
          </p:cNvSpPr>
          <p:nvPr>
            <p:ph type="body" sz="quarter" idx="20"/>
          </p:nvPr>
        </p:nvSpPr>
        <p:spPr>
          <a:xfrm>
            <a:off x="521592" y="5965580"/>
            <a:ext cx="6281539" cy="597961"/>
          </a:xfrm>
        </p:spPr>
        <p:txBody>
          <a:bodyPr/>
          <a:lstStyle/>
          <a:p>
            <a:r>
              <a:rPr lang="en-US" sz="3200" dirty="0" smtClean="0"/>
              <a:t>Background</a:t>
            </a:r>
            <a:endParaRPr lang="en-US" sz="2800" dirty="0"/>
          </a:p>
        </p:txBody>
      </p:sp>
      <p:sp>
        <p:nvSpPr>
          <p:cNvPr id="24" name="Text Placeholder 23"/>
          <p:cNvSpPr>
            <a:spLocks noGrp="1"/>
          </p:cNvSpPr>
          <p:nvPr>
            <p:ph type="body" sz="quarter" idx="22"/>
          </p:nvPr>
        </p:nvSpPr>
        <p:spPr>
          <a:xfrm>
            <a:off x="7241977" y="2885688"/>
            <a:ext cx="12950031" cy="597961"/>
          </a:xfrm>
        </p:spPr>
        <p:txBody>
          <a:bodyPr/>
          <a:lstStyle/>
          <a:p>
            <a:r>
              <a:rPr lang="en-US" sz="3200" dirty="0" smtClean="0"/>
              <a:t>Methods</a:t>
            </a:r>
            <a:endParaRPr lang="en-US" sz="2800" dirty="0"/>
          </a:p>
        </p:txBody>
      </p:sp>
      <p:sp>
        <p:nvSpPr>
          <p:cNvPr id="25" name="Text Placeholder 24"/>
          <p:cNvSpPr>
            <a:spLocks noGrp="1"/>
          </p:cNvSpPr>
          <p:nvPr>
            <p:ph type="body" sz="quarter" idx="23"/>
          </p:nvPr>
        </p:nvSpPr>
        <p:spPr>
          <a:xfrm>
            <a:off x="7262570" y="12296438"/>
            <a:ext cx="12950031" cy="479239"/>
          </a:xfrm>
        </p:spPr>
        <p:txBody>
          <a:bodyPr/>
          <a:lstStyle/>
          <a:p>
            <a:endParaRPr lang="en-US" dirty="0"/>
          </a:p>
        </p:txBody>
      </p:sp>
      <p:sp>
        <p:nvSpPr>
          <p:cNvPr id="26" name="Text Placeholder 25"/>
          <p:cNvSpPr>
            <a:spLocks noGrp="1"/>
          </p:cNvSpPr>
          <p:nvPr>
            <p:ph type="body" sz="quarter" idx="24"/>
          </p:nvPr>
        </p:nvSpPr>
        <p:spPr>
          <a:xfrm>
            <a:off x="7241977" y="11653380"/>
            <a:ext cx="12950031" cy="597961"/>
          </a:xfrm>
        </p:spPr>
        <p:txBody>
          <a:bodyPr/>
          <a:lstStyle/>
          <a:p>
            <a:r>
              <a:rPr lang="en-US" sz="3200" dirty="0" smtClean="0"/>
              <a:t>Results</a:t>
            </a:r>
            <a:endParaRPr lang="en-US" sz="2800" dirty="0"/>
          </a:p>
        </p:txBody>
      </p:sp>
      <p:sp>
        <p:nvSpPr>
          <p:cNvPr id="27" name="Text Placeholder 26"/>
          <p:cNvSpPr>
            <a:spLocks noGrp="1"/>
          </p:cNvSpPr>
          <p:nvPr>
            <p:ph type="body" sz="quarter" idx="25"/>
          </p:nvPr>
        </p:nvSpPr>
        <p:spPr>
          <a:xfrm>
            <a:off x="20600583" y="2885688"/>
            <a:ext cx="6279386" cy="597961"/>
          </a:xfrm>
        </p:spPr>
        <p:txBody>
          <a:bodyPr/>
          <a:lstStyle/>
          <a:p>
            <a:r>
              <a:rPr lang="en-US" sz="3200" dirty="0" smtClean="0"/>
              <a:t>Discussion</a:t>
            </a:r>
            <a:endParaRPr lang="en-US" dirty="0"/>
          </a:p>
        </p:txBody>
      </p:sp>
      <p:sp>
        <p:nvSpPr>
          <p:cNvPr id="28" name="Text Placeholder 27"/>
          <p:cNvSpPr>
            <a:spLocks noGrp="1"/>
          </p:cNvSpPr>
          <p:nvPr>
            <p:ph type="body" sz="quarter" idx="26"/>
          </p:nvPr>
        </p:nvSpPr>
        <p:spPr/>
        <p:txBody>
          <a:bodyPr/>
          <a:lstStyle/>
          <a:p>
            <a:endParaRPr lang="en-US" dirty="0"/>
          </a:p>
        </p:txBody>
      </p:sp>
      <p:sp>
        <p:nvSpPr>
          <p:cNvPr id="31" name="Text Placeholder 30"/>
          <p:cNvSpPr>
            <a:spLocks noGrp="1"/>
          </p:cNvSpPr>
          <p:nvPr>
            <p:ph type="body" sz="quarter" idx="29"/>
          </p:nvPr>
        </p:nvSpPr>
        <p:spPr>
          <a:xfrm>
            <a:off x="20599011" y="11873778"/>
            <a:ext cx="6279386" cy="597961"/>
          </a:xfrm>
        </p:spPr>
        <p:txBody>
          <a:bodyPr/>
          <a:lstStyle/>
          <a:p>
            <a:r>
              <a:rPr lang="en-US" sz="3200" dirty="0" smtClean="0"/>
              <a:t>Acknowledgements</a:t>
            </a:r>
            <a:endParaRPr lang="en-US" dirty="0"/>
          </a:p>
        </p:txBody>
      </p:sp>
      <p:sp>
        <p:nvSpPr>
          <p:cNvPr id="32" name="Text Placeholder 31"/>
          <p:cNvSpPr>
            <a:spLocks noGrp="1"/>
          </p:cNvSpPr>
          <p:nvPr>
            <p:ph type="body" sz="quarter" idx="30"/>
          </p:nvPr>
        </p:nvSpPr>
        <p:spPr>
          <a:xfrm>
            <a:off x="20595866" y="12387100"/>
            <a:ext cx="6282531" cy="571572"/>
          </a:xfrm>
        </p:spPr>
        <p:txBody>
          <a:bodyPr/>
          <a:lstStyle/>
          <a:p>
            <a:r>
              <a:rPr lang="en-US" sz="2000" dirty="0" smtClean="0"/>
              <a:t>We would like to thank </a:t>
            </a:r>
            <a:endParaRPr lang="en-US" sz="2000" dirty="0"/>
          </a:p>
        </p:txBody>
      </p:sp>
      <p:sp>
        <p:nvSpPr>
          <p:cNvPr id="33" name="Text Placeholder 32"/>
          <p:cNvSpPr>
            <a:spLocks noGrp="1"/>
          </p:cNvSpPr>
          <p:nvPr>
            <p:ph type="body" sz="quarter" idx="150"/>
          </p:nvPr>
        </p:nvSpPr>
        <p:spPr>
          <a:xfrm>
            <a:off x="3662362" y="1758074"/>
            <a:ext cx="20107276" cy="598230"/>
          </a:xfrm>
        </p:spPr>
        <p:txBody>
          <a:bodyPr/>
          <a:lstStyle/>
          <a:p>
            <a:r>
              <a:rPr lang="en-US" sz="3600" dirty="0" err="1" smtClean="0"/>
              <a:t>Jiani</a:t>
            </a:r>
            <a:r>
              <a:rPr lang="en-US" sz="3600" dirty="0" smtClean="0"/>
              <a:t> Huang, Soomin Lee, </a:t>
            </a:r>
            <a:r>
              <a:rPr lang="en-US" sz="3600" dirty="0" err="1" smtClean="0"/>
              <a:t>Yijun</a:t>
            </a:r>
            <a:r>
              <a:rPr lang="en-US" sz="3600" dirty="0" smtClean="0"/>
              <a:t> Zhang</a:t>
            </a:r>
            <a:endParaRPr lang="en-US" sz="3600" dirty="0"/>
          </a:p>
        </p:txBody>
      </p:sp>
      <p:sp>
        <p:nvSpPr>
          <p:cNvPr id="34" name="Text Placeholder 33"/>
          <p:cNvSpPr>
            <a:spLocks noGrp="1"/>
          </p:cNvSpPr>
          <p:nvPr>
            <p:ph type="body" sz="quarter" idx="184"/>
          </p:nvPr>
        </p:nvSpPr>
        <p:spPr/>
        <p:txBody>
          <a:bodyPr>
            <a:normAutofit/>
          </a:bodyPr>
          <a:lstStyle/>
          <a:p>
            <a:r>
              <a:rPr lang="en-US" sz="2400" dirty="0" smtClean="0"/>
              <a:t>UCSD CSE Early Research Scholars Program (ERSP)</a:t>
            </a:r>
            <a:endParaRPr lang="en-US" sz="2400" dirty="0"/>
          </a:p>
        </p:txBody>
      </p:sp>
      <p:sp>
        <p:nvSpPr>
          <p:cNvPr id="35" name="Text Placeholder 34"/>
          <p:cNvSpPr>
            <a:spLocks noGrp="1"/>
          </p:cNvSpPr>
          <p:nvPr>
            <p:ph type="body" sz="quarter" idx="185"/>
          </p:nvPr>
        </p:nvSpPr>
        <p:spPr>
          <a:xfrm>
            <a:off x="3662362" y="674808"/>
            <a:ext cx="20107276" cy="834414"/>
          </a:xfrm>
        </p:spPr>
        <p:txBody>
          <a:bodyPr/>
          <a:lstStyle/>
          <a:p>
            <a:r>
              <a:rPr lang="en-US" sz="6000" dirty="0" smtClean="0"/>
              <a:t>Type Inference from Test Cases</a:t>
            </a:r>
            <a:endParaRPr lang="en-US" sz="6000"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11441" r="9537"/>
          <a:stretch/>
        </p:blipFill>
        <p:spPr>
          <a:xfrm>
            <a:off x="3944060" y="7210044"/>
            <a:ext cx="2843447" cy="68417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982" y="7210044"/>
            <a:ext cx="3092688" cy="756535"/>
          </a:xfrm>
          <a:prstGeom prst="rect">
            <a:avLst/>
          </a:prstGeom>
        </p:spPr>
      </p:pic>
      <p:sp>
        <p:nvSpPr>
          <p:cNvPr id="38" name="Text Placeholder 20"/>
          <p:cNvSpPr>
            <a:spLocks noGrp="1"/>
          </p:cNvSpPr>
          <p:nvPr>
            <p:ph type="body" sz="quarter" idx="19"/>
          </p:nvPr>
        </p:nvSpPr>
        <p:spPr>
          <a:xfrm>
            <a:off x="13856518" y="8465751"/>
            <a:ext cx="6356083" cy="1186751"/>
          </a:xfrm>
        </p:spPr>
        <p:txBody>
          <a:bodyPr/>
          <a:lstStyle/>
          <a:p>
            <a:r>
              <a:rPr lang="en-US" sz="2000" dirty="0" smtClean="0"/>
              <a:t>And we used this information to annotate </a:t>
            </a:r>
            <a:r>
              <a:rPr lang="en-US" sz="2000" smtClean="0"/>
              <a:t>each function </a:t>
            </a:r>
            <a:r>
              <a:rPr lang="en-US" sz="2000" dirty="0" smtClean="0"/>
              <a:t>and its fixed version, to see if this would lead to OCaml compiler outputting more accurate </a:t>
            </a:r>
            <a:r>
              <a:rPr lang="en-US" sz="2000" smtClean="0"/>
              <a:t>error location:</a:t>
            </a:r>
            <a:endParaRPr lang="en-US" sz="2000" dirty="0" smtClean="0"/>
          </a:p>
          <a:p>
            <a:endParaRPr lang="en-US" sz="2800" dirty="0" smtClean="0"/>
          </a:p>
          <a:p>
            <a:endParaRPr lang="en-US" sz="2800" dirty="0"/>
          </a:p>
        </p:txBody>
      </p:sp>
      <p:pic>
        <p:nvPicPr>
          <p:cNvPr id="4102" name="Picture 6" descr="https://lh6.googleusercontent.com/SWaBj759wYnj9l4MPXFP-hkQsLw4mxHbTp1VZHU6y_iK2ffZ03HO2BmmxQk7a8znRdQgPBsPEH-Y4p9ldJiPQBC9UExx3YVqEEv5adZxyt4jWl1XtyL78JAr3XgrFDKJ3Xaubd9X"/>
          <p:cNvPicPr>
            <a:picLocks noChangeAspect="1" noChangeArrowheads="1"/>
          </p:cNvPicPr>
          <p:nvPr/>
        </p:nvPicPr>
        <p:blipFill rotWithShape="1">
          <a:blip r:embed="rId5">
            <a:extLst>
              <a:ext uri="{28A0092B-C50C-407E-A947-70E740481C1C}">
                <a14:useLocalDpi xmlns:a14="http://schemas.microsoft.com/office/drawing/2010/main" val="0"/>
              </a:ext>
            </a:extLst>
          </a:blip>
          <a:srcRect l="1618" t="73068" b="2097"/>
          <a:stretch/>
        </p:blipFill>
        <p:spPr bwMode="auto">
          <a:xfrm>
            <a:off x="7434339" y="4781819"/>
            <a:ext cx="6066149" cy="2629616"/>
          </a:xfrm>
          <a:prstGeom prst="rect">
            <a:avLst/>
          </a:prstGeom>
          <a:noFill/>
          <a:extLst>
            <a:ext uri="{909E8E84-426E-40DD-AFC4-6F175D3DCCD1}">
              <a14:hiddenFill xmlns:a14="http://schemas.microsoft.com/office/drawing/2010/main">
                <a:solidFill>
                  <a:srgbClr val="FFFFFF"/>
                </a:solidFill>
              </a14:hiddenFill>
            </a:ext>
          </a:extLst>
        </p:spPr>
      </p:pic>
      <p:sp>
        <p:nvSpPr>
          <p:cNvPr id="39" name="Text Placeholder 20"/>
          <p:cNvSpPr>
            <a:spLocks noGrp="1"/>
          </p:cNvSpPr>
          <p:nvPr>
            <p:ph type="body" sz="quarter" idx="19"/>
          </p:nvPr>
        </p:nvSpPr>
        <p:spPr>
          <a:xfrm>
            <a:off x="615398" y="8072406"/>
            <a:ext cx="6286500" cy="2900394"/>
          </a:xfrm>
        </p:spPr>
        <p:txBody>
          <a:bodyPr/>
          <a:lstStyle/>
          <a:p>
            <a:r>
              <a:rPr lang="en-US" sz="2000" dirty="0" smtClean="0"/>
              <a:t>In order to track students’ progress, we collected data from homework assignments from CSE 130, which included snapshots of their entire file every thirty seconds. Collected as JSON files, they included the following:</a:t>
            </a:r>
          </a:p>
          <a:p>
            <a:pPr marL="342900" indent="-342900">
              <a:buFont typeface="Arial" charset="0"/>
              <a:buChar char="•"/>
            </a:pPr>
            <a:r>
              <a:rPr lang="en-US" sz="2000" dirty="0" smtClean="0"/>
              <a:t>Unix timestamp</a:t>
            </a:r>
          </a:p>
          <a:p>
            <a:pPr marL="342900" indent="-342900">
              <a:buFont typeface="Arial" charset="0"/>
              <a:buChar char="•"/>
            </a:pPr>
            <a:r>
              <a:rPr lang="en-US" sz="2000" dirty="0" smtClean="0"/>
              <a:t>Body of file</a:t>
            </a:r>
          </a:p>
          <a:p>
            <a:pPr marL="342900" indent="-342900">
              <a:buFont typeface="Arial" charset="0"/>
              <a:buChar char="•"/>
            </a:pPr>
            <a:r>
              <a:rPr lang="en-US" sz="2000" dirty="0" smtClean="0"/>
              <a:t>Section of code that was send to compiler</a:t>
            </a:r>
          </a:p>
          <a:p>
            <a:pPr marL="342900" indent="-342900">
              <a:buFont typeface="Arial" charset="0"/>
              <a:buChar char="•"/>
            </a:pPr>
            <a:r>
              <a:rPr lang="en-US" sz="2000" dirty="0" smtClean="0"/>
              <a:t>Output error message, if any</a:t>
            </a:r>
          </a:p>
          <a:p>
            <a:pPr marL="342900" indent="-342900">
              <a:buFont typeface="Arial" charset="0"/>
              <a:buChar char="•"/>
            </a:pPr>
            <a:endParaRPr lang="en-US" sz="2000" dirty="0" smtClean="0"/>
          </a:p>
          <a:p>
            <a:endParaRPr lang="en-US" sz="2800" dirty="0" smtClean="0"/>
          </a:p>
          <a:p>
            <a:endParaRPr lang="en-US" sz="2800" dirty="0"/>
          </a:p>
        </p:txBody>
      </p:sp>
      <p:sp>
        <p:nvSpPr>
          <p:cNvPr id="40" name="Text Placeholder 20"/>
          <p:cNvSpPr>
            <a:spLocks noGrp="1"/>
          </p:cNvSpPr>
          <p:nvPr>
            <p:ph type="body" sz="quarter" idx="19"/>
          </p:nvPr>
        </p:nvSpPr>
        <p:spPr>
          <a:xfrm>
            <a:off x="7336235" y="3981353"/>
            <a:ext cx="6286500" cy="824611"/>
          </a:xfrm>
        </p:spPr>
        <p:txBody>
          <a:bodyPr/>
          <a:lstStyle/>
          <a:p>
            <a:r>
              <a:rPr lang="en-US" sz="2000" dirty="0" smtClean="0"/>
              <a:t>From our collected data, we were able to find out that </a:t>
            </a:r>
            <a:r>
              <a:rPr lang="en-US" sz="2000" smtClean="0"/>
              <a:t>type error was </a:t>
            </a:r>
            <a:r>
              <a:rPr lang="en-US" sz="2000" dirty="0" smtClean="0"/>
              <a:t>the main </a:t>
            </a:r>
            <a:r>
              <a:rPr lang="en-US" sz="2000" smtClean="0"/>
              <a:t>issue for the </a:t>
            </a:r>
            <a:r>
              <a:rPr lang="en-US" sz="2000" dirty="0" smtClean="0"/>
              <a:t>beginners:</a:t>
            </a:r>
          </a:p>
          <a:p>
            <a:endParaRPr lang="en-US" sz="2800" dirty="0" smtClean="0"/>
          </a:p>
          <a:p>
            <a:endParaRPr lang="en-US" sz="2800" dirty="0"/>
          </a:p>
        </p:txBody>
      </p:sp>
      <p:pic>
        <p:nvPicPr>
          <p:cNvPr id="4104" name="Picture 8" descr="https://lh4.googleusercontent.com/Mu4g5yTwRLAAQ9ZxsxAjE6yuhiNbqGJbxjViBh6syuBh-Zhb3QpxZCiLtyeNRI1YtHjx6LmD7l7ToXXO2kjfFhL6GA2Dx6VSJQc6Rcn0JxGRQSRP_SPXVEuVm5_Je8N_PG1mqN2G"/>
          <p:cNvPicPr>
            <a:picLocks noChangeAspect="1" noChangeArrowheads="1"/>
          </p:cNvPicPr>
          <p:nvPr/>
        </p:nvPicPr>
        <p:blipFill rotWithShape="1">
          <a:blip r:embed="rId6">
            <a:extLst>
              <a:ext uri="{28A0092B-C50C-407E-A947-70E740481C1C}">
                <a14:useLocalDpi xmlns:a14="http://schemas.microsoft.com/office/drawing/2010/main" val="0"/>
              </a:ext>
            </a:extLst>
          </a:blip>
          <a:srcRect l="20448" r="21678"/>
          <a:stretch/>
        </p:blipFill>
        <p:spPr bwMode="auto">
          <a:xfrm>
            <a:off x="17761227" y="3134823"/>
            <a:ext cx="2057399" cy="21244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8" name="Text Placeholder 22"/>
          <p:cNvSpPr>
            <a:spLocks noGrp="1"/>
          </p:cNvSpPr>
          <p:nvPr>
            <p:ph type="body" sz="quarter" idx="21"/>
          </p:nvPr>
        </p:nvSpPr>
        <p:spPr>
          <a:xfrm>
            <a:off x="7376558" y="7438693"/>
            <a:ext cx="6194425" cy="1187125"/>
          </a:xfrm>
          <a:prstGeom prst="rect">
            <a:avLst/>
          </a:prstGeom>
        </p:spPr>
        <p:txBody>
          <a:bodyPr/>
          <a:lstStyle/>
          <a:p>
            <a:r>
              <a:rPr lang="en-US" sz="2000"/>
              <a:t>After looking at type errors</a:t>
            </a:r>
            <a:r>
              <a:rPr lang="en-US" sz="2000"/>
              <a:t>, </a:t>
            </a:r>
            <a:r>
              <a:rPr lang="en-US" sz="2000"/>
              <a:t>i</a:t>
            </a:r>
            <a:r>
              <a:rPr lang="en-US" sz="2000" smtClean="0"/>
              <a:t>n </a:t>
            </a:r>
            <a:r>
              <a:rPr lang="en-US" sz="2000" dirty="0" smtClean="0"/>
              <a:t>order to see how the student’s code changes over time, we tracked the progress of each function, and labeled them as bad-fix pairs:</a:t>
            </a:r>
            <a:endParaRPr lang="en-US" sz="2000" dirty="0"/>
          </a:p>
        </p:txBody>
      </p:sp>
      <p:sp>
        <p:nvSpPr>
          <p:cNvPr id="49" name="Text Placeholder 22"/>
          <p:cNvSpPr>
            <a:spLocks noGrp="1"/>
          </p:cNvSpPr>
          <p:nvPr>
            <p:ph type="body" sz="quarter" idx="21"/>
          </p:nvPr>
        </p:nvSpPr>
        <p:spPr>
          <a:xfrm>
            <a:off x="13856716" y="5261969"/>
            <a:ext cx="6194425" cy="1172573"/>
          </a:xfrm>
          <a:prstGeom prst="rect">
            <a:avLst/>
          </a:prstGeom>
        </p:spPr>
        <p:txBody>
          <a:bodyPr/>
          <a:lstStyle/>
          <a:p>
            <a:r>
              <a:rPr lang="en-US" sz="2000" dirty="0"/>
              <a:t>From top-level, typing an OCaml function generates its type annotation. It prints out what it thinks are the types of declared function. The general format is:</a:t>
            </a:r>
          </a:p>
          <a:p>
            <a:endParaRPr lang="en-US" dirty="0"/>
          </a:p>
        </p:txBody>
      </p:sp>
      <p:pic>
        <p:nvPicPr>
          <p:cNvPr id="50" name="Picture 4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33996" y="8766332"/>
            <a:ext cx="5890978" cy="2369026"/>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cxnSp>
        <p:nvCxnSpPr>
          <p:cNvPr id="15" name="Straight Connector 14"/>
          <p:cNvCxnSpPr/>
          <p:nvPr/>
        </p:nvCxnSpPr>
        <p:spPr>
          <a:xfrm>
            <a:off x="13716993" y="3525162"/>
            <a:ext cx="0" cy="80467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13846993" y="7472805"/>
            <a:ext cx="6194425" cy="964607"/>
            <a:chOff x="7364273" y="4108342"/>
            <a:chExt cx="9109608" cy="1418565"/>
          </a:xfrm>
        </p:grpSpPr>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66053" y="4108342"/>
              <a:ext cx="9107828" cy="1418565"/>
            </a:xfrm>
            <a:prstGeom prst="rect">
              <a:avLst/>
            </a:prstGeom>
          </p:spPr>
        </p:pic>
        <p:sp>
          <p:nvSpPr>
            <p:cNvPr id="17" name="Rectangle 16"/>
            <p:cNvSpPr/>
            <p:nvPr/>
          </p:nvSpPr>
          <p:spPr>
            <a:xfrm>
              <a:off x="7364273" y="4992350"/>
              <a:ext cx="9109607" cy="468237"/>
            </a:xfrm>
            <a:prstGeom prst="rect">
              <a:avLst/>
            </a:prstGeom>
            <a:solidFill>
              <a:srgbClr val="FFC000">
                <a:alpha val="3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13834651" y="7073967"/>
            <a:ext cx="4690534" cy="615553"/>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For example, </a:t>
            </a:r>
          </a:p>
          <a:p>
            <a:endParaRPr lang="en-US" sz="1400" dirty="0">
              <a:latin typeface="Times New Roman" panose="02020603050405020304" pitchFamily="18" charset="0"/>
              <a:cs typeface="Times New Roman" panose="02020603050405020304" pitchFamily="18" charset="0"/>
            </a:endParaRPr>
          </a:p>
        </p:txBody>
      </p:sp>
      <p:pic>
        <p:nvPicPr>
          <p:cNvPr id="52" name="Picture 5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856518" y="6533532"/>
            <a:ext cx="6194623" cy="462816"/>
          </a:xfrm>
          <a:prstGeom prst="rect">
            <a:avLst/>
          </a:prstGeom>
        </p:spPr>
      </p:pic>
      <p:sp>
        <p:nvSpPr>
          <p:cNvPr id="53" name="TextBox 52"/>
          <p:cNvSpPr txBox="1"/>
          <p:nvPr/>
        </p:nvSpPr>
        <p:spPr>
          <a:xfrm>
            <a:off x="13926664" y="3602887"/>
            <a:ext cx="3624893" cy="163121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Then we proceeded to see if the actual fixed location matches the error location that compiler outputs and found that the error messages are largely misleading.</a:t>
            </a:r>
            <a:endParaRPr lang="en-US" sz="2000" dirty="0">
              <a:latin typeface="Times New Roman" panose="02020603050405020304" pitchFamily="18" charset="0"/>
              <a:cs typeface="Times New Roman" panose="02020603050405020304" pitchFamily="18" charset="0"/>
            </a:endParaRPr>
          </a:p>
        </p:txBody>
      </p:sp>
      <p:pic>
        <p:nvPicPr>
          <p:cNvPr id="55" name="Picture 5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933499" y="9707944"/>
            <a:ext cx="6194623" cy="1831347"/>
          </a:xfrm>
          <a:prstGeom prst="rect">
            <a:avLst/>
          </a:prstGeom>
          <a:ln w="9525">
            <a:solidFill>
              <a:schemeClr val="tx1"/>
            </a:solidFill>
          </a:ln>
        </p:spPr>
      </p:pic>
      <p:pic>
        <p:nvPicPr>
          <p:cNvPr id="4106" name="Picture 10" descr="https://lh6.googleusercontent.com/SWaBj759wYnj9l4MPXFP-hkQsLw4mxHbTp1VZHU6y_iK2ffZ03HO2BmmxQk7a8znRdQgPBsPEH-Y4p9ldJiPQBC9UExx3YVqEEv5adZxyt4jWl1XtyL78JAr3XgrFDKJ3Xaubd9X"/>
          <p:cNvPicPr>
            <a:picLocks noChangeAspect="1" noChangeArrowheads="1"/>
          </p:cNvPicPr>
          <p:nvPr/>
        </p:nvPicPr>
        <p:blipFill rotWithShape="1">
          <a:blip r:embed="rId5">
            <a:extLst>
              <a:ext uri="{28A0092B-C50C-407E-A947-70E740481C1C}">
                <a14:useLocalDpi xmlns:a14="http://schemas.microsoft.com/office/drawing/2010/main" val="0"/>
              </a:ext>
            </a:extLst>
          </a:blip>
          <a:srcRect t="138" r="15937" b="74895"/>
          <a:stretch/>
        </p:blipFill>
        <p:spPr bwMode="auto">
          <a:xfrm>
            <a:off x="951668" y="12265273"/>
            <a:ext cx="5613959" cy="285840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6" name="TextBox 55"/>
          <p:cNvSpPr txBox="1"/>
          <p:nvPr/>
        </p:nvSpPr>
        <p:spPr>
          <a:xfrm>
            <a:off x="799411" y="11172118"/>
            <a:ext cx="5823299" cy="1015663"/>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Initial data analysis was done to see how much time the students spend on each homework problem to find out which concepts they struggle with the most.  </a:t>
            </a:r>
            <a:endParaRPr lang="en-US" sz="2000" dirty="0">
              <a:latin typeface="Times New Roman" panose="02020603050405020304" pitchFamily="18" charset="0"/>
              <a:cs typeface="Times New Roman" panose="02020603050405020304" pitchFamily="18" charset="0"/>
            </a:endParaRPr>
          </a:p>
        </p:txBody>
      </p:sp>
      <p:pic>
        <p:nvPicPr>
          <p:cNvPr id="58" name="Picture 5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1344350" y="576755"/>
            <a:ext cx="4785561" cy="1763101"/>
          </a:xfrm>
          <a:prstGeom prst="rect">
            <a:avLst/>
          </a:prstGeom>
        </p:spPr>
      </p:pic>
      <p:pic>
        <p:nvPicPr>
          <p:cNvPr id="59" name="Picture 5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02089" y="576755"/>
            <a:ext cx="4749973" cy="1179071"/>
          </a:xfrm>
          <a:prstGeom prst="rect">
            <a:avLst/>
          </a:prstGeom>
        </p:spPr>
      </p:pic>
    </p:spTree>
    <p:extLst>
      <p:ext uri="{BB962C8B-B14F-4D97-AF65-F5344CB8AC3E}">
        <p14:creationId xmlns:p14="http://schemas.microsoft.com/office/powerpoint/2010/main" val="3417310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36x60-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1036</TotalTime>
  <Words>312</Words>
  <Application>Microsoft Macintosh PowerPoint</Application>
  <PresentationFormat>Custom</PresentationFormat>
  <Paragraphs>26</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Calibri</vt:lpstr>
      <vt:lpstr>Times New Roman</vt:lpstr>
      <vt:lpstr>Trebuchet MS</vt:lpstr>
      <vt:lpstr>Arial</vt:lpstr>
      <vt:lpstr>PosterPresentations.com-36x60-Template-V3</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Soomin Lee</cp:lastModifiedBy>
  <cp:revision>57</cp:revision>
  <dcterms:created xsi:type="dcterms:W3CDTF">2012-02-06T18:46:22Z</dcterms:created>
  <dcterms:modified xsi:type="dcterms:W3CDTF">2016-05-06T19:11:54Z</dcterms:modified>
</cp:coreProperties>
</file>