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5"/>
  </p:notesMasterIdLst>
  <p:sldIdLst>
    <p:sldId id="257" r:id="rId2"/>
    <p:sldId id="283" r:id="rId3"/>
    <p:sldId id="288" r:id="rId4"/>
    <p:sldId id="282" r:id="rId5"/>
    <p:sldId id="274" r:id="rId6"/>
    <p:sldId id="287" r:id="rId7"/>
    <p:sldId id="284" r:id="rId8"/>
    <p:sldId id="279" r:id="rId9"/>
    <p:sldId id="278" r:id="rId10"/>
    <p:sldId id="285" r:id="rId11"/>
    <p:sldId id="281" r:id="rId12"/>
    <p:sldId id="28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D8CD"/>
    <a:srgbClr val="00655B"/>
    <a:srgbClr val="AD7021"/>
    <a:srgbClr val="23877E"/>
    <a:srgbClr val="E7CF94"/>
    <a:srgbClr val="D1ECE8"/>
    <a:srgbClr val="46A49C"/>
    <a:srgbClr val="4FC1F8"/>
    <a:srgbClr val="009850"/>
    <a:srgbClr val="002A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8"/>
    <p:restoredTop sz="92636"/>
  </p:normalViewPr>
  <p:slideViewPr>
    <p:cSldViewPr snapToGrid="0" snapToObjects="1">
      <p:cViewPr>
        <p:scale>
          <a:sx n="91" d="100"/>
          <a:sy n="91" d="100"/>
        </p:scale>
        <p:origin x="135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E1CF8-00C7-5244-B2D0-F5E3718C80EE}" type="datetimeFigureOut">
              <a:rPr lang="en-US" smtClean="0"/>
              <a:t>8/19/16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10810-2C16-8548-BEBC-D0BA187D8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04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0810-2C16-8548-BEBC-D0BA187D8D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78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0810-2C16-8548-BEBC-D0BA187D8D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77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0810-2C16-8548-BEBC-D0BA187D8D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9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0810-2C16-8548-BEBC-D0BA187D8D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3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0810-2C16-8548-BEBC-D0BA187D8D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95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0810-2C16-8548-BEBC-D0BA187D8D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78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0810-2C16-8548-BEBC-D0BA187D8D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36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0810-2C16-8548-BEBC-D0BA187D8D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8/19/16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8/19/16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8/19/16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8/19/16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C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24787"/>
            <a:ext cx="12191998" cy="1188720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Tailored resumes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black">
          <a:xfrm>
            <a:off x="1" y="6443664"/>
            <a:ext cx="2333625" cy="414336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Bryant Biggs</a:t>
            </a:r>
          </a:p>
          <a:p>
            <a:pPr algn="l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19</a:t>
            </a:r>
            <a:r>
              <a:rPr lang="en-US" sz="12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th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August 2016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981" y="1323479"/>
            <a:ext cx="4010038" cy="51894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52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A7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89043" y="964692"/>
            <a:ext cx="8799444" cy="3342266"/>
          </a:xfrm>
          <a:noFill/>
          <a:ln w="31750" cap="sq">
            <a:noFill/>
            <a:miter lim="800000"/>
          </a:ln>
          <a:effectLst/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Comparison to </a:t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updated resume: </a:t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/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b="1" u="sng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data scientist</a:t>
            </a:r>
            <a:endParaRPr lang="en-US" sz="4000" b="1" u="sng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5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705719"/>
              </p:ext>
            </p:extLst>
          </p:nvPr>
        </p:nvGraphicFramePr>
        <p:xfrm>
          <a:off x="914400" y="2478024"/>
          <a:ext cx="3302118" cy="187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66191"/>
                <a:gridCol w="2135927"/>
              </a:tblGrid>
              <a:tr h="525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ID</a:t>
                      </a:r>
                      <a:endParaRPr lang="en-US" sz="24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Cosine Similarity</a:t>
                      </a:r>
                      <a:endParaRPr lang="en-US" sz="24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</a:tr>
              <a:tr h="282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14945</a:t>
                      </a:r>
                      <a:endParaRPr lang="en-US" sz="24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1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0.80436</a:t>
                      </a:r>
                      <a:endParaRPr lang="nb-NO" sz="24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282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8007</a:t>
                      </a:r>
                      <a:endParaRPr lang="en-US" sz="24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>
                    <a:solidFill>
                      <a:srgbClr val="E7CF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1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0.80401</a:t>
                      </a:r>
                      <a:endParaRPr lang="nb-NO" sz="24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>
                    <a:solidFill>
                      <a:srgbClr val="E7CF94"/>
                    </a:solidFill>
                  </a:tcPr>
                </a:tc>
              </a:tr>
              <a:tr h="28206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1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9004</a:t>
                      </a:r>
                      <a:endParaRPr lang="is-IS" sz="24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1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0.80005</a:t>
                      </a:r>
                      <a:endParaRPr lang="nb-NO" sz="24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419061" cy="490330"/>
          </a:xfr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Updated resume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6" t="8696" r="13902" b="13429"/>
          <a:stretch/>
        </p:blipFill>
        <p:spPr>
          <a:xfrm>
            <a:off x="5029200" y="0"/>
            <a:ext cx="49690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1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020904"/>
              </p:ext>
            </p:extLst>
          </p:nvPr>
        </p:nvGraphicFramePr>
        <p:xfrm>
          <a:off x="914400" y="2478024"/>
          <a:ext cx="3302118" cy="187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66191"/>
                <a:gridCol w="2135927"/>
              </a:tblGrid>
              <a:tr h="525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ID</a:t>
                      </a:r>
                      <a:endParaRPr lang="en-US" sz="24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Cosine Similarity</a:t>
                      </a:r>
                      <a:endParaRPr lang="en-US" sz="24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</a:tr>
              <a:tr h="282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14945</a:t>
                      </a:r>
                      <a:endParaRPr lang="en-US" sz="24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1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0.80436</a:t>
                      </a:r>
                      <a:endParaRPr lang="nb-NO" sz="24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282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8007</a:t>
                      </a:r>
                      <a:endParaRPr lang="en-US" sz="24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1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0.80401</a:t>
                      </a:r>
                      <a:endParaRPr lang="nb-NO" sz="24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28206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1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9004</a:t>
                      </a:r>
                      <a:endParaRPr lang="is-IS" sz="24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>
                    <a:solidFill>
                      <a:srgbClr val="E7CF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1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0.80005</a:t>
                      </a:r>
                      <a:endParaRPr lang="nb-NO" sz="24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>
                    <a:solidFill>
                      <a:srgbClr val="E7CF94"/>
                    </a:solidFill>
                  </a:tcPr>
                </a:tc>
              </a:tr>
            </a:tbl>
          </a:graphicData>
        </a:graphic>
      </p:graphicFrame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419061" cy="490330"/>
          </a:xfr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Updated resume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7" t="8696" r="13652" b="17391"/>
          <a:stretch/>
        </p:blipFill>
        <p:spPr>
          <a:xfrm>
            <a:off x="5029200" y="0"/>
            <a:ext cx="5181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6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C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31136" y="4984601"/>
            <a:ext cx="7729728" cy="1188720"/>
          </a:xfrm>
          <a:solidFill>
            <a:srgbClr val="D1ECE8"/>
          </a:solidFill>
          <a:ln w="31750" cap="sq">
            <a:noFill/>
            <a:miter lim="800000"/>
          </a:ln>
          <a:effectLst/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4000" u="sng" dirty="0" smtClean="0">
                <a:solidFill>
                  <a:schemeClr val="tx2">
                    <a:lumMod val="75000"/>
                  </a:schemeClr>
                </a:solidFill>
              </a:rPr>
              <a:t>Thank</a:t>
            </a:r>
            <a:r>
              <a:rPr lang="en-US" sz="4400" u="sng" dirty="0" smtClean="0">
                <a:solidFill>
                  <a:schemeClr val="tx2">
                    <a:lumMod val="75000"/>
                  </a:schemeClr>
                </a:solidFill>
              </a:rPr>
              <a:t> you</a:t>
            </a:r>
            <a:endParaRPr lang="en-US" sz="4400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black">
          <a:xfrm>
            <a:off x="402566" y="352571"/>
            <a:ext cx="11386868" cy="3132501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</a:ln>
          <a:effectLst/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000" b="1" u="sng" dirty="0" smtClean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For the future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arenR"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Gather more resumes + diverse resumes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arenR"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More exploration with pre-processing and transformations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arenR"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Add similarity comparison between resume and job posting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arenR"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Put online for others to upload resumes and see their own results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29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81739" cy="490330"/>
          </a:xfr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nip Single Corner Rectangle 4"/>
          <p:cNvSpPr/>
          <p:nvPr/>
        </p:nvSpPr>
        <p:spPr>
          <a:xfrm>
            <a:off x="2879031" y="3718517"/>
            <a:ext cx="1616766" cy="1537252"/>
          </a:xfrm>
          <a:prstGeom prst="snip1Rect">
            <a:avLst/>
          </a:prstGeom>
          <a:solidFill>
            <a:srgbClr val="D1ECE8"/>
          </a:solidFill>
          <a:ln>
            <a:solidFill>
              <a:srgbClr val="006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PIA Proxies</a:t>
            </a:r>
          </a:p>
          <a:p>
            <a:pPr algn="ctr"/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PhantomJS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Selenium</a:t>
            </a:r>
          </a:p>
          <a:p>
            <a:pPr algn="ctr"/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BeautifulSoup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776329" y="2153105"/>
            <a:ext cx="1364974" cy="72886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Indeed.com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Snip Single Corner Rectangle 11"/>
          <p:cNvSpPr/>
          <p:nvPr/>
        </p:nvSpPr>
        <p:spPr>
          <a:xfrm>
            <a:off x="5701743" y="4725683"/>
            <a:ext cx="1616766" cy="1716158"/>
          </a:xfrm>
          <a:prstGeom prst="snip1Rect">
            <a:avLst/>
          </a:prstGeom>
          <a:solidFill>
            <a:srgbClr val="D1ECE8"/>
          </a:solidFill>
          <a:ln>
            <a:solidFill>
              <a:srgbClr val="006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PyMongo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Scikit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-Learn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NLTK</a:t>
            </a:r>
          </a:p>
          <a:p>
            <a:pPr algn="ctr"/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Gensim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BeautifulSoup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Cloud 12"/>
          <p:cNvSpPr/>
          <p:nvPr/>
        </p:nvSpPr>
        <p:spPr>
          <a:xfrm>
            <a:off x="4883424" y="1841677"/>
            <a:ext cx="2941984" cy="1967950"/>
          </a:xfrm>
          <a:prstGeom prst="cloud">
            <a:avLst/>
          </a:prstGeom>
          <a:solidFill>
            <a:srgbClr val="4FC1F8"/>
          </a:solidFill>
          <a:ln>
            <a:solidFill>
              <a:srgbClr val="002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AWS</a:t>
            </a:r>
            <a:endParaRPr lang="en-US" dirty="0"/>
          </a:p>
        </p:txBody>
      </p:sp>
      <p:sp>
        <p:nvSpPr>
          <p:cNvPr id="11" name="Can 10"/>
          <p:cNvSpPr/>
          <p:nvPr/>
        </p:nvSpPr>
        <p:spPr>
          <a:xfrm>
            <a:off x="5907153" y="2057027"/>
            <a:ext cx="1205946" cy="1205947"/>
          </a:xfrm>
          <a:prstGeom prst="can">
            <a:avLst/>
          </a:prstGeom>
          <a:solidFill>
            <a:srgbClr val="92D050"/>
          </a:solidFill>
          <a:ln>
            <a:solidFill>
              <a:srgbClr val="009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MongoDB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180516" y="2881974"/>
            <a:ext cx="13256" cy="836543"/>
          </a:xfrm>
          <a:prstGeom prst="straightConnector1">
            <a:avLst/>
          </a:prstGeom>
          <a:ln w="38100" cap="rnd">
            <a:solidFill>
              <a:srgbClr val="46A49C"/>
            </a:solidFill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</p:cNvCxnSpPr>
          <p:nvPr/>
        </p:nvCxnSpPr>
        <p:spPr>
          <a:xfrm>
            <a:off x="3458816" y="2881974"/>
            <a:ext cx="0" cy="836543"/>
          </a:xfrm>
          <a:prstGeom prst="straightConnector1">
            <a:avLst/>
          </a:prstGeom>
          <a:ln w="38100" cap="rnd">
            <a:solidFill>
              <a:schemeClr val="accent2">
                <a:lumMod val="60000"/>
                <a:lumOff val="40000"/>
              </a:schemeClr>
            </a:solidFill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0"/>
          </p:cNvCxnSpPr>
          <p:nvPr/>
        </p:nvCxnSpPr>
        <p:spPr>
          <a:xfrm flipV="1">
            <a:off x="4495797" y="3135422"/>
            <a:ext cx="1411356" cy="1351721"/>
          </a:xfrm>
          <a:prstGeom prst="straightConnector1">
            <a:avLst/>
          </a:prstGeom>
          <a:ln w="38100" cap="rnd">
            <a:solidFill>
              <a:srgbClr val="46A49C"/>
            </a:solidFill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3"/>
            <a:endCxn id="12" idx="3"/>
          </p:cNvCxnSpPr>
          <p:nvPr/>
        </p:nvCxnSpPr>
        <p:spPr>
          <a:xfrm>
            <a:off x="6510126" y="3262974"/>
            <a:ext cx="0" cy="1462709"/>
          </a:xfrm>
          <a:prstGeom prst="straightConnector1">
            <a:avLst/>
          </a:prstGeom>
          <a:ln w="38100" cap="rnd">
            <a:solidFill>
              <a:srgbClr val="92D050"/>
            </a:solidFill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428381" y="1869084"/>
            <a:ext cx="30883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DATA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20,000 Resumes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Search Terms Used 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Engineer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Data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Data Analysis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Analytics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Big Data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Scientist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2543" y="618987"/>
            <a:ext cx="8755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Problem Statement</a:t>
            </a:r>
          </a:p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Can I tailor my resume towards a role of interest?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24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  <p:bldP spid="13" grpId="0" animBg="1"/>
      <p:bldP spid="11" grpId="0" animBg="1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84" y="277368"/>
            <a:ext cx="11330432" cy="658063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81739" cy="490330"/>
          </a:xfr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16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 bwMode="black">
          <a:xfrm>
            <a:off x="-1" y="6573328"/>
            <a:ext cx="3795623" cy="284672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</a:ln>
          <a:effectLst/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 err="1" smtClean="0">
                <a:solidFill>
                  <a:schemeClr val="tx2">
                    <a:lumMod val="75000"/>
                  </a:schemeClr>
                </a:solidFill>
              </a:rPr>
              <a:t>Tf-idf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 =&gt; k-means</a:t>
            </a:r>
            <a:endParaRPr 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>
                  <a:alpha val="99608"/>
                </a:srgbClr>
              </a:clrFrom>
              <a:clrTo>
                <a:srgbClr val="FEFE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50145"/>
            <a:ext cx="10058400" cy="638708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19414"/>
            <a:ext cx="2981739" cy="490330"/>
          </a:xfr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K-Value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82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29" y="318153"/>
            <a:ext cx="9899142" cy="617753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81739" cy="490330"/>
          </a:xfr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clusters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632544" y="1737161"/>
            <a:ext cx="1343024" cy="6016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Science / Research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467644" y="2037987"/>
            <a:ext cx="1614487" cy="457200"/>
          </a:xfrm>
          <a:prstGeom prst="roundRect">
            <a:avLst/>
          </a:prstGeom>
          <a:solidFill>
            <a:srgbClr val="23877E"/>
          </a:solidFill>
          <a:ln>
            <a:solidFill>
              <a:srgbClr val="23877E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Engineer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082131" y="3214090"/>
            <a:ext cx="2318669" cy="642136"/>
          </a:xfrm>
          <a:prstGeom prst="roundRect">
            <a:avLst/>
          </a:prstGeom>
          <a:solidFill>
            <a:srgbClr val="98D8CD"/>
          </a:solidFill>
          <a:ln>
            <a:solidFill>
              <a:srgbClr val="98D8C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 Entry / </a:t>
            </a:r>
          </a:p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Program Management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96000" y="4313114"/>
            <a:ext cx="1328643" cy="561502"/>
          </a:xfrm>
          <a:prstGeom prst="roundRect">
            <a:avLst/>
          </a:prstGeom>
          <a:solidFill>
            <a:srgbClr val="E7CF94"/>
          </a:solidFill>
          <a:ln>
            <a:solidFill>
              <a:srgbClr val="E7CF94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Big Data /</a:t>
            </a:r>
          </a:p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Dev-Ops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84792" y="2993384"/>
            <a:ext cx="1316260" cy="561502"/>
          </a:xfrm>
          <a:prstGeom prst="roundRect">
            <a:avLst/>
          </a:prstGeom>
          <a:solidFill>
            <a:srgbClr val="AD7021"/>
          </a:solidFill>
          <a:ln>
            <a:solidFill>
              <a:srgbClr val="AD702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/ </a:t>
            </a:r>
          </a:p>
          <a:p>
            <a:pPr algn="ctr"/>
            <a:r>
              <a:rPr lang="en-US" dirty="0" smtClean="0"/>
              <a:t>Analytics</a:t>
            </a:r>
            <a:endParaRPr lang="en-US" dirty="0"/>
          </a:p>
        </p:txBody>
      </p:sp>
      <p:sp>
        <p:nvSpPr>
          <p:cNvPr id="18" name="Title 1"/>
          <p:cNvSpPr txBox="1">
            <a:spLocks/>
          </p:cNvSpPr>
          <p:nvPr/>
        </p:nvSpPr>
        <p:spPr bwMode="black">
          <a:xfrm>
            <a:off x="0" y="6563590"/>
            <a:ext cx="4242816" cy="283464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</a:ln>
          <a:effectLst/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 err="1" smtClean="0">
                <a:solidFill>
                  <a:schemeClr val="tx2">
                    <a:lumMod val="75000"/>
                  </a:schemeClr>
                </a:solidFill>
              </a:rPr>
              <a:t>Tf-idf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 =&gt; </a:t>
            </a:r>
            <a:r>
              <a:rPr lang="en-US" sz="1600" b="1" dirty="0" err="1" smtClean="0">
                <a:solidFill>
                  <a:schemeClr val="tx2">
                    <a:lumMod val="75000"/>
                  </a:schemeClr>
                </a:solidFill>
              </a:rPr>
              <a:t>pca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 =&gt; k-means</a:t>
            </a:r>
            <a:endParaRPr 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99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81739" cy="490330"/>
          </a:xfr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topics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084896"/>
              </p:ext>
            </p:extLst>
          </p:nvPr>
        </p:nvGraphicFramePr>
        <p:xfrm>
          <a:off x="348679" y="904859"/>
          <a:ext cx="11494642" cy="3267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1230"/>
                <a:gridCol w="1166685"/>
                <a:gridCol w="1139698"/>
                <a:gridCol w="1733423"/>
                <a:gridCol w="1079817"/>
                <a:gridCol w="1106361"/>
                <a:gridCol w="895413"/>
                <a:gridCol w="1287780"/>
                <a:gridCol w="976630"/>
                <a:gridCol w="1157605"/>
              </a:tblGrid>
              <a:tr h="5445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Engineer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Test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Equipment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Mechanical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System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Quality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Analysis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Validation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Machine 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Production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45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Entry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Data Entry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Customer Service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Customer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Service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Skills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Office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Manage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Customers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45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Analysis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Manage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Report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Sales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Project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Analyst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Team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Product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System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45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SQL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System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Server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Manage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Database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Project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Software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Analysis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Report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45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Hadoop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Hive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Pig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Java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HDFS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HBase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Sqoop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MapReduce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Oozie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45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Scientist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Laboratory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Analysis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Cell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Chemistry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Lab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Environment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Engineer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Clinical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 bwMode="black">
          <a:xfrm>
            <a:off x="348042" y="876283"/>
            <a:ext cx="11521440" cy="5669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>
            <a:noFill/>
            <a:miter lim="800000"/>
          </a:ln>
          <a:effectLst/>
        </p:spPr>
        <p:txBody>
          <a:bodyPr vert="horz" lIns="182880" tIns="182880" rIns="182880" bIns="182880" rtlCol="0" anchor="ctr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Manufacturing/engineering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 bwMode="black">
          <a:xfrm>
            <a:off x="348042" y="1438372"/>
            <a:ext cx="11521440" cy="566928"/>
          </a:xfrm>
          <a:prstGeom prst="rect">
            <a:avLst/>
          </a:prstGeom>
          <a:solidFill>
            <a:srgbClr val="98D8CD"/>
          </a:solidFill>
          <a:ln w="12700" cap="sq">
            <a:noFill/>
            <a:miter lim="800000"/>
          </a:ln>
          <a:effectLst/>
        </p:spPr>
        <p:txBody>
          <a:bodyPr vert="horz" lIns="182880" tIns="182880" rIns="182880" bIns="182880" rtlCol="0" anchor="ctr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Customer Service / front office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 bwMode="black">
          <a:xfrm>
            <a:off x="348042" y="1986457"/>
            <a:ext cx="11521440" cy="5669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>
            <a:noFill/>
            <a:miter lim="800000"/>
          </a:ln>
          <a:effectLst/>
        </p:spPr>
        <p:txBody>
          <a:bodyPr vert="horz" lIns="182880" tIns="182880" rIns="182880" bIns="182880" rtlCol="0" anchor="ctr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Data Analyst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 bwMode="black">
          <a:xfrm>
            <a:off x="348042" y="3648808"/>
            <a:ext cx="11521440" cy="566928"/>
          </a:xfrm>
          <a:prstGeom prst="rect">
            <a:avLst/>
          </a:prstGeom>
          <a:solidFill>
            <a:srgbClr val="98D8CD"/>
          </a:solidFill>
          <a:ln w="12700" cap="sq">
            <a:noFill/>
            <a:miter lim="800000"/>
          </a:ln>
          <a:effectLst/>
        </p:spPr>
        <p:txBody>
          <a:bodyPr vert="horz" lIns="182880" tIns="182880" rIns="182880" bIns="182880" rtlCol="0" anchor="ctr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scientist / researcher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 bwMode="black">
          <a:xfrm>
            <a:off x="348042" y="2549073"/>
            <a:ext cx="11521440" cy="566928"/>
          </a:xfrm>
          <a:prstGeom prst="rect">
            <a:avLst/>
          </a:prstGeom>
          <a:solidFill>
            <a:srgbClr val="98D8CD"/>
          </a:solidFill>
          <a:ln w="12700" cap="sq">
            <a:noFill/>
            <a:miter lim="800000"/>
          </a:ln>
          <a:effectLst/>
        </p:spPr>
        <p:txBody>
          <a:bodyPr vert="horz" lIns="182880" tIns="182880" rIns="182880" bIns="182880" rtlCol="0" anchor="ctr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It / dev-ops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 bwMode="black">
          <a:xfrm>
            <a:off x="348042" y="3081880"/>
            <a:ext cx="11521440" cy="5669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noFill/>
            <a:miter lim="800000"/>
          </a:ln>
          <a:effectLst/>
        </p:spPr>
        <p:txBody>
          <a:bodyPr vert="horz" lIns="182880" tIns="182880" rIns="182880" bIns="182880" rtlCol="0" anchor="ctr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Big data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 bwMode="black">
          <a:xfrm>
            <a:off x="0" y="6367670"/>
            <a:ext cx="2981739" cy="490330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</a:ln>
          <a:effectLst/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TF-IDF =&gt; </a:t>
            </a:r>
            <a:r>
              <a:rPr lang="en-US" sz="1600" b="1" dirty="0" err="1" smtClean="0">
                <a:solidFill>
                  <a:schemeClr val="tx2">
                    <a:lumMod val="75000"/>
                  </a:schemeClr>
                </a:solidFill>
              </a:rPr>
              <a:t>lda</a:t>
            </a:r>
            <a:endParaRPr 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57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A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89043" y="964692"/>
            <a:ext cx="8799444" cy="4815006"/>
          </a:xfrm>
          <a:noFill/>
          <a:ln w="31750" cap="sq">
            <a:noFill/>
            <a:miter lim="800000"/>
          </a:ln>
          <a:effectLst/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Comparison to </a:t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current resume: </a:t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/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b="1" u="sng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mechanical engineer</a:t>
            </a:r>
            <a:br>
              <a:rPr lang="en-US" sz="4000" b="1" u="sng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4000" b="1" u="sng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4000" b="1" u="sng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87798" y="4500967"/>
            <a:ext cx="9401934" cy="646331"/>
          </a:xfrm>
          <a:prstGeom prst="rect">
            <a:avLst/>
          </a:prstGeom>
          <a:noFill/>
          <a:ln w="31750" cap="sq">
            <a:noFill/>
            <a:miter lim="800000"/>
          </a:ln>
          <a:effectLst/>
        </p:spPr>
        <p:txBody>
          <a:bodyPr vert="horz" lIns="182880" tIns="182880" rIns="182880" bIns="182880" rtlCol="0" anchor="ctr">
            <a:no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200" cap="all" spc="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tf-idf</a:t>
            </a:r>
            <a:r>
              <a:rPr lang="en-US" sz="3200" cap="all" spc="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=&gt; </a:t>
            </a:r>
            <a:r>
              <a:rPr lang="en-US" sz="3200" cap="all" spc="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lsi</a:t>
            </a:r>
            <a:r>
              <a:rPr lang="en-US" sz="3200" cap="all" spc="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=&gt; 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97877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9" t="8958" r="13426" b="13125"/>
          <a:stretch/>
        </p:blipFill>
        <p:spPr>
          <a:xfrm>
            <a:off x="5029200" y="0"/>
            <a:ext cx="4931249" cy="68580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94312"/>
              </p:ext>
            </p:extLst>
          </p:nvPr>
        </p:nvGraphicFramePr>
        <p:xfrm>
          <a:off x="914400" y="2478024"/>
          <a:ext cx="3302118" cy="187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66191"/>
                <a:gridCol w="2135927"/>
              </a:tblGrid>
              <a:tr h="525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ID</a:t>
                      </a:r>
                      <a:endParaRPr lang="en-US" sz="24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Cosine Similarity</a:t>
                      </a:r>
                      <a:endParaRPr lang="en-US" sz="24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</a:tr>
              <a:tr h="282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156</a:t>
                      </a:r>
                      <a:endParaRPr lang="en-US" sz="24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>
                    <a:solidFill>
                      <a:srgbClr val="98D8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1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0.89467</a:t>
                      </a:r>
                      <a:endParaRPr lang="nb-NO" sz="24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>
                    <a:solidFill>
                      <a:srgbClr val="98D8CD"/>
                    </a:solidFill>
                  </a:tcPr>
                </a:tc>
              </a:tr>
              <a:tr h="282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149</a:t>
                      </a:r>
                      <a:endParaRPr lang="en-US" sz="24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1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0.89316</a:t>
                      </a:r>
                      <a:endParaRPr lang="nb-NO" sz="24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</a:tr>
              <a:tr h="28206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1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257</a:t>
                      </a:r>
                      <a:endParaRPr lang="is-IS" sz="24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1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0.89077</a:t>
                      </a:r>
                      <a:endParaRPr lang="nb-NO" sz="24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419061" cy="490330"/>
          </a:xfr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Current resume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21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0" t="8542" r="13696" b="16458"/>
          <a:stretch/>
        </p:blipFill>
        <p:spPr>
          <a:xfrm>
            <a:off x="5029200" y="0"/>
            <a:ext cx="5143501" cy="6858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535425"/>
              </p:ext>
            </p:extLst>
          </p:nvPr>
        </p:nvGraphicFramePr>
        <p:xfrm>
          <a:off x="914400" y="2478024"/>
          <a:ext cx="3302118" cy="187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66191"/>
                <a:gridCol w="2135927"/>
              </a:tblGrid>
              <a:tr h="525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ID</a:t>
                      </a:r>
                      <a:endParaRPr lang="en-US" sz="24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Cosine Similarity</a:t>
                      </a:r>
                      <a:endParaRPr lang="en-US" sz="24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</a:tr>
              <a:tr h="282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156</a:t>
                      </a:r>
                      <a:endParaRPr lang="en-US" sz="24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1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0.89467</a:t>
                      </a:r>
                      <a:endParaRPr lang="nb-NO" sz="24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282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149</a:t>
                      </a:r>
                      <a:endParaRPr lang="en-US" sz="24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>
                    <a:solidFill>
                      <a:srgbClr val="98D8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1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0.89316</a:t>
                      </a:r>
                      <a:endParaRPr lang="nb-NO" sz="24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>
                    <a:solidFill>
                      <a:srgbClr val="98D8CD"/>
                    </a:solidFill>
                  </a:tcPr>
                </a:tc>
              </a:tr>
              <a:tr h="28206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1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257</a:t>
                      </a:r>
                      <a:endParaRPr lang="is-IS" sz="24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1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0.89077</a:t>
                      </a:r>
                      <a:endParaRPr lang="nb-NO" sz="24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419061" cy="490330"/>
          </a:xfr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Current resume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96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1391</TotalTime>
  <Words>256</Words>
  <Application>Microsoft Macintosh PowerPoint</Application>
  <PresentationFormat>Widescreen</PresentationFormat>
  <Paragraphs>161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Courier</vt:lpstr>
      <vt:lpstr>Courier New</vt:lpstr>
      <vt:lpstr>Gill Sans MT</vt:lpstr>
      <vt:lpstr>Arial</vt:lpstr>
      <vt:lpstr>Parcel</vt:lpstr>
      <vt:lpstr>Tailored resumes</vt:lpstr>
      <vt:lpstr>Overview</vt:lpstr>
      <vt:lpstr>features</vt:lpstr>
      <vt:lpstr>K-Value</vt:lpstr>
      <vt:lpstr>clusters</vt:lpstr>
      <vt:lpstr>topics</vt:lpstr>
      <vt:lpstr>Comparison to  current resume:   mechanical engineer  </vt:lpstr>
      <vt:lpstr>Current resume</vt:lpstr>
      <vt:lpstr>Current resume</vt:lpstr>
      <vt:lpstr>Comparison to  updated resume:   data scientist</vt:lpstr>
      <vt:lpstr>Updated resume</vt:lpstr>
      <vt:lpstr>Updated resume</vt:lpstr>
      <vt:lpstr>Thank you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Bryant Biggs</dc:creator>
  <cp:lastModifiedBy>Microsoft Office User</cp:lastModifiedBy>
  <cp:revision>102</cp:revision>
  <dcterms:created xsi:type="dcterms:W3CDTF">2016-07-15T05:55:33Z</dcterms:created>
  <dcterms:modified xsi:type="dcterms:W3CDTF">2016-08-19T18:52:32Z</dcterms:modified>
</cp:coreProperties>
</file>