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1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1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1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70687" y="2973323"/>
            <a:ext cx="11654028" cy="982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9819" y="1437119"/>
            <a:ext cx="2540000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1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9819" y="1749692"/>
            <a:ext cx="9186545" cy="3756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1536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1227" y="830580"/>
            <a:ext cx="2753868" cy="829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9820" y="1762125"/>
            <a:ext cx="277495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0" spc="-5" dirty="0"/>
              <a:t>科</a:t>
            </a:r>
            <a:r>
              <a:rPr sz="2800" i="0" spc="5" dirty="0"/>
              <a:t>研</a:t>
            </a:r>
            <a:r>
              <a:rPr sz="2800" i="0" spc="-5" dirty="0"/>
              <a:t>成果：</a:t>
            </a:r>
            <a:endParaRPr sz="2800" i="0"/>
          </a:p>
        </p:txBody>
      </p:sp>
      <p:sp>
        <p:nvSpPr>
          <p:cNvPr id="5" name="object 5"/>
          <p:cNvSpPr txBox="1"/>
          <p:nvPr/>
        </p:nvSpPr>
        <p:spPr>
          <a:xfrm>
            <a:off x="1099819" y="2204677"/>
            <a:ext cx="10657205" cy="38080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0"/>
              </a:spcBef>
            </a:pPr>
            <a:r>
              <a:rPr sz="20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物</a:t>
            </a:r>
            <a:r>
              <a:rPr sz="2000" b="1" spc="-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联</a:t>
            </a:r>
            <a:r>
              <a:rPr sz="20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网技</a:t>
            </a:r>
            <a:r>
              <a:rPr sz="2000" b="1" spc="-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术</a:t>
            </a:r>
            <a:r>
              <a:rPr sz="2000" b="1" spc="5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6515" algn="just">
              <a:lnSpc>
                <a:spcPct val="111000"/>
              </a:lnSpc>
              <a:spcBef>
                <a:spcPts val="75"/>
              </a:spcBef>
            </a:pP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面向物联网领域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国家战略需求，研究工业物业联网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及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海洋立体监测网系统的互联协议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进行大规模物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联</a:t>
            </a:r>
            <a:r>
              <a:rPr sz="1800" b="1" spc="-1755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网 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系统的体系结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构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和软件模型设计工作，取得了国际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标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准、国家标准、学术专著等一系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列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成果，这些成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果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在 我国大型企业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集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团得到应用，互联了遍布于全国各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地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区制造工厂中的千余台传感设备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产生了显著的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经济 效益和良好的社会效益。“十二五”期间，本方向制定</a:t>
            </a:r>
            <a:r>
              <a:rPr sz="1800" b="1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-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EEE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国际标准一项，是我国高校专家主持制定的第 一项</a:t>
            </a:r>
            <a:r>
              <a:rPr sz="1800" b="1" spc="-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IEEE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标准。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0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海</a:t>
            </a:r>
            <a:r>
              <a:rPr sz="2000" b="1" spc="-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洋</a:t>
            </a:r>
            <a:r>
              <a:rPr sz="20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大数</a:t>
            </a:r>
            <a:r>
              <a:rPr sz="2000" b="1" spc="-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据</a:t>
            </a:r>
            <a:r>
              <a:rPr sz="2000" b="1" spc="5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6350">
              <a:lnSpc>
                <a:spcPts val="2400"/>
              </a:lnSpc>
              <a:spcBef>
                <a:spcPts val="90"/>
              </a:spcBef>
            </a:pPr>
            <a:r>
              <a:rPr sz="1800" b="1" spc="2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面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向</a:t>
            </a:r>
            <a:r>
              <a:rPr sz="1800" b="1" spc="2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国家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1800" b="1" spc="2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字海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洋</a:t>
            </a:r>
            <a:r>
              <a:rPr sz="1800" b="1" spc="2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建设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目</a:t>
            </a:r>
            <a:r>
              <a:rPr sz="1800" b="1" spc="2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标，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重</a:t>
            </a:r>
            <a:r>
              <a:rPr sz="1800" b="1" spc="2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点围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绕</a:t>
            </a:r>
            <a:r>
              <a:rPr sz="1800" b="1" spc="2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数字海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洋</a:t>
            </a:r>
            <a:r>
              <a:rPr sz="1800" b="1" spc="2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信息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获</a:t>
            </a:r>
            <a:r>
              <a:rPr sz="1800" b="1" spc="2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取、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智</a:t>
            </a:r>
            <a:r>
              <a:rPr sz="1800" b="1" spc="2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能计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算</a:t>
            </a:r>
            <a:r>
              <a:rPr sz="1800" b="1" spc="2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和标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准</a:t>
            </a:r>
            <a:r>
              <a:rPr sz="1800" b="1" spc="2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集成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等</a:t>
            </a:r>
            <a:r>
              <a:rPr sz="1800" b="1" spc="2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关键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环</a:t>
            </a:r>
            <a:r>
              <a:rPr sz="1800" b="1" spc="2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节开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展</a:t>
            </a:r>
            <a:r>
              <a:rPr sz="1800" b="1" spc="2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研究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在</a:t>
            </a:r>
            <a:r>
              <a:rPr sz="1800" b="1" spc="-1689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海 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洋</a:t>
            </a:r>
            <a:r>
              <a:rPr sz="1800" b="1" spc="2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立体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监</a:t>
            </a:r>
            <a:r>
              <a:rPr sz="1800" b="1" spc="2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测网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络</a:t>
            </a:r>
            <a:r>
              <a:rPr sz="1800" b="1" spc="2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、海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洋</a:t>
            </a:r>
            <a:r>
              <a:rPr sz="1800" b="1" spc="2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立体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通</a:t>
            </a:r>
            <a:r>
              <a:rPr sz="1800" b="1" spc="2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信等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1800" b="1" spc="2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字海洋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关</a:t>
            </a:r>
            <a:r>
              <a:rPr sz="1800" b="1" spc="2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键领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域</a:t>
            </a:r>
            <a:r>
              <a:rPr sz="1800" b="1" spc="2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取得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了</a:t>
            </a:r>
            <a:r>
              <a:rPr sz="1800" b="1" spc="2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多项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重</a:t>
            </a:r>
            <a:r>
              <a:rPr sz="1800" b="1" spc="2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要成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果</a:t>
            </a:r>
            <a:r>
              <a:rPr sz="1800" b="1" spc="2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，建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立</a:t>
            </a:r>
            <a:r>
              <a:rPr sz="1800" b="1" spc="2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了一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支</a:t>
            </a:r>
            <a:r>
              <a:rPr sz="1800" b="1" spc="2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国家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级</a:t>
            </a:r>
            <a:r>
              <a:rPr sz="1800" b="1" spc="2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海洋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信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息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技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术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领域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特色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学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术团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队</a:t>
            </a:r>
            <a:r>
              <a:rPr sz="1800" b="1" spc="-65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。“十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二五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”期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间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，本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方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向构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建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了国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内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首个数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字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海洋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网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格计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算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系统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为国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家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字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11000"/>
              </a:lnSpc>
              <a:spcBef>
                <a:spcPts val="15"/>
              </a:spcBef>
            </a:pP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海</a:t>
            </a:r>
            <a:r>
              <a:rPr sz="1800" b="1" spc="-15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洋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专项等</a:t>
            </a:r>
            <a:r>
              <a:rPr sz="1800" b="1" spc="-15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重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点项目</a:t>
            </a:r>
            <a:r>
              <a:rPr sz="1800" b="1" spc="-15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提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供了高</a:t>
            </a:r>
            <a:r>
              <a:rPr sz="1800" b="1" spc="-15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效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的并</a:t>
            </a:r>
            <a:r>
              <a:rPr sz="1800" b="1" spc="-95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行</a:t>
            </a:r>
            <a:r>
              <a:rPr sz="1800" b="1" spc="-15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计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算环境。</a:t>
            </a:r>
            <a:r>
              <a:rPr sz="1800" b="1" spc="-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2016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年，本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方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向获批青岛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市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混合现实与</a:t>
            </a:r>
            <a:r>
              <a:rPr sz="1800" b="1" spc="1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虚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拟海洋重点实</a:t>
            </a:r>
            <a:r>
              <a:rPr sz="1800" b="1" spc="-180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验 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室，成为国内虚拟现实领域独树一帜的创新团队。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309" y="989444"/>
            <a:ext cx="2540000" cy="3314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dirty="0"/>
              <a:t>水</a:t>
            </a:r>
            <a:r>
              <a:rPr i="0" spc="-10" dirty="0"/>
              <a:t>下</a:t>
            </a:r>
            <a:r>
              <a:rPr i="0" dirty="0"/>
              <a:t>视觉</a:t>
            </a:r>
            <a:r>
              <a:rPr i="0" spc="-10" dirty="0"/>
              <a:t>与</a:t>
            </a:r>
            <a:r>
              <a:rPr i="0" dirty="0"/>
              <a:t>智能</a:t>
            </a:r>
            <a:r>
              <a:rPr i="0" spc="-10" dirty="0"/>
              <a:t>控</a:t>
            </a:r>
            <a:r>
              <a:rPr i="0" dirty="0"/>
              <a:t>制</a:t>
            </a:r>
            <a:r>
              <a:rPr sz="1800" i="0" dirty="0"/>
              <a:t>：</a:t>
            </a:r>
            <a:endParaRPr sz="1800" i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82369" y="1453147"/>
            <a:ext cx="9186545" cy="5114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100"/>
              </a:spcBef>
            </a:pPr>
            <a:endParaRPr i="0" dirty="0"/>
          </a:p>
          <a:p>
            <a:pPr marL="12700" marR="5080">
              <a:lnSpc>
                <a:spcPct val="112000"/>
              </a:lnSpc>
              <a:spcBef>
                <a:spcPts val="100"/>
              </a:spcBef>
            </a:pPr>
            <a:r>
              <a:rPr i="0" dirty="0"/>
              <a:t>研究水下图像采集、图像处理、模式识别、高分辨率三维成像，同时研究以水下机器人、 </a:t>
            </a:r>
            <a:r>
              <a:rPr i="0" spc="-5" dirty="0">
                <a:latin typeface="Arial" panose="020B0604020202020204"/>
                <a:cs typeface="Arial" panose="020B0604020202020204"/>
              </a:rPr>
              <a:t>ROV</a:t>
            </a:r>
            <a:r>
              <a:rPr i="0" dirty="0"/>
              <a:t>、</a:t>
            </a:r>
            <a:r>
              <a:rPr i="0" spc="-5" dirty="0">
                <a:latin typeface="Arial" panose="020B0604020202020204"/>
                <a:cs typeface="Arial" panose="020B0604020202020204"/>
              </a:rPr>
              <a:t>AUV</a:t>
            </a:r>
            <a:r>
              <a:rPr i="0" dirty="0"/>
              <a:t>、海洋平台等为背景的最优控制系统，为国家海洋局、国土资源部提供服务。 “</a:t>
            </a:r>
            <a:r>
              <a:rPr i="0" spc="-15" dirty="0"/>
              <a:t>十二五”期间，</a:t>
            </a:r>
            <a:r>
              <a:rPr i="0" dirty="0"/>
              <a:t>本</a:t>
            </a:r>
            <a:r>
              <a:rPr i="0" spc="-15" dirty="0"/>
              <a:t>方向研发了</a:t>
            </a:r>
            <a:r>
              <a:rPr i="0" dirty="0"/>
              <a:t>全</a:t>
            </a:r>
            <a:r>
              <a:rPr i="0" spc="-15" dirty="0"/>
              <a:t>球首个分辨</a:t>
            </a:r>
            <a:r>
              <a:rPr i="0" dirty="0"/>
              <a:t>率</a:t>
            </a:r>
            <a:r>
              <a:rPr i="0" spc="-15" dirty="0"/>
              <a:t>达到</a:t>
            </a:r>
            <a:r>
              <a:rPr i="0" dirty="0"/>
              <a:t>毫</a:t>
            </a:r>
            <a:r>
              <a:rPr i="0" spc="-114" dirty="0"/>
              <a:t> </a:t>
            </a:r>
            <a:r>
              <a:rPr i="0" spc="-15" dirty="0"/>
              <a:t>米级的</a:t>
            </a:r>
            <a:r>
              <a:rPr i="0" dirty="0"/>
              <a:t>水</a:t>
            </a:r>
            <a:r>
              <a:rPr i="0" spc="-15" dirty="0"/>
              <a:t>下三维重建</a:t>
            </a:r>
            <a:r>
              <a:rPr i="0" dirty="0"/>
              <a:t>系</a:t>
            </a:r>
            <a:r>
              <a:rPr i="0" spc="-15" dirty="0"/>
              <a:t>统，在国家</a:t>
            </a:r>
            <a:r>
              <a:rPr i="0" dirty="0"/>
              <a:t>深</a:t>
            </a:r>
            <a:r>
              <a:rPr i="0" spc="-1745" dirty="0"/>
              <a:t>海 </a:t>
            </a:r>
            <a:r>
              <a:rPr i="0" dirty="0"/>
              <a:t>基地管理中心应用。同时，本方向还研发国际海事卫星全球应急视频通信系统</a:t>
            </a:r>
            <a:endParaRPr i="0" dirty="0"/>
          </a:p>
          <a:p>
            <a:pPr marL="12700" marR="21590">
              <a:lnSpc>
                <a:spcPct val="112000"/>
              </a:lnSpc>
            </a:pPr>
            <a:r>
              <a:rPr i="0" dirty="0"/>
              <a:t>，可为海洋领域的科研及生产提供可靠的定位及通信服务，已在全国多个应急通信单位实际</a:t>
            </a:r>
            <a:r>
              <a:rPr i="0" spc="-1839" dirty="0"/>
              <a:t>应 </a:t>
            </a:r>
            <a:r>
              <a:rPr i="0" dirty="0"/>
              <a:t>用。</a:t>
            </a:r>
            <a:endParaRPr i="0" dirty="0"/>
          </a:p>
          <a:p>
            <a:pPr marL="12700" marR="21590">
              <a:lnSpc>
                <a:spcPct val="112000"/>
              </a:lnSpc>
            </a:pPr>
            <a:endParaRPr i="0" dirty="0"/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000" i="0" dirty="0"/>
              <a:t>先</a:t>
            </a:r>
            <a:r>
              <a:rPr sz="2000" i="0" spc="-10" dirty="0"/>
              <a:t>进</a:t>
            </a:r>
            <a:r>
              <a:rPr sz="2000" i="0" dirty="0"/>
              <a:t>制造</a:t>
            </a:r>
            <a:r>
              <a:rPr sz="2000" i="0" spc="-10" dirty="0"/>
              <a:t>软</a:t>
            </a:r>
            <a:r>
              <a:rPr sz="2000" i="0" dirty="0"/>
              <a:t>件</a:t>
            </a:r>
            <a:r>
              <a:rPr sz="2000" i="0" spc="5" dirty="0"/>
              <a:t>：</a:t>
            </a:r>
            <a:endParaRPr sz="2000" i="0" spc="5" dirty="0"/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sz="2000" i="0"/>
          </a:p>
          <a:p>
            <a:pPr marL="12700" marR="21590" algn="just">
              <a:lnSpc>
                <a:spcPts val="2400"/>
              </a:lnSpc>
              <a:spcBef>
                <a:spcPts val="80"/>
              </a:spcBef>
            </a:pPr>
            <a:r>
              <a:rPr i="0" dirty="0"/>
              <a:t>面向国家家电产业基地建设等地方重大产业发展需求，重点开展了数字家庭智能计算、智能</a:t>
            </a:r>
            <a:r>
              <a:rPr i="0" spc="-1839" dirty="0"/>
              <a:t>网 </a:t>
            </a:r>
            <a:r>
              <a:rPr i="0" dirty="0"/>
              <a:t>关和嵌入式软件等新一代工业软件核心关键技术的研究工作，在产学研方面取得了重要进展 ，建成了一支国家级工业软件领域的特色学术团队。“十二五”期间，本方向为著名企业</a:t>
            </a:r>
            <a:endParaRPr i="0" dirty="0"/>
          </a:p>
          <a:p>
            <a:pPr marL="12700" marR="21590">
              <a:lnSpc>
                <a:spcPts val="2410"/>
              </a:lnSpc>
            </a:pPr>
            <a:r>
              <a:rPr i="0" dirty="0"/>
              <a:t>如海尔、海信、潍柴动力等知名公司实施精益制造系统，为企业构建统一集成、可扩展、安</a:t>
            </a:r>
            <a:r>
              <a:rPr i="0" spc="-1839" dirty="0"/>
              <a:t>全 </a:t>
            </a:r>
            <a:r>
              <a:rPr i="0" dirty="0"/>
              <a:t>可靠的物联网精益制造生产线整体框架，累计经济效益超过</a:t>
            </a:r>
            <a:r>
              <a:rPr i="0" spc="-5" dirty="0">
                <a:latin typeface="Arial" panose="020B0604020202020204"/>
                <a:cs typeface="Arial" panose="020B0604020202020204"/>
              </a:rPr>
              <a:t>20</a:t>
            </a:r>
            <a:r>
              <a:rPr i="0" dirty="0"/>
              <a:t>亿元。</a:t>
            </a:r>
            <a:endParaRPr i="0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11689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4336" y="1406652"/>
            <a:ext cx="1501139" cy="4648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9819" y="2195459"/>
            <a:ext cx="906272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00" i="0" dirty="0"/>
              <a:t>洪峰老师在</a:t>
            </a:r>
            <a:r>
              <a:rPr sz="1800" i="0" spc="-5" dirty="0"/>
              <a:t> </a:t>
            </a:r>
            <a:r>
              <a:rPr sz="1800" i="0" spc="-5" dirty="0">
                <a:latin typeface="Arial" panose="020B0604020202020204"/>
                <a:cs typeface="Arial" panose="020B0604020202020204"/>
              </a:rPr>
              <a:t>underwater</a:t>
            </a:r>
            <a:r>
              <a:rPr sz="1800" i="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800" i="0" spc="-5" dirty="0">
                <a:latin typeface="Arial" panose="020B0604020202020204"/>
                <a:cs typeface="Arial" panose="020B0604020202020204"/>
              </a:rPr>
              <a:t>sensor</a:t>
            </a:r>
            <a:r>
              <a:rPr sz="1800" i="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800" i="0" spc="-5" dirty="0">
                <a:latin typeface="Arial" panose="020B0604020202020204"/>
                <a:cs typeface="Arial" panose="020B0604020202020204"/>
              </a:rPr>
              <a:t>networks</a:t>
            </a:r>
            <a:r>
              <a:rPr sz="1800" i="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800" i="0" dirty="0"/>
              <a:t>方面取得重大成就</a:t>
            </a:r>
            <a:r>
              <a:rPr sz="1800" i="0" spc="-155" dirty="0"/>
              <a:t>，</a:t>
            </a:r>
            <a:r>
              <a:rPr sz="1850" i="0" spc="-815" dirty="0"/>
              <a:t>并于国际学术期刊发表</a:t>
            </a:r>
            <a:r>
              <a:rPr sz="1850" i="0" spc="-50" dirty="0"/>
              <a:t>。</a:t>
            </a:r>
            <a:endParaRPr sz="1850" i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9819" y="3369690"/>
            <a:ext cx="9347835" cy="284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20</a:t>
            </a:r>
            <a:r>
              <a:rPr sz="1800" b="1" spc="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10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级计算机科学与技术专业的陈绍钦、陈文利、方丽华、陈飞</a:t>
            </a:r>
            <a:r>
              <a:rPr sz="1800" b="1" spc="-1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4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名同学的作品《塔式太阳能</a:t>
            </a:r>
            <a:r>
              <a:rPr sz="1800" b="1" spc="-1825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热 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发电系统定日镜反馈调节器》获“</a:t>
            </a:r>
            <a:r>
              <a:rPr sz="1800" b="1" spc="-4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蓝湾科技杯”第一届全国大学生物联网软件应用创新大赛 一等奖。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2010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级计算机科学与技术包莹莹同学获国际基因工程机器大赛金奖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205740">
              <a:lnSpc>
                <a:spcPct val="111000"/>
              </a:lnSpc>
              <a:spcBef>
                <a:spcPts val="2150"/>
              </a:spcBef>
            </a:pPr>
            <a:r>
              <a:rPr sz="1800" b="1" spc="-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2011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级计算机应用技术专业刘超同学被</a:t>
            </a:r>
            <a:r>
              <a:rPr sz="1800" b="1" spc="-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IEEE</a:t>
            </a:r>
            <a:r>
              <a:rPr sz="1800" b="1" spc="-2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Standards</a:t>
            </a:r>
            <a:r>
              <a:rPr sz="1800" b="1" spc="-1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Association</a:t>
            </a:r>
            <a:r>
              <a:rPr sz="1800" b="1" spc="-1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授予“杰出贡献奖”</a:t>
            </a:r>
            <a:r>
              <a:rPr sz="1800" b="1" spc="-1739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并 </a:t>
            </a:r>
            <a:r>
              <a:rPr sz="1800" b="1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获“山东省优秀科技创新成果”一等奖。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3480" y="2927604"/>
            <a:ext cx="1491995" cy="464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12192000" cy="1168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5083" y="1406652"/>
            <a:ext cx="7815072" cy="48615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168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88770" y="803275"/>
            <a:ext cx="829500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dirty="0"/>
              <a:t>我系张焱宇同学作为演讲嘉宾参加中国互联网安全领袖峰会</a:t>
            </a:r>
            <a:endParaRPr sz="2400" i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4227" y="1272539"/>
            <a:ext cx="7630668" cy="49377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168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81505" y="742315"/>
            <a:ext cx="834136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dirty="0"/>
              <a:t>我系同学参加</a:t>
            </a:r>
            <a:r>
              <a:rPr sz="2400" i="0" spc="-5" dirty="0">
                <a:latin typeface="Arial" panose="020B0604020202020204"/>
                <a:cs typeface="Arial" panose="020B0604020202020204"/>
              </a:rPr>
              <a:t>360</a:t>
            </a:r>
            <a:r>
              <a:rPr sz="2400" i="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400" i="0" spc="-5" dirty="0">
                <a:latin typeface="Arial" panose="020B0604020202020204"/>
                <a:cs typeface="Arial" panose="020B0604020202020204"/>
              </a:rPr>
              <a:t>IoT</a:t>
            </a:r>
            <a:r>
              <a:rPr sz="2400" i="0" dirty="0"/>
              <a:t>破解大奖赛夺冠，并获</a:t>
            </a:r>
            <a:r>
              <a:rPr sz="2400" i="0" spc="-5" dirty="0">
                <a:latin typeface="Arial" panose="020B0604020202020204"/>
                <a:cs typeface="Arial" panose="020B0604020202020204"/>
              </a:rPr>
              <a:t>360</a:t>
            </a:r>
            <a:r>
              <a:rPr sz="2400" i="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400" i="0" spc="-5" dirty="0">
                <a:latin typeface="Arial" panose="020B0604020202020204"/>
                <a:cs typeface="Arial" panose="020B0604020202020204"/>
              </a:rPr>
              <a:t>SRC</a:t>
            </a:r>
            <a:r>
              <a:rPr sz="2400" i="0" dirty="0"/>
              <a:t>致谢</a:t>
            </a:r>
            <a:endParaRPr sz="2400" i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0660" y="1604772"/>
            <a:ext cx="7915656" cy="45293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168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89380" y="817245"/>
            <a:ext cx="907288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dirty="0"/>
              <a:t>中国海洋大学战队荣获“黄鹤杯”</a:t>
            </a:r>
            <a:r>
              <a:rPr sz="2400" i="0" spc="-10" dirty="0">
                <a:latin typeface="Arial" panose="020B0604020202020204"/>
                <a:cs typeface="Arial" panose="020B0604020202020204"/>
              </a:rPr>
              <a:t>RH</a:t>
            </a:r>
            <a:r>
              <a:rPr sz="2400" i="0" spc="15" dirty="0">
                <a:latin typeface="Arial" panose="020B0604020202020204"/>
                <a:cs typeface="Arial" panose="020B0604020202020204"/>
              </a:rPr>
              <a:t>G</a:t>
            </a:r>
            <a:r>
              <a:rPr sz="2400" i="0" dirty="0"/>
              <a:t>机器人网络安全大赛季军</a:t>
            </a:r>
            <a:endParaRPr sz="2400" i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0244" y="1524000"/>
            <a:ext cx="8170164" cy="45979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168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44930" y="871855"/>
            <a:ext cx="785050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dirty="0"/>
              <a:t>计算机系代表队参加水下机器人目标抓取大赛获佳绩。</a:t>
            </a:r>
            <a:endParaRPr sz="2400" i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1208</Words>
  <Application>WPS 演示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</vt:lpstr>
      <vt:lpstr>Times New Roman</vt:lpstr>
      <vt:lpstr>Calibri</vt:lpstr>
      <vt:lpstr>Arial Unicode MS</vt:lpstr>
      <vt:lpstr>Office Theme</vt:lpstr>
      <vt:lpstr>科研成果：</vt:lpstr>
      <vt:lpstr>水下视觉与智能控制：</vt:lpstr>
      <vt:lpstr>洪峰老师在 underwater sensor networks 方面取得重大成就，并于国际学术期刊发表。</vt:lpstr>
      <vt:lpstr>我系张焱宇同学作为演讲嘉宾参加中国互联网安全领袖峰会</vt:lpstr>
      <vt:lpstr>我系同学参加360 IoT破解大奖赛夺冠，并获360 SRC致谢</vt:lpstr>
      <vt:lpstr>中国海洋大学战队荣获“黄鹤杯”RHG机器人网络安全大赛季军</vt:lpstr>
      <vt:lpstr>计算机系代表队参加水下机器人目标抓取大赛获佳绩。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科研成果：</dc:title>
  <dc:creator>Administrator</dc:creator>
  <cp:lastModifiedBy>✘星夜∑修罗✘</cp:lastModifiedBy>
  <cp:revision>2</cp:revision>
  <dcterms:created xsi:type="dcterms:W3CDTF">2019-10-28T09:23:32Z</dcterms:created>
  <dcterms:modified xsi:type="dcterms:W3CDTF">2019-10-28T09:23:50Z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2019-10-28T00:00:00Z</vt:filetime>
  </property>
  <property fmtid="{D5CDD505-2E9C-101B-9397-08002B2CF9AE}" pid="3" name="Creator">
    <vt:lpwstr>WPS 文字</vt:lpwstr>
  </property>
  <property fmtid="{D5CDD505-2E9C-101B-9397-08002B2CF9AE}" pid="4" name="LastSaved">
    <vt:filetime>2019-10-28T00:00:00Z</vt:filetime>
  </property>
  <property fmtid="{D5CDD505-2E9C-101B-9397-08002B2CF9AE}" pid="5" name="KSOProductBuildVer">
    <vt:lpwstr>2052-11.1.0.8976</vt:lpwstr>
  </property>
</Properties>
</file>