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ctiveX/activeX1.bin" ContentType="application/vnd.ms-office.activeX"/>
  <Override PartName="/ppt/activeX/activeX1.xml" ContentType="application/vnd.ms-office.activeX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2" r:id="rId7"/>
    <p:sldId id="263" r:id="rId8"/>
    <p:sldId id="28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3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CFCE-5CA2-4231-88BB-EDDFCBDDF9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D185-74DB-492A-BF3C-728ED759C0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CFCE-5CA2-4231-88BB-EDDFCBDDF9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D185-74DB-492A-BF3C-728ED759C0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CFCE-5CA2-4231-88BB-EDDFCBDDF9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D185-74DB-492A-BF3C-728ED759C0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CFCE-5CA2-4231-88BB-EDDFCBDDF9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D185-74DB-492A-BF3C-728ED759C0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CFCE-5CA2-4231-88BB-EDDFCBDDF9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D185-74DB-492A-BF3C-728ED759C0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CFCE-5CA2-4231-88BB-EDDFCBDDF9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D185-74DB-492A-BF3C-728ED759C0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CFCE-5CA2-4231-88BB-EDDFCBDDF9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D185-74DB-492A-BF3C-728ED759C0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CFCE-5CA2-4231-88BB-EDDFCBDDF9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D185-74DB-492A-BF3C-728ED759C0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CFCE-5CA2-4231-88BB-EDDFCBDDF9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D185-74DB-492A-BF3C-728ED759C0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CFCE-5CA2-4231-88BB-EDDFCBDDF9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D185-74DB-492A-BF3C-728ED759C0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CFCE-5CA2-4231-88BB-EDDFCBDDF9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D185-74DB-492A-BF3C-728ED759C0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ACFCE-5CA2-4231-88BB-EDDFCBDDF9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2D185-74DB-492A-BF3C-728ED759C00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wmf"/><Relationship Id="rId2" Type="http://schemas.openxmlformats.org/officeDocument/2006/relationships/control" Target="../activeX/activeX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66" y="0"/>
            <a:ext cx="12192000" cy="684525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40002" y="1099297"/>
            <a:ext cx="3431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latin typeface="华文行楷" panose="02010800040101010101" pitchFamily="2" charset="-122"/>
                <a:ea typeface="华文行楷" panose="02010800040101010101" pitchFamily="2" charset="-122"/>
              </a:rPr>
              <a:t>Team one</a:t>
            </a:r>
            <a:endParaRPr lang="zh-CN" altLang="en-US" sz="8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21404" y="4706669"/>
            <a:ext cx="1534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王明鑫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9912" y="3532517"/>
            <a:ext cx="21120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dirty="0">
                <a:latin typeface="华文行楷" panose="02010800040101010101" pitchFamily="2" charset="-122"/>
                <a:ea typeface="华文行楷" panose="02010800040101010101" pitchFamily="2" charset="-122"/>
              </a:rPr>
              <a:t>We are:</a:t>
            </a:r>
            <a:endParaRPr lang="zh-CN" altLang="en-US" sz="6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99997" y="3843139"/>
            <a:ext cx="1391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田超云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32894" y="3843139"/>
            <a:ext cx="127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吴昌伟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84146" y="3864905"/>
            <a:ext cx="99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骆 萧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84146" y="470666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王观山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40291" y="4706669"/>
            <a:ext cx="1261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黄逸飞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25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750"/>
                            </p:stCondLst>
                            <p:childTnLst>
                              <p:par>
                                <p:cTn id="29" presetID="26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892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78725" y="1366886"/>
            <a:ext cx="43003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华文琥珀" panose="02010800040101010101" pitchFamily="2" charset="-122"/>
                <a:ea typeface="华文琥珀" panose="02010800040101010101" pitchFamily="2" charset="-122"/>
              </a:rPr>
              <a:t>给定一个非负整数数列，判定是否可简单图画，如若可以，显示出一个简单图</a:t>
            </a:r>
            <a:br>
              <a:rPr lang="zh-CN" altLang="en-US" sz="2400" dirty="0"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endParaRPr lang="zh-CN" altLang="en-US" sz="24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4116" y="1366886"/>
            <a:ext cx="4100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Arial Black" panose="020B0A04020102020204" pitchFamily="34" charset="0"/>
              </a:rPr>
              <a:t>实验题目</a:t>
            </a:r>
            <a:endParaRPr lang="zh-CN" altLang="en-US" sz="40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56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3316" y="531771"/>
            <a:ext cx="1847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实验原理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5723755" y="2823852"/>
            <a:ext cx="56038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设非负整数列</a:t>
            </a:r>
            <a:r>
              <a:rPr lang="en-US" altLang="zh-CN" sz="2800" dirty="0"/>
              <a:t>d=</a:t>
            </a:r>
            <a:r>
              <a:rPr lang="zh-CN" altLang="en-US" sz="2800" dirty="0"/>
              <a:t>（</a:t>
            </a:r>
            <a:r>
              <a:rPr lang="en-US" altLang="zh-CN" sz="2800" dirty="0"/>
              <a:t>d1,d2,,,,,,dn</a:t>
            </a:r>
            <a:r>
              <a:rPr lang="zh-CN" altLang="en-US" sz="2800" dirty="0"/>
              <a:t>）</a:t>
            </a:r>
            <a:r>
              <a:rPr lang="en-US" altLang="zh-CN" sz="2800" dirty="0"/>
              <a:t>,</a:t>
            </a:r>
            <a:endParaRPr lang="en-US" altLang="zh-CN" sz="2800" dirty="0"/>
          </a:p>
          <a:p>
            <a:r>
              <a:rPr lang="en-US" altLang="zh-CN" sz="2800" dirty="0"/>
              <a:t>d1+d2+……</a:t>
            </a:r>
            <a:r>
              <a:rPr lang="en-US" altLang="zh-CN" sz="2800" dirty="0" err="1"/>
              <a:t>dn</a:t>
            </a:r>
            <a:r>
              <a:rPr lang="en-US" altLang="zh-CN" sz="2800" dirty="0"/>
              <a:t>=0</a:t>
            </a:r>
            <a:r>
              <a:rPr lang="zh-CN" altLang="en-US" sz="2800" dirty="0"/>
              <a:t>（</a:t>
            </a:r>
            <a:r>
              <a:rPr lang="en-US" altLang="zh-CN" sz="2800" dirty="0"/>
              <a:t>mod 2</a:t>
            </a:r>
            <a:r>
              <a:rPr lang="zh-CN" altLang="en-US" sz="2800" dirty="0"/>
              <a:t>）序列排成不增序，即</a:t>
            </a:r>
            <a:r>
              <a:rPr lang="en-US" altLang="zh-CN" sz="2800" dirty="0"/>
              <a:t>d1&gt;=d2&gt;=……&gt;=</a:t>
            </a:r>
            <a:r>
              <a:rPr lang="en-US" altLang="zh-CN" sz="2800" dirty="0" err="1"/>
              <a:t>dn</a:t>
            </a:r>
            <a:r>
              <a:rPr lang="zh-CN" altLang="en-US" sz="2800" dirty="0"/>
              <a:t>，则</a:t>
            </a:r>
            <a:r>
              <a:rPr lang="en-US" altLang="zh-CN" sz="2800" dirty="0"/>
              <a:t>d</a:t>
            </a:r>
            <a:r>
              <a:rPr lang="zh-CN" altLang="en-US" sz="2800" dirty="0"/>
              <a:t>可简单图化当且仅当</a:t>
            </a:r>
            <a:r>
              <a:rPr lang="en-US" altLang="zh-CN" sz="2800" dirty="0"/>
              <a:t>d’={d2-1</a:t>
            </a:r>
            <a:r>
              <a:rPr lang="zh-CN" altLang="en-US" sz="2800" dirty="0"/>
              <a:t>，</a:t>
            </a:r>
            <a:r>
              <a:rPr lang="en-US" altLang="zh-CN" sz="2800" dirty="0"/>
              <a:t>d3-1</a:t>
            </a:r>
            <a:r>
              <a:rPr lang="zh-CN" altLang="en-US" sz="2800" dirty="0"/>
              <a:t>，</a:t>
            </a:r>
            <a:r>
              <a:rPr lang="en-US" altLang="zh-CN" sz="2800" dirty="0"/>
              <a:t>……d(d1+1)-1</a:t>
            </a:r>
            <a:r>
              <a:rPr lang="zh-CN" altLang="en-US" sz="2800" dirty="0"/>
              <a:t>， </a:t>
            </a:r>
            <a:r>
              <a:rPr lang="en-US" altLang="zh-CN" sz="2800" dirty="0"/>
              <a:t>d(d1+2)</a:t>
            </a:r>
            <a:r>
              <a:rPr lang="zh-CN" altLang="en-US" sz="2800" dirty="0"/>
              <a:t>，</a:t>
            </a:r>
            <a:r>
              <a:rPr lang="en-US" altLang="zh-CN" sz="2800" dirty="0"/>
              <a:t>d(d1+3)</a:t>
            </a:r>
            <a:r>
              <a:rPr lang="zh-CN" altLang="en-US" sz="2800" dirty="0"/>
              <a:t>，</a:t>
            </a:r>
            <a:r>
              <a:rPr lang="en-US" altLang="zh-CN" sz="2800" dirty="0"/>
              <a:t>……</a:t>
            </a:r>
            <a:r>
              <a:rPr lang="en-US" altLang="zh-CN" sz="2800" dirty="0" err="1"/>
              <a:t>dn</a:t>
            </a:r>
            <a:r>
              <a:rPr lang="en-US" altLang="zh-CN" sz="2800" dirty="0"/>
              <a:t>}</a:t>
            </a:r>
            <a:r>
              <a:rPr lang="zh-CN" altLang="en-US" sz="2800" dirty="0"/>
              <a:t>可简单图化。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62433" y="933254"/>
            <a:ext cx="8333295" cy="457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464" y="0"/>
            <a:ext cx="12325464" cy="699964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2138" y="616509"/>
            <a:ext cx="449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Arial Black" panose="020B0A04020102020204" pitchFamily="34" charset="0"/>
              </a:rPr>
              <a:t>实现代码讲解</a:t>
            </a:r>
            <a:endParaRPr lang="zh-CN" altLang="en-US" sz="5400" dirty="0">
              <a:latin typeface="Arial Black" panose="020B0A04020102020204" pitchFamily="34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31" name="" r:id="rId2" imgW="10953750" imgH="4699635"/>
        </mc:Choice>
        <mc:Fallback>
          <p:control name="" r:id="rId2" imgW="10953750" imgH="4699635">
            <p:pic>
              <p:nvPicPr>
                <p:cNvPr id="0" name="TextBox1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9369" y="1865474"/>
                  <a:ext cx="10953750" cy="4699635"/>
                </a:xfrm>
                <a:prstGeom prst="rect">
                  <a:avLst/>
                </a:prstGeom>
              </p:spPr>
            </p:pic>
          </p:control>
        </mc:Fallback>
      </mc:AlternateContent>
    </p:controls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456"/>
            <a:ext cx="12192000" cy="6845254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38320" y="1123365"/>
          <a:ext cx="769017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363"/>
                <a:gridCol w="1308163"/>
                <a:gridCol w="1308163"/>
                <a:gridCol w="1308163"/>
                <a:gridCol w="1308163"/>
                <a:gridCol w="1308163"/>
              </a:tblGrid>
              <a:tr h="249906">
                <a:tc>
                  <a:txBody>
                    <a:bodyPr/>
                    <a:lstStyle/>
                    <a:p>
                      <a:r>
                        <a:rPr lang="en-US" altLang="zh-CN" dirty="0"/>
                        <a:t>5 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249906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07243" y="2382671"/>
          <a:ext cx="652125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251"/>
                <a:gridCol w="1304251"/>
                <a:gridCol w="1304251"/>
                <a:gridCol w="1304251"/>
                <a:gridCol w="1304251"/>
              </a:tblGrid>
              <a:tr h="324976">
                <a:tc>
                  <a:txBody>
                    <a:bodyPr/>
                    <a:lstStyle/>
                    <a:p>
                      <a:r>
                        <a:rPr lang="en-US" altLang="zh-CN" dirty="0"/>
                        <a:t>3-1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1-1</a:t>
                      </a:r>
                      <a:endParaRPr lang="zh-CN" altLang="en-US" dirty="0"/>
                    </a:p>
                  </a:txBody>
                  <a:tcPr/>
                </a:tc>
              </a:tr>
              <a:tr h="329489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892982" y="3741922"/>
          <a:ext cx="513551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879"/>
                <a:gridCol w="1283879"/>
                <a:gridCol w="1283879"/>
                <a:gridCol w="1283879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2-1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183409" y="4902600"/>
          <a:ext cx="385347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490"/>
                <a:gridCol w="1284490"/>
                <a:gridCol w="128449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930977" y="286280"/>
            <a:ext cx="187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琥珀" panose="02010800040101010101" pitchFamily="2" charset="-122"/>
                <a:ea typeface="华文琥珀" panose="02010800040101010101" pitchFamily="2" charset="-122"/>
              </a:rPr>
              <a:t>画简单图</a:t>
            </a:r>
            <a:endParaRPr lang="zh-CN" altLang="en-US" sz="2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839"/>
            <a:ext cx="12192000" cy="6824676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217623" y="1124469"/>
          <a:ext cx="8029546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43021"/>
                <a:gridCol w="1377305"/>
                <a:gridCol w="1377305"/>
                <a:gridCol w="1377305"/>
                <a:gridCol w="1377305"/>
                <a:gridCol w="13773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393238" y="1971204"/>
          <a:ext cx="4128942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85741"/>
                <a:gridCol w="1442301"/>
                <a:gridCol w="1300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721020" y="2615301"/>
          <a:ext cx="1442301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23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522180" y="2583678"/>
          <a:ext cx="1346026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460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六边形 6"/>
          <p:cNvSpPr/>
          <p:nvPr/>
        </p:nvSpPr>
        <p:spPr>
          <a:xfrm>
            <a:off x="3036477" y="2604198"/>
            <a:ext cx="320511" cy="266307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六边形 7"/>
          <p:cNvSpPr/>
          <p:nvPr/>
        </p:nvSpPr>
        <p:spPr>
          <a:xfrm>
            <a:off x="1489437" y="3717240"/>
            <a:ext cx="348791" cy="290965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六边形 8"/>
          <p:cNvSpPr/>
          <p:nvPr/>
        </p:nvSpPr>
        <p:spPr>
          <a:xfrm rot="10800000" flipV="1">
            <a:off x="4548432" y="5249944"/>
            <a:ext cx="329937" cy="257513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六边形 9"/>
          <p:cNvSpPr/>
          <p:nvPr/>
        </p:nvSpPr>
        <p:spPr>
          <a:xfrm>
            <a:off x="4529578" y="3724614"/>
            <a:ext cx="348791" cy="283591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六边形 10"/>
          <p:cNvSpPr/>
          <p:nvPr/>
        </p:nvSpPr>
        <p:spPr>
          <a:xfrm>
            <a:off x="1423448" y="5216493"/>
            <a:ext cx="348791" cy="290965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" name="六边形 11"/>
          <p:cNvSpPr/>
          <p:nvPr/>
        </p:nvSpPr>
        <p:spPr>
          <a:xfrm rot="10800000" flipV="1">
            <a:off x="3036476" y="6103821"/>
            <a:ext cx="413733" cy="266307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10" idx="2"/>
            <a:endCxn id="12" idx="4"/>
          </p:cNvCxnSpPr>
          <p:nvPr/>
        </p:nvCxnSpPr>
        <p:spPr>
          <a:xfrm flipH="1">
            <a:off x="3383632" y="4008205"/>
            <a:ext cx="1216844" cy="2095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7" idx="1"/>
            <a:endCxn id="10" idx="4"/>
          </p:cNvCxnSpPr>
          <p:nvPr/>
        </p:nvCxnSpPr>
        <p:spPr>
          <a:xfrm>
            <a:off x="3290411" y="2870505"/>
            <a:ext cx="1310065" cy="85410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7" idx="1"/>
            <a:endCxn id="9" idx="5"/>
          </p:cNvCxnSpPr>
          <p:nvPr/>
        </p:nvCxnSpPr>
        <p:spPr>
          <a:xfrm>
            <a:off x="3290411" y="2870505"/>
            <a:ext cx="1322399" cy="237943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5"/>
            <a:endCxn id="7" idx="3"/>
          </p:cNvCxnSpPr>
          <p:nvPr/>
        </p:nvCxnSpPr>
        <p:spPr>
          <a:xfrm flipV="1">
            <a:off x="1765487" y="2737352"/>
            <a:ext cx="1270990" cy="9798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8" idx="0"/>
            <a:endCxn id="10" idx="3"/>
          </p:cNvCxnSpPr>
          <p:nvPr/>
        </p:nvCxnSpPr>
        <p:spPr>
          <a:xfrm>
            <a:off x="1838228" y="3862723"/>
            <a:ext cx="2691350" cy="36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8" idx="1"/>
            <a:endCxn id="9" idx="0"/>
          </p:cNvCxnSpPr>
          <p:nvPr/>
        </p:nvCxnSpPr>
        <p:spPr>
          <a:xfrm>
            <a:off x="1765487" y="4008205"/>
            <a:ext cx="2782945" cy="13704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8" idx="2"/>
          </p:cNvCxnSpPr>
          <p:nvPr/>
        </p:nvCxnSpPr>
        <p:spPr>
          <a:xfrm>
            <a:off x="1562178" y="4008205"/>
            <a:ext cx="1474886" cy="20919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8" idx="2"/>
            <a:endCxn id="11" idx="4"/>
          </p:cNvCxnSpPr>
          <p:nvPr/>
        </p:nvCxnSpPr>
        <p:spPr>
          <a:xfrm flipH="1">
            <a:off x="1496189" y="4008205"/>
            <a:ext cx="65989" cy="12082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405694" y="2556183"/>
            <a:ext cx="28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1096422" y="3697670"/>
            <a:ext cx="28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4962445" y="3704740"/>
            <a:ext cx="28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917500" y="5230304"/>
            <a:ext cx="3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423557" y="6100135"/>
            <a:ext cx="28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1781667" y="5212807"/>
            <a:ext cx="28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>
            <p:custDataLst>
              <p:tags r:id="rId1"/>
            </p:custDataLst>
          </p:nvPr>
        </p:nvSpPr>
        <p:spPr>
          <a:xfrm rot="225092">
            <a:off x="3321489" y="3210656"/>
            <a:ext cx="5542927" cy="92822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9" name="矩形 58"/>
          <p:cNvSpPr/>
          <p:nvPr>
            <p:custDataLst>
              <p:tags r:id="rId2"/>
            </p:custDataLst>
          </p:nvPr>
        </p:nvSpPr>
        <p:spPr>
          <a:xfrm rot="21197296">
            <a:off x="3955198" y="2008232"/>
            <a:ext cx="4275508" cy="92619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0" name="矩形 59"/>
          <p:cNvSpPr/>
          <p:nvPr>
            <p:custDataLst>
              <p:tags r:id="rId3"/>
            </p:custDataLst>
          </p:nvPr>
        </p:nvSpPr>
        <p:spPr>
          <a:xfrm rot="225092">
            <a:off x="3215872" y="3080663"/>
            <a:ext cx="5544957" cy="926191"/>
          </a:xfrm>
          <a:prstGeom prst="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4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>
            <p:custDataLst>
              <p:tags r:id="rId4"/>
            </p:custDataLst>
          </p:nvPr>
        </p:nvSpPr>
        <p:spPr>
          <a:xfrm rot="21197296">
            <a:off x="3849581" y="1790273"/>
            <a:ext cx="4277538" cy="92822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>
            <a:outerShdw blurRad="25400" dist="127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8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</a:t>
            </a:r>
            <a:endParaRPr lang="zh-CN" altLang="en-US" sz="4800" dirty="0">
              <a:solidFill>
                <a:srgbClr val="FFFF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MH" val="20170612003741"/>
  <p:tag name="MH_LIBRARY" val="GRAPHIC"/>
  <p:tag name="MH_ORDER" val="Rectangle 5"/>
</p:tagLst>
</file>

<file path=ppt/tags/tag2.xml><?xml version="1.0" encoding="utf-8"?>
<p:tagLst xmlns:p="http://schemas.openxmlformats.org/presentationml/2006/main">
  <p:tag name="MH" val="20170612003741"/>
  <p:tag name="MH_LIBRARY" val="GRAPHIC"/>
  <p:tag name="MH_ORDER" val="Rectangle 3"/>
</p:tagLst>
</file>

<file path=ppt/tags/tag3.xml><?xml version="1.0" encoding="utf-8"?>
<p:tagLst xmlns:p="http://schemas.openxmlformats.org/presentationml/2006/main">
  <p:tag name="MH" val="20170612003741"/>
  <p:tag name="MH_LIBRARY" val="GRAPHIC"/>
  <p:tag name="MH_ORDER" val="Rectangle 4"/>
</p:tagLst>
</file>

<file path=ppt/tags/tag4.xml><?xml version="1.0" encoding="utf-8"?>
<p:tagLst xmlns:p="http://schemas.openxmlformats.org/presentationml/2006/main">
  <p:tag name="MH" val="20170612003741"/>
  <p:tag name="MH_LIBRARY" val="GRAPHIC"/>
  <p:tag name="MH_ORDER" val="Rectangle 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WPS 演示</Application>
  <PresentationFormat>宽屏</PresentationFormat>
  <Paragraphs>151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华文行楷</vt:lpstr>
      <vt:lpstr>华文琥珀</vt:lpstr>
      <vt:lpstr>Arial Black</vt:lpstr>
      <vt:lpstr>微软雅黑</vt:lpstr>
      <vt:lpstr>Verdana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不加糖的苦咖啡（计，超）</cp:lastModifiedBy>
  <cp:revision>21</cp:revision>
  <dcterms:created xsi:type="dcterms:W3CDTF">2019-03-24T11:09:00Z</dcterms:created>
  <dcterms:modified xsi:type="dcterms:W3CDTF">2019-03-24T14:55:51Z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