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73" r:id="rId1"/>
    <p:sldMasterId id="2147484381" r:id="rId2"/>
  </p:sldMasterIdLst>
  <p:notesMasterIdLst>
    <p:notesMasterId r:id="rId42"/>
  </p:notesMasterIdLst>
  <p:sldIdLst>
    <p:sldId id="256" r:id="rId3"/>
    <p:sldId id="257" r:id="rId4"/>
    <p:sldId id="276" r:id="rId5"/>
    <p:sldId id="258" r:id="rId6"/>
    <p:sldId id="259" r:id="rId7"/>
    <p:sldId id="270" r:id="rId8"/>
    <p:sldId id="260" r:id="rId9"/>
    <p:sldId id="261" r:id="rId10"/>
    <p:sldId id="275" r:id="rId11"/>
    <p:sldId id="288" r:id="rId12"/>
    <p:sldId id="268" r:id="rId13"/>
    <p:sldId id="272" r:id="rId14"/>
    <p:sldId id="283" r:id="rId15"/>
    <p:sldId id="273" r:id="rId16"/>
    <p:sldId id="284" r:id="rId17"/>
    <p:sldId id="290" r:id="rId18"/>
    <p:sldId id="299" r:id="rId19"/>
    <p:sldId id="265" r:id="rId20"/>
    <p:sldId id="278" r:id="rId21"/>
    <p:sldId id="277" r:id="rId22"/>
    <p:sldId id="291" r:id="rId23"/>
    <p:sldId id="286" r:id="rId24"/>
    <p:sldId id="262" r:id="rId25"/>
    <p:sldId id="263" r:id="rId26"/>
    <p:sldId id="279" r:id="rId27"/>
    <p:sldId id="280" r:id="rId28"/>
    <p:sldId id="292" r:id="rId29"/>
    <p:sldId id="264" r:id="rId30"/>
    <p:sldId id="281" r:id="rId31"/>
    <p:sldId id="266" r:id="rId32"/>
    <p:sldId id="267" r:id="rId33"/>
    <p:sldId id="269" r:id="rId34"/>
    <p:sldId id="293" r:id="rId35"/>
    <p:sldId id="294" r:id="rId36"/>
    <p:sldId id="295" r:id="rId37"/>
    <p:sldId id="296" r:id="rId38"/>
    <p:sldId id="297" r:id="rId39"/>
    <p:sldId id="298" r:id="rId40"/>
    <p:sldId id="27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fans admi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36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B6BC2-2A24-4E4C-99D7-FDA8A3D3EFEB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D0B90-9E16-3B4F-B1D3-741DA2148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5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image of </a:t>
            </a:r>
            <a:r>
              <a:rPr lang="en-US" baseline="0" dirty="0" err="1" smtClean="0"/>
              <a:t>fastq</a:t>
            </a:r>
            <a:r>
              <a:rPr lang="en-US" baseline="0" dirty="0" smtClean="0"/>
              <a:t> file fields (data available on Vince Buffalo’s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page)</a:t>
            </a:r>
          </a:p>
          <a:p>
            <a:endParaRPr lang="en-US" baseline="0" dirty="0" smtClean="0"/>
          </a:p>
          <a:p>
            <a:r>
              <a:rPr lang="en-US" baseline="0" dirty="0" smtClean="0"/>
              <a:t>FASTQ – used to store high-throughput sequencing data, reported with a per-base quality score indicating confidence of each base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1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1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41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Vcf</a:t>
            </a:r>
            <a:r>
              <a:rPr lang="en-US" dirty="0" smtClean="0"/>
              <a:t> file in </a:t>
            </a:r>
            <a:r>
              <a:rPr lang="en-US" dirty="0" err="1" smtClean="0"/>
              <a:t>ch.</a:t>
            </a:r>
            <a:r>
              <a:rPr lang="en-US" baseline="0" dirty="0" smtClean="0"/>
              <a:t>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04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84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word doc track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Track changes</a:t>
            </a:r>
          </a:p>
          <a:p>
            <a:endParaRPr lang="en-US" dirty="0" smtClean="0"/>
          </a:p>
          <a:p>
            <a:r>
              <a:rPr lang="en-US" dirty="0" smtClean="0"/>
              <a:t>Example: sequence handling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69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Vince’s BDS book</a:t>
            </a:r>
          </a:p>
          <a:p>
            <a:r>
              <a:rPr lang="en-US" dirty="0" smtClean="0"/>
              <a:t>Vince’s </a:t>
            </a:r>
            <a:r>
              <a:rPr lang="en-US" dirty="0" err="1" smtClean="0"/>
              <a:t>GitHub</a:t>
            </a:r>
            <a:r>
              <a:rPr lang="en-US" dirty="0" smtClean="0"/>
              <a:t> page</a:t>
            </a:r>
          </a:p>
          <a:p>
            <a:r>
              <a:rPr lang="en-US" dirty="0" smtClean="0"/>
              <a:t>Repositories</a:t>
            </a:r>
          </a:p>
          <a:p>
            <a:r>
              <a:rPr lang="en-US" dirty="0" smtClean="0"/>
              <a:t>Readme in markdown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20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I distribute only Chapters 10</a:t>
            </a:r>
            <a:r>
              <a:rPr lang="en-US" baseline="0" dirty="0" smtClean="0"/>
              <a:t> and 11 to them? Or just tell them to buy their own copies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6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History – then copy paste command</a:t>
            </a:r>
          </a:p>
          <a:p>
            <a:r>
              <a:rPr lang="en-US" dirty="0" smtClean="0"/>
              <a:t>Use</a:t>
            </a:r>
            <a:r>
              <a:rPr lang="en-US" baseline="0" dirty="0" smtClean="0"/>
              <a:t> up arrows</a:t>
            </a:r>
          </a:p>
          <a:p>
            <a:r>
              <a:rPr lang="en-US" baseline="0" dirty="0" smtClean="0"/>
              <a:t>Or use </a:t>
            </a:r>
            <a:r>
              <a:rPr lang="en-US" baseline="0" dirty="0" err="1" smtClean="0"/>
              <a:t>grep</a:t>
            </a:r>
            <a:r>
              <a:rPr lang="en-US" baseline="0" dirty="0" smtClean="0"/>
              <a:t> and search by key 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9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FASTQ – used to store high-throughput sequencing data, reported with a per-base quality score indicating confidence of each base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1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83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Morex_Annotations_WithPhase.gff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name of chromosome</a:t>
            </a:r>
          </a:p>
          <a:p>
            <a:pPr marL="228600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Source: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 of program that generated feature</a:t>
            </a:r>
          </a:p>
          <a:p>
            <a:pPr marL="228600" indent="-228600"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 type name: i.e. Gene, Variation, Similarity</a:t>
            </a:r>
          </a:p>
          <a:p>
            <a:pPr marL="228600" indent="-228600"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position</a:t>
            </a:r>
          </a:p>
          <a:p>
            <a:pPr marL="228600" indent="-228600"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position</a:t>
            </a:r>
          </a:p>
          <a:p>
            <a:pPr marL="228600" indent="-228600"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 – floating point value</a:t>
            </a:r>
          </a:p>
          <a:p>
            <a:pPr marL="228600" indent="-228600"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Froward (+) or reverse(-) strand</a:t>
            </a:r>
          </a:p>
          <a:p>
            <a:pPr marL="228600" indent="-228600"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Frame: either 0 (first base of codon),1 (2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base of codon) or 2</a:t>
            </a:r>
          </a:p>
          <a:p>
            <a:pPr marL="228600" indent="-228600"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info about each feature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D0B90-9E16-3B4F-B1D3-741DA21485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0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2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9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949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88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826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01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54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80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77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E36636D-D922-432D-A958-524484B5923D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6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2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8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926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1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7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3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7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7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8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4" r:id="rId1"/>
    <p:sldLayoutId id="2147484275" r:id="rId2"/>
    <p:sldLayoutId id="214748427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29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2" r:id="rId1"/>
    <p:sldLayoutId id="2147484383" r:id="rId2"/>
    <p:sldLayoutId id="2147484384" r:id="rId3"/>
    <p:sldLayoutId id="2147484385" r:id="rId4"/>
    <p:sldLayoutId id="2147484386" r:id="rId5"/>
    <p:sldLayoutId id="2147484387" r:id="rId6"/>
    <p:sldLayoutId id="2147484388" r:id="rId7"/>
    <p:sldLayoutId id="2147484389" r:id="rId8"/>
    <p:sldLayoutId id="2147484390" r:id="rId9"/>
    <p:sldLayoutId id="2147484391" r:id="rId10"/>
    <p:sldLayoutId id="21474843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raining.github.com/kit/downloads/github-git-cheat-sheet.pdf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sbuffalo?tab=repositori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vsbuffalo/bds-files.gi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si.umn.edu/resources/job-submission-and-scheduling-pbs-scripts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owtie-bio.sourceforge.net/index.shtml" TargetMode="External"/><Relationship Id="rId7" Type="http://schemas.openxmlformats.org/officeDocument/2006/relationships/hyperlink" Target="https://github.com/pezmaster31/bamtools" TargetMode="External"/><Relationship Id="rId2" Type="http://schemas.openxmlformats.org/officeDocument/2006/relationships/hyperlink" Target="http://bio-bwa.sourceforge.net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broadinstitute.github.io/picard/" TargetMode="External"/><Relationship Id="rId5" Type="http://schemas.openxmlformats.org/officeDocument/2006/relationships/hyperlink" Target="http://samtools.sourceforge.net" TargetMode="External"/><Relationship Id="rId4" Type="http://schemas.openxmlformats.org/officeDocument/2006/relationships/hyperlink" Target="https://code.google.com/p/mosaik-aligner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adinstitute.org/gatk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cb.jhu.edu/software/tophat/index.s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liux1299/af6fffc5d96e8d44dc9b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Computing for Next Generation Biology	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Lab: </a:t>
            </a:r>
            <a:r>
              <a:rPr lang="en-US" smtClean="0"/>
              <a:t>Peter Morrell</a:t>
            </a:r>
          </a:p>
          <a:p>
            <a:r>
              <a:rPr lang="en-US" dirty="0" smtClean="0"/>
              <a:t>Chaochih </a:t>
            </a:r>
            <a:r>
              <a:rPr lang="en-US" dirty="0" err="1" smtClean="0"/>
              <a:t>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1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Vs. MS Word</a:t>
            </a:r>
            <a:endParaRPr lang="en-US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6" t="3055" r="4504" b="5322"/>
          <a:stretch/>
        </p:blipFill>
        <p:spPr>
          <a:xfrm>
            <a:off x="4839598" y="1851344"/>
            <a:ext cx="3466348" cy="4017749"/>
          </a:xfrm>
        </p:spPr>
      </p:pic>
      <p:pic>
        <p:nvPicPr>
          <p:cNvPr id="10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9230" r="9230"/>
          <a:stretch/>
        </p:blipFill>
        <p:spPr/>
      </p:pic>
    </p:spTree>
    <p:extLst>
      <p:ext uri="{BB962C8B-B14F-4D97-AF65-F5344CB8AC3E}">
        <p14:creationId xmlns:p14="http://schemas.microsoft.com/office/powerpoint/2010/main" val="297822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r>
              <a:rPr lang="en-US" sz="2400" dirty="0" smtClean="0"/>
              <a:t>Collaboration</a:t>
            </a:r>
          </a:p>
          <a:p>
            <a:pPr lvl="1"/>
            <a:r>
              <a:rPr lang="en-US" sz="2200" dirty="0" smtClean="0"/>
              <a:t>Review changes</a:t>
            </a:r>
          </a:p>
          <a:p>
            <a:pPr lvl="1"/>
            <a:r>
              <a:rPr lang="en-US" sz="2200" dirty="0" smtClean="0"/>
              <a:t>Comment on code</a:t>
            </a:r>
          </a:p>
          <a:p>
            <a:pPr lvl="1"/>
            <a:r>
              <a:rPr lang="en-US" sz="2200" dirty="0" smtClean="0"/>
              <a:t>Report issues</a:t>
            </a:r>
          </a:p>
          <a:p>
            <a:endParaRPr lang="en-US" sz="2400" dirty="0" smtClean="0"/>
          </a:p>
          <a:p>
            <a:r>
              <a:rPr lang="en-US" sz="2400" dirty="0" smtClean="0"/>
              <a:t>Sharing of code</a:t>
            </a:r>
          </a:p>
          <a:p>
            <a:pPr lvl="1"/>
            <a:r>
              <a:rPr lang="en-US" sz="2200" dirty="0" smtClean="0"/>
              <a:t>Get feedback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User friendliness</a:t>
            </a:r>
          </a:p>
          <a:p>
            <a:pPr lvl="1"/>
            <a:r>
              <a:rPr lang="en-US" sz="2000" dirty="0"/>
              <a:t>Web-based graphical interface</a:t>
            </a:r>
          </a:p>
          <a:p>
            <a:pPr lvl="1"/>
            <a:r>
              <a:rPr lang="en-US" sz="2200" dirty="0" smtClean="0"/>
              <a:t>READMEs and Wiki pages</a:t>
            </a:r>
          </a:p>
          <a:p>
            <a:endParaRPr lang="en-US" sz="2400" dirty="0" smtClean="0"/>
          </a:p>
          <a:p>
            <a:r>
              <a:rPr lang="en-US" sz="2400" dirty="0" smtClean="0"/>
              <a:t>An account is not necessary to view and download public repositories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99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067907" cy="27083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907" y="0"/>
            <a:ext cx="5491823" cy="634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8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0032"/>
          </a:xfrm>
        </p:spPr>
        <p:txBody>
          <a:bodyPr anchor="t"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Create Repositories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To obtain a repository from an existing URL</a:t>
            </a:r>
          </a:p>
          <a:p>
            <a:pPr marL="201168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$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clone [</a:t>
            </a:r>
            <a:r>
              <a:rPr lang="en-US" dirty="0" err="1" smtClean="0">
                <a:solidFill>
                  <a:schemeClr val="tx1"/>
                </a:solidFill>
              </a:rPr>
              <a:t>url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</a:p>
          <a:p>
            <a:pPr marL="201168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To create a new repository</a:t>
            </a:r>
          </a:p>
          <a:p>
            <a:pPr marL="201168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$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init</a:t>
            </a:r>
            <a:r>
              <a:rPr lang="en-US" dirty="0" smtClean="0">
                <a:solidFill>
                  <a:schemeClr val="tx1"/>
                </a:solidFill>
              </a:rPr>
              <a:t> [</a:t>
            </a:r>
            <a:r>
              <a:rPr lang="en-US" dirty="0" err="1" smtClean="0">
                <a:solidFill>
                  <a:schemeClr val="tx1"/>
                </a:solidFill>
              </a:rPr>
              <a:t>project_name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</a:p>
          <a:p>
            <a:pPr marL="201168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Synchronize Changes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Downloads history and updates changes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You must be in the repository before you run this command</a:t>
            </a:r>
          </a:p>
          <a:p>
            <a:pPr marL="201168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$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pull</a:t>
            </a:r>
          </a:p>
          <a:p>
            <a:pPr marL="20116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Uploads all local changes (use all three commands in order)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You add the change, commit the change, and push the change</a:t>
            </a:r>
          </a:p>
          <a:p>
            <a:pPr marL="201168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$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add</a:t>
            </a:r>
          </a:p>
          <a:p>
            <a:pPr marL="201168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$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commit –m “commit message”</a:t>
            </a:r>
          </a:p>
          <a:p>
            <a:pPr marL="201168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$ </a:t>
            </a:r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push</a:t>
            </a:r>
          </a:p>
          <a:p>
            <a:pPr marL="201168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For more </a:t>
            </a:r>
            <a:r>
              <a:rPr lang="en-US" dirty="0" err="1" smtClean="0"/>
              <a:t>git</a:t>
            </a:r>
            <a:r>
              <a:rPr lang="en-US" dirty="0" smtClean="0"/>
              <a:t> commands, refer to </a:t>
            </a:r>
            <a:r>
              <a:rPr lang="en-US" dirty="0" smtClean="0">
                <a:hlinkClick r:id="rId2"/>
              </a:rPr>
              <a:t>Git Cheat Sheet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3.1: Downloading Dataset from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Dataset used: from Vince Buffalo’s book “Bioinformatics Data Skills” – Chapters 10</a:t>
            </a:r>
            <a:r>
              <a:rPr lang="en-US" dirty="0"/>
              <a:t> </a:t>
            </a:r>
            <a:r>
              <a:rPr lang="en-US" dirty="0" smtClean="0"/>
              <a:t>and 11</a:t>
            </a:r>
          </a:p>
          <a:p>
            <a:r>
              <a:rPr lang="en-US" dirty="0" smtClean="0">
                <a:hlinkClick r:id="rId3"/>
              </a:rPr>
              <a:t>Vince Buffalo's GitHub Page</a:t>
            </a:r>
            <a:r>
              <a:rPr lang="en-US" dirty="0" smtClean="0"/>
              <a:t> is open to the public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Creating </a:t>
            </a:r>
            <a:r>
              <a:rPr lang="en-US" dirty="0">
                <a:solidFill>
                  <a:srgbClr val="000000"/>
                </a:solidFill>
              </a:rPr>
              <a:t>an account is </a:t>
            </a:r>
            <a:r>
              <a:rPr lang="en-US" dirty="0" smtClean="0">
                <a:solidFill>
                  <a:srgbClr val="000000"/>
                </a:solidFill>
              </a:rPr>
              <a:t>free but not necessary for </a:t>
            </a:r>
            <a:r>
              <a:rPr lang="en-US" i="1" dirty="0" smtClean="0">
                <a:solidFill>
                  <a:srgbClr val="000000"/>
                </a:solidFill>
              </a:rPr>
              <a:t>today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Use the following </a:t>
            </a:r>
            <a:r>
              <a:rPr lang="en-US" dirty="0" err="1" smtClean="0">
                <a:solidFill>
                  <a:srgbClr val="000000"/>
                </a:solidFill>
              </a:rPr>
              <a:t>git</a:t>
            </a:r>
            <a:r>
              <a:rPr lang="en-US" dirty="0" smtClean="0">
                <a:solidFill>
                  <a:srgbClr val="000000"/>
                </a:solidFill>
              </a:rPr>
              <a:t> commands in terminal: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# Make sure you are in the directory ~/Itasca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# To download files </a:t>
            </a:r>
            <a:r>
              <a:rPr lang="en-US" dirty="0">
                <a:solidFill>
                  <a:srgbClr val="000000"/>
                </a:solidFill>
              </a:rPr>
              <a:t>in Vince’s </a:t>
            </a:r>
            <a:r>
              <a:rPr lang="en-US" dirty="0" err="1">
                <a:solidFill>
                  <a:srgbClr val="000000"/>
                </a:solidFill>
              </a:rPr>
              <a:t>GitHub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repository (this may take a couple minutes)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git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clone </a:t>
            </a:r>
            <a:r>
              <a:rPr lang="en-US" dirty="0">
                <a:solidFill>
                  <a:srgbClr val="000000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rgbClr val="000000"/>
                </a:solidFill>
                <a:hlinkClick r:id="rId4"/>
              </a:rPr>
              <a:t>github.com/vsbuffalo/bds-files.git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# Now check to make sure it has been downloaded to ~/Itasca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3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3.2: Viewing FASTQ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57459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# Now that we have </a:t>
            </a:r>
            <a:r>
              <a:rPr lang="en-US" dirty="0">
                <a:solidFill>
                  <a:srgbClr val="000000"/>
                </a:solidFill>
              </a:rPr>
              <a:t>a directory called ‘</a:t>
            </a:r>
            <a:r>
              <a:rPr lang="en-US" dirty="0" err="1">
                <a:solidFill>
                  <a:srgbClr val="000000"/>
                </a:solidFill>
              </a:rPr>
              <a:t>bds</a:t>
            </a:r>
            <a:r>
              <a:rPr lang="en-US" dirty="0">
                <a:solidFill>
                  <a:srgbClr val="000000"/>
                </a:solidFill>
              </a:rPr>
              <a:t>-files’ </a:t>
            </a:r>
            <a:r>
              <a:rPr lang="en-US" dirty="0" smtClean="0">
                <a:solidFill>
                  <a:srgbClr val="000000"/>
                </a:solidFill>
              </a:rPr>
              <a:t>in ~/Itasca with </a:t>
            </a:r>
            <a:r>
              <a:rPr lang="en-US" dirty="0">
                <a:solidFill>
                  <a:srgbClr val="000000"/>
                </a:solidFill>
              </a:rPr>
              <a:t>Vince’s </a:t>
            </a:r>
            <a:r>
              <a:rPr lang="en-US" dirty="0" smtClean="0">
                <a:solidFill>
                  <a:srgbClr val="000000"/>
                </a:solidFill>
              </a:rPr>
              <a:t>dataset </a:t>
            </a:r>
          </a:p>
          <a:p>
            <a:r>
              <a:rPr lang="en-US" dirty="0">
                <a:solidFill>
                  <a:srgbClr val="000000"/>
                </a:solidFill>
              </a:rPr>
              <a:t>#</a:t>
            </a:r>
            <a:r>
              <a:rPr lang="en-US" dirty="0" smtClean="0">
                <a:solidFill>
                  <a:srgbClr val="000000"/>
                </a:solidFill>
              </a:rPr>
              <a:t>Go </a:t>
            </a:r>
            <a:r>
              <a:rPr lang="en-US" dirty="0">
                <a:solidFill>
                  <a:srgbClr val="000000"/>
                </a:solidFill>
              </a:rPr>
              <a:t>into </a:t>
            </a:r>
            <a:r>
              <a:rPr lang="en-US" dirty="0" err="1">
                <a:solidFill>
                  <a:srgbClr val="000000"/>
                </a:solidFill>
              </a:rPr>
              <a:t>bds</a:t>
            </a:r>
            <a:r>
              <a:rPr lang="en-US" dirty="0">
                <a:solidFill>
                  <a:srgbClr val="000000"/>
                </a:solidFill>
              </a:rPr>
              <a:t>-files and see what’s </a:t>
            </a:r>
            <a:r>
              <a:rPr lang="en-US" dirty="0" smtClean="0">
                <a:solidFill>
                  <a:srgbClr val="000000"/>
                </a:solidFill>
              </a:rPr>
              <a:t>there (hint: use ‘cd’ command)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# We will use the ‘find’ command we used in </a:t>
            </a:r>
            <a:r>
              <a:rPr lang="en-US" dirty="0" err="1" smtClean="0">
                <a:solidFill>
                  <a:srgbClr val="000000"/>
                </a:solidFill>
              </a:rPr>
              <a:t>Lec</a:t>
            </a:r>
            <a:r>
              <a:rPr lang="en-US" dirty="0" smtClean="0">
                <a:solidFill>
                  <a:srgbClr val="000000"/>
                </a:solidFill>
              </a:rPr>
              <a:t> 1 to find which directory the .</a:t>
            </a:r>
            <a:r>
              <a:rPr lang="en-US" dirty="0" err="1" smtClean="0">
                <a:solidFill>
                  <a:srgbClr val="000000"/>
                </a:solidFill>
              </a:rPr>
              <a:t>fastq</a:t>
            </a:r>
            <a:r>
              <a:rPr lang="en-US" dirty="0" smtClean="0">
                <a:solidFill>
                  <a:srgbClr val="000000"/>
                </a:solidFill>
              </a:rPr>
              <a:t> files are located in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# Don’t remember the exact command? Use a combination of ‘history’ and ‘</a:t>
            </a:r>
            <a:r>
              <a:rPr lang="en-US" dirty="0" err="1" smtClean="0">
                <a:solidFill>
                  <a:srgbClr val="000000"/>
                </a:solidFill>
              </a:rPr>
              <a:t>grep</a:t>
            </a:r>
            <a:r>
              <a:rPr lang="en-US" dirty="0" smtClean="0">
                <a:solidFill>
                  <a:srgbClr val="000000"/>
                </a:solidFill>
              </a:rPr>
              <a:t>’ commands to find it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# We will search through our entire history with ‘history’ and pipe the STDOUT to ‘</a:t>
            </a:r>
            <a:r>
              <a:rPr lang="en-US" dirty="0" err="1" smtClean="0">
                <a:solidFill>
                  <a:srgbClr val="000000"/>
                </a:solidFill>
              </a:rPr>
              <a:t>grep</a:t>
            </a:r>
            <a:r>
              <a:rPr lang="en-US" dirty="0" smtClean="0">
                <a:solidFill>
                  <a:srgbClr val="000000"/>
                </a:solidFill>
              </a:rPr>
              <a:t>’</a:t>
            </a:r>
          </a:p>
          <a:p>
            <a:r>
              <a:rPr lang="en-US" dirty="0">
                <a:solidFill>
                  <a:srgbClr val="000000"/>
                </a:solidFill>
              </a:rPr>
              <a:t>history | </a:t>
            </a:r>
            <a:r>
              <a:rPr lang="en-US" dirty="0" err="1">
                <a:solidFill>
                  <a:srgbClr val="000000"/>
                </a:solidFill>
              </a:rPr>
              <a:t>grep</a:t>
            </a:r>
            <a:r>
              <a:rPr lang="en-US" dirty="0">
                <a:solidFill>
                  <a:srgbClr val="000000"/>
                </a:solidFill>
              </a:rPr>
              <a:t> '*.</a:t>
            </a:r>
            <a:r>
              <a:rPr lang="en-US" dirty="0" err="1" smtClean="0">
                <a:solidFill>
                  <a:srgbClr val="000000"/>
                </a:solidFill>
              </a:rPr>
              <a:t>fasta</a:t>
            </a:r>
            <a:r>
              <a:rPr lang="en-US" dirty="0" smtClean="0">
                <a:solidFill>
                  <a:srgbClr val="000000"/>
                </a:solidFill>
              </a:rPr>
              <a:t>’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# Once we find the command we will change the ‘*.</a:t>
            </a:r>
            <a:r>
              <a:rPr lang="en-US" dirty="0" err="1" smtClean="0">
                <a:solidFill>
                  <a:srgbClr val="000000"/>
                </a:solidFill>
              </a:rPr>
              <a:t>fasta</a:t>
            </a:r>
            <a:r>
              <a:rPr lang="en-US" dirty="0" smtClean="0">
                <a:solidFill>
                  <a:srgbClr val="000000"/>
                </a:solidFill>
              </a:rPr>
              <a:t>’ part to ‘*.</a:t>
            </a:r>
            <a:r>
              <a:rPr lang="en-US" dirty="0" err="1" smtClean="0">
                <a:solidFill>
                  <a:srgbClr val="000000"/>
                </a:solidFill>
              </a:rPr>
              <a:t>fastq</a:t>
            </a:r>
            <a:r>
              <a:rPr lang="en-US" dirty="0" smtClean="0">
                <a:solidFill>
                  <a:srgbClr val="000000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10147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3.2: Viewing FASTQ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# The .</a:t>
            </a:r>
            <a:r>
              <a:rPr lang="en-US" dirty="0" err="1" smtClean="0">
                <a:solidFill>
                  <a:srgbClr val="000000"/>
                </a:solidFill>
              </a:rPr>
              <a:t>fastq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files seem to be located </a:t>
            </a:r>
            <a:r>
              <a:rPr lang="en-US" dirty="0" smtClean="0">
                <a:solidFill>
                  <a:srgbClr val="000000"/>
                </a:solidFill>
              </a:rPr>
              <a:t>in chapter-10-sequence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# We will use the .</a:t>
            </a:r>
            <a:r>
              <a:rPr lang="en-US" dirty="0" err="1" smtClean="0">
                <a:solidFill>
                  <a:srgbClr val="000000"/>
                </a:solidFill>
              </a:rPr>
              <a:t>fastq</a:t>
            </a:r>
            <a:r>
              <a:rPr lang="en-US" dirty="0" smtClean="0">
                <a:solidFill>
                  <a:srgbClr val="000000"/>
                </a:solidFill>
              </a:rPr>
              <a:t> file from </a:t>
            </a:r>
            <a:r>
              <a:rPr lang="en-US" dirty="0" err="1" smtClean="0">
                <a:solidFill>
                  <a:srgbClr val="000000"/>
                </a:solidFill>
              </a:rPr>
              <a:t>Ch</a:t>
            </a:r>
            <a:r>
              <a:rPr lang="en-US" dirty="0" smtClean="0">
                <a:solidFill>
                  <a:srgbClr val="000000"/>
                </a:solidFill>
              </a:rPr>
              <a:t> 10 called ‘</a:t>
            </a:r>
            <a:r>
              <a:rPr lang="en-US" dirty="0" err="1" smtClean="0">
                <a:solidFill>
                  <a:srgbClr val="000000"/>
                </a:solidFill>
              </a:rPr>
              <a:t>contam.fastq</a:t>
            </a:r>
            <a:r>
              <a:rPr lang="en-US" dirty="0" smtClean="0">
                <a:solidFill>
                  <a:srgbClr val="000000"/>
                </a:solidFill>
              </a:rPr>
              <a:t>’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# Go </a:t>
            </a:r>
            <a:r>
              <a:rPr lang="en-US" dirty="0">
                <a:solidFill>
                  <a:srgbClr val="000000"/>
                </a:solidFill>
              </a:rPr>
              <a:t>into the directory called ‘chapter-10-sequence’</a:t>
            </a:r>
          </a:p>
          <a:p>
            <a:r>
              <a:rPr lang="en-US" dirty="0">
                <a:solidFill>
                  <a:srgbClr val="000000"/>
                </a:solidFill>
              </a:rPr>
              <a:t>cd chapter-10-sequence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# Let’s open up a </a:t>
            </a:r>
            <a:r>
              <a:rPr lang="en-US" dirty="0" err="1">
                <a:solidFill>
                  <a:srgbClr val="000000"/>
                </a:solidFill>
              </a:rPr>
              <a:t>fastq</a:t>
            </a:r>
            <a:r>
              <a:rPr lang="en-US" dirty="0">
                <a:solidFill>
                  <a:srgbClr val="000000"/>
                </a:solidFill>
              </a:rPr>
              <a:t> file called </a:t>
            </a:r>
            <a:r>
              <a:rPr lang="en-US" dirty="0" err="1">
                <a:solidFill>
                  <a:srgbClr val="000000"/>
                </a:solidFill>
              </a:rPr>
              <a:t>contam.fastq</a:t>
            </a:r>
            <a:r>
              <a:rPr lang="en-US" dirty="0">
                <a:solidFill>
                  <a:srgbClr val="000000"/>
                </a:solidFill>
              </a:rPr>
              <a:t> in the directory called ‘chapter-10-sequence’</a:t>
            </a:r>
          </a:p>
          <a:p>
            <a:r>
              <a:rPr lang="en-US" dirty="0">
                <a:solidFill>
                  <a:srgbClr val="000000"/>
                </a:solidFill>
              </a:rPr>
              <a:t>head </a:t>
            </a:r>
            <a:r>
              <a:rPr lang="en-US" dirty="0" err="1">
                <a:solidFill>
                  <a:srgbClr val="000000"/>
                </a:solidFill>
              </a:rPr>
              <a:t>contam.fastq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1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FASTQ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Four Fields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lvl="1"/>
            <a:r>
              <a:rPr lang="en-US" sz="2800" dirty="0" smtClean="0">
                <a:solidFill>
                  <a:srgbClr val="0000FF"/>
                </a:solidFill>
              </a:rPr>
              <a:t>Name (description line) – starts with ‘@’</a:t>
            </a:r>
          </a:p>
          <a:p>
            <a:pPr lvl="1"/>
            <a:r>
              <a:rPr lang="en-US" sz="2800" dirty="0" smtClean="0">
                <a:solidFill>
                  <a:srgbClr val="008000"/>
                </a:solidFill>
              </a:rPr>
              <a:t>Sequence data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End of sequence</a:t>
            </a:r>
          </a:p>
          <a:p>
            <a:pPr lvl="1"/>
            <a:r>
              <a:rPr lang="en-US" sz="2800" dirty="0" smtClean="0">
                <a:solidFill>
                  <a:srgbClr val="FF6600"/>
                </a:solidFill>
              </a:rPr>
              <a:t>Quality data – same length as sequence</a:t>
            </a:r>
            <a:endParaRPr lang="en-US" sz="2800" dirty="0">
              <a:solidFill>
                <a:srgbClr val="FF6600"/>
              </a:solidFill>
            </a:endParaRPr>
          </a:p>
        </p:txBody>
      </p:sp>
      <p:pic>
        <p:nvPicPr>
          <p:cNvPr id="4" name="Picture 3" descr="fastq fil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8" y="2613819"/>
            <a:ext cx="7543802" cy="110215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22960" y="2613819"/>
            <a:ext cx="6218630" cy="318318"/>
          </a:xfrm>
          <a:prstGeom prst="rect">
            <a:avLst/>
          </a:prstGeom>
          <a:solidFill>
            <a:srgbClr val="0000FF">
              <a:alpha val="2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2958" y="2918621"/>
            <a:ext cx="7543802" cy="240653"/>
          </a:xfrm>
          <a:prstGeom prst="rect">
            <a:avLst/>
          </a:prstGeom>
          <a:solidFill>
            <a:srgbClr val="008000">
              <a:alpha val="2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2960" y="3159274"/>
            <a:ext cx="302455" cy="236821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22958" y="3397656"/>
            <a:ext cx="7543802" cy="318318"/>
          </a:xfrm>
          <a:prstGeom prst="rect">
            <a:avLst/>
          </a:prstGeom>
          <a:solidFill>
            <a:srgbClr val="FF6600">
              <a:alpha val="2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BED/GFF3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Describe regions or intervals</a:t>
            </a:r>
          </a:p>
          <a:p>
            <a:endParaRPr lang="en-US" sz="2400" dirty="0" smtClean="0"/>
          </a:p>
          <a:p>
            <a:r>
              <a:rPr lang="en-US" sz="2400" dirty="0" smtClean="0"/>
              <a:t>Must be paired with a reference</a:t>
            </a:r>
          </a:p>
          <a:p>
            <a:endParaRPr lang="en-US" sz="2400" dirty="0" smtClean="0"/>
          </a:p>
          <a:p>
            <a:r>
              <a:rPr lang="en-US" sz="2400" dirty="0" smtClean="0"/>
              <a:t>BED: usually just intervals. Useful for masking or extracting pieces of sequence</a:t>
            </a:r>
          </a:p>
          <a:p>
            <a:pPr lvl="1"/>
            <a:r>
              <a:rPr lang="en-US" sz="2200" dirty="0" smtClean="0"/>
              <a:t>BED12 format is more modern version and more descriptive</a:t>
            </a:r>
          </a:p>
          <a:p>
            <a:endParaRPr lang="en-US" sz="2400" dirty="0" smtClean="0"/>
          </a:p>
          <a:p>
            <a:r>
              <a:rPr lang="en-US" sz="2400" dirty="0" smtClean="0"/>
              <a:t>GFF3: intervals and qualifiers. Used in genome browsers to list mRNA, CDS, UTR, repeat regions, restriction sites…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338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BED file format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81" y="1737361"/>
            <a:ext cx="8186758" cy="4682972"/>
          </a:xfrm>
        </p:spPr>
      </p:pic>
    </p:spTree>
    <p:extLst>
      <p:ext uri="{BB962C8B-B14F-4D97-AF65-F5344CB8AC3E}">
        <p14:creationId xmlns:p14="http://schemas.microsoft.com/office/powerpoint/2010/main" val="29236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Novel Problems in Biology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Hundreds of gigabytes of data	</a:t>
            </a:r>
          </a:p>
          <a:p>
            <a:endParaRPr lang="en-US" sz="2800" dirty="0" smtClean="0"/>
          </a:p>
          <a:p>
            <a:r>
              <a:rPr lang="en-US" sz="2800" dirty="0" smtClean="0"/>
              <a:t>Computationally-intense algorithms</a:t>
            </a:r>
          </a:p>
          <a:p>
            <a:endParaRPr lang="en-US" sz="2800" dirty="0"/>
          </a:p>
          <a:p>
            <a:r>
              <a:rPr lang="en-US" sz="2800" dirty="0" smtClean="0"/>
              <a:t>Solution: Use a super computer!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740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GFF File Format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0" y="1737361"/>
            <a:ext cx="8126219" cy="4766955"/>
          </a:xfrm>
        </p:spPr>
      </p:pic>
    </p:spTree>
    <p:extLst>
      <p:ext uri="{BB962C8B-B14F-4D97-AF65-F5344CB8AC3E}">
        <p14:creationId xmlns:p14="http://schemas.microsoft.com/office/powerpoint/2010/main" val="20420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3.3: View BED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# Go </a:t>
            </a:r>
            <a:r>
              <a:rPr lang="en-US" dirty="0"/>
              <a:t>back to the </a:t>
            </a:r>
            <a:r>
              <a:rPr lang="en-US" dirty="0" err="1"/>
              <a:t>bds</a:t>
            </a:r>
            <a:r>
              <a:rPr lang="en-US" dirty="0"/>
              <a:t>-files directory</a:t>
            </a:r>
          </a:p>
          <a:p>
            <a:r>
              <a:rPr lang="en-US" dirty="0"/>
              <a:t>cd ..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# </a:t>
            </a:r>
            <a:r>
              <a:rPr lang="en-US" dirty="0"/>
              <a:t>Run the same find command we've been using to find where the BED file is located</a:t>
            </a:r>
          </a:p>
          <a:p>
            <a:r>
              <a:rPr lang="en-US" dirty="0"/>
              <a:t>find `</a:t>
            </a:r>
            <a:r>
              <a:rPr lang="en-US" dirty="0" err="1"/>
              <a:t>pwd</a:t>
            </a:r>
            <a:r>
              <a:rPr lang="en-US" dirty="0"/>
              <a:t>` -name "*.bed" | sort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 Where are the .bed files located?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1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3.3: View BED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# We see the .bed files are located in chapters 6, 7,8, 9 and 11</a:t>
            </a:r>
          </a:p>
          <a:p>
            <a:r>
              <a:rPr lang="en-US" dirty="0" smtClean="0"/>
              <a:t># We’ll use the .bed file in ‘chapter-11-alignment’ called ‘USH2A_exons.bed</a:t>
            </a:r>
          </a:p>
          <a:p>
            <a:r>
              <a:rPr lang="en-US" dirty="0" smtClean="0"/>
              <a:t># Go into that directory and find a file called ‘USH2A_exons.bed’</a:t>
            </a:r>
          </a:p>
          <a:p>
            <a:endParaRPr lang="en-US" dirty="0"/>
          </a:p>
          <a:p>
            <a:r>
              <a:rPr lang="en-US" dirty="0" smtClean="0"/>
              <a:t># </a:t>
            </a:r>
            <a:r>
              <a:rPr lang="en-US" dirty="0"/>
              <a:t>V</a:t>
            </a:r>
            <a:r>
              <a:rPr lang="en-US" dirty="0" smtClean="0"/>
              <a:t>iew the file using the ‘less’ command</a:t>
            </a:r>
          </a:p>
          <a:p>
            <a:r>
              <a:rPr lang="en-US" dirty="0" smtClean="0"/>
              <a:t>less USH2A_exons.bed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SAM/BAM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Contains alignment information</a:t>
            </a:r>
          </a:p>
          <a:p>
            <a:pPr lvl="1"/>
            <a:r>
              <a:rPr lang="en-US" sz="2400" dirty="0"/>
              <a:t>Start/end coordinates</a:t>
            </a:r>
          </a:p>
          <a:p>
            <a:pPr lvl="1"/>
            <a:r>
              <a:rPr lang="en-US" sz="2400" dirty="0"/>
              <a:t>Mapping quality</a:t>
            </a:r>
          </a:p>
          <a:p>
            <a:pPr lvl="1"/>
            <a:r>
              <a:rPr lang="en-US" sz="2400" dirty="0"/>
              <a:t>Mates</a:t>
            </a:r>
          </a:p>
          <a:p>
            <a:pPr lvl="1"/>
            <a:r>
              <a:rPr lang="en-US" sz="2400" dirty="0"/>
              <a:t>And so </a:t>
            </a:r>
            <a:r>
              <a:rPr lang="en-US" sz="2400" dirty="0" smtClean="0"/>
              <a:t>on</a:t>
            </a:r>
            <a:endParaRPr lang="en-US" sz="2400" dirty="0"/>
          </a:p>
          <a:p>
            <a:r>
              <a:rPr lang="en-US" sz="2400" dirty="0" smtClean="0"/>
              <a:t>SAM: Plain text human readable format (cut, </a:t>
            </a:r>
            <a:r>
              <a:rPr lang="en-US" sz="2400" dirty="0" err="1" smtClean="0"/>
              <a:t>grep</a:t>
            </a:r>
            <a:r>
              <a:rPr lang="en-US" sz="2400" dirty="0" smtClean="0"/>
              <a:t>, </a:t>
            </a:r>
            <a:r>
              <a:rPr lang="en-US" sz="2400" dirty="0" err="1" smtClean="0"/>
              <a:t>sed</a:t>
            </a:r>
            <a:r>
              <a:rPr lang="en-US" sz="2400" dirty="0" smtClean="0"/>
              <a:t>, etc…)</a:t>
            </a:r>
          </a:p>
          <a:p>
            <a:pPr lvl="1"/>
            <a:r>
              <a:rPr lang="en-US" sz="2400" dirty="0" smtClean="0"/>
              <a:t>Use </a:t>
            </a:r>
            <a:r>
              <a:rPr lang="en-US" sz="2400" dirty="0" err="1" smtClean="0"/>
              <a:t>SAMTools</a:t>
            </a:r>
            <a:r>
              <a:rPr lang="en-US" sz="2400" dirty="0" smtClean="0"/>
              <a:t> view to view SAM files</a:t>
            </a:r>
          </a:p>
          <a:p>
            <a:r>
              <a:rPr lang="en-US" sz="2400" dirty="0" smtClean="0"/>
              <a:t>BAM: Binary (Compressed)</a:t>
            </a:r>
          </a:p>
        </p:txBody>
      </p:sp>
    </p:spTree>
    <p:extLst>
      <p:ext uri="{BB962C8B-B14F-4D97-AF65-F5344CB8AC3E}">
        <p14:creationId xmlns:p14="http://schemas.microsoft.com/office/powerpoint/2010/main" val="428102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BAM Format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03399"/>
            <a:ext cx="9143996" cy="2754477"/>
          </a:xfrm>
        </p:spPr>
      </p:pic>
      <p:sp>
        <p:nvSpPr>
          <p:cNvPr id="8" name="TextBox 7"/>
          <p:cNvSpPr txBox="1"/>
          <p:nvPr/>
        </p:nvSpPr>
        <p:spPr>
          <a:xfrm>
            <a:off x="822960" y="2135909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 of magnitude smaller than SAM file</a:t>
            </a:r>
          </a:p>
          <a:p>
            <a:endParaRPr lang="en-US" dirty="0" smtClean="0"/>
          </a:p>
          <a:p>
            <a:r>
              <a:rPr lang="en-US" dirty="0" smtClean="0"/>
              <a:t>Computer readable (gibberish)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1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Format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18011"/>
            <a:ext cx="9143996" cy="2168657"/>
          </a:xfrm>
        </p:spPr>
      </p:pic>
      <p:sp>
        <p:nvSpPr>
          <p:cNvPr id="5" name="TextBox 4"/>
          <p:cNvSpPr txBox="1"/>
          <p:nvPr/>
        </p:nvSpPr>
        <p:spPr>
          <a:xfrm>
            <a:off x="822960" y="1951181"/>
            <a:ext cx="754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@SQ header: stores info about the reference sequence</a:t>
            </a:r>
          </a:p>
          <a:p>
            <a:r>
              <a:rPr lang="en-US" dirty="0" smtClean="0"/>
              <a:t>@RG header: contains read group and sample metadata</a:t>
            </a:r>
          </a:p>
          <a:p>
            <a:r>
              <a:rPr lang="en-US" dirty="0" smtClean="0"/>
              <a:t>@PG header: metadata about programs used to create/process SAM/BAM files</a:t>
            </a:r>
            <a:endParaRPr lang="en-US" dirty="0"/>
          </a:p>
          <a:p>
            <a:r>
              <a:rPr lang="en-US" dirty="0" smtClean="0"/>
              <a:t>First line of alignment section – doesn’t begin with ‘@’</a:t>
            </a:r>
          </a:p>
          <a:p>
            <a:endParaRPr lang="en-US" dirty="0"/>
          </a:p>
          <a:p>
            <a:r>
              <a:rPr lang="en-US" dirty="0" smtClean="0"/>
              <a:t>Note: some programs need SAM files to have an @HD header at the beginning to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3.4: </a:t>
            </a:r>
            <a:r>
              <a:rPr lang="en-US" dirty="0"/>
              <a:t>V</a:t>
            </a:r>
            <a:r>
              <a:rPr lang="en-US" dirty="0" smtClean="0"/>
              <a:t>iew SAM/BAM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# Run the same ‘find’ command we’ve been using to find where the .</a:t>
            </a:r>
            <a:r>
              <a:rPr lang="en-US" dirty="0" err="1" smtClean="0"/>
              <a:t>sam</a:t>
            </a:r>
            <a:r>
              <a:rPr lang="en-US" dirty="0" smtClean="0"/>
              <a:t> file is located</a:t>
            </a:r>
          </a:p>
          <a:p>
            <a:r>
              <a:rPr lang="en-US" dirty="0"/>
              <a:t>find `</a:t>
            </a:r>
            <a:r>
              <a:rPr lang="en-US" dirty="0" err="1"/>
              <a:t>pwd</a:t>
            </a:r>
            <a:r>
              <a:rPr lang="en-US" dirty="0"/>
              <a:t>` -name "*.</a:t>
            </a:r>
            <a:r>
              <a:rPr lang="en-US" dirty="0" err="1"/>
              <a:t>sam</a:t>
            </a:r>
            <a:r>
              <a:rPr lang="en-US" dirty="0"/>
              <a:t>" | sort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 We see the .</a:t>
            </a:r>
            <a:r>
              <a:rPr lang="en-US" dirty="0" err="1" smtClean="0"/>
              <a:t>sam</a:t>
            </a:r>
            <a:r>
              <a:rPr lang="en-US" dirty="0" smtClean="0"/>
              <a:t> files are located in ‘chapter-11-alignment’</a:t>
            </a:r>
          </a:p>
          <a:p>
            <a:r>
              <a:rPr lang="en-US" dirty="0" smtClean="0"/>
              <a:t># Go into ‘chapter-11-alignment’ and look for .</a:t>
            </a:r>
            <a:r>
              <a:rPr lang="en-US" dirty="0" err="1" smtClean="0"/>
              <a:t>sam</a:t>
            </a:r>
            <a:r>
              <a:rPr lang="en-US" dirty="0" smtClean="0"/>
              <a:t>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3.4: View SAM/BAM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# </a:t>
            </a:r>
            <a:r>
              <a:rPr lang="en-US" dirty="0"/>
              <a:t>view head of SAM file </a:t>
            </a:r>
            <a:r>
              <a:rPr lang="en-US" dirty="0" err="1" smtClean="0"/>
              <a:t>celegans.sam</a:t>
            </a:r>
            <a:r>
              <a:rPr lang="en-US" dirty="0" smtClean="0"/>
              <a:t> with ‘head’ command</a:t>
            </a:r>
            <a:endParaRPr lang="en-US" dirty="0"/>
          </a:p>
          <a:p>
            <a:r>
              <a:rPr lang="en-US" dirty="0"/>
              <a:t>head </a:t>
            </a:r>
            <a:r>
              <a:rPr lang="en-US" dirty="0" err="1"/>
              <a:t>celegans.sam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# In class work:</a:t>
            </a:r>
          </a:p>
          <a:p>
            <a:r>
              <a:rPr lang="en-US" dirty="0" smtClean="0"/>
              <a:t># Now </a:t>
            </a:r>
            <a:r>
              <a:rPr lang="en-US" dirty="0"/>
              <a:t>try to view </a:t>
            </a:r>
            <a:r>
              <a:rPr lang="en-US" dirty="0" err="1"/>
              <a:t>celegans.bam</a:t>
            </a:r>
            <a:r>
              <a:rPr lang="en-US" dirty="0"/>
              <a:t> using the ‘head’ </a:t>
            </a:r>
            <a:r>
              <a:rPr lang="en-US" dirty="0" smtClean="0"/>
              <a:t>command</a:t>
            </a:r>
          </a:p>
          <a:p>
            <a:r>
              <a:rPr lang="en-US" dirty="0" smtClean="0"/>
              <a:t># Try using ‘</a:t>
            </a:r>
            <a:r>
              <a:rPr lang="en-US" dirty="0" err="1" smtClean="0"/>
              <a:t>samtools</a:t>
            </a:r>
            <a:r>
              <a:rPr lang="en-US" dirty="0" smtClean="0"/>
              <a:t> view </a:t>
            </a:r>
            <a:r>
              <a:rPr lang="en-US" dirty="0" err="1" smtClean="0"/>
              <a:t>celegans.bam</a:t>
            </a:r>
            <a:r>
              <a:rPr lang="en-US" dirty="0" smtClean="0"/>
              <a:t> | head –n 10’ to view </a:t>
            </a:r>
            <a:r>
              <a:rPr lang="en-US" dirty="0" err="1" smtClean="0"/>
              <a:t>celegans.bam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* Note: .</a:t>
            </a:r>
            <a:r>
              <a:rPr lang="en-US" dirty="0" err="1" smtClean="0"/>
              <a:t>sam</a:t>
            </a:r>
            <a:r>
              <a:rPr lang="en-US" dirty="0" smtClean="0"/>
              <a:t> and .bam files are typically relatively large in real datasets so using ‘less’ command or opening .</a:t>
            </a:r>
            <a:r>
              <a:rPr lang="en-US" dirty="0" err="1" smtClean="0"/>
              <a:t>sam</a:t>
            </a:r>
            <a:r>
              <a:rPr lang="en-US" dirty="0" smtClean="0"/>
              <a:t>/.bam files in text editors takes too long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6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VCF/BCF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 smtClean="0"/>
              <a:t>Describes mismatches from reference</a:t>
            </a:r>
          </a:p>
          <a:p>
            <a:r>
              <a:rPr lang="en-US" sz="2400" dirty="0" smtClean="0"/>
              <a:t>Must be paired with reference sequence</a:t>
            </a:r>
          </a:p>
          <a:p>
            <a:r>
              <a:rPr lang="en-US" sz="2400" dirty="0" smtClean="0"/>
              <a:t>Information includes:</a:t>
            </a:r>
          </a:p>
          <a:p>
            <a:pPr lvl="1"/>
            <a:r>
              <a:rPr lang="en-US" sz="2400" dirty="0" smtClean="0"/>
              <a:t>Type (SNP, MNP, </a:t>
            </a:r>
            <a:r>
              <a:rPr lang="en-US" sz="2400" dirty="0" err="1" smtClean="0"/>
              <a:t>Indel</a:t>
            </a:r>
            <a:r>
              <a:rPr lang="en-US" sz="2400" dirty="0" smtClean="0"/>
              <a:t>…)</a:t>
            </a:r>
          </a:p>
          <a:p>
            <a:pPr lvl="1"/>
            <a:r>
              <a:rPr lang="en-US" sz="2400" dirty="0" smtClean="0"/>
              <a:t>Chromosome (or </a:t>
            </a:r>
            <a:r>
              <a:rPr lang="en-US" sz="2400" dirty="0" err="1" smtClean="0"/>
              <a:t>contig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Position</a:t>
            </a:r>
          </a:p>
          <a:p>
            <a:pPr lvl="1"/>
            <a:r>
              <a:rPr lang="en-US" sz="2400" dirty="0" smtClean="0"/>
              <a:t>Quality, depth…</a:t>
            </a:r>
          </a:p>
        </p:txBody>
      </p:sp>
    </p:spTree>
    <p:extLst>
      <p:ext uri="{BB962C8B-B14F-4D97-AF65-F5344CB8AC3E}">
        <p14:creationId xmlns:p14="http://schemas.microsoft.com/office/powerpoint/2010/main" val="375981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3.5: </a:t>
            </a:r>
            <a:r>
              <a:rPr lang="en-US" dirty="0"/>
              <a:t>V</a:t>
            </a:r>
            <a:r>
              <a:rPr lang="en-US" dirty="0" smtClean="0"/>
              <a:t>iew VCF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# If you are not already in the directory</a:t>
            </a:r>
          </a:p>
          <a:p>
            <a:r>
              <a:rPr lang="en-US" dirty="0" smtClean="0"/>
              <a:t># ‘cd’ into directory containing .</a:t>
            </a:r>
            <a:r>
              <a:rPr lang="en-US" dirty="0" err="1" smtClean="0"/>
              <a:t>vcf</a:t>
            </a:r>
            <a:r>
              <a:rPr lang="en-US" dirty="0" smtClean="0"/>
              <a:t> file</a:t>
            </a:r>
          </a:p>
          <a:p>
            <a:endParaRPr lang="en-US" dirty="0" smtClean="0"/>
          </a:p>
          <a:p>
            <a:r>
              <a:rPr lang="en-US" dirty="0" smtClean="0"/>
              <a:t># Since the file extension is .</a:t>
            </a:r>
            <a:r>
              <a:rPr lang="en-US" dirty="0" err="1" smtClean="0"/>
              <a:t>gz</a:t>
            </a:r>
            <a:r>
              <a:rPr lang="en-US" dirty="0" smtClean="0"/>
              <a:t> we will have to unzip the file first</a:t>
            </a:r>
          </a:p>
          <a:p>
            <a:r>
              <a:rPr lang="en-US" dirty="0" smtClean="0"/>
              <a:t># to unzip </a:t>
            </a:r>
            <a:r>
              <a:rPr lang="en-US" dirty="0" err="1" smtClean="0"/>
              <a:t>gzipped</a:t>
            </a:r>
            <a:r>
              <a:rPr lang="en-US" dirty="0" smtClean="0"/>
              <a:t> file use ‘</a:t>
            </a:r>
            <a:r>
              <a:rPr lang="en-US" dirty="0" err="1" smtClean="0"/>
              <a:t>zcat</a:t>
            </a:r>
            <a:r>
              <a:rPr lang="en-US" dirty="0" smtClean="0"/>
              <a:t>’ </a:t>
            </a:r>
            <a:r>
              <a:rPr lang="en-US" dirty="0"/>
              <a:t>command (If using a local Mac, use '</a:t>
            </a:r>
            <a:r>
              <a:rPr lang="en-US" dirty="0" err="1"/>
              <a:t>gzcat</a:t>
            </a:r>
            <a:r>
              <a:rPr lang="en-US" dirty="0"/>
              <a:t>' instead)</a:t>
            </a:r>
            <a:endParaRPr lang="en-US" dirty="0" smtClean="0"/>
          </a:p>
          <a:p>
            <a:r>
              <a:rPr lang="en-US" dirty="0" smtClean="0"/>
              <a:t># then pipe to ‘head’ to view beginning of file</a:t>
            </a:r>
          </a:p>
          <a:p>
            <a:r>
              <a:rPr lang="en-US" dirty="0" err="1"/>
              <a:t>z</a:t>
            </a:r>
            <a:r>
              <a:rPr lang="en-US" dirty="0" err="1" smtClean="0"/>
              <a:t>cat</a:t>
            </a:r>
            <a:r>
              <a:rPr lang="en-US" dirty="0" smtClean="0"/>
              <a:t> NA12891_CEU_sample.vcf.gz | head</a:t>
            </a:r>
          </a:p>
          <a:p>
            <a:endParaRPr lang="en-US" dirty="0"/>
          </a:p>
          <a:p>
            <a:r>
              <a:rPr lang="en-US" dirty="0" smtClean="0"/>
              <a:t># In Class Work:</a:t>
            </a:r>
            <a:endParaRPr lang="en-US" dirty="0"/>
          </a:p>
          <a:p>
            <a:r>
              <a:rPr lang="en-US" dirty="0" smtClean="0"/>
              <a:t># Run the same command without piping to head and see what happens</a:t>
            </a:r>
          </a:p>
        </p:txBody>
      </p:sp>
    </p:spTree>
    <p:extLst>
      <p:ext uri="{BB962C8B-B14F-4D97-AF65-F5344CB8AC3E}">
        <p14:creationId xmlns:p14="http://schemas.microsoft.com/office/powerpoint/2010/main" val="357416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MSI Quirks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85468"/>
          </a:xfrm>
        </p:spPr>
        <p:txBody>
          <a:bodyPr anchor="ctr"/>
          <a:lstStyle/>
          <a:p>
            <a:r>
              <a:rPr lang="en-US" sz="1800" dirty="0" smtClean="0"/>
              <a:t>Module system</a:t>
            </a:r>
          </a:p>
          <a:p>
            <a:pPr lvl="1"/>
            <a:r>
              <a:rPr lang="en-US" sz="1600" dirty="0" smtClean="0"/>
              <a:t>Local user: account on your computer</a:t>
            </a:r>
          </a:p>
          <a:p>
            <a:pPr lvl="1"/>
            <a:r>
              <a:rPr lang="en-US" sz="1600" dirty="0" err="1" smtClean="0"/>
              <a:t>Login.msi.umn.edu</a:t>
            </a:r>
            <a:r>
              <a:rPr lang="en-US" sz="1600" dirty="0" smtClean="0"/>
              <a:t>: any of the MSI login nodes</a:t>
            </a:r>
          </a:p>
          <a:p>
            <a:pPr lvl="1"/>
            <a:r>
              <a:rPr lang="en-US" sz="1600" dirty="0" err="1" smtClean="0"/>
              <a:t>Resource.msi.umn.edu</a:t>
            </a:r>
            <a:r>
              <a:rPr lang="en-US" sz="1600" dirty="0" smtClean="0"/>
              <a:t>: any one of the systems behind MSI login nodes</a:t>
            </a:r>
          </a:p>
          <a:p>
            <a:pPr lvl="2"/>
            <a:r>
              <a:rPr lang="en-US" sz="1200" dirty="0" smtClean="0"/>
              <a:t>i.e. Lab, Mesabi, etc. </a:t>
            </a:r>
          </a:p>
          <a:p>
            <a:endParaRPr lang="en-US" sz="1800" dirty="0" smtClean="0"/>
          </a:p>
          <a:p>
            <a:r>
              <a:rPr lang="en-US" sz="1800" dirty="0" smtClean="0"/>
              <a:t>MSI queuing system (</a:t>
            </a:r>
            <a:r>
              <a:rPr lang="en-US" sz="1800" dirty="0" smtClean="0">
                <a:hlinkClick r:id="rId2"/>
              </a:rPr>
              <a:t>PBS Queue</a:t>
            </a:r>
            <a:r>
              <a:rPr lang="en-US" sz="1800" dirty="0" smtClean="0"/>
              <a:t>)</a:t>
            </a:r>
          </a:p>
          <a:p>
            <a:pPr lvl="1"/>
            <a:r>
              <a:rPr lang="en-US" sz="1600" dirty="0" smtClean="0"/>
              <a:t>Called PBS (Portable Batch System)</a:t>
            </a:r>
          </a:p>
          <a:p>
            <a:pPr lvl="1"/>
            <a:r>
              <a:rPr lang="en-US" sz="1600" dirty="0" smtClean="0"/>
              <a:t>Create PBS job scripts to submit a job</a:t>
            </a:r>
          </a:p>
          <a:p>
            <a:pPr lvl="1"/>
            <a:r>
              <a:rPr lang="en-US" sz="1600" dirty="0" smtClean="0"/>
              <a:t>Use ‘</a:t>
            </a:r>
            <a:r>
              <a:rPr lang="en-US" sz="1600" dirty="0" err="1" smtClean="0"/>
              <a:t>qsub</a:t>
            </a:r>
            <a:r>
              <a:rPr lang="en-US" sz="1600" dirty="0" smtClean="0"/>
              <a:t> </a:t>
            </a:r>
            <a:r>
              <a:rPr lang="en-US" sz="1600" dirty="0" err="1" smtClean="0"/>
              <a:t>scriptname</a:t>
            </a:r>
            <a:r>
              <a:rPr lang="en-US" sz="1600" dirty="0" smtClean="0"/>
              <a:t>’ to submit a job</a:t>
            </a:r>
          </a:p>
          <a:p>
            <a:pPr lvl="1"/>
            <a:r>
              <a:rPr lang="en-US" sz="1600" dirty="0" smtClean="0"/>
              <a:t>Use ‘</a:t>
            </a:r>
            <a:r>
              <a:rPr lang="en-US" sz="1600" dirty="0" err="1" smtClean="0"/>
              <a:t>qstat</a:t>
            </a:r>
            <a:r>
              <a:rPr lang="en-US" sz="1600" dirty="0" smtClean="0"/>
              <a:t> –u username’ to check on all jobs you have submitted</a:t>
            </a:r>
          </a:p>
          <a:p>
            <a:pPr lvl="1"/>
            <a:r>
              <a:rPr lang="en-US" sz="1600" dirty="0" smtClean="0"/>
              <a:t>Use ‘</a:t>
            </a:r>
            <a:r>
              <a:rPr lang="en-US" sz="1600" dirty="0" err="1" smtClean="0"/>
              <a:t>qdel</a:t>
            </a:r>
            <a:r>
              <a:rPr lang="en-US" sz="1600" dirty="0" smtClean="0"/>
              <a:t> </a:t>
            </a:r>
            <a:r>
              <a:rPr lang="en-US" sz="1600" dirty="0" err="1" smtClean="0"/>
              <a:t>jobIDnumber</a:t>
            </a:r>
            <a:r>
              <a:rPr lang="en-US" sz="1600" dirty="0" smtClean="0"/>
              <a:t>’ to cancel a submitted job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Aligners</a:t>
            </a:r>
          </a:p>
          <a:p>
            <a:pPr lvl="1"/>
            <a:r>
              <a:rPr lang="en-US" sz="2400" dirty="0" smtClean="0">
                <a:hlinkClick r:id="rId2"/>
              </a:rPr>
              <a:t>BWA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3"/>
              </a:rPr>
              <a:t>Bowtie/Bowtie2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4"/>
              </a:rPr>
              <a:t>MOSAIK</a:t>
            </a:r>
            <a:endParaRPr lang="en-US" sz="2400" dirty="0" smtClean="0"/>
          </a:p>
          <a:p>
            <a:r>
              <a:rPr lang="en-US" sz="2400" dirty="0" smtClean="0"/>
              <a:t>SAM/BAM handlers</a:t>
            </a:r>
          </a:p>
          <a:p>
            <a:pPr lvl="1"/>
            <a:r>
              <a:rPr lang="en-US" sz="2400" dirty="0" smtClean="0">
                <a:hlinkClick r:id="rId5"/>
              </a:rPr>
              <a:t>SAMtools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6"/>
              </a:rPr>
              <a:t>Picard</a:t>
            </a:r>
            <a:endParaRPr lang="en-US" sz="2400" dirty="0" smtClean="0"/>
          </a:p>
          <a:p>
            <a:pPr lvl="1"/>
            <a:r>
              <a:rPr lang="en-US" sz="2400" dirty="0" err="1" smtClean="0">
                <a:hlinkClick r:id="rId7"/>
              </a:rPr>
              <a:t>BamTools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3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Refining Assemblies</a:t>
            </a:r>
          </a:p>
          <a:p>
            <a:pPr lvl="1"/>
            <a:r>
              <a:rPr lang="en-US" sz="2400" dirty="0" smtClean="0">
                <a:hlinkClick r:id="rId3"/>
              </a:rPr>
              <a:t>GATK</a:t>
            </a:r>
            <a:endParaRPr lang="en-US" sz="2400" dirty="0"/>
          </a:p>
          <a:p>
            <a:pPr lvl="1"/>
            <a:r>
              <a:rPr lang="en-US" sz="2400" dirty="0"/>
              <a:t>Picard</a:t>
            </a:r>
          </a:p>
          <a:p>
            <a:pPr lvl="1"/>
            <a:r>
              <a:rPr lang="en-US" sz="2400" dirty="0" err="1" smtClean="0"/>
              <a:t>SAMtools</a:t>
            </a:r>
            <a:endParaRPr lang="en-US" sz="2400" dirty="0" smtClean="0"/>
          </a:p>
          <a:p>
            <a:r>
              <a:rPr lang="en-US" sz="2400" dirty="0" smtClean="0"/>
              <a:t>Some Analysis</a:t>
            </a:r>
          </a:p>
          <a:p>
            <a:pPr lvl="1"/>
            <a:r>
              <a:rPr lang="en-US" sz="2400" dirty="0" smtClean="0"/>
              <a:t>SNP calling, </a:t>
            </a:r>
            <a:r>
              <a:rPr lang="en-US" sz="2400" dirty="0" err="1" smtClean="0"/>
              <a:t>FreeBayes</a:t>
            </a:r>
            <a:r>
              <a:rPr lang="en-US" sz="2400" dirty="0" smtClean="0"/>
              <a:t> </a:t>
            </a:r>
            <a:r>
              <a:rPr lang="en-US" sz="2400" dirty="0"/>
              <a:t>(https://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ekg</a:t>
            </a:r>
            <a:r>
              <a:rPr lang="en-US" sz="2400" dirty="0"/>
              <a:t>/</a:t>
            </a:r>
            <a:r>
              <a:rPr lang="en-US" sz="2400" dirty="0" err="1"/>
              <a:t>freebayes</a:t>
            </a:r>
            <a:r>
              <a:rPr lang="en-US" sz="2400" dirty="0"/>
              <a:t>)</a:t>
            </a:r>
            <a:endParaRPr lang="en-US" sz="2400" dirty="0" smtClean="0"/>
          </a:p>
          <a:p>
            <a:pPr lvl="1"/>
            <a:r>
              <a:rPr lang="en-US" sz="2400" dirty="0" smtClean="0"/>
              <a:t>Splice-aware mapping, </a:t>
            </a:r>
            <a:r>
              <a:rPr lang="en-US" sz="2400" dirty="0" smtClean="0">
                <a:hlinkClick r:id="rId4"/>
              </a:rPr>
              <a:t>Tophat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490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PacBio</a:t>
            </a:r>
            <a:r>
              <a:rPr lang="en-US" dirty="0" smtClean="0"/>
              <a:t> RS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Newer sequencing technology than NGS</a:t>
            </a:r>
          </a:p>
          <a:p>
            <a:r>
              <a:rPr lang="en-US" dirty="0" smtClean="0"/>
              <a:t>Single Molecule, Real-Time (SMRT) DNA sequencing system</a:t>
            </a:r>
          </a:p>
          <a:p>
            <a:pPr lvl="1"/>
            <a:r>
              <a:rPr lang="en-US" dirty="0" smtClean="0"/>
              <a:t>High consensus accuracy</a:t>
            </a:r>
          </a:p>
          <a:p>
            <a:pPr lvl="1"/>
            <a:r>
              <a:rPr lang="en-US" dirty="0" smtClean="0"/>
              <a:t>Long read lengths</a:t>
            </a:r>
          </a:p>
          <a:p>
            <a:r>
              <a:rPr lang="en-US" dirty="0" smtClean="0"/>
              <a:t>Ideal for:</a:t>
            </a:r>
          </a:p>
          <a:p>
            <a:pPr lvl="1"/>
            <a:r>
              <a:rPr lang="en-US" i="1" dirty="0" smtClean="0"/>
              <a:t>de novo</a:t>
            </a:r>
            <a:r>
              <a:rPr lang="en-US" dirty="0" smtClean="0"/>
              <a:t> assembly</a:t>
            </a:r>
          </a:p>
          <a:p>
            <a:pPr lvl="1"/>
            <a:r>
              <a:rPr lang="en-US" dirty="0" smtClean="0"/>
              <a:t>Characterization of genetic variation</a:t>
            </a:r>
          </a:p>
          <a:p>
            <a:pPr lvl="1"/>
            <a:r>
              <a:rPr lang="en-US" dirty="0" smtClean="0"/>
              <a:t>Methylation analysis</a:t>
            </a:r>
          </a:p>
          <a:p>
            <a:pPr lvl="1"/>
            <a:r>
              <a:rPr lang="en-US" dirty="0" smtClean="0"/>
              <a:t>Microbiology studies</a:t>
            </a:r>
          </a:p>
          <a:p>
            <a:pPr lvl="1"/>
            <a:r>
              <a:rPr lang="en-US" dirty="0" smtClean="0"/>
              <a:t>And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0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3.6: More Useful Commands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Go into directory with ‘</a:t>
            </a:r>
            <a:r>
              <a:rPr lang="en-US" dirty="0" err="1" smtClean="0"/>
              <a:t>contam.fastq</a:t>
            </a:r>
            <a:r>
              <a:rPr lang="en-US" dirty="0" smtClean="0"/>
              <a:t>’ file</a:t>
            </a:r>
          </a:p>
          <a:p>
            <a:r>
              <a:rPr lang="en-US" dirty="0" smtClean="0"/>
              <a:t># We’ll use the one from ‘chapter-10-sequence’</a:t>
            </a:r>
          </a:p>
          <a:p>
            <a:endParaRPr lang="en-US" dirty="0"/>
          </a:p>
          <a:p>
            <a:r>
              <a:rPr lang="en-US" dirty="0"/>
              <a:t># Now </a:t>
            </a:r>
            <a:r>
              <a:rPr lang="en-US" dirty="0" smtClean="0"/>
              <a:t>we’ll </a:t>
            </a:r>
            <a:r>
              <a:rPr lang="en-US" dirty="0"/>
              <a:t>copy '</a:t>
            </a:r>
            <a:r>
              <a:rPr lang="en-US" dirty="0" err="1"/>
              <a:t>contam.fastq</a:t>
            </a:r>
            <a:r>
              <a:rPr lang="en-US" dirty="0"/>
              <a:t>' from chapter-10-sequence to ~/Itasca and rename the file</a:t>
            </a:r>
          </a:p>
          <a:p>
            <a:r>
              <a:rPr lang="en-US" dirty="0"/>
              <a:t># Use '</a:t>
            </a:r>
            <a:r>
              <a:rPr lang="en-US" dirty="0" err="1"/>
              <a:t>cp</a:t>
            </a:r>
            <a:r>
              <a:rPr lang="en-US" dirty="0"/>
              <a:t>' command to copy</a:t>
            </a:r>
          </a:p>
          <a:p>
            <a:r>
              <a:rPr lang="en-US" dirty="0"/>
              <a:t># We will rename by specifying the directory the file will be copied to and giving it a new name 'contam1.fastq'</a:t>
            </a:r>
          </a:p>
          <a:p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contam.fastq</a:t>
            </a:r>
            <a:r>
              <a:rPr lang="en-US" dirty="0"/>
              <a:t> ~/Itasca/contam1.fastq</a:t>
            </a:r>
          </a:p>
        </p:txBody>
      </p:sp>
    </p:spTree>
    <p:extLst>
      <p:ext uri="{BB962C8B-B14F-4D97-AF65-F5344CB8AC3E}">
        <p14:creationId xmlns:p14="http://schemas.microsoft.com/office/powerpoint/2010/main" val="178266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3.6: More Useful Commands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Now go into ~/Itasca to view the copied </a:t>
            </a:r>
            <a:r>
              <a:rPr lang="en-US" dirty="0" smtClean="0"/>
              <a:t>file</a:t>
            </a:r>
          </a:p>
          <a:p>
            <a:endParaRPr lang="en-US" dirty="0"/>
          </a:p>
          <a:p>
            <a:r>
              <a:rPr lang="en-US" dirty="0"/>
              <a:t># There is already an existing file '</a:t>
            </a:r>
            <a:r>
              <a:rPr lang="en-US" dirty="0" err="1"/>
              <a:t>contam.fastq</a:t>
            </a:r>
            <a:r>
              <a:rPr lang="en-US" dirty="0"/>
              <a:t>' that we used </a:t>
            </a:r>
            <a:r>
              <a:rPr lang="en-US" dirty="0" err="1"/>
              <a:t>wget</a:t>
            </a:r>
            <a:r>
              <a:rPr lang="en-US" dirty="0"/>
              <a:t> to download earlier</a:t>
            </a:r>
          </a:p>
          <a:p>
            <a:r>
              <a:rPr lang="en-US" dirty="0"/>
              <a:t># Let's see if there are any differences between the file we just copied and the original file</a:t>
            </a:r>
          </a:p>
          <a:p>
            <a:r>
              <a:rPr lang="en-US" dirty="0"/>
              <a:t># We will use 'diff' command to compare differences between </a:t>
            </a:r>
            <a:r>
              <a:rPr lang="en-US" dirty="0" smtClean="0"/>
              <a:t>files</a:t>
            </a:r>
          </a:p>
          <a:p>
            <a:r>
              <a:rPr lang="en-US" dirty="0"/>
              <a:t># The format will be 'diff -y file_1 </a:t>
            </a:r>
            <a:r>
              <a:rPr lang="en-US" dirty="0" smtClean="0"/>
              <a:t>file_2’</a:t>
            </a:r>
          </a:p>
          <a:p>
            <a:r>
              <a:rPr lang="en-US" dirty="0"/>
              <a:t>diff -y </a:t>
            </a:r>
            <a:r>
              <a:rPr lang="en-US" dirty="0" err="1"/>
              <a:t>contam.fastq</a:t>
            </a:r>
            <a:r>
              <a:rPr lang="en-US" dirty="0"/>
              <a:t> contam1.</a:t>
            </a:r>
            <a:r>
              <a:rPr lang="en-US" dirty="0" smtClean="0"/>
              <a:t>fastq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8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3.6: More Useful Commands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# Let's create differences and use 'diff' again to compare the files</a:t>
            </a:r>
          </a:p>
          <a:p>
            <a:r>
              <a:rPr lang="en-US" dirty="0"/>
              <a:t># We will be using Vim as our text editor for today</a:t>
            </a:r>
          </a:p>
          <a:p>
            <a:r>
              <a:rPr lang="en-US" dirty="0"/>
              <a:t># To do this, type 'vim' followed by the file you want to edit</a:t>
            </a:r>
          </a:p>
          <a:p>
            <a:r>
              <a:rPr lang="en-US" dirty="0"/>
              <a:t>vim contam1.</a:t>
            </a:r>
            <a:r>
              <a:rPr lang="en-US" dirty="0" smtClean="0"/>
              <a:t>fastq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2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3.6: More Useful Commands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 In vim you won't be able to use your mouse to make changes</a:t>
            </a:r>
          </a:p>
          <a:p>
            <a:r>
              <a:rPr lang="en-US" dirty="0"/>
              <a:t># type ':' to start entering command</a:t>
            </a:r>
          </a:p>
          <a:p>
            <a:r>
              <a:rPr lang="en-US" dirty="0"/>
              <a:t># hit '</a:t>
            </a:r>
            <a:r>
              <a:rPr lang="en-US" dirty="0" err="1"/>
              <a:t>i</a:t>
            </a:r>
            <a:r>
              <a:rPr lang="en-US" dirty="0"/>
              <a:t>' to enter INSERT MODE to edit file</a:t>
            </a:r>
          </a:p>
          <a:p>
            <a:r>
              <a:rPr lang="en-US" dirty="0"/>
              <a:t># We will delete lines 16-19</a:t>
            </a:r>
          </a:p>
          <a:p>
            <a:r>
              <a:rPr lang="en-US" dirty="0"/>
              <a:t># Let's jump to line 16 </a:t>
            </a:r>
          </a:p>
          <a:p>
            <a:r>
              <a:rPr lang="en-US" dirty="0"/>
              <a:t>:</a:t>
            </a:r>
            <a:r>
              <a:rPr lang="en-US" dirty="0" smtClean="0"/>
              <a:t>16</a:t>
            </a:r>
          </a:p>
          <a:p>
            <a:endParaRPr lang="en-US" dirty="0"/>
          </a:p>
          <a:p>
            <a:r>
              <a:rPr lang="en-US" dirty="0"/>
              <a:t># Use '</a:t>
            </a:r>
            <a:r>
              <a:rPr lang="en-US" dirty="0" err="1"/>
              <a:t>dd</a:t>
            </a:r>
            <a:r>
              <a:rPr lang="en-US" dirty="0"/>
              <a:t>' to delete current line</a:t>
            </a:r>
          </a:p>
          <a:p>
            <a:r>
              <a:rPr lang="en-US" dirty="0"/>
              <a:t># repeat this four times</a:t>
            </a:r>
          </a:p>
          <a:p>
            <a:r>
              <a:rPr lang="en-US" dirty="0" err="1"/>
              <a:t>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2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3.6: More Useful Commands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 If you accidentally delete too many lines use the undo command to undo your last change</a:t>
            </a:r>
          </a:p>
          <a:p>
            <a:r>
              <a:rPr lang="en-US" dirty="0"/>
              <a:t>:u </a:t>
            </a:r>
          </a:p>
          <a:p>
            <a:r>
              <a:rPr lang="en-US" dirty="0"/>
              <a:t># If you type ':u' again it will undo 2 changes before </a:t>
            </a:r>
            <a:r>
              <a:rPr lang="en-US" dirty="0" smtClean="0"/>
              <a:t>that and so on</a:t>
            </a:r>
            <a:endParaRPr lang="en-US" dirty="0"/>
          </a:p>
          <a:p>
            <a:r>
              <a:rPr lang="en-US" dirty="0"/>
              <a:t>:</a:t>
            </a:r>
            <a:r>
              <a:rPr lang="en-US" dirty="0" smtClean="0"/>
              <a:t>u</a:t>
            </a:r>
          </a:p>
          <a:p>
            <a:endParaRPr lang="en-US" dirty="0"/>
          </a:p>
          <a:p>
            <a:r>
              <a:rPr lang="en-US" dirty="0"/>
              <a:t># Now let's redo our last </a:t>
            </a:r>
            <a:r>
              <a:rPr lang="en-US" dirty="0" smtClean="0"/>
              <a:t>undo</a:t>
            </a:r>
          </a:p>
          <a:p>
            <a:r>
              <a:rPr lang="en-US" dirty="0"/>
              <a:t># Use '</a:t>
            </a:r>
            <a:r>
              <a:rPr lang="en-US" b="1" dirty="0" err="1"/>
              <a:t>CTRL+r</a:t>
            </a:r>
            <a:r>
              <a:rPr lang="en-US" dirty="0"/>
              <a:t>' to redo last two changes</a:t>
            </a:r>
          </a:p>
          <a:p>
            <a:r>
              <a:rPr lang="en-US" dirty="0"/>
              <a:t># Now that we have made changes to our </a:t>
            </a:r>
            <a:r>
              <a:rPr lang="en-US" dirty="0" smtClean="0"/>
              <a:t>file, </a:t>
            </a:r>
            <a:r>
              <a:rPr lang="en-US" dirty="0"/>
              <a:t>we will save and </a:t>
            </a:r>
            <a:r>
              <a:rPr lang="en-US" dirty="0" smtClean="0"/>
              <a:t>exit</a:t>
            </a:r>
            <a:endParaRPr lang="en-US" dirty="0"/>
          </a:p>
          <a:p>
            <a:r>
              <a:rPr lang="en-US" dirty="0" smtClean="0"/>
              <a:t># </a:t>
            </a:r>
            <a:r>
              <a:rPr lang="en-US" dirty="0"/>
              <a:t>':w' saves the file, ':q' exits out of vim</a:t>
            </a:r>
          </a:p>
          <a:p>
            <a:r>
              <a:rPr lang="en-US" dirty="0"/>
              <a:t>:</a:t>
            </a:r>
            <a:r>
              <a:rPr lang="en-US" dirty="0" err="1"/>
              <a:t>wq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3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3.6: More Useful Commands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# Now let's use 'diff' again to see if there are any differences between contam1.fastq and </a:t>
            </a:r>
            <a:r>
              <a:rPr lang="en-US" dirty="0" err="1"/>
              <a:t>contam.fastq</a:t>
            </a:r>
            <a:endParaRPr lang="en-US" dirty="0"/>
          </a:p>
          <a:p>
            <a:r>
              <a:rPr lang="en-US" dirty="0"/>
              <a:t>diff -y </a:t>
            </a:r>
            <a:r>
              <a:rPr lang="en-US" dirty="0" err="1"/>
              <a:t>contam.fastq</a:t>
            </a:r>
            <a:r>
              <a:rPr lang="en-US" dirty="0"/>
              <a:t> contam1.fastq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 The ‘&gt;’ symbol denotes where the differences in the file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Vince Buffalo’s “Bioinformatics Data Skills” – Ch. 10</a:t>
            </a:r>
            <a:r>
              <a:rPr lang="en-US" dirty="0"/>
              <a:t> </a:t>
            </a:r>
            <a:r>
              <a:rPr lang="en-US" dirty="0" smtClean="0"/>
              <a:t>and 11</a:t>
            </a:r>
          </a:p>
          <a:p>
            <a:endParaRPr lang="en-US" dirty="0"/>
          </a:p>
          <a:p>
            <a:r>
              <a:rPr lang="en-US" dirty="0"/>
              <a:t>Answer key to today’s exercises can be viewed and downloaded from my Gist repository:</a:t>
            </a:r>
          </a:p>
          <a:p>
            <a:r>
              <a:rPr lang="en-US" dirty="0">
                <a:hlinkClick r:id="rId2"/>
              </a:rPr>
              <a:t>https://gist.github.com/liux1299/af6fffc5d96e8d44dc9b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z="2800" dirty="0" smtClean="0"/>
              <a:t>Likely working in a UNIX-like environment (MSI runs Linux)</a:t>
            </a:r>
          </a:p>
          <a:p>
            <a:endParaRPr lang="en-US" sz="2800" dirty="0" smtClean="0"/>
          </a:p>
          <a:p>
            <a:pPr lvl="1"/>
            <a:r>
              <a:rPr lang="en-US" sz="2800" dirty="0" smtClean="0"/>
              <a:t>Specific, optimized tools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Easy-to-parse text files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Pipeline-like flow of data between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4656500"/>
            <a:ext cx="7863840" cy="1469663"/>
          </a:xfrm>
        </p:spPr>
        <p:txBody>
          <a:bodyPr anchor="ctr">
            <a:normAutofit/>
          </a:bodyPr>
          <a:lstStyle/>
          <a:p>
            <a:r>
              <a:rPr lang="en-US" sz="2400" dirty="0" smtClean="0"/>
              <a:t>Tools are given at the end of slides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600007"/>
            <a:ext cx="7543800" cy="176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2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and Alignment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95" b="29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GATK Broad Institute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smtClean="0"/>
              <a:t>Most are plain text</a:t>
            </a:r>
          </a:p>
          <a:p>
            <a:endParaRPr lang="en-US" sz="2800" dirty="0" smtClean="0"/>
          </a:p>
          <a:p>
            <a:r>
              <a:rPr lang="en-US" sz="2800" dirty="0" smtClean="0"/>
              <a:t>Well-defined and easy to parse</a:t>
            </a:r>
          </a:p>
          <a:p>
            <a:pPr lvl="1"/>
            <a:r>
              <a:rPr lang="en-US" sz="2800" dirty="0" smtClean="0"/>
              <a:t>Pre-built tools for parsing (</a:t>
            </a:r>
            <a:r>
              <a:rPr lang="en-US" sz="2800" dirty="0" err="1" smtClean="0"/>
              <a:t>SAMTools</a:t>
            </a:r>
            <a:r>
              <a:rPr lang="en-US" sz="2800" dirty="0" smtClean="0"/>
              <a:t>, VCF Tools, etc…)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13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FASTQ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Four Fields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lvl="1"/>
            <a:r>
              <a:rPr lang="en-US" sz="2800" dirty="0" smtClean="0">
                <a:solidFill>
                  <a:srgbClr val="0000FF"/>
                </a:solidFill>
              </a:rPr>
              <a:t>Name (description line) – starts with ‘@’</a:t>
            </a:r>
          </a:p>
          <a:p>
            <a:pPr lvl="1"/>
            <a:r>
              <a:rPr lang="en-US" sz="2800" dirty="0" smtClean="0">
                <a:solidFill>
                  <a:srgbClr val="008000"/>
                </a:solidFill>
              </a:rPr>
              <a:t>Sequence data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End of sequence</a:t>
            </a:r>
          </a:p>
          <a:p>
            <a:pPr lvl="1"/>
            <a:r>
              <a:rPr lang="en-US" sz="2800" dirty="0" smtClean="0">
                <a:solidFill>
                  <a:srgbClr val="FF6600"/>
                </a:solidFill>
              </a:rPr>
              <a:t>Quality data – same length as sequence</a:t>
            </a:r>
            <a:endParaRPr lang="en-US" sz="2800" dirty="0">
              <a:solidFill>
                <a:srgbClr val="FF6600"/>
              </a:solidFill>
            </a:endParaRPr>
          </a:p>
        </p:txBody>
      </p:sp>
      <p:pic>
        <p:nvPicPr>
          <p:cNvPr id="4" name="Picture 3" descr="fastq fil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8" y="2613819"/>
            <a:ext cx="7543802" cy="1102155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822960" y="2582065"/>
            <a:ext cx="6313546" cy="325901"/>
          </a:xfrm>
          <a:prstGeom prst="fram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822958" y="2907966"/>
            <a:ext cx="7543802" cy="294869"/>
          </a:xfrm>
          <a:prstGeom prst="frame">
            <a:avLst/>
          </a:prstGeom>
          <a:solidFill>
            <a:srgbClr val="008000"/>
          </a:solidFill>
          <a:ln w="63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766763" y="3219692"/>
            <a:ext cx="435764" cy="213522"/>
          </a:xfrm>
          <a:prstGeom prst="frame">
            <a:avLst>
              <a:gd name="adj1" fmla="val 0"/>
            </a:avLst>
          </a:prstGeom>
          <a:solidFill>
            <a:srgbClr val="FF0000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766763" y="3433214"/>
            <a:ext cx="7599997" cy="365236"/>
          </a:xfrm>
          <a:prstGeom prst="fram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78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Version Control System</a:t>
            </a:r>
          </a:p>
          <a:p>
            <a:pPr lvl="1"/>
            <a:r>
              <a:rPr lang="en-US" dirty="0" smtClean="0"/>
              <a:t>Keep track of changes</a:t>
            </a:r>
          </a:p>
          <a:p>
            <a:pPr lvl="1"/>
            <a:r>
              <a:rPr lang="en-US" dirty="0" smtClean="0"/>
              <a:t>Use specific version of code</a:t>
            </a:r>
          </a:p>
          <a:p>
            <a:pPr lvl="1"/>
            <a:r>
              <a:rPr lang="en-US" dirty="0" smtClean="0"/>
              <a:t>Free software</a:t>
            </a:r>
          </a:p>
          <a:p>
            <a:endParaRPr lang="en-US" dirty="0" smtClean="0"/>
          </a:p>
          <a:p>
            <a:r>
              <a:rPr lang="en-US" dirty="0" smtClean="0"/>
              <a:t>Command-line tool or GUI application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3976</TotalTime>
  <Words>1976</Words>
  <Application>Microsoft Office PowerPoint</Application>
  <PresentationFormat>On-screen Show (4:3)</PresentationFormat>
  <Paragraphs>332</Paragraphs>
  <Slides>39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Calibri</vt:lpstr>
      <vt:lpstr>Calibri Light</vt:lpstr>
      <vt:lpstr>Corbel</vt:lpstr>
      <vt:lpstr>Wingdings 2</vt:lpstr>
      <vt:lpstr>HDOfficeLightV0</vt:lpstr>
      <vt:lpstr>Retrospect</vt:lpstr>
      <vt:lpstr>Computing for Next Generation Biology </vt:lpstr>
      <vt:lpstr>Novel Problems in Biology </vt:lpstr>
      <vt:lpstr>MSI Quirks</vt:lpstr>
      <vt:lpstr>Scripts</vt:lpstr>
      <vt:lpstr>General Workflow</vt:lpstr>
      <vt:lpstr>Mapping and Alignment</vt:lpstr>
      <vt:lpstr>File Formats</vt:lpstr>
      <vt:lpstr>FASTQ File Format</vt:lpstr>
      <vt:lpstr>Git</vt:lpstr>
      <vt:lpstr>Git Vs. MS Word</vt:lpstr>
      <vt:lpstr>Intro to GitHub</vt:lpstr>
      <vt:lpstr>PowerPoint Presentation</vt:lpstr>
      <vt:lpstr>Useful Git Commands</vt:lpstr>
      <vt:lpstr>Exercise 3.1: Downloading Dataset from GitHub</vt:lpstr>
      <vt:lpstr>Exercise 3.2: Viewing FASTQ File</vt:lpstr>
      <vt:lpstr>Exercise 3.2: Viewing FASTQ File</vt:lpstr>
      <vt:lpstr>FASTQ File Format</vt:lpstr>
      <vt:lpstr>BED/GFF3 Format</vt:lpstr>
      <vt:lpstr>BED file format</vt:lpstr>
      <vt:lpstr>GFF File Format</vt:lpstr>
      <vt:lpstr>Exercise 3.3: View BED Files</vt:lpstr>
      <vt:lpstr>Exercise 3.3: View BED Files</vt:lpstr>
      <vt:lpstr>SAM/BAM Format</vt:lpstr>
      <vt:lpstr>BAM Format</vt:lpstr>
      <vt:lpstr>SAM Format</vt:lpstr>
      <vt:lpstr>Exercise 3.4: View SAM/BAM Files</vt:lpstr>
      <vt:lpstr>Exercise 3.4: View SAM/BAM Files</vt:lpstr>
      <vt:lpstr>VCF/BCF Files</vt:lpstr>
      <vt:lpstr>Exercise 3.5: View VCF Files</vt:lpstr>
      <vt:lpstr>Tools</vt:lpstr>
      <vt:lpstr>Tools</vt:lpstr>
      <vt:lpstr>PacBio RS II</vt:lpstr>
      <vt:lpstr>Exercise 3.6: More Useful Commands to Know</vt:lpstr>
      <vt:lpstr>Exercise 3.6: More Useful Commands to Know</vt:lpstr>
      <vt:lpstr>Exercise 3.6: More Useful Commands to Know</vt:lpstr>
      <vt:lpstr>Exercise 3.6: More Useful Commands to Know</vt:lpstr>
      <vt:lpstr>Exercise 3.6: More Useful Commands to Know</vt:lpstr>
      <vt:lpstr>Exercise 3.6: More Useful Commands to Know</vt:lpstr>
      <vt:lpstr>Additional Resources</vt:lpstr>
    </vt:vector>
  </TitlesOfParts>
  <Company>University of Minnesota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Morrell</dc:creator>
  <cp:lastModifiedBy>Chaochih Liu</cp:lastModifiedBy>
  <cp:revision>192</cp:revision>
  <dcterms:created xsi:type="dcterms:W3CDTF">2015-07-30T17:00:05Z</dcterms:created>
  <dcterms:modified xsi:type="dcterms:W3CDTF">2016-06-15T03:05:59Z</dcterms:modified>
</cp:coreProperties>
</file>