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0" r:id="rId8"/>
    <p:sldId id="261" r:id="rId9"/>
    <p:sldId id="266" r:id="rId10"/>
    <p:sldId id="267" r:id="rId11"/>
    <p:sldId id="263" r:id="rId12"/>
    <p:sldId id="264" r:id="rId13"/>
    <p:sldId id="27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BA20C-1A40-47B6-9DAE-5C12FE3AAEBF}" v="1" dt="2019-08-07T14:51:39.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l" userId="b8624825463b057a" providerId="LiveId" clId="{E83BA20C-1A40-47B6-9DAE-5C12FE3AAEBF}"/>
    <pc:docChg chg="modSld sldOrd">
      <pc:chgData name="wang l" userId="b8624825463b057a" providerId="LiveId" clId="{E83BA20C-1A40-47B6-9DAE-5C12FE3AAEBF}" dt="2019-08-07T15:06:34.306" v="3" actId="6549"/>
      <pc:docMkLst>
        <pc:docMk/>
      </pc:docMkLst>
      <pc:sldChg chg="modSp">
        <pc:chgData name="wang l" userId="b8624825463b057a" providerId="LiveId" clId="{E83BA20C-1A40-47B6-9DAE-5C12FE3AAEBF}" dt="2019-08-07T15:06:34.306" v="3" actId="6549"/>
        <pc:sldMkLst>
          <pc:docMk/>
          <pc:sldMk cId="581474789" sldId="256"/>
        </pc:sldMkLst>
        <pc:spChg chg="mod">
          <ac:chgData name="wang l" userId="b8624825463b057a" providerId="LiveId" clId="{E83BA20C-1A40-47B6-9DAE-5C12FE3AAEBF}" dt="2019-08-07T15:06:34.306" v="3" actId="6549"/>
          <ac:spMkLst>
            <pc:docMk/>
            <pc:sldMk cId="581474789" sldId="256"/>
            <ac:spMk id="3" creationId="{274BAB9C-19B5-4111-89FB-D963E5647C6A}"/>
          </ac:spMkLst>
        </pc:spChg>
      </pc:sldChg>
      <pc:sldChg chg="ord">
        <pc:chgData name="wang l" userId="b8624825463b057a" providerId="LiveId" clId="{E83BA20C-1A40-47B6-9DAE-5C12FE3AAEBF}" dt="2019-08-07T14:51:39.645" v="0"/>
        <pc:sldMkLst>
          <pc:docMk/>
          <pc:sldMk cId="1617776621" sldId="26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0B6F6-B8F4-4422-B685-CA363CC1E727}" type="doc">
      <dgm:prSet loTypeId="urn:microsoft.com/office/officeart/2005/8/layout/process1" loCatId="process" qsTypeId="urn:microsoft.com/office/officeart/2005/8/quickstyle/simple1" qsCatId="simple" csTypeId="urn:microsoft.com/office/officeart/2005/8/colors/accent1_2" csCatId="accent1" phldr="1"/>
      <dgm:spPr/>
    </dgm:pt>
    <dgm:pt modelId="{617A6925-3013-4838-B942-6AFD602D56E1}">
      <dgm:prSet phldrT="[文本]"/>
      <dgm:spPr>
        <a:blipFill rotWithShape="0">
          <a:blip xmlns:r="http://schemas.openxmlformats.org/officeDocument/2006/relationships" r:embed="rId1"/>
          <a:stretch>
            <a:fillRect/>
          </a:stretch>
        </a:blipFill>
      </dgm:spPr>
      <dgm:t>
        <a:bodyPr/>
        <a:lstStyle/>
        <a:p>
          <a:r>
            <a:rPr lang="en-US" altLang="zh-CN" dirty="0"/>
            <a:t> </a:t>
          </a:r>
          <a:endParaRPr lang="zh-CN" altLang="en-US" dirty="0"/>
        </a:p>
      </dgm:t>
    </dgm:pt>
    <dgm:pt modelId="{425E1A54-7218-4C1A-9A8F-928640D29791}" type="parTrans" cxnId="{0E7A7164-D0A0-4F78-9D48-E6796CBD7B91}">
      <dgm:prSet/>
      <dgm:spPr/>
      <dgm:t>
        <a:bodyPr/>
        <a:lstStyle/>
        <a:p>
          <a:endParaRPr lang="zh-CN" altLang="en-US"/>
        </a:p>
      </dgm:t>
    </dgm:pt>
    <dgm:pt modelId="{06938911-7285-4D8B-B017-20EB35E14F21}" type="sibTrans" cxnId="{0E7A7164-D0A0-4F78-9D48-E6796CBD7B91}">
      <dgm:prSet/>
      <dgm:spPr/>
      <dgm:t>
        <a:bodyPr/>
        <a:lstStyle/>
        <a:p>
          <a:endParaRPr lang="zh-CN" altLang="en-US"/>
        </a:p>
      </dgm:t>
    </dgm:pt>
    <dgm:pt modelId="{79BCDE38-C1E1-407E-A306-83E667AD67EA}">
      <dgm:prSet phldrT="[文本]"/>
      <dgm:spPr>
        <a:blipFill rotWithShape="0">
          <a:blip xmlns:r="http://schemas.openxmlformats.org/officeDocument/2006/relationships" r:embed="rId2"/>
          <a:stretch>
            <a:fillRect/>
          </a:stretch>
        </a:blipFill>
      </dgm:spPr>
      <dgm:t>
        <a:bodyPr/>
        <a:lstStyle/>
        <a:p>
          <a:r>
            <a:rPr lang="en-US" altLang="zh-CN" dirty="0"/>
            <a:t> </a:t>
          </a:r>
          <a:endParaRPr lang="zh-CN" altLang="en-US" dirty="0"/>
        </a:p>
      </dgm:t>
    </dgm:pt>
    <dgm:pt modelId="{5402AB62-0F49-45E3-B094-B8F4A43E5D67}" type="parTrans" cxnId="{C327EF96-FF0F-4605-B4C3-FB24980192C0}">
      <dgm:prSet/>
      <dgm:spPr/>
      <dgm:t>
        <a:bodyPr/>
        <a:lstStyle/>
        <a:p>
          <a:endParaRPr lang="zh-CN" altLang="en-US"/>
        </a:p>
      </dgm:t>
    </dgm:pt>
    <dgm:pt modelId="{812B0539-3148-4A42-9771-4BFB6640006B}" type="sibTrans" cxnId="{C327EF96-FF0F-4605-B4C3-FB24980192C0}">
      <dgm:prSet/>
      <dgm:spPr/>
      <dgm:t>
        <a:bodyPr/>
        <a:lstStyle/>
        <a:p>
          <a:endParaRPr lang="zh-CN" altLang="en-US"/>
        </a:p>
      </dgm:t>
    </dgm:pt>
    <dgm:pt modelId="{E7670956-D40D-47E4-B63B-316AF29D983F}">
      <dgm:prSet phldrT="[文本]"/>
      <dgm:spPr>
        <a:blipFill rotWithShape="0">
          <a:blip xmlns:r="http://schemas.openxmlformats.org/officeDocument/2006/relationships" r:embed="rId3"/>
          <a:stretch>
            <a:fillRect/>
          </a:stretch>
        </a:blipFill>
      </dgm:spPr>
      <dgm:t>
        <a:bodyPr/>
        <a:lstStyle/>
        <a:p>
          <a:r>
            <a:rPr lang="en-US" altLang="zh-CN" dirty="0"/>
            <a:t> </a:t>
          </a:r>
          <a:endParaRPr lang="zh-CN" altLang="en-US" dirty="0"/>
        </a:p>
      </dgm:t>
    </dgm:pt>
    <dgm:pt modelId="{738FE860-3442-4CD0-A49E-A82E17A0383E}" type="parTrans" cxnId="{B0B206EC-B5BB-4392-A9A8-49DEC15FA8F1}">
      <dgm:prSet/>
      <dgm:spPr/>
      <dgm:t>
        <a:bodyPr/>
        <a:lstStyle/>
        <a:p>
          <a:endParaRPr lang="zh-CN" altLang="en-US"/>
        </a:p>
      </dgm:t>
    </dgm:pt>
    <dgm:pt modelId="{0918DDDB-A868-40D9-A2AA-5C2DCDEA96EE}" type="sibTrans" cxnId="{B0B206EC-B5BB-4392-A9A8-49DEC15FA8F1}">
      <dgm:prSet/>
      <dgm:spPr/>
      <dgm:t>
        <a:bodyPr/>
        <a:lstStyle/>
        <a:p>
          <a:endParaRPr lang="zh-CN" altLang="en-US"/>
        </a:p>
      </dgm:t>
    </dgm:pt>
    <dgm:pt modelId="{55BFF08F-FA20-4A10-B44D-317E322FDF51}" type="pres">
      <dgm:prSet presAssocID="{A4A0B6F6-B8F4-4422-B685-CA363CC1E727}" presName="Name0" presStyleCnt="0">
        <dgm:presLayoutVars>
          <dgm:dir/>
          <dgm:resizeHandles val="exact"/>
        </dgm:presLayoutVars>
      </dgm:prSet>
      <dgm:spPr/>
    </dgm:pt>
    <dgm:pt modelId="{3F81308A-E963-4EE2-AEF4-E612C9087097}" type="pres">
      <dgm:prSet presAssocID="{617A6925-3013-4838-B942-6AFD602D56E1}" presName="node" presStyleLbl="node1" presStyleIdx="0" presStyleCnt="3" custScaleX="168399" custScaleY="298786" custLinFactNeighborX="-56" custLinFactNeighborY="-4851">
        <dgm:presLayoutVars>
          <dgm:bulletEnabled val="1"/>
        </dgm:presLayoutVars>
      </dgm:prSet>
      <dgm:spPr/>
    </dgm:pt>
    <dgm:pt modelId="{B89145C4-2A55-4AB5-A418-8C6E7F521BE4}" type="pres">
      <dgm:prSet presAssocID="{06938911-7285-4D8B-B017-20EB35E14F21}" presName="sibTrans" presStyleLbl="sibTrans2D1" presStyleIdx="0" presStyleCnt="2" custScaleX="53618" custScaleY="61781" custLinFactNeighborX="-32479" custLinFactNeighborY="-2215"/>
      <dgm:spPr/>
    </dgm:pt>
    <dgm:pt modelId="{D300746A-09A1-4549-94A6-86697D791C17}" type="pres">
      <dgm:prSet presAssocID="{06938911-7285-4D8B-B017-20EB35E14F21}" presName="connectorText" presStyleLbl="sibTrans2D1" presStyleIdx="0" presStyleCnt="2"/>
      <dgm:spPr/>
    </dgm:pt>
    <dgm:pt modelId="{CFA6CD0E-D8B2-48DD-859B-4B5130B1AA9A}" type="pres">
      <dgm:prSet presAssocID="{79BCDE38-C1E1-407E-A306-83E667AD67EA}" presName="node" presStyleLbl="node1" presStyleIdx="1" presStyleCnt="3" custScaleX="151172" custScaleY="306383" custLinFactNeighborX="5128">
        <dgm:presLayoutVars>
          <dgm:bulletEnabled val="1"/>
        </dgm:presLayoutVars>
      </dgm:prSet>
      <dgm:spPr/>
    </dgm:pt>
    <dgm:pt modelId="{B3333565-ED64-4FBC-A6DA-D84B588EFD3E}" type="pres">
      <dgm:prSet presAssocID="{812B0539-3148-4A42-9771-4BFB6640006B}" presName="sibTrans" presStyleLbl="sibTrans2D1" presStyleIdx="1" presStyleCnt="2" custFlipHor="0" custScaleX="60040" custScaleY="62942" custLinFactNeighborX="-1848" custLinFactNeighborY="-7573"/>
      <dgm:spPr/>
    </dgm:pt>
    <dgm:pt modelId="{C3E6917F-724E-4DFF-BC43-E7613A5ED011}" type="pres">
      <dgm:prSet presAssocID="{812B0539-3148-4A42-9771-4BFB6640006B}" presName="connectorText" presStyleLbl="sibTrans2D1" presStyleIdx="1" presStyleCnt="2"/>
      <dgm:spPr/>
    </dgm:pt>
    <dgm:pt modelId="{A483825D-4604-4618-808C-71CE1A54FB80}" type="pres">
      <dgm:prSet presAssocID="{E7670956-D40D-47E4-B63B-316AF29D983F}" presName="node" presStyleLbl="node1" presStyleIdx="2" presStyleCnt="3" custScaleX="149407" custScaleY="298596" custLinFactNeighborX="16">
        <dgm:presLayoutVars>
          <dgm:bulletEnabled val="1"/>
        </dgm:presLayoutVars>
      </dgm:prSet>
      <dgm:spPr/>
    </dgm:pt>
  </dgm:ptLst>
  <dgm:cxnLst>
    <dgm:cxn modelId="{86529B1D-A513-4E22-87CF-71AD4F789536}" type="presOf" srcId="{617A6925-3013-4838-B942-6AFD602D56E1}" destId="{3F81308A-E963-4EE2-AEF4-E612C9087097}" srcOrd="0" destOrd="0" presId="urn:microsoft.com/office/officeart/2005/8/layout/process1"/>
    <dgm:cxn modelId="{B3AB302B-57CB-4EB5-AC7B-59E41D4A1F46}" type="presOf" srcId="{06938911-7285-4D8B-B017-20EB35E14F21}" destId="{D300746A-09A1-4549-94A6-86697D791C17}" srcOrd="1" destOrd="0" presId="urn:microsoft.com/office/officeart/2005/8/layout/process1"/>
    <dgm:cxn modelId="{53D12C30-2E38-428F-B757-51B62C030FB0}" type="presOf" srcId="{812B0539-3148-4A42-9771-4BFB6640006B}" destId="{C3E6917F-724E-4DFF-BC43-E7613A5ED011}" srcOrd="1" destOrd="0" presId="urn:microsoft.com/office/officeart/2005/8/layout/process1"/>
    <dgm:cxn modelId="{B5162838-DD0F-4D14-B0EB-11A3B6795236}" type="presOf" srcId="{79BCDE38-C1E1-407E-A306-83E667AD67EA}" destId="{CFA6CD0E-D8B2-48DD-859B-4B5130B1AA9A}" srcOrd="0" destOrd="0" presId="urn:microsoft.com/office/officeart/2005/8/layout/process1"/>
    <dgm:cxn modelId="{0E7A7164-D0A0-4F78-9D48-E6796CBD7B91}" srcId="{A4A0B6F6-B8F4-4422-B685-CA363CC1E727}" destId="{617A6925-3013-4838-B942-6AFD602D56E1}" srcOrd="0" destOrd="0" parTransId="{425E1A54-7218-4C1A-9A8F-928640D29791}" sibTransId="{06938911-7285-4D8B-B017-20EB35E14F21}"/>
    <dgm:cxn modelId="{E100A96A-7673-498A-B4A5-B66F85D49372}" type="presOf" srcId="{06938911-7285-4D8B-B017-20EB35E14F21}" destId="{B89145C4-2A55-4AB5-A418-8C6E7F521BE4}" srcOrd="0" destOrd="0" presId="urn:microsoft.com/office/officeart/2005/8/layout/process1"/>
    <dgm:cxn modelId="{693FD27F-953F-41F5-B6FF-3682D9FE02DD}" type="presOf" srcId="{E7670956-D40D-47E4-B63B-316AF29D983F}" destId="{A483825D-4604-4618-808C-71CE1A54FB80}" srcOrd="0" destOrd="0" presId="urn:microsoft.com/office/officeart/2005/8/layout/process1"/>
    <dgm:cxn modelId="{C537758E-133A-4DAB-84BA-E090C3D65A9D}" type="presOf" srcId="{812B0539-3148-4A42-9771-4BFB6640006B}" destId="{B3333565-ED64-4FBC-A6DA-D84B588EFD3E}" srcOrd="0" destOrd="0" presId="urn:microsoft.com/office/officeart/2005/8/layout/process1"/>
    <dgm:cxn modelId="{C327EF96-FF0F-4605-B4C3-FB24980192C0}" srcId="{A4A0B6F6-B8F4-4422-B685-CA363CC1E727}" destId="{79BCDE38-C1E1-407E-A306-83E667AD67EA}" srcOrd="1" destOrd="0" parTransId="{5402AB62-0F49-45E3-B094-B8F4A43E5D67}" sibTransId="{812B0539-3148-4A42-9771-4BFB6640006B}"/>
    <dgm:cxn modelId="{7FBFFEE5-8BF4-43BB-A8B4-4AD959EF0074}" type="presOf" srcId="{A4A0B6F6-B8F4-4422-B685-CA363CC1E727}" destId="{55BFF08F-FA20-4A10-B44D-317E322FDF51}" srcOrd="0" destOrd="0" presId="urn:microsoft.com/office/officeart/2005/8/layout/process1"/>
    <dgm:cxn modelId="{B0B206EC-B5BB-4392-A9A8-49DEC15FA8F1}" srcId="{A4A0B6F6-B8F4-4422-B685-CA363CC1E727}" destId="{E7670956-D40D-47E4-B63B-316AF29D983F}" srcOrd="2" destOrd="0" parTransId="{738FE860-3442-4CD0-A49E-A82E17A0383E}" sibTransId="{0918DDDB-A868-40D9-A2AA-5C2DCDEA96EE}"/>
    <dgm:cxn modelId="{D310939F-2DDC-4BDD-B7DA-E2CE94AF5D12}" type="presParOf" srcId="{55BFF08F-FA20-4A10-B44D-317E322FDF51}" destId="{3F81308A-E963-4EE2-AEF4-E612C9087097}" srcOrd="0" destOrd="0" presId="urn:microsoft.com/office/officeart/2005/8/layout/process1"/>
    <dgm:cxn modelId="{AEA93A76-6A85-48F5-9797-242DAC9D3A5C}" type="presParOf" srcId="{55BFF08F-FA20-4A10-B44D-317E322FDF51}" destId="{B89145C4-2A55-4AB5-A418-8C6E7F521BE4}" srcOrd="1" destOrd="0" presId="urn:microsoft.com/office/officeart/2005/8/layout/process1"/>
    <dgm:cxn modelId="{BC09BE5D-E8F8-405A-B648-011139D8DC6D}" type="presParOf" srcId="{B89145C4-2A55-4AB5-A418-8C6E7F521BE4}" destId="{D300746A-09A1-4549-94A6-86697D791C17}" srcOrd="0" destOrd="0" presId="urn:microsoft.com/office/officeart/2005/8/layout/process1"/>
    <dgm:cxn modelId="{BF95C32B-06D2-4C80-9C48-202482B60635}" type="presParOf" srcId="{55BFF08F-FA20-4A10-B44D-317E322FDF51}" destId="{CFA6CD0E-D8B2-48DD-859B-4B5130B1AA9A}" srcOrd="2" destOrd="0" presId="urn:microsoft.com/office/officeart/2005/8/layout/process1"/>
    <dgm:cxn modelId="{9CB9F430-5BA8-43F9-8F26-A690A5E6E560}" type="presParOf" srcId="{55BFF08F-FA20-4A10-B44D-317E322FDF51}" destId="{B3333565-ED64-4FBC-A6DA-D84B588EFD3E}" srcOrd="3" destOrd="0" presId="urn:microsoft.com/office/officeart/2005/8/layout/process1"/>
    <dgm:cxn modelId="{1C773F5C-218A-4D91-8871-39EFE792926D}" type="presParOf" srcId="{B3333565-ED64-4FBC-A6DA-D84B588EFD3E}" destId="{C3E6917F-724E-4DFF-BC43-E7613A5ED011}" srcOrd="0" destOrd="0" presId="urn:microsoft.com/office/officeart/2005/8/layout/process1"/>
    <dgm:cxn modelId="{2E614909-44BF-4BB8-BB98-02344FC38657}" type="presParOf" srcId="{55BFF08F-FA20-4A10-B44D-317E322FDF51}" destId="{A483825D-4604-4618-808C-71CE1A54F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1308A-E963-4EE2-AEF4-E612C9087097}">
      <dsp:nvSpPr>
        <dsp:cNvPr id="0" name=""/>
        <dsp:cNvSpPr/>
      </dsp:nvSpPr>
      <dsp:spPr>
        <a:xfrm>
          <a:off x="1" y="403225"/>
          <a:ext cx="3225168" cy="3433400"/>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altLang="zh-CN" sz="6200" kern="1200" dirty="0"/>
            <a:t> </a:t>
          </a:r>
          <a:endParaRPr lang="zh-CN" altLang="en-US" sz="6200" kern="1200" dirty="0"/>
        </a:p>
      </dsp:txBody>
      <dsp:txXfrm>
        <a:off x="94463" y="497687"/>
        <a:ext cx="3036244" cy="3244476"/>
      </dsp:txXfrm>
    </dsp:sp>
    <dsp:sp modelId="{B89145C4-2A55-4AB5-A418-8C6E7F521BE4}">
      <dsp:nvSpPr>
        <dsp:cNvPr id="0" name=""/>
        <dsp:cNvSpPr/>
      </dsp:nvSpPr>
      <dsp:spPr>
        <a:xfrm rot="49228">
          <a:off x="3392248" y="1991916"/>
          <a:ext cx="236545" cy="2934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392252" y="2050096"/>
        <a:ext cx="165582" cy="176064"/>
      </dsp:txXfrm>
    </dsp:sp>
    <dsp:sp modelId="{CFA6CD0E-D8B2-48DD-859B-4B5130B1AA9A}">
      <dsp:nvSpPr>
        <dsp:cNvPr id="0" name=""/>
        <dsp:cNvSpPr/>
      </dsp:nvSpPr>
      <dsp:spPr>
        <a:xfrm>
          <a:off x="4057478" y="415319"/>
          <a:ext cx="2895238" cy="3520698"/>
        </a:xfrm>
        <a:prstGeom prst="roundRect">
          <a:avLst>
            <a:gd name="adj" fmla="val 10000"/>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t> </a:t>
          </a:r>
          <a:endParaRPr lang="zh-CN" altLang="en-US" sz="6100" kern="1200" dirty="0"/>
        </a:p>
      </dsp:txBody>
      <dsp:txXfrm>
        <a:off x="4142277" y="500118"/>
        <a:ext cx="2725640" cy="3351100"/>
      </dsp:txXfrm>
    </dsp:sp>
    <dsp:sp modelId="{B3333565-ED64-4FBC-A6DA-D84B588EFD3E}">
      <dsp:nvSpPr>
        <dsp:cNvPr id="0" name=""/>
        <dsp:cNvSpPr/>
      </dsp:nvSpPr>
      <dsp:spPr>
        <a:xfrm>
          <a:off x="7195280" y="1990222"/>
          <a:ext cx="223019" cy="298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7195280" y="2050013"/>
        <a:ext cx="156113" cy="179372"/>
      </dsp:txXfrm>
    </dsp:sp>
    <dsp:sp modelId="{A483825D-4604-4618-808C-71CE1A54FB80}">
      <dsp:nvSpPr>
        <dsp:cNvPr id="0" name=""/>
        <dsp:cNvSpPr/>
      </dsp:nvSpPr>
      <dsp:spPr>
        <a:xfrm>
          <a:off x="7653568" y="460060"/>
          <a:ext cx="2861434" cy="3431216"/>
        </a:xfrm>
        <a:prstGeom prst="roundRect">
          <a:avLst>
            <a:gd name="adj" fmla="val 10000"/>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t> </a:t>
          </a:r>
          <a:endParaRPr lang="zh-CN" altLang="en-US" sz="6100" kern="1200" dirty="0"/>
        </a:p>
      </dsp:txBody>
      <dsp:txXfrm>
        <a:off x="7737377" y="543869"/>
        <a:ext cx="2693816" cy="32635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0F23C-BD2B-4982-BF58-8538EADD7E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39E185-58C1-49A9-B552-CC7FA4636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DE2AAC-07EE-4331-A5CC-D6D61F17AEA7}"/>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5" name="页脚占位符 4">
            <a:extLst>
              <a:ext uri="{FF2B5EF4-FFF2-40B4-BE49-F238E27FC236}">
                <a16:creationId xmlns:a16="http://schemas.microsoft.com/office/drawing/2014/main" id="{DFA979FD-46BB-42E8-B4B1-8EDEA392DF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862AEF-732A-491E-A1AA-96ADFC6EDED3}"/>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81555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FAFE7-2DD0-4D86-9BAF-570620C224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5BC57D-759E-4D97-915F-371272A086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251BE3-BE8D-49E4-9152-7A38313DDE33}"/>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5" name="页脚占位符 4">
            <a:extLst>
              <a:ext uri="{FF2B5EF4-FFF2-40B4-BE49-F238E27FC236}">
                <a16:creationId xmlns:a16="http://schemas.microsoft.com/office/drawing/2014/main" id="{28647749-D4CC-43E8-9FF2-D7FBD57C02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7FA0F3-2393-4C47-81E3-C3CC7F95EDA7}"/>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373221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5663E7-01FA-443B-838B-C49DDD5A03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0FB341-C4A5-498D-8C8A-18DF072A90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AC93BA-9729-4D80-875F-B0321600111B}"/>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5" name="页脚占位符 4">
            <a:extLst>
              <a:ext uri="{FF2B5EF4-FFF2-40B4-BE49-F238E27FC236}">
                <a16:creationId xmlns:a16="http://schemas.microsoft.com/office/drawing/2014/main" id="{F3E949F3-FFEC-4846-90CF-6261256BF5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E73FED-05B9-4E8B-9AB6-CAEB1DC3F667}"/>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343226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FF8563-D154-4B70-AE05-3847EBE920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A52516-314B-4E3B-99BA-1E5D348311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417508-D8F6-495F-9E3C-030AB481F3E7}"/>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5" name="页脚占位符 4">
            <a:extLst>
              <a:ext uri="{FF2B5EF4-FFF2-40B4-BE49-F238E27FC236}">
                <a16:creationId xmlns:a16="http://schemas.microsoft.com/office/drawing/2014/main" id="{77808628-BE37-42ED-B3BD-E871B9581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DE42E7-E4DD-4A46-8B1D-22EE0AF8E4D0}"/>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173616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95831-B7C6-4060-8984-9DD2888389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F242B-BE6C-43F2-AE8A-230F525D9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41F1AF-EF7A-439F-9982-1C2635CC0089}"/>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5" name="页脚占位符 4">
            <a:extLst>
              <a:ext uri="{FF2B5EF4-FFF2-40B4-BE49-F238E27FC236}">
                <a16:creationId xmlns:a16="http://schemas.microsoft.com/office/drawing/2014/main" id="{F0678B6E-1964-4B18-9429-03B02BA40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1B0AEF-180C-41A2-946D-9B1C1E13B0AE}"/>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365869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1A027-B148-48AD-BDE8-AEFC922094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F1E2A6-7585-468E-8653-64977D9916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42B2DBA-1059-4698-AE10-FBDE59D5D3D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8341468-DBA4-4A75-8140-0C9A3A781E44}"/>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6" name="页脚占位符 5">
            <a:extLst>
              <a:ext uri="{FF2B5EF4-FFF2-40B4-BE49-F238E27FC236}">
                <a16:creationId xmlns:a16="http://schemas.microsoft.com/office/drawing/2014/main" id="{0083E150-9096-41D1-BC41-5071AC76F3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6F73E3-44A1-4F34-9C7C-AC03B3AF129E}"/>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334318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BED6D-11EC-4208-81BC-79F8D1FB77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D43C29-D074-414F-A676-9FE56BFF0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F31A2F-C34C-4B73-91A5-7C6D00D3975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AACE9C-BE6E-4D73-9C56-39CF7D020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570DC4-143C-4287-B293-823500DB66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6B339E-D706-4B27-91C5-031FE711C570}"/>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8" name="页脚占位符 7">
            <a:extLst>
              <a:ext uri="{FF2B5EF4-FFF2-40B4-BE49-F238E27FC236}">
                <a16:creationId xmlns:a16="http://schemas.microsoft.com/office/drawing/2014/main" id="{7E616E31-92CA-4244-A252-437BA5DE59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0992AE3-2358-4E39-9515-5438B3EEDF70}"/>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385597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3C780-98BA-42E2-AD33-9586248D16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00FA18-0770-4E99-BB26-A3BB8C720171}"/>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4" name="页脚占位符 3">
            <a:extLst>
              <a:ext uri="{FF2B5EF4-FFF2-40B4-BE49-F238E27FC236}">
                <a16:creationId xmlns:a16="http://schemas.microsoft.com/office/drawing/2014/main" id="{B94BEACA-1456-4A4E-834F-92A96BF5B9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309D7A-50BB-4FDE-9441-1A33E09221D3}"/>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370670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31963E2-5566-4910-BE37-3841A8243D38}"/>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3" name="页脚占位符 2">
            <a:extLst>
              <a:ext uri="{FF2B5EF4-FFF2-40B4-BE49-F238E27FC236}">
                <a16:creationId xmlns:a16="http://schemas.microsoft.com/office/drawing/2014/main" id="{47660191-0775-44AC-8229-B79EEA1971D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F801F20-C128-4C49-864E-7E2061143CEF}"/>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20851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79555-0D2B-4DB5-BEC5-ED21E7602A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2A845A-2BC6-44B6-BDB8-454AB2706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A50E2F-AC12-43FF-87E3-5B0A9E6EF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E9DDAF-8451-466D-BB9F-1AC8EFE017D3}"/>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6" name="页脚占位符 5">
            <a:extLst>
              <a:ext uri="{FF2B5EF4-FFF2-40B4-BE49-F238E27FC236}">
                <a16:creationId xmlns:a16="http://schemas.microsoft.com/office/drawing/2014/main" id="{FDC1C4CA-7BB8-4862-9D1F-7ECA735624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7AC9E4-61F2-43DA-A625-559FD7CA06D7}"/>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348901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71705-B9CD-4BF3-8F61-DDD6D26188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693E0B-62DF-4FDD-8A79-A99F11A5C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722459-FDAE-4FEB-9AD5-F2DFCA739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4CBCB6-0320-4736-AC58-AB7F8A4FB455}"/>
              </a:ext>
            </a:extLst>
          </p:cNvPr>
          <p:cNvSpPr>
            <a:spLocks noGrp="1"/>
          </p:cNvSpPr>
          <p:nvPr>
            <p:ph type="dt" sz="half" idx="10"/>
          </p:nvPr>
        </p:nvSpPr>
        <p:spPr/>
        <p:txBody>
          <a:bodyPr/>
          <a:lstStyle/>
          <a:p>
            <a:fld id="{1C1B4E7E-9A22-4666-896D-27F641D21D2D}" type="datetimeFigureOut">
              <a:rPr lang="zh-CN" altLang="en-US" smtClean="0"/>
              <a:t>2019/8/7</a:t>
            </a:fld>
            <a:endParaRPr lang="zh-CN" altLang="en-US"/>
          </a:p>
        </p:txBody>
      </p:sp>
      <p:sp>
        <p:nvSpPr>
          <p:cNvPr id="6" name="页脚占位符 5">
            <a:extLst>
              <a:ext uri="{FF2B5EF4-FFF2-40B4-BE49-F238E27FC236}">
                <a16:creationId xmlns:a16="http://schemas.microsoft.com/office/drawing/2014/main" id="{39E4F770-E1DD-4696-8B1A-6CAEFD3188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B0BD66-A154-4B22-8413-8336EA6624B5}"/>
              </a:ext>
            </a:extLst>
          </p:cNvPr>
          <p:cNvSpPr>
            <a:spLocks noGrp="1"/>
          </p:cNvSpPr>
          <p:nvPr>
            <p:ph type="sldNum" sz="quarter" idx="12"/>
          </p:nvPr>
        </p:nvSpPr>
        <p:spPr/>
        <p:txBody>
          <a:body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269449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51124B-B6D3-4FEF-803C-A276406A3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1129C3-2906-4F16-BF20-F52C02E45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311616-B2CB-4A94-96CB-3B21C7881F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B4E7E-9A22-4666-896D-27F641D21D2D}" type="datetimeFigureOut">
              <a:rPr lang="zh-CN" altLang="en-US" smtClean="0"/>
              <a:t>2019/8/7</a:t>
            </a:fld>
            <a:endParaRPr lang="zh-CN" altLang="en-US"/>
          </a:p>
        </p:txBody>
      </p:sp>
      <p:sp>
        <p:nvSpPr>
          <p:cNvPr id="5" name="页脚占位符 4">
            <a:extLst>
              <a:ext uri="{FF2B5EF4-FFF2-40B4-BE49-F238E27FC236}">
                <a16:creationId xmlns:a16="http://schemas.microsoft.com/office/drawing/2014/main" id="{EAFAD89C-E63E-4C0E-AA7B-71E913D66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BA139C-DFC1-4248-9177-652E2DDFD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510E3-7ADE-4F1D-B201-9C4A5D378BD3}" type="slidenum">
              <a:rPr lang="zh-CN" altLang="en-US" smtClean="0"/>
              <a:t>‹#›</a:t>
            </a:fld>
            <a:endParaRPr lang="zh-CN" altLang="en-US"/>
          </a:p>
        </p:txBody>
      </p:sp>
    </p:spTree>
    <p:extLst>
      <p:ext uri="{BB962C8B-B14F-4D97-AF65-F5344CB8AC3E}">
        <p14:creationId xmlns:p14="http://schemas.microsoft.com/office/powerpoint/2010/main" val="330229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07837-5C89-4A3E-88ED-BA568BF4DF93}"/>
              </a:ext>
            </a:extLst>
          </p:cNvPr>
          <p:cNvSpPr>
            <a:spLocks noGrp="1"/>
          </p:cNvSpPr>
          <p:nvPr>
            <p:ph type="ctrTitle"/>
          </p:nvPr>
        </p:nvSpPr>
        <p:spPr/>
        <p:txBody>
          <a:bodyPr/>
          <a:lstStyle/>
          <a:p>
            <a:r>
              <a:rPr lang="zh-CN" altLang="en-US" dirty="0"/>
              <a:t>多视图三维重建</a:t>
            </a:r>
          </a:p>
        </p:txBody>
      </p:sp>
      <p:sp>
        <p:nvSpPr>
          <p:cNvPr id="3" name="副标题 2">
            <a:extLst>
              <a:ext uri="{FF2B5EF4-FFF2-40B4-BE49-F238E27FC236}">
                <a16:creationId xmlns:a16="http://schemas.microsoft.com/office/drawing/2014/main" id="{274BAB9C-19B5-4111-89FB-D963E5647C6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581474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8CEC1-3A5E-4380-9853-DD91D5409A03}"/>
              </a:ext>
            </a:extLst>
          </p:cNvPr>
          <p:cNvSpPr>
            <a:spLocks noGrp="1"/>
          </p:cNvSpPr>
          <p:nvPr>
            <p:ph type="title"/>
          </p:nvPr>
        </p:nvSpPr>
        <p:spPr/>
        <p:txBody>
          <a:bodyPr/>
          <a:lstStyle/>
          <a:p>
            <a:r>
              <a:rPr lang="zh-CN" altLang="en-US" dirty="0"/>
              <a:t>表面生成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786A02-03BE-4EF4-81F6-1691617F06D3}"/>
                  </a:ext>
                </a:extLst>
              </p:cNvPr>
              <p:cNvSpPr>
                <a:spLocks noGrp="1"/>
              </p:cNvSpPr>
              <p:nvPr>
                <p:ph idx="1"/>
              </p:nvPr>
            </p:nvSpPr>
            <p:spPr/>
            <p:txBody>
              <a:bodyPr>
                <a:normAutofit/>
              </a:bodyPr>
              <a:lstStyle/>
              <a:p>
                <a:r>
                  <a:rPr lang="zh-CN" altLang="en-US" dirty="0"/>
                  <a:t>点云法向量的估计</a:t>
                </a:r>
                <a:endParaRPr lang="en-US" altLang="zh-CN" dirty="0"/>
              </a:p>
              <a:p>
                <a:pPr lvl="1"/>
                <a:r>
                  <a:rPr lang="zh-CN" altLang="en-US" dirty="0"/>
                  <a:t>近似于求表面的相切面的法线</a:t>
                </a:r>
                <a:r>
                  <a:rPr lang="en-US" altLang="zh-CN" dirty="0"/>
                  <a:t>.</a:t>
                </a:r>
              </a:p>
              <a:p>
                <a:pPr lvl="1"/>
                <a:r>
                  <a:rPr lang="zh-CN" altLang="en-US" dirty="0"/>
                  <a:t>在计算过程中</a:t>
                </a:r>
                <a:r>
                  <a:rPr lang="en-US" altLang="zh-CN" dirty="0"/>
                  <a:t>,</a:t>
                </a:r>
                <a:r>
                  <a:rPr lang="zh-CN" altLang="en-US" dirty="0"/>
                  <a:t>取一个表面上一个点及其周围的多个点</a:t>
                </a:r>
                <a:r>
                  <a:rPr lang="en-US" altLang="zh-CN" dirty="0"/>
                  <a:t>.</a:t>
                </a:r>
                <a:r>
                  <a:rPr lang="zh-CN" altLang="en-US" dirty="0"/>
                  <a:t>使用最小二乘法拟合一个最接近与这些点的一个平面</a:t>
                </a:r>
                <a:endParaRPr lang="en-US" altLang="zh-CN" dirty="0"/>
              </a:p>
              <a:p>
                <a:pPr lvl="1"/>
                <a:endParaRPr lang="en-US" altLang="zh-CN" b="0" dirty="0"/>
              </a:p>
              <a:p>
                <a:pPr lvl="1"/>
                <a:endParaRPr lang="en-US" altLang="zh-CN" b="0" dirty="0"/>
              </a:p>
              <a:p>
                <a:pPr lvl="1"/>
                <a:r>
                  <a:rPr lang="zh-CN" altLang="en-US" b="0" dirty="0"/>
                  <a:t>最后转化为求二次型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𝑆𝑣</m:t>
                    </m:r>
                  </m:oMath>
                </a14:m>
                <a:r>
                  <a:rPr lang="zh-CN" altLang="en-US" b="0" dirty="0"/>
                  <a:t>的最小值的问题</a:t>
                </a:r>
                <a:r>
                  <a:rPr lang="en-US" altLang="zh-CN" b="0" dirty="0"/>
                  <a:t>,</a:t>
                </a:r>
                <a:r>
                  <a:rPr lang="zh-CN" altLang="en-US" b="0" dirty="0"/>
                  <a:t>即求矩阵</a:t>
                </a:r>
                <a14:m>
                  <m:oMath xmlns:m="http://schemas.openxmlformats.org/officeDocument/2006/math">
                    <m:r>
                      <a:rPr lang="en-US" altLang="zh-CN" b="0" i="1" smtClean="0">
                        <a:latin typeface="Cambria Math" panose="02040503050406030204" pitchFamily="18" charset="0"/>
                      </a:rPr>
                      <m:t>𝑆</m:t>
                    </m:r>
                    <m:r>
                      <a:rPr lang="zh-CN" altLang="en-US" i="1">
                        <a:latin typeface="Cambria Math" panose="02040503050406030204" pitchFamily="18" charset="0"/>
                      </a:rPr>
                      <m:t>最小</m:t>
                    </m:r>
                  </m:oMath>
                </a14:m>
                <a:r>
                  <a:rPr lang="zh-CN" altLang="en-US" b="0" dirty="0"/>
                  <a:t>的特征值对应的特征向量</a:t>
                </a:r>
                <a:r>
                  <a:rPr lang="en-US" altLang="zh-CN" b="0" dirty="0"/>
                  <a:t>.</a:t>
                </a:r>
              </a:p>
              <a:p>
                <a:pPr lvl="1"/>
                <a:r>
                  <a:rPr lang="zh-CN" altLang="en-US" dirty="0"/>
                  <a:t>法向量的方向指向点云的内部</a:t>
                </a:r>
                <a:r>
                  <a:rPr lang="en-US" altLang="zh-CN" dirty="0"/>
                  <a:t>.</a:t>
                </a:r>
                <a:endParaRPr lang="en-US" altLang="zh-CN" b="0" dirty="0"/>
              </a:p>
              <a:p>
                <a:pPr lvl="1"/>
                <a:endParaRPr lang="en-US" altLang="zh-CN" b="0" dirty="0"/>
              </a:p>
              <a:p>
                <a:pPr lvl="1"/>
                <a:endParaRPr lang="en-US" altLang="zh-CN" b="0" dirty="0"/>
              </a:p>
              <a:p>
                <a:pPr lvl="1"/>
                <a:endParaRPr lang="en-US" altLang="zh-CN" b="0" dirty="0"/>
              </a:p>
              <a:p>
                <a:pPr lvl="1"/>
                <a:endParaRPr lang="zh-CN" altLang="en-US" dirty="0"/>
              </a:p>
            </p:txBody>
          </p:sp>
        </mc:Choice>
        <mc:Fallback xmlns="">
          <p:sp>
            <p:nvSpPr>
              <p:cNvPr id="3" name="内容占位符 2">
                <a:extLst>
                  <a:ext uri="{FF2B5EF4-FFF2-40B4-BE49-F238E27FC236}">
                    <a16:creationId xmlns:a16="http://schemas.microsoft.com/office/drawing/2014/main" id="{9D786A02-03BE-4EF4-81F6-1691617F06D3}"/>
                  </a:ext>
                </a:extLst>
              </p:cNvPr>
              <p:cNvSpPr>
                <a:spLocks noGrp="1" noRot="1" noChangeAspect="1" noMove="1" noResize="1" noEditPoints="1" noAdjustHandles="1" noChangeArrowheads="1" noChangeShapeType="1" noTextEdit="1"/>
              </p:cNvSpPr>
              <p:nvPr>
                <p:ph idx="1"/>
              </p:nvPr>
            </p:nvSpPr>
            <p:spPr>
              <a:blipFill>
                <a:blip r:embed="rId2"/>
                <a:stretch>
                  <a:fillRect l="-1043" t="-2521" r="-29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236C4C8-995F-4AF3-9A24-EBB77CDB0A0F}"/>
              </a:ext>
            </a:extLst>
          </p:cNvPr>
          <p:cNvPicPr>
            <a:picLocks noChangeAspect="1"/>
          </p:cNvPicPr>
          <p:nvPr/>
        </p:nvPicPr>
        <p:blipFill>
          <a:blip r:embed="rId3"/>
          <a:stretch>
            <a:fillRect/>
          </a:stretch>
        </p:blipFill>
        <p:spPr>
          <a:xfrm>
            <a:off x="4358603" y="3429000"/>
            <a:ext cx="2775976" cy="747076"/>
          </a:xfrm>
          <a:prstGeom prst="rect">
            <a:avLst/>
          </a:prstGeom>
        </p:spPr>
      </p:pic>
    </p:spTree>
    <p:extLst>
      <p:ext uri="{BB962C8B-B14F-4D97-AF65-F5344CB8AC3E}">
        <p14:creationId xmlns:p14="http://schemas.microsoft.com/office/powerpoint/2010/main" val="161777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3A674-5B69-4433-9717-179124AA0227}"/>
              </a:ext>
            </a:extLst>
          </p:cNvPr>
          <p:cNvSpPr>
            <a:spLocks noGrp="1"/>
          </p:cNvSpPr>
          <p:nvPr>
            <p:ph type="title"/>
          </p:nvPr>
        </p:nvSpPr>
        <p:spPr/>
        <p:txBody>
          <a:bodyPr/>
          <a:lstStyle/>
          <a:p>
            <a:r>
              <a:rPr lang="zh-CN" altLang="en-US" dirty="0"/>
              <a:t>实验结果</a:t>
            </a:r>
          </a:p>
        </p:txBody>
      </p:sp>
      <p:graphicFrame>
        <p:nvGraphicFramePr>
          <p:cNvPr id="11" name="内容占位符 10">
            <a:extLst>
              <a:ext uri="{FF2B5EF4-FFF2-40B4-BE49-F238E27FC236}">
                <a16:creationId xmlns:a16="http://schemas.microsoft.com/office/drawing/2014/main" id="{5E1606EF-9A04-46DB-B63E-AB3E0F4CC86D}"/>
              </a:ext>
            </a:extLst>
          </p:cNvPr>
          <p:cNvGraphicFramePr>
            <a:graphicFrameLocks noGrp="1"/>
          </p:cNvGraphicFramePr>
          <p:nvPr>
            <p:ph idx="1"/>
            <p:extLst>
              <p:ext uri="{D42A27DB-BD31-4B8C-83A1-F6EECF244321}">
                <p14:modId xmlns:p14="http://schemas.microsoft.com/office/powerpoint/2010/main" val="2779715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22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5E1EC-8E51-45EB-8C8E-E0A9B80C43A5}"/>
              </a:ext>
            </a:extLst>
          </p:cNvPr>
          <p:cNvSpPr>
            <a:spLocks noGrp="1"/>
          </p:cNvSpPr>
          <p:nvPr>
            <p:ph type="title"/>
          </p:nvPr>
        </p:nvSpPr>
        <p:spPr/>
        <p:txBody>
          <a:bodyPr/>
          <a:lstStyle/>
          <a:p>
            <a:r>
              <a:rPr lang="zh-CN" altLang="en-US" dirty="0"/>
              <a:t>不足</a:t>
            </a:r>
          </a:p>
        </p:txBody>
      </p:sp>
      <p:sp>
        <p:nvSpPr>
          <p:cNvPr id="3" name="内容占位符 2">
            <a:extLst>
              <a:ext uri="{FF2B5EF4-FFF2-40B4-BE49-F238E27FC236}">
                <a16:creationId xmlns:a16="http://schemas.microsoft.com/office/drawing/2014/main" id="{58FB3B70-DE71-44C7-B37F-2E6C55F8BCB6}"/>
              </a:ext>
            </a:extLst>
          </p:cNvPr>
          <p:cNvSpPr>
            <a:spLocks noGrp="1"/>
          </p:cNvSpPr>
          <p:nvPr>
            <p:ph idx="1"/>
          </p:nvPr>
        </p:nvSpPr>
        <p:spPr/>
        <p:txBody>
          <a:bodyPr/>
          <a:lstStyle/>
          <a:p>
            <a:r>
              <a:rPr lang="zh-CN" altLang="en-US" dirty="0"/>
              <a:t>在该方法中</a:t>
            </a:r>
            <a:r>
              <a:rPr lang="en-US" altLang="zh-CN" dirty="0"/>
              <a:t>,</a:t>
            </a:r>
            <a:r>
              <a:rPr lang="zh-CN" altLang="en-US" dirty="0"/>
              <a:t>只有当摄像机较多时</a:t>
            </a:r>
            <a:r>
              <a:rPr lang="en-US" altLang="zh-CN" dirty="0"/>
              <a:t>,</a:t>
            </a:r>
            <a:r>
              <a:rPr lang="zh-CN" altLang="en-US" dirty="0"/>
              <a:t>才能够得到比较准确的结果</a:t>
            </a:r>
            <a:endParaRPr lang="en-US" altLang="zh-CN" dirty="0"/>
          </a:p>
          <a:p>
            <a:r>
              <a:rPr lang="zh-CN" altLang="en-US" dirty="0"/>
              <a:t>在初始化八叉树时</a:t>
            </a:r>
            <a:r>
              <a:rPr lang="en-US" altLang="zh-CN" dirty="0"/>
              <a:t>,</a:t>
            </a:r>
            <a:r>
              <a:rPr lang="zh-CN" altLang="en-US" dirty="0"/>
              <a:t>起始的空间范围难确定</a:t>
            </a:r>
            <a:r>
              <a:rPr lang="en-US" altLang="zh-CN" dirty="0"/>
              <a:t>,</a:t>
            </a:r>
            <a:r>
              <a:rPr lang="zh-CN" altLang="en-US" dirty="0"/>
              <a:t>以及八叉树的空间复杂度较高</a:t>
            </a:r>
            <a:endParaRPr lang="en-US" altLang="zh-CN" dirty="0"/>
          </a:p>
          <a:p>
            <a:r>
              <a:rPr lang="zh-CN" altLang="en-US" dirty="0"/>
              <a:t>在计算出物体的表面之后没有进行表面的着色</a:t>
            </a:r>
            <a:endParaRPr lang="en-US" altLang="zh-CN" dirty="0"/>
          </a:p>
          <a:p>
            <a:pPr marL="0" indent="0">
              <a:buNone/>
            </a:pPr>
            <a:endParaRPr lang="en-US" altLang="zh-CN" dirty="0"/>
          </a:p>
        </p:txBody>
      </p:sp>
    </p:spTree>
    <p:extLst>
      <p:ext uri="{BB962C8B-B14F-4D97-AF65-F5344CB8AC3E}">
        <p14:creationId xmlns:p14="http://schemas.microsoft.com/office/powerpoint/2010/main" val="329015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E8477-7A04-4924-96FE-A1A2DB43D572}"/>
              </a:ext>
            </a:extLst>
          </p:cNvPr>
          <p:cNvSpPr>
            <a:spLocks noGrp="1"/>
          </p:cNvSpPr>
          <p:nvPr>
            <p:ph type="title"/>
          </p:nvPr>
        </p:nvSpPr>
        <p:spPr/>
        <p:txBody>
          <a:bodyPr/>
          <a:lstStyle/>
          <a:p>
            <a:r>
              <a:rPr lang="zh-CN" altLang="en-US" dirty="0"/>
              <a:t>参考</a:t>
            </a:r>
          </a:p>
        </p:txBody>
      </p:sp>
      <p:sp>
        <p:nvSpPr>
          <p:cNvPr id="3" name="内容占位符 2">
            <a:extLst>
              <a:ext uri="{FF2B5EF4-FFF2-40B4-BE49-F238E27FC236}">
                <a16:creationId xmlns:a16="http://schemas.microsoft.com/office/drawing/2014/main" id="{61155F12-4BDE-4A51-8027-4D43A6BA26A5}"/>
              </a:ext>
            </a:extLst>
          </p:cNvPr>
          <p:cNvSpPr>
            <a:spLocks noGrp="1"/>
          </p:cNvSpPr>
          <p:nvPr>
            <p:ph idx="1"/>
          </p:nvPr>
        </p:nvSpPr>
        <p:spPr/>
        <p:txBody>
          <a:bodyPr/>
          <a:lstStyle/>
          <a:p>
            <a:r>
              <a:rPr lang="en-US" altLang="zh-CN" dirty="0" err="1"/>
              <a:t>Laurentini</a:t>
            </a:r>
            <a:r>
              <a:rPr lang="en-US" altLang="zh-CN" dirty="0"/>
              <a:t>, Aldo. "The visual hull concept for silhouette-based image understanding." </a:t>
            </a:r>
            <a:r>
              <a:rPr lang="en-US" altLang="zh-CN" i="1" dirty="0"/>
              <a:t>IEEE Transactions on Pattern Analysis and Machine Intelligence</a:t>
            </a:r>
            <a:r>
              <a:rPr lang="en-US" altLang="zh-CN" dirty="0"/>
              <a:t> 16.2 (1994): 150-162.</a:t>
            </a:r>
          </a:p>
          <a:p>
            <a:r>
              <a:rPr lang="en-US" altLang="zh-CN" dirty="0" err="1"/>
              <a:t>Kazhdan</a:t>
            </a:r>
            <a:r>
              <a:rPr lang="en-US" altLang="zh-CN" dirty="0"/>
              <a:t> M </a:t>
            </a:r>
            <a:r>
              <a:rPr lang="en-US" altLang="zh-CN" dirty="0" err="1"/>
              <a:t>M</a:t>
            </a:r>
            <a:r>
              <a:rPr lang="en-US" altLang="zh-CN" dirty="0"/>
              <a:t>, Bolitho M, Hoppe H, et al. Poisson surface reconstruction[C]. symposium on geometry processing, 2006: 61-70.</a:t>
            </a:r>
          </a:p>
          <a:p>
            <a:endParaRPr lang="en-US" altLang="zh-CN" dirty="0"/>
          </a:p>
          <a:p>
            <a:endParaRPr lang="zh-CN" altLang="en-US" dirty="0"/>
          </a:p>
        </p:txBody>
      </p:sp>
    </p:spTree>
    <p:extLst>
      <p:ext uri="{BB962C8B-B14F-4D97-AF65-F5344CB8AC3E}">
        <p14:creationId xmlns:p14="http://schemas.microsoft.com/office/powerpoint/2010/main" val="368045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F7A95-3851-4788-A57D-D5FA4508EE9C}"/>
              </a:ext>
            </a:extLst>
          </p:cNvPr>
          <p:cNvSpPr>
            <a:spLocks noGrp="1"/>
          </p:cNvSpPr>
          <p:nvPr>
            <p:ph type="title"/>
          </p:nvPr>
        </p:nvSpPr>
        <p:spPr>
          <a:xfrm>
            <a:off x="1052513" y="2766218"/>
            <a:ext cx="10515600" cy="1325563"/>
          </a:xfrm>
        </p:spPr>
        <p:txBody>
          <a:bodyPr>
            <a:normAutofit/>
          </a:bodyPr>
          <a:lstStyle/>
          <a:p>
            <a:pPr algn="ctr"/>
            <a:r>
              <a:rPr lang="zh-CN" altLang="en-US" sz="4800" dirty="0"/>
              <a:t>谢谢</a:t>
            </a:r>
          </a:p>
        </p:txBody>
      </p:sp>
    </p:spTree>
    <p:extLst>
      <p:ext uri="{BB962C8B-B14F-4D97-AF65-F5344CB8AC3E}">
        <p14:creationId xmlns:p14="http://schemas.microsoft.com/office/powerpoint/2010/main" val="301095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0B7C1-5176-4176-8E07-B0DC8D5207C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B32DF50B-34E1-478D-B050-84F986E90C89}"/>
              </a:ext>
            </a:extLst>
          </p:cNvPr>
          <p:cNvSpPr>
            <a:spLocks noGrp="1"/>
          </p:cNvSpPr>
          <p:nvPr>
            <p:ph idx="1"/>
          </p:nvPr>
        </p:nvSpPr>
        <p:spPr/>
        <p:txBody>
          <a:bodyPr/>
          <a:lstStyle/>
          <a:p>
            <a:r>
              <a:rPr lang="zh-CN" altLang="en-US" dirty="0"/>
              <a:t>简介</a:t>
            </a:r>
            <a:endParaRPr lang="en-US" altLang="zh-CN" dirty="0"/>
          </a:p>
          <a:p>
            <a:r>
              <a:rPr lang="zh-CN" altLang="en-US" dirty="0"/>
              <a:t>相机标定</a:t>
            </a:r>
            <a:endParaRPr lang="en-US" altLang="zh-CN" dirty="0"/>
          </a:p>
          <a:p>
            <a:r>
              <a:rPr lang="zh-CN" altLang="en-US" dirty="0"/>
              <a:t>点云生成</a:t>
            </a:r>
            <a:endParaRPr lang="en-US" altLang="zh-CN" dirty="0"/>
          </a:p>
          <a:p>
            <a:r>
              <a:rPr lang="zh-CN" altLang="en-US" dirty="0"/>
              <a:t>表面生成</a:t>
            </a:r>
            <a:endParaRPr lang="en-US" altLang="zh-CN" dirty="0"/>
          </a:p>
          <a:p>
            <a:r>
              <a:rPr lang="zh-CN" altLang="en-US" dirty="0"/>
              <a:t>实验结果</a:t>
            </a:r>
            <a:endParaRPr lang="en-US" altLang="zh-CN" dirty="0"/>
          </a:p>
          <a:p>
            <a:r>
              <a:rPr lang="zh-CN" altLang="en-US" dirty="0"/>
              <a:t>不足</a:t>
            </a:r>
            <a:endParaRPr lang="en-US" altLang="zh-CN" dirty="0"/>
          </a:p>
        </p:txBody>
      </p:sp>
    </p:spTree>
    <p:extLst>
      <p:ext uri="{BB962C8B-B14F-4D97-AF65-F5344CB8AC3E}">
        <p14:creationId xmlns:p14="http://schemas.microsoft.com/office/powerpoint/2010/main" val="29549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45448-14E2-40E3-A3FF-04C60F6DE54F}"/>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F2CB23E8-9115-4515-8B83-9287C982A0A8}"/>
              </a:ext>
            </a:extLst>
          </p:cNvPr>
          <p:cNvSpPr>
            <a:spLocks noGrp="1"/>
          </p:cNvSpPr>
          <p:nvPr>
            <p:ph idx="1"/>
          </p:nvPr>
        </p:nvSpPr>
        <p:spPr/>
        <p:txBody>
          <a:bodyPr/>
          <a:lstStyle/>
          <a:p>
            <a:r>
              <a:rPr lang="zh-CN" altLang="en-US" dirty="0"/>
              <a:t>三维重建技术就是要在计算机中真实地重建出该物体表面的三维虚拟模型，构建一个物体完整的三维模型</a:t>
            </a:r>
            <a:endParaRPr lang="en-US" altLang="zh-CN" dirty="0"/>
          </a:p>
          <a:p>
            <a:r>
              <a:rPr lang="zh-CN" altLang="en-US" dirty="0"/>
              <a:t>多视图三维重建是利用多张一个场景的不同视角的图片来恢复场景三维模型的方法</a:t>
            </a:r>
            <a:r>
              <a:rPr lang="en-US" altLang="zh-CN" dirty="0"/>
              <a:t>.</a:t>
            </a:r>
          </a:p>
          <a:p>
            <a:r>
              <a:rPr lang="zh-CN" altLang="en-US" dirty="0"/>
              <a:t>在已知物体在图像的轮廓以及相机参数的情况下</a:t>
            </a:r>
            <a:r>
              <a:rPr lang="en-US" altLang="zh-CN" dirty="0"/>
              <a:t>,</a:t>
            </a:r>
            <a:r>
              <a:rPr lang="zh-CN" altLang="en-US" dirty="0"/>
              <a:t>实</a:t>
            </a:r>
            <a:endParaRPr lang="en-US" altLang="zh-CN" dirty="0"/>
          </a:p>
          <a:p>
            <a:pPr marL="0" indent="0">
              <a:buNone/>
            </a:pPr>
            <a:r>
              <a:rPr lang="en-US" altLang="zh-CN" dirty="0"/>
              <a:t>  </a:t>
            </a:r>
            <a:r>
              <a:rPr lang="zh-CN" altLang="en-US" dirty="0"/>
              <a:t>际物体所在的区域可以通过相机向</a:t>
            </a:r>
            <a:endParaRPr lang="en-US" altLang="zh-CN" dirty="0"/>
          </a:p>
          <a:p>
            <a:pPr marL="0" indent="0">
              <a:buNone/>
            </a:pPr>
            <a:r>
              <a:rPr lang="en-US" altLang="zh-CN" dirty="0"/>
              <a:t>   </a:t>
            </a:r>
            <a:r>
              <a:rPr lang="zh-CN" altLang="en-US" dirty="0"/>
              <a:t>轮廓图像进行透视投影得到</a:t>
            </a:r>
            <a:r>
              <a:rPr lang="en-US" altLang="zh-CN" dirty="0"/>
              <a:t>.</a:t>
            </a:r>
            <a:endParaRPr lang="zh-CN" altLang="en-US"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07CD04F7-C356-4BD9-A302-200F01D11C31}"/>
              </a:ext>
            </a:extLst>
          </p:cNvPr>
          <p:cNvPicPr>
            <a:picLocks noChangeAspect="1"/>
          </p:cNvPicPr>
          <p:nvPr/>
        </p:nvPicPr>
        <p:blipFill rotWithShape="1">
          <a:blip r:embed="rId2"/>
          <a:srcRect r="-1" b="8602"/>
          <a:stretch/>
        </p:blipFill>
        <p:spPr>
          <a:xfrm>
            <a:off x="8737601" y="4383622"/>
            <a:ext cx="2616199" cy="1793341"/>
          </a:xfrm>
          <a:prstGeom prst="rect">
            <a:avLst/>
          </a:prstGeom>
        </p:spPr>
      </p:pic>
    </p:spTree>
    <p:extLst>
      <p:ext uri="{BB962C8B-B14F-4D97-AF65-F5344CB8AC3E}">
        <p14:creationId xmlns:p14="http://schemas.microsoft.com/office/powerpoint/2010/main" val="105644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6DAD1-4900-4755-B31B-A303E53C3B14}"/>
              </a:ext>
            </a:extLst>
          </p:cNvPr>
          <p:cNvSpPr>
            <a:spLocks noGrp="1"/>
          </p:cNvSpPr>
          <p:nvPr>
            <p:ph type="title"/>
          </p:nvPr>
        </p:nvSpPr>
        <p:spPr/>
        <p:txBody>
          <a:bodyPr/>
          <a:lstStyle/>
          <a:p>
            <a:r>
              <a:rPr lang="zh-CN" altLang="en-US" dirty="0"/>
              <a:t>相机标定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AF1434C-DE64-48E3-821F-307A22760D69}"/>
                  </a:ext>
                </a:extLst>
              </p:cNvPr>
              <p:cNvSpPr>
                <a:spLocks noGrp="1"/>
              </p:cNvSpPr>
              <p:nvPr>
                <p:ph idx="1"/>
              </p:nvPr>
            </p:nvSpPr>
            <p:spPr/>
            <p:txBody>
              <a:bodyPr/>
              <a:lstStyle/>
              <a:p>
                <a:pPr lvl="1"/>
                <a:r>
                  <a:rPr lang="zh-CN" altLang="en-US" dirty="0"/>
                  <a:t>相机标定是一个从世界坐标系到图像坐标系的过程</a:t>
                </a:r>
                <a:r>
                  <a:rPr lang="en-US" altLang="zh-CN" dirty="0"/>
                  <a:t>,</a:t>
                </a:r>
                <a:r>
                  <a:rPr lang="zh-CN" altLang="en-US" dirty="0"/>
                  <a:t>也就是求解投影矩阵</a:t>
                </a:r>
                <a:r>
                  <a:rPr lang="en-US" altLang="zh-CN" dirty="0"/>
                  <a:t>P</a:t>
                </a:r>
                <a:r>
                  <a:rPr lang="zh-CN" altLang="en-US" dirty="0"/>
                  <a:t>的过程</a:t>
                </a:r>
                <a:r>
                  <a:rPr lang="en-US" altLang="zh-CN" dirty="0"/>
                  <a:t>,</a:t>
                </a:r>
                <a:r>
                  <a:rPr lang="zh-CN" altLang="en-US" dirty="0"/>
                  <a:t>根据公式</a:t>
                </a:r>
                <a:endParaRPr lang="en-US" altLang="zh-CN" dirty="0"/>
              </a:p>
              <a:p>
                <a:pPr marL="457200" lvl="1"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𝑃𝑋</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e>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𝑋</m:t>
                      </m:r>
                    </m:oMath>
                  </m:oMathPara>
                </a14:m>
                <a:endParaRPr lang="en-US" altLang="zh-CN" b="0" dirty="0"/>
              </a:p>
              <a:p>
                <a:pPr lvl="1"/>
                <a:endParaRPr lang="en-US" altLang="zh-CN" dirty="0"/>
              </a:p>
              <a:p>
                <a:pPr marL="457200" lvl="1" indent="0">
                  <a:buNone/>
                </a:pPr>
                <a:r>
                  <a:rPr lang="en-US" altLang="zh-CN" b="0" dirty="0"/>
                  <a:t>	</a:t>
                </a:r>
                <a14:m>
                  <m:oMath xmlns:m="http://schemas.openxmlformats.org/officeDocument/2006/math">
                    <m:r>
                      <a:rPr lang="en-US" altLang="zh-CN" b="0" i="1" smtClean="0">
                        <a:latin typeface="Cambria Math" panose="02040503050406030204" pitchFamily="18" charset="0"/>
                      </a:rPr>
                      <m:t>𝑥</m:t>
                    </m:r>
                  </m:oMath>
                </a14:m>
                <a:r>
                  <a:rPr lang="zh-CN" altLang="en-US" dirty="0"/>
                  <a:t>是图像坐标系中的坐标</a:t>
                </a:r>
                <a:r>
                  <a:rPr lang="en-US" altLang="zh-CN" dirty="0"/>
                  <a:t>,</a:t>
                </a:r>
                <a14:m>
                  <m:oMath xmlns:m="http://schemas.openxmlformats.org/officeDocument/2006/math">
                    <m:r>
                      <a:rPr lang="en-US" altLang="zh-CN" b="0" i="1" smtClean="0">
                        <a:latin typeface="Cambria Math" panose="02040503050406030204" pitchFamily="18" charset="0"/>
                      </a:rPr>
                      <m:t>𝑋</m:t>
                    </m:r>
                    <m:r>
                      <a:rPr lang="zh-CN" altLang="en-US" i="1">
                        <a:latin typeface="Cambria Math" panose="02040503050406030204" pitchFamily="18" charset="0"/>
                      </a:rPr>
                      <m:t>是</m:t>
                    </m:r>
                  </m:oMath>
                </a14:m>
                <a:r>
                  <a:rPr lang="zh-CN" altLang="en-US" dirty="0"/>
                  <a:t>世界坐标系中的坐标</a:t>
                </a:r>
                <a:r>
                  <a:rPr lang="en-US" altLang="zh-CN" dirty="0"/>
                  <a:t>.</a:t>
                </a:r>
                <a:r>
                  <a:rPr lang="zh-CN" altLang="en-US" dirty="0"/>
                  <a:t>求解矩阵</a:t>
                </a:r>
                <a:r>
                  <a:rPr lang="en-US" altLang="zh-CN" dirty="0"/>
                  <a:t>P</a:t>
                </a:r>
                <a:r>
                  <a:rPr lang="zh-CN" altLang="en-US" dirty="0"/>
                  <a:t>也就是求解相机的内参矩阵</a:t>
                </a:r>
                <a:r>
                  <a:rPr lang="en-US" altLang="zh-CN" dirty="0"/>
                  <a:t>K</a:t>
                </a:r>
                <a:r>
                  <a:rPr lang="zh-CN" altLang="en-US" dirty="0"/>
                  <a:t>和外参矩阵</a:t>
                </a:r>
                <a14:m>
                  <m:oMath xmlns:m="http://schemas.openxmlformats.org/officeDocument/2006/math">
                    <m:r>
                      <a:rPr lang="en-US" altLang="zh-CN" i="1" dirty="0">
                        <a:latin typeface="Cambria Math" panose="02040503050406030204" pitchFamily="18" charset="0"/>
                      </a:rPr>
                      <m:t>[</m:t>
                    </m:r>
                    <m:r>
                      <m:rPr>
                        <m:sty m:val="p"/>
                      </m:rPr>
                      <a:rPr lang="en-US" altLang="zh-CN" b="0" i="0" dirty="0" smtClean="0">
                        <a:latin typeface="Cambria Math" panose="02040503050406030204" pitchFamily="18" charset="0"/>
                      </a:rPr>
                      <m:t>R</m:t>
                    </m:r>
                    <m:r>
                      <a:rPr lang="en-US" altLang="zh-CN" i="1" dirty="0">
                        <a:latin typeface="Cambria Math" panose="02040503050406030204" pitchFamily="18" charset="0"/>
                      </a:rPr>
                      <m:t>|</m:t>
                    </m:r>
                  </m:oMath>
                </a14:m>
                <a:r>
                  <a:rPr lang="en-US" altLang="zh-CN" dirty="0"/>
                  <a:t>t].</a:t>
                </a:r>
                <a:r>
                  <a:rPr lang="zh-CN" altLang="en-US" dirty="0"/>
                  <a:t>其中</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𝑐</m:t>
                        </m:r>
                      </m:e>
                    </m:acc>
                  </m:oMath>
                </a14:m>
                <a:r>
                  <a:rPr lang="en-US" altLang="zh-CN" dirty="0"/>
                  <a:t>, </a:t>
                </a:r>
                <a14:m>
                  <m:oMath xmlns:m="http://schemas.openxmlformats.org/officeDocument/2006/math">
                    <m:r>
                      <a:rPr lang="en-US" altLang="zh-CN" b="0" i="0" dirty="0" smtClean="0">
                        <a:latin typeface="Cambria Math" panose="02040503050406030204" pitchFamily="18" charset="0"/>
                      </a:rPr>
                      <m:t> </m:t>
                    </m:r>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𝑐</m:t>
                        </m:r>
                      </m:e>
                    </m:acc>
                    <m:r>
                      <a:rPr lang="zh-CN" altLang="en-US" i="1" dirty="0">
                        <a:latin typeface="Cambria Math" panose="02040503050406030204" pitchFamily="18" charset="0"/>
                      </a:rPr>
                      <m:t>是</m:t>
                    </m:r>
                  </m:oMath>
                </a14:m>
                <a:r>
                  <a:rPr lang="zh-CN" altLang="en-US" dirty="0"/>
                  <a:t>相机在世界坐标系的坐标</a:t>
                </a:r>
                <a:endParaRPr lang="en-US" altLang="zh-CN" dirty="0"/>
              </a:p>
              <a:p>
                <a:pPr lvl="1"/>
                <a:r>
                  <a:rPr lang="zh-CN" altLang="en-US" dirty="0"/>
                  <a:t>基于标定板确定相机的内参</a:t>
                </a:r>
                <a:endParaRPr lang="en-US" altLang="zh-CN" dirty="0"/>
              </a:p>
              <a:p>
                <a:pPr lvl="1"/>
                <a:r>
                  <a:rPr lang="zh-CN" altLang="en-US" dirty="0"/>
                  <a:t>基于</a:t>
                </a:r>
                <a:r>
                  <a:rPr lang="en-US" altLang="zh-CN" dirty="0"/>
                  <a:t>SFM</a:t>
                </a:r>
                <a:r>
                  <a:rPr lang="zh-CN" altLang="en-US" dirty="0"/>
                  <a:t>方法确定相机的外参</a:t>
                </a:r>
                <a:endParaRPr lang="en-US" altLang="zh-CN" dirty="0"/>
              </a:p>
            </p:txBody>
          </p:sp>
        </mc:Choice>
        <mc:Fallback xmlns="">
          <p:sp>
            <p:nvSpPr>
              <p:cNvPr id="3" name="内容占位符 2">
                <a:extLst>
                  <a:ext uri="{FF2B5EF4-FFF2-40B4-BE49-F238E27FC236}">
                    <a16:creationId xmlns:a16="http://schemas.microsoft.com/office/drawing/2014/main" id="{7AF1434C-DE64-48E3-821F-307A22760D69}"/>
                  </a:ext>
                </a:extLst>
              </p:cNvPr>
              <p:cNvSpPr>
                <a:spLocks noGrp="1" noRot="1" noChangeAspect="1" noMove="1" noResize="1" noEditPoints="1" noAdjustHandles="1" noChangeArrowheads="1" noChangeShapeType="1" noTextEdit="1"/>
              </p:cNvSpPr>
              <p:nvPr>
                <p:ph idx="1"/>
              </p:nvPr>
            </p:nvSpPr>
            <p:spPr>
              <a:blipFill>
                <a:blip r:embed="rId2"/>
                <a:stretch>
                  <a:fillRect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6464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F00A0-A578-4F16-B63D-319BBDF63C86}"/>
              </a:ext>
            </a:extLst>
          </p:cNvPr>
          <p:cNvSpPr>
            <a:spLocks noGrp="1"/>
          </p:cNvSpPr>
          <p:nvPr>
            <p:ph type="title"/>
          </p:nvPr>
        </p:nvSpPr>
        <p:spPr/>
        <p:txBody>
          <a:bodyPr/>
          <a:lstStyle/>
          <a:p>
            <a:r>
              <a:rPr lang="zh-CN" altLang="en-US" dirty="0"/>
              <a:t>相机标定</a:t>
            </a:r>
          </a:p>
        </p:txBody>
      </p:sp>
      <p:sp>
        <p:nvSpPr>
          <p:cNvPr id="3" name="内容占位符 2">
            <a:extLst>
              <a:ext uri="{FF2B5EF4-FFF2-40B4-BE49-F238E27FC236}">
                <a16:creationId xmlns:a16="http://schemas.microsoft.com/office/drawing/2014/main" id="{F3846622-AE32-4E04-90AB-E67136919F52}"/>
              </a:ext>
            </a:extLst>
          </p:cNvPr>
          <p:cNvSpPr>
            <a:spLocks noGrp="1"/>
          </p:cNvSpPr>
          <p:nvPr>
            <p:ph idx="1"/>
          </p:nvPr>
        </p:nvSpPr>
        <p:spPr/>
        <p:txBody>
          <a:bodyPr/>
          <a:lstStyle/>
          <a:p>
            <a:endParaRPr lang="zh-CN" altLang="en-US" dirty="0"/>
          </a:p>
        </p:txBody>
      </p:sp>
      <p:pic>
        <p:nvPicPr>
          <p:cNvPr id="5" name="内容占位符 3">
            <a:extLst>
              <a:ext uri="{FF2B5EF4-FFF2-40B4-BE49-F238E27FC236}">
                <a16:creationId xmlns:a16="http://schemas.microsoft.com/office/drawing/2014/main" id="{4385ACA3-DB89-44E8-8B52-590E665F3511}"/>
              </a:ext>
            </a:extLst>
          </p:cNvPr>
          <p:cNvPicPr>
            <a:picLocks noChangeAspect="1"/>
          </p:cNvPicPr>
          <p:nvPr/>
        </p:nvPicPr>
        <p:blipFill>
          <a:blip r:embed="rId2"/>
          <a:stretch>
            <a:fillRect/>
          </a:stretch>
        </p:blipFill>
        <p:spPr>
          <a:xfrm>
            <a:off x="838200" y="1690688"/>
            <a:ext cx="3272299" cy="4351338"/>
          </a:xfrm>
          <a:prstGeom prst="rect">
            <a:avLst/>
          </a:prstGeom>
        </p:spPr>
      </p:pic>
      <p:sp>
        <p:nvSpPr>
          <p:cNvPr id="6" name="文本框 5">
            <a:extLst>
              <a:ext uri="{FF2B5EF4-FFF2-40B4-BE49-F238E27FC236}">
                <a16:creationId xmlns:a16="http://schemas.microsoft.com/office/drawing/2014/main" id="{A3F290B2-298F-45FE-A55A-C1E9903B8669}"/>
              </a:ext>
            </a:extLst>
          </p:cNvPr>
          <p:cNvSpPr txBox="1"/>
          <p:nvPr/>
        </p:nvSpPr>
        <p:spPr>
          <a:xfrm>
            <a:off x="4459850" y="6372225"/>
            <a:ext cx="3884050" cy="369332"/>
          </a:xfrm>
          <a:prstGeom prst="rect">
            <a:avLst/>
          </a:prstGeom>
          <a:noFill/>
        </p:spPr>
        <p:txBody>
          <a:bodyPr wrap="square" rtlCol="0">
            <a:spAutoFit/>
          </a:bodyPr>
          <a:lstStyle/>
          <a:p>
            <a:r>
              <a:rPr lang="en-US" altLang="zh-CN" dirty="0"/>
              <a:t>MATLAB</a:t>
            </a:r>
            <a:r>
              <a:rPr lang="zh-CN" altLang="en-US" dirty="0"/>
              <a:t> 相机标定工具箱的标定过程</a:t>
            </a:r>
          </a:p>
        </p:txBody>
      </p:sp>
      <p:pic>
        <p:nvPicPr>
          <p:cNvPr id="7" name="图片 6">
            <a:extLst>
              <a:ext uri="{FF2B5EF4-FFF2-40B4-BE49-F238E27FC236}">
                <a16:creationId xmlns:a16="http://schemas.microsoft.com/office/drawing/2014/main" id="{93887358-6353-43EB-B8E6-E45F3A79C64B}"/>
              </a:ext>
            </a:extLst>
          </p:cNvPr>
          <p:cNvPicPr>
            <a:picLocks noChangeAspect="1"/>
          </p:cNvPicPr>
          <p:nvPr/>
        </p:nvPicPr>
        <p:blipFill>
          <a:blip r:embed="rId3"/>
          <a:stretch>
            <a:fillRect/>
          </a:stretch>
        </p:blipFill>
        <p:spPr>
          <a:xfrm>
            <a:off x="4316576" y="2533996"/>
            <a:ext cx="3558848" cy="2994920"/>
          </a:xfrm>
          <a:prstGeom prst="rect">
            <a:avLst/>
          </a:prstGeom>
        </p:spPr>
      </p:pic>
      <p:pic>
        <p:nvPicPr>
          <p:cNvPr id="8" name="图片 7">
            <a:extLst>
              <a:ext uri="{FF2B5EF4-FFF2-40B4-BE49-F238E27FC236}">
                <a16:creationId xmlns:a16="http://schemas.microsoft.com/office/drawing/2014/main" id="{04D7209E-4E43-4A8D-BE86-BAFDB19B6149}"/>
              </a:ext>
            </a:extLst>
          </p:cNvPr>
          <p:cNvPicPr>
            <a:picLocks noChangeAspect="1"/>
          </p:cNvPicPr>
          <p:nvPr/>
        </p:nvPicPr>
        <p:blipFill>
          <a:blip r:embed="rId4"/>
          <a:stretch>
            <a:fillRect/>
          </a:stretch>
        </p:blipFill>
        <p:spPr>
          <a:xfrm>
            <a:off x="8081501" y="2533996"/>
            <a:ext cx="3551228" cy="2911092"/>
          </a:xfrm>
          <a:prstGeom prst="rect">
            <a:avLst/>
          </a:prstGeom>
        </p:spPr>
      </p:pic>
    </p:spTree>
    <p:extLst>
      <p:ext uri="{BB962C8B-B14F-4D97-AF65-F5344CB8AC3E}">
        <p14:creationId xmlns:p14="http://schemas.microsoft.com/office/powerpoint/2010/main" val="117274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140F9-F7D8-4ED2-9469-E5028004CA2F}"/>
              </a:ext>
            </a:extLst>
          </p:cNvPr>
          <p:cNvSpPr>
            <a:spLocks noGrp="1"/>
          </p:cNvSpPr>
          <p:nvPr>
            <p:ph type="title"/>
          </p:nvPr>
        </p:nvSpPr>
        <p:spPr/>
        <p:txBody>
          <a:bodyPr/>
          <a:lstStyle/>
          <a:p>
            <a:r>
              <a:rPr lang="zh-CN" altLang="en-US" dirty="0"/>
              <a:t>相机标定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A19D14-A343-46EA-B862-9500731FEDAB}"/>
                  </a:ext>
                </a:extLst>
              </p:cNvPr>
              <p:cNvSpPr>
                <a:spLocks noGrp="1"/>
              </p:cNvSpPr>
              <p:nvPr>
                <p:ph idx="1"/>
              </p:nvPr>
            </p:nvSpPr>
            <p:spPr/>
            <p:txBody>
              <a:bodyPr/>
              <a:lstStyle/>
              <a:p>
                <a:r>
                  <a:rPr lang="zh-CN" altLang="en-US" dirty="0"/>
                  <a:t>从多个视角拍摄要重建物体的图像</a:t>
                </a:r>
                <a:r>
                  <a:rPr lang="en-US" altLang="zh-CN" dirty="0"/>
                  <a:t>.</a:t>
                </a:r>
              </a:p>
              <a:p>
                <a:r>
                  <a:rPr lang="zh-CN" altLang="en-US" dirty="0"/>
                  <a:t>使用</a:t>
                </a:r>
                <a:r>
                  <a:rPr lang="en-US" altLang="zh-CN" dirty="0" err="1"/>
                  <a:t>openmvg</a:t>
                </a:r>
                <a:r>
                  <a:rPr lang="zh-CN" altLang="en-US" dirty="0"/>
                  <a:t>进行相机外参的标定</a:t>
                </a:r>
                <a:r>
                  <a:rPr lang="en-US" altLang="zh-CN" dirty="0"/>
                  <a:t>.</a:t>
                </a:r>
              </a:p>
              <a:p>
                <a:r>
                  <a:rPr lang="zh-CN" altLang="en-US" dirty="0"/>
                  <a:t>其中</a:t>
                </a:r>
                <a:r>
                  <a:rPr lang="en-US" altLang="zh-CN" dirty="0"/>
                  <a:t>rotation</a:t>
                </a:r>
                <a:r>
                  <a:rPr lang="zh-CN" altLang="en-US" dirty="0"/>
                  <a:t>是旋转矩阵</a:t>
                </a:r>
                <a:r>
                  <a:rPr lang="en-US" altLang="zh-CN" dirty="0" err="1"/>
                  <a:t>R,center</a:t>
                </a:r>
                <a:r>
                  <a:rPr lang="zh-CN" altLang="en-US" dirty="0"/>
                  <a:t>是相机中心</a:t>
                </a:r>
                <a:endParaRPr lang="en-US" altLang="zh-CN" dirty="0"/>
              </a:p>
              <a:p>
                <a:pPr marL="0" indent="0">
                  <a:buNone/>
                </a:pPr>
                <a:r>
                  <a:rPr lang="en-US" altLang="zh-CN" dirty="0"/>
                  <a:t>  </a:t>
                </a:r>
                <a:r>
                  <a:rPr lang="zh-CN" altLang="en-US" dirty="0"/>
                  <a:t>在世界坐标系中的位置</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𝐶</m:t>
                        </m:r>
                      </m:e>
                    </m:acc>
                  </m:oMath>
                </a14:m>
                <a:r>
                  <a:rPr lang="en-US" altLang="zh-CN" dirty="0"/>
                  <a:t>.</a:t>
                </a:r>
                <a:r>
                  <a:rPr lang="zh-CN" altLang="en-US" dirty="0"/>
                  <a:t>根据公式</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𝐶</m:t>
                          </m:r>
                        </m:e>
                      </m:acc>
                    </m:oMath>
                  </m:oMathPara>
                </a14:m>
                <a:endParaRPr lang="en-US" altLang="zh-CN" dirty="0"/>
              </a:p>
              <a:p>
                <a:pPr marL="0" indent="0">
                  <a:buNone/>
                </a:pPr>
                <a:r>
                  <a:rPr lang="en-US" altLang="zh-CN" dirty="0"/>
                  <a:t>  </a:t>
                </a:r>
                <a:r>
                  <a:rPr lang="zh-CN" altLang="en-US" dirty="0"/>
                  <a:t>计算</a:t>
                </a:r>
                <a:r>
                  <a:rPr lang="en-US" altLang="zh-CN" dirty="0"/>
                  <a:t>t</a:t>
                </a:r>
              </a:p>
              <a:p>
                <a:pPr marL="0" indent="0">
                  <a:buNone/>
                </a:pPr>
                <a:r>
                  <a:rPr lang="en-US" altLang="zh-CN" dirty="0"/>
                  <a:t>  </a:t>
                </a:r>
                <a:r>
                  <a:rPr lang="zh-CN" altLang="en-US" dirty="0"/>
                  <a:t>得到每一个相机的外参矩阵</a:t>
                </a:r>
                <a14:m>
                  <m:oMath xmlns:m="http://schemas.openxmlformats.org/officeDocument/2006/math">
                    <m:r>
                      <a:rPr lang="en-US" altLang="zh-CN" i="1" dirty="0">
                        <a:latin typeface="Cambria Math" panose="02040503050406030204" pitchFamily="18" charset="0"/>
                      </a:rPr>
                      <m:t>[</m:t>
                    </m:r>
                  </m:oMath>
                </a14:m>
                <a:r>
                  <a:rPr lang="en-US" altLang="zh-CN" dirty="0" err="1"/>
                  <a:t>R|t</a:t>
                </a:r>
                <a:r>
                  <a:rPr lang="en-US" altLang="zh-CN" dirty="0"/>
                  <a:t>]</a:t>
                </a:r>
              </a:p>
              <a:p>
                <a:pPr marL="0" indent="0">
                  <a:buNone/>
                </a:pP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EA19D14-A343-46EA-B862-9500731FEDA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907A2BF-E386-45F0-AA16-039AAAF546EC}"/>
              </a:ext>
            </a:extLst>
          </p:cNvPr>
          <p:cNvPicPr>
            <a:picLocks noChangeAspect="1"/>
          </p:cNvPicPr>
          <p:nvPr/>
        </p:nvPicPr>
        <p:blipFill>
          <a:blip r:embed="rId3"/>
          <a:stretch>
            <a:fillRect/>
          </a:stretch>
        </p:blipFill>
        <p:spPr>
          <a:xfrm>
            <a:off x="8604835" y="2617406"/>
            <a:ext cx="2748965" cy="3559557"/>
          </a:xfrm>
          <a:prstGeom prst="rect">
            <a:avLst/>
          </a:prstGeom>
        </p:spPr>
      </p:pic>
    </p:spTree>
    <p:extLst>
      <p:ext uri="{BB962C8B-B14F-4D97-AF65-F5344CB8AC3E}">
        <p14:creationId xmlns:p14="http://schemas.microsoft.com/office/powerpoint/2010/main" val="38650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87F22-6FFD-4390-94C8-55B9D28EE00A}"/>
              </a:ext>
            </a:extLst>
          </p:cNvPr>
          <p:cNvSpPr>
            <a:spLocks noGrp="1"/>
          </p:cNvSpPr>
          <p:nvPr>
            <p:ph type="title"/>
          </p:nvPr>
        </p:nvSpPr>
        <p:spPr>
          <a:xfrm>
            <a:off x="838200" y="365125"/>
            <a:ext cx="10515600" cy="1325563"/>
          </a:xfrm>
        </p:spPr>
        <p:txBody>
          <a:bodyPr>
            <a:normAutofit/>
          </a:bodyPr>
          <a:lstStyle/>
          <a:p>
            <a:r>
              <a:rPr lang="zh-CN" altLang="en-US" dirty="0"/>
              <a:t>点云生成</a:t>
            </a:r>
          </a:p>
        </p:txBody>
      </p:sp>
      <p:sp>
        <p:nvSpPr>
          <p:cNvPr id="3" name="内容占位符 2">
            <a:extLst>
              <a:ext uri="{FF2B5EF4-FFF2-40B4-BE49-F238E27FC236}">
                <a16:creationId xmlns:a16="http://schemas.microsoft.com/office/drawing/2014/main" id="{F1E3589B-8866-40C4-B95C-5DF2B1A3A35B}"/>
              </a:ext>
            </a:extLst>
          </p:cNvPr>
          <p:cNvSpPr>
            <a:spLocks noGrp="1"/>
          </p:cNvSpPr>
          <p:nvPr>
            <p:ph idx="1"/>
          </p:nvPr>
        </p:nvSpPr>
        <p:spPr>
          <a:xfrm>
            <a:off x="838201" y="1825625"/>
            <a:ext cx="5848350" cy="4089400"/>
          </a:xfrm>
        </p:spPr>
        <p:txBody>
          <a:bodyPr>
            <a:normAutofit/>
          </a:bodyPr>
          <a:lstStyle/>
          <a:p>
            <a:r>
              <a:rPr lang="zh-CN" altLang="en-US" sz="2400" dirty="0"/>
              <a:t>假设场景中的前景物体能够与背景分离</a:t>
            </a:r>
            <a:r>
              <a:rPr lang="en-US" altLang="zh-CN" sz="2400" dirty="0"/>
              <a:t>,</a:t>
            </a:r>
            <a:r>
              <a:rPr lang="zh-CN" altLang="en-US" sz="2400" dirty="0"/>
              <a:t>基于这样的假设</a:t>
            </a:r>
            <a:r>
              <a:rPr lang="en-US" altLang="zh-CN" sz="2400" dirty="0"/>
              <a:t>,</a:t>
            </a:r>
            <a:r>
              <a:rPr lang="zh-CN" altLang="en-US" sz="2400" dirty="0"/>
              <a:t>可以根据原始图像得到前景物体的二值图像</a:t>
            </a:r>
            <a:r>
              <a:rPr lang="en-US" altLang="zh-CN" sz="2400" dirty="0"/>
              <a:t>,</a:t>
            </a:r>
            <a:r>
              <a:rPr lang="zh-CN" altLang="en-US" sz="2400" dirty="0"/>
              <a:t>即轮廓图像</a:t>
            </a:r>
            <a:r>
              <a:rPr lang="en-US" altLang="zh-CN" sz="2400" dirty="0"/>
              <a:t>.</a:t>
            </a:r>
          </a:p>
          <a:p>
            <a:r>
              <a:rPr lang="zh-CN" altLang="en-US" sz="2400" dirty="0"/>
              <a:t>以透视投影的方式观察物体</a:t>
            </a:r>
            <a:r>
              <a:rPr lang="en-US" altLang="zh-CN" sz="2400" dirty="0"/>
              <a:t>,</a:t>
            </a:r>
            <a:r>
              <a:rPr lang="zh-CN" altLang="en-US" sz="2400" dirty="0"/>
              <a:t>会得到一个以相机中心为顶点的锥体</a:t>
            </a:r>
            <a:r>
              <a:rPr lang="en-US" altLang="zh-CN" sz="2400" dirty="0"/>
              <a:t>.</a:t>
            </a:r>
            <a:r>
              <a:rPr lang="zh-CN" altLang="en-US" sz="2400" dirty="0"/>
              <a:t>所观察的物体包含在该锥体内</a:t>
            </a:r>
            <a:r>
              <a:rPr lang="en-US" altLang="zh-CN" sz="2400" dirty="0"/>
              <a:t>.</a:t>
            </a:r>
          </a:p>
          <a:p>
            <a:r>
              <a:rPr lang="zh-CN" altLang="en-US" sz="2400" dirty="0"/>
              <a:t>当从多个视角观察物体时</a:t>
            </a:r>
            <a:r>
              <a:rPr lang="en-US" altLang="zh-CN" sz="2400" dirty="0"/>
              <a:t>,</a:t>
            </a:r>
            <a:r>
              <a:rPr lang="zh-CN" altLang="en-US" sz="2400" dirty="0"/>
              <a:t>多个锥体的交集确定了物体的一个凸包</a:t>
            </a:r>
            <a:r>
              <a:rPr lang="en-US" altLang="zh-CN" sz="2400" dirty="0"/>
              <a:t>.</a:t>
            </a:r>
          </a:p>
          <a:p>
            <a:r>
              <a:rPr lang="zh-CN" altLang="en-US" sz="2400" dirty="0"/>
              <a:t>将空间中的三维点向每一张图像进行投影</a:t>
            </a:r>
            <a:r>
              <a:rPr lang="en-US" altLang="zh-CN" sz="2400" dirty="0"/>
              <a:t>,</a:t>
            </a:r>
            <a:r>
              <a:rPr lang="zh-CN" altLang="en-US" sz="2400" dirty="0"/>
              <a:t>如果都在前景区域</a:t>
            </a:r>
            <a:r>
              <a:rPr lang="en-US" altLang="zh-CN" sz="2400" dirty="0"/>
              <a:t>,</a:t>
            </a:r>
            <a:r>
              <a:rPr lang="zh-CN" altLang="en-US" sz="2400" dirty="0"/>
              <a:t>则该点在凸包内</a:t>
            </a:r>
            <a:endParaRPr lang="en-US" altLang="zh-CN" sz="2000" dirty="0"/>
          </a:p>
        </p:txBody>
      </p:sp>
      <p:pic>
        <p:nvPicPr>
          <p:cNvPr id="5" name="图片 4">
            <a:extLst>
              <a:ext uri="{FF2B5EF4-FFF2-40B4-BE49-F238E27FC236}">
                <a16:creationId xmlns:a16="http://schemas.microsoft.com/office/drawing/2014/main" id="{30A99BCC-3E7F-421C-84BE-03456619B3F8}"/>
              </a:ext>
            </a:extLst>
          </p:cNvPr>
          <p:cNvPicPr>
            <a:picLocks noChangeAspect="1"/>
          </p:cNvPicPr>
          <p:nvPr/>
        </p:nvPicPr>
        <p:blipFill rotWithShape="1">
          <a:blip r:embed="rId2"/>
          <a:srcRect r="-1" b="8602"/>
          <a:stretch/>
        </p:blipFill>
        <p:spPr>
          <a:xfrm>
            <a:off x="7672388" y="3391507"/>
            <a:ext cx="3681411" cy="2523518"/>
          </a:xfrm>
          <a:prstGeom prst="rect">
            <a:avLst/>
          </a:prstGeom>
        </p:spPr>
      </p:pic>
      <p:pic>
        <p:nvPicPr>
          <p:cNvPr id="6" name="图片 5">
            <a:extLst>
              <a:ext uri="{FF2B5EF4-FFF2-40B4-BE49-F238E27FC236}">
                <a16:creationId xmlns:a16="http://schemas.microsoft.com/office/drawing/2014/main" id="{C4AD4C2B-470C-4C40-AD42-77CDD6DD8C2E}"/>
              </a:ext>
            </a:extLst>
          </p:cNvPr>
          <p:cNvPicPr>
            <a:picLocks noChangeAspect="1"/>
          </p:cNvPicPr>
          <p:nvPr/>
        </p:nvPicPr>
        <p:blipFill>
          <a:blip r:embed="rId3"/>
          <a:stretch>
            <a:fillRect/>
          </a:stretch>
        </p:blipFill>
        <p:spPr>
          <a:xfrm>
            <a:off x="7857068" y="850540"/>
            <a:ext cx="3496732" cy="2578460"/>
          </a:xfrm>
          <a:prstGeom prst="rect">
            <a:avLst/>
          </a:prstGeom>
        </p:spPr>
      </p:pic>
    </p:spTree>
    <p:extLst>
      <p:ext uri="{BB962C8B-B14F-4D97-AF65-F5344CB8AC3E}">
        <p14:creationId xmlns:p14="http://schemas.microsoft.com/office/powerpoint/2010/main" val="127787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0F665-3224-4CA7-92F0-220511088485}"/>
              </a:ext>
            </a:extLst>
          </p:cNvPr>
          <p:cNvSpPr>
            <a:spLocks noGrp="1"/>
          </p:cNvSpPr>
          <p:nvPr>
            <p:ph type="title"/>
          </p:nvPr>
        </p:nvSpPr>
        <p:spPr/>
        <p:txBody>
          <a:bodyPr/>
          <a:lstStyle/>
          <a:p>
            <a:r>
              <a:rPr lang="zh-CN" altLang="en-US" dirty="0"/>
              <a:t>点云生成</a:t>
            </a:r>
          </a:p>
        </p:txBody>
      </p:sp>
      <p:sp>
        <p:nvSpPr>
          <p:cNvPr id="3" name="内容占位符 2">
            <a:extLst>
              <a:ext uri="{FF2B5EF4-FFF2-40B4-BE49-F238E27FC236}">
                <a16:creationId xmlns:a16="http://schemas.microsoft.com/office/drawing/2014/main" id="{C74F55A3-3067-4AFC-837E-0AD337AEA27E}"/>
              </a:ext>
            </a:extLst>
          </p:cNvPr>
          <p:cNvSpPr>
            <a:spLocks noGrp="1"/>
          </p:cNvSpPr>
          <p:nvPr>
            <p:ph idx="1"/>
          </p:nvPr>
        </p:nvSpPr>
        <p:spPr/>
        <p:txBody>
          <a:bodyPr/>
          <a:lstStyle/>
          <a:p>
            <a:r>
              <a:rPr lang="zh-CN" altLang="en-US" dirty="0"/>
              <a:t>采用遍历的方法</a:t>
            </a:r>
            <a:r>
              <a:rPr lang="en-US" altLang="zh-CN" dirty="0"/>
              <a:t>,</a:t>
            </a:r>
            <a:r>
              <a:rPr lang="zh-CN" altLang="en-US" dirty="0"/>
              <a:t>需要对每一个点进行判断</a:t>
            </a:r>
            <a:r>
              <a:rPr lang="en-US" altLang="zh-CN" dirty="0"/>
              <a:t>.</a:t>
            </a:r>
            <a:r>
              <a:rPr lang="zh-CN" altLang="en-US" dirty="0"/>
              <a:t>耗费时间较长</a:t>
            </a:r>
            <a:endParaRPr lang="en-US" altLang="zh-CN" dirty="0"/>
          </a:p>
          <a:p>
            <a:r>
              <a:rPr lang="zh-CN" altLang="en-US" dirty="0"/>
              <a:t>使用八叉树对三维空间中进行粗略的表示</a:t>
            </a:r>
            <a:r>
              <a:rPr lang="en-US" altLang="zh-CN" dirty="0"/>
              <a:t>.</a:t>
            </a:r>
            <a:r>
              <a:rPr lang="zh-CN" altLang="en-US" dirty="0"/>
              <a:t>即每一个叶子节点表示为一个小立方体</a:t>
            </a:r>
            <a:r>
              <a:rPr lang="en-US" altLang="zh-CN" dirty="0"/>
              <a:t>,</a:t>
            </a:r>
            <a:r>
              <a:rPr lang="zh-CN" altLang="en-US" dirty="0"/>
              <a:t>其中可以包含三维空间中的多个点</a:t>
            </a:r>
            <a:r>
              <a:rPr lang="en-US" altLang="zh-CN" dirty="0"/>
              <a:t>.</a:t>
            </a:r>
            <a:r>
              <a:rPr lang="zh-CN" altLang="en-US" dirty="0"/>
              <a:t>通过将小立方体的中心向各个轮廓图像投影可以得到物体的一个粗略表示</a:t>
            </a:r>
            <a:r>
              <a:rPr lang="en-US" altLang="zh-CN" dirty="0"/>
              <a:t>.</a:t>
            </a:r>
          </a:p>
          <a:p>
            <a:r>
              <a:rPr lang="zh-CN" altLang="en-US" dirty="0"/>
              <a:t>对位于表面的立方体进行细化</a:t>
            </a:r>
            <a:r>
              <a:rPr lang="en-US" altLang="zh-CN" dirty="0"/>
              <a:t>,</a:t>
            </a:r>
            <a:r>
              <a:rPr lang="zh-CN" altLang="en-US" dirty="0"/>
              <a:t>划分为</a:t>
            </a:r>
            <a:endParaRPr lang="en-US" altLang="zh-CN" dirty="0"/>
          </a:p>
          <a:p>
            <a:pPr marL="0" indent="0">
              <a:buNone/>
            </a:pPr>
            <a:r>
              <a:rPr lang="zh-CN" altLang="en-US" dirty="0"/>
              <a:t>  更小的立方体</a:t>
            </a:r>
            <a:r>
              <a:rPr lang="en-US" altLang="zh-CN" dirty="0"/>
              <a:t>,</a:t>
            </a:r>
            <a:r>
              <a:rPr lang="zh-CN" altLang="en-US" dirty="0"/>
              <a:t>得到表面的精细表示</a:t>
            </a:r>
            <a:r>
              <a:rPr lang="en-US" altLang="zh-CN" dirty="0"/>
              <a:t>.</a:t>
            </a:r>
          </a:p>
          <a:p>
            <a:endParaRPr lang="en-US" altLang="zh-CN" dirty="0"/>
          </a:p>
        </p:txBody>
      </p:sp>
      <p:pic>
        <p:nvPicPr>
          <p:cNvPr id="4" name="Picture 6" descr="https://pic2.zhimg.com/f104cbdf6fcdd29f4843ea05b4cac681_r.jpg">
            <a:extLst>
              <a:ext uri="{FF2B5EF4-FFF2-40B4-BE49-F238E27FC236}">
                <a16:creationId xmlns:a16="http://schemas.microsoft.com/office/drawing/2014/main" id="{B37F909D-3ACC-4C2F-85CD-B21E3A9C9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910" y="3649831"/>
            <a:ext cx="3825953" cy="219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9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E19A6-7A2F-4945-B2EA-79B34A36E74B}"/>
              </a:ext>
            </a:extLst>
          </p:cNvPr>
          <p:cNvSpPr>
            <a:spLocks noGrp="1"/>
          </p:cNvSpPr>
          <p:nvPr>
            <p:ph type="title"/>
          </p:nvPr>
        </p:nvSpPr>
        <p:spPr/>
        <p:txBody>
          <a:bodyPr/>
          <a:lstStyle/>
          <a:p>
            <a:r>
              <a:rPr lang="zh-CN" altLang="en-US" dirty="0"/>
              <a:t>表面生成</a:t>
            </a:r>
          </a:p>
        </p:txBody>
      </p:sp>
      <p:sp>
        <p:nvSpPr>
          <p:cNvPr id="3" name="内容占位符 2">
            <a:extLst>
              <a:ext uri="{FF2B5EF4-FFF2-40B4-BE49-F238E27FC236}">
                <a16:creationId xmlns:a16="http://schemas.microsoft.com/office/drawing/2014/main" id="{36008DE4-2723-4A94-AE2A-927E16E121FB}"/>
              </a:ext>
            </a:extLst>
          </p:cNvPr>
          <p:cNvSpPr>
            <a:spLocks noGrp="1"/>
          </p:cNvSpPr>
          <p:nvPr>
            <p:ph idx="1"/>
          </p:nvPr>
        </p:nvSpPr>
        <p:spPr/>
        <p:txBody>
          <a:bodyPr/>
          <a:lstStyle/>
          <a:p>
            <a:r>
              <a:rPr lang="zh-CN" altLang="en-US" dirty="0"/>
              <a:t>由点云重建三维平面</a:t>
            </a:r>
            <a:endParaRPr lang="en-US" altLang="zh-CN" dirty="0"/>
          </a:p>
          <a:p>
            <a:r>
              <a:rPr lang="zh-CN" altLang="en-US" dirty="0"/>
              <a:t>泊松表面重建</a:t>
            </a:r>
            <a:endParaRPr lang="en-US" altLang="zh-CN" dirty="0"/>
          </a:p>
          <a:p>
            <a:pPr lvl="1"/>
            <a:r>
              <a:rPr lang="zh-CN" altLang="en-US" dirty="0"/>
              <a:t>计算一个三维指示函数</a:t>
            </a:r>
            <a:r>
              <a:rPr lang="en-US" altLang="zh-CN" dirty="0"/>
              <a:t>,</a:t>
            </a:r>
            <a:r>
              <a:rPr lang="zh-CN" altLang="en-US" dirty="0"/>
              <a:t>在模型内部的点定义为</a:t>
            </a:r>
            <a:r>
              <a:rPr lang="en-US" altLang="zh-CN" dirty="0"/>
              <a:t>1,</a:t>
            </a:r>
            <a:r>
              <a:rPr lang="zh-CN" altLang="en-US" dirty="0"/>
              <a:t>外部的点定义为</a:t>
            </a:r>
            <a:r>
              <a:rPr lang="en-US" altLang="zh-CN" dirty="0"/>
              <a:t>0</a:t>
            </a:r>
          </a:p>
          <a:p>
            <a:pPr lvl="1"/>
            <a:r>
              <a:rPr lang="zh-CN" altLang="en-US" dirty="0"/>
              <a:t>提取合适的等值面获得重建的表面</a:t>
            </a:r>
            <a:endParaRPr lang="en-US" altLang="zh-CN" dirty="0"/>
          </a:p>
          <a:p>
            <a:pPr lvl="1"/>
            <a:r>
              <a:rPr lang="zh-CN" altLang="en-US" dirty="0"/>
              <a:t>需要计算点云中各点对应的法向量</a:t>
            </a:r>
            <a:endParaRPr lang="en-US" altLang="zh-CN" dirty="0"/>
          </a:p>
          <a:p>
            <a:pPr lvl="1"/>
            <a:endParaRPr lang="en-US" altLang="zh-CN" dirty="0"/>
          </a:p>
          <a:p>
            <a:pPr lvl="1"/>
            <a:endParaRPr lang="en-US" altLang="zh-CN" dirty="0"/>
          </a:p>
        </p:txBody>
      </p:sp>
      <p:sp>
        <p:nvSpPr>
          <p:cNvPr id="4" name="AutoShape 2">
            <a:extLst>
              <a:ext uri="{FF2B5EF4-FFF2-40B4-BE49-F238E27FC236}">
                <a16:creationId xmlns:a16="http://schemas.microsoft.com/office/drawing/2014/main" id="{C751FE10-ACD8-4FA7-AA5F-8AAB5D8F9D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0B565067-8BAA-45B0-80C7-BCCFAE63A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5614987" cy="2305499"/>
          </a:xfrm>
          <a:prstGeom prst="rect">
            <a:avLst/>
          </a:prstGeom>
        </p:spPr>
      </p:pic>
    </p:spTree>
    <p:extLst>
      <p:ext uri="{BB962C8B-B14F-4D97-AF65-F5344CB8AC3E}">
        <p14:creationId xmlns:p14="http://schemas.microsoft.com/office/powerpoint/2010/main" val="19528145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631</Words>
  <Application>Microsoft Office PowerPoint</Application>
  <PresentationFormat>宽屏</PresentationFormat>
  <Paragraphs>71</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多视图三维重建</vt:lpstr>
      <vt:lpstr>目录</vt:lpstr>
      <vt:lpstr>简介</vt:lpstr>
      <vt:lpstr>相机标定</vt:lpstr>
      <vt:lpstr>相机标定</vt:lpstr>
      <vt:lpstr>相机标定</vt:lpstr>
      <vt:lpstr>点云生成</vt:lpstr>
      <vt:lpstr>点云生成</vt:lpstr>
      <vt:lpstr>表面生成</vt:lpstr>
      <vt:lpstr>表面生成</vt:lpstr>
      <vt:lpstr>实验结果</vt:lpstr>
      <vt:lpstr>不足</vt:lpstr>
      <vt:lpstr>参考</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多视图三维重建</dc:title>
  <dc:creator>wang l</dc:creator>
  <cp:lastModifiedBy>wang l</cp:lastModifiedBy>
  <cp:revision>28</cp:revision>
  <dcterms:created xsi:type="dcterms:W3CDTF">2019-07-01T03:15:30Z</dcterms:created>
  <dcterms:modified xsi:type="dcterms:W3CDTF">2019-08-07T15:06:35Z</dcterms:modified>
</cp:coreProperties>
</file>