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cuhk.edu.hk/~xgwang/projectpage_structured_feature_pose.html" TargetMode="External"/><Relationship Id="rId2" Type="http://schemas.openxmlformats.org/officeDocument/2006/relationships/hyperlink" Target="https://link.springer.com/chapter/10.1007/978-3-319-46484-8_2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10tiao.com/html/580/201705/2650326421/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ngyizhou/pose-hg-3d" TargetMode="External"/><Relationship Id="rId2" Type="http://schemas.openxmlformats.org/officeDocument/2006/relationships/hyperlink" Target="https://github.com/shihenw/convolutional-pose-machines-rel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Kansas_Jason/article/details/81021886" TargetMode="External"/><Relationship Id="rId4" Type="http://schemas.openxmlformats.org/officeDocument/2006/relationships/hyperlink" Target="https://arxiv.org/pdf/1611.09010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9031C-EF6F-438D-A0E8-D9007215E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zh-CN" b="1" dirty="0"/>
              <a:t>3D-human-pose</a:t>
            </a:r>
            <a:br>
              <a:rPr lang="en-US" altLang="zh-CN" b="1" dirty="0"/>
            </a:br>
            <a:r>
              <a:rPr lang="en-US" altLang="zh-CN" b="1" dirty="0"/>
              <a:t> </a:t>
            </a:r>
            <a:r>
              <a:rPr lang="zh-CN" altLang="zh-CN" b="1" dirty="0"/>
              <a:t>项目开题报告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DA33DB-22B9-4CF8-A5B2-2583EC5F1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sz="2800" dirty="0"/>
              <a:t>唐超</a:t>
            </a:r>
          </a:p>
        </p:txBody>
      </p:sp>
    </p:spTree>
    <p:extLst>
      <p:ext uri="{BB962C8B-B14F-4D97-AF65-F5344CB8AC3E}">
        <p14:creationId xmlns:p14="http://schemas.microsoft.com/office/powerpoint/2010/main" val="238318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D85FC7A-E18B-494E-879A-A09CAF9C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619" y="802298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b="1" dirty="0"/>
              <a:t>Thanks!</a:t>
            </a:r>
            <a:endParaRPr lang="zh-CN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79946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2D7F8-B7EE-4A03-82C7-05431CB2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1" dirty="0"/>
              <a:t>项目描述</a:t>
            </a:r>
            <a:endParaRPr lang="zh-CN" altLang="en-US" sz="4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E4E65-54A0-49D9-9A78-0E8C3120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094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zh-CN" altLang="zh-CN" sz="2800" dirty="0"/>
              <a:t>传统的人体姿态估计问题，往往基于深度图或基于多目图像识别</a:t>
            </a:r>
            <a:r>
              <a:rPr lang="en-US" altLang="zh-CN" sz="2800" dirty="0"/>
              <a:t>3D</a:t>
            </a:r>
            <a:r>
              <a:rPr lang="zh-CN" altLang="zh-CN" sz="2800" dirty="0"/>
              <a:t>人体姿态，本项目试图通过深度学习等方法，训练出一个可以识别</a:t>
            </a:r>
            <a:r>
              <a:rPr lang="en-US" altLang="zh-CN" sz="2800" dirty="0"/>
              <a:t>3D</a:t>
            </a:r>
            <a:r>
              <a:rPr lang="zh-CN" altLang="zh-CN" sz="2800" dirty="0"/>
              <a:t>人体姿态的模型，仅</a:t>
            </a:r>
            <a:r>
              <a:rPr lang="zh-CN" altLang="zh-CN" sz="2800" b="1" dirty="0"/>
              <a:t>输入</a:t>
            </a:r>
            <a:r>
              <a:rPr lang="zh-CN" altLang="en-US" sz="2800" b="1" dirty="0"/>
              <a:t>单幅</a:t>
            </a:r>
            <a:r>
              <a:rPr lang="zh-CN" altLang="zh-CN" sz="2800" b="1" dirty="0"/>
              <a:t>含有单人的野外</a:t>
            </a:r>
            <a:r>
              <a:rPr lang="en-US" altLang="zh-CN" sz="2800" b="1" dirty="0"/>
              <a:t>RGB</a:t>
            </a:r>
            <a:r>
              <a:rPr lang="zh-CN" altLang="zh-CN" sz="2800" b="1" dirty="0"/>
              <a:t>图像给该模型，即可自动输出图像中人体的姿态估计结果。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81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7516F-E070-4A06-B620-53613FD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研究思路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808AD-E6BB-4C48-AEE9-EAC16B5E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16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zh-CN" altLang="zh-CN" sz="2400" dirty="0"/>
              <a:t>目前现存的使⽤深度学习⽹络解决这个问题的⽅法主要有两个⽅向：⼀是由室内图⽚直接学习</a:t>
            </a:r>
            <a:r>
              <a:rPr lang="en-US" altLang="zh-CN" sz="2400" dirty="0"/>
              <a:t> 3D </a:t>
            </a:r>
            <a:r>
              <a:rPr lang="zh-CN" altLang="zh-CN" sz="2400" dirty="0"/>
              <a:t>⼈体姿态再通过别的⽅法拓展到室外图⽚，⼆是先由图⽚学习得到对应的</a:t>
            </a:r>
            <a:r>
              <a:rPr lang="en-US" altLang="zh-CN" sz="2400" dirty="0"/>
              <a:t> 2D </a:t>
            </a:r>
            <a:r>
              <a:rPr lang="zh-CN" altLang="zh-CN" sz="2400" dirty="0"/>
              <a:t>⼈体关节点，再根据各种⽅法学习</a:t>
            </a:r>
            <a:r>
              <a:rPr lang="en-US" altLang="zh-CN" sz="2400" dirty="0"/>
              <a:t>2D </a:t>
            </a:r>
            <a:r>
              <a:rPr lang="zh-CN" altLang="zh-CN" sz="2400" dirty="0"/>
              <a:t>关节点向</a:t>
            </a:r>
            <a:r>
              <a:rPr lang="en-US" altLang="zh-CN" sz="2400" dirty="0"/>
              <a:t> 3D </a:t>
            </a:r>
            <a:r>
              <a:rPr lang="zh-CN" altLang="zh-CN" sz="2400" dirty="0"/>
              <a:t>⼈体姿态的转换。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在第⼆种⽅法中，由单幅图⽚到</a:t>
            </a:r>
            <a:r>
              <a:rPr lang="en-US" altLang="zh-CN" sz="2400" dirty="0"/>
              <a:t> 2D </a:t>
            </a:r>
            <a:r>
              <a:rPr lang="zh-CN" altLang="zh-CN" sz="2400" dirty="0"/>
              <a:t>关节点这⼀步已经有许多现存的做的⽐较好的⽅法，发展⽐较成熟，⽽且从</a:t>
            </a:r>
            <a:r>
              <a:rPr lang="en-US" altLang="zh-CN" sz="2400" dirty="0"/>
              <a:t> 2D </a:t>
            </a:r>
            <a:r>
              <a:rPr lang="zh-CN" altLang="zh-CN" sz="2400" dirty="0"/>
              <a:t>关节点到</a:t>
            </a:r>
            <a:r>
              <a:rPr lang="en-US" altLang="zh-CN" sz="2400" dirty="0"/>
              <a:t> 3D </a:t>
            </a:r>
            <a:r>
              <a:rPr lang="zh-CN" altLang="zh-CN" sz="2400" dirty="0"/>
              <a:t>⼈体姿态估计这⼀过程，可以选择的切⼊点⽐较多，⽐如距离矩阵，⼏何特征等等。因此本项⽬采取第⼆种⽅法，即：</a:t>
            </a:r>
            <a:r>
              <a:rPr lang="zh-CN" altLang="zh-CN" sz="2400" b="1" dirty="0"/>
              <a:t>单幅图⽚</a:t>
            </a:r>
            <a:r>
              <a:rPr lang="en-US" altLang="zh-CN" sz="2400" b="1" dirty="0"/>
              <a:t> -&gt;2D </a:t>
            </a:r>
            <a:r>
              <a:rPr lang="zh-CN" altLang="zh-CN" sz="2400" b="1" dirty="0"/>
              <a:t>关节点</a:t>
            </a:r>
            <a:r>
              <a:rPr lang="en-US" altLang="zh-CN" sz="2400" b="1" dirty="0"/>
              <a:t>-&gt;3D </a:t>
            </a:r>
            <a:r>
              <a:rPr lang="zh-CN" altLang="zh-CN" sz="2400" b="1" dirty="0"/>
              <a:t>⼈体姿态</a:t>
            </a:r>
            <a:r>
              <a:rPr lang="zh-CN" altLang="zh-CN" sz="2400" dirty="0"/>
              <a:t>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794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AF82-A195-4F20-AD4A-E48F4D9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相关材料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8F69-4B7A-45FE-96A7-65A8A160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人体姿态的数据集</a:t>
            </a:r>
            <a:endParaRPr lang="en-US" altLang="zh-CN" sz="2800" b="1" dirty="0"/>
          </a:p>
          <a:p>
            <a:pPr lvl="0"/>
            <a:r>
              <a:rPr lang="en-US" altLang="zh-CN" sz="2400" dirty="0"/>
              <a:t>MPII:  2D</a:t>
            </a:r>
            <a:r>
              <a:rPr lang="zh-CN" altLang="zh-CN" sz="2400" dirty="0"/>
              <a:t>的野外图像对应⼈体关节点数据库，包含了已做标注的</a:t>
            </a:r>
            <a:r>
              <a:rPr lang="en-US" altLang="zh-CN" sz="2400" dirty="0"/>
              <a:t>25K</a:t>
            </a:r>
            <a:r>
              <a:rPr lang="zh-CN" altLang="zh-CN" sz="2400" dirty="0"/>
              <a:t>张图像，涵盖了</a:t>
            </a:r>
            <a:r>
              <a:rPr lang="en-US" altLang="zh-CN" sz="2400" dirty="0"/>
              <a:t>410</a:t>
            </a:r>
            <a:r>
              <a:rPr lang="zh-CN" altLang="zh-CN" sz="2400" dirty="0"/>
              <a:t>种人体姿态；</a:t>
            </a:r>
          </a:p>
          <a:p>
            <a:pPr lvl="0"/>
            <a:r>
              <a:rPr lang="en-US" altLang="zh-CN" sz="2400" dirty="0"/>
              <a:t>Human3.6M:  3D</a:t>
            </a:r>
            <a:r>
              <a:rPr lang="zh-CN" altLang="zh-CN" sz="2400" dirty="0"/>
              <a:t>的室内实验室人体姿态图像数据集，总共含有</a:t>
            </a:r>
            <a:r>
              <a:rPr lang="en-US" altLang="zh-CN" sz="2400" dirty="0"/>
              <a:t>360</a:t>
            </a:r>
            <a:r>
              <a:rPr lang="zh-CN" altLang="zh-CN" sz="2400" dirty="0"/>
              <a:t>万张</a:t>
            </a:r>
            <a:r>
              <a:rPr lang="en-US" altLang="zh-CN" sz="2400" dirty="0"/>
              <a:t>3D</a:t>
            </a:r>
            <a:r>
              <a:rPr lang="zh-CN" altLang="zh-CN" sz="2400" dirty="0"/>
              <a:t>人体姿势对应的图像；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36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AF82-A195-4F20-AD4A-E48F4D9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相关材料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8F69-4B7A-45FE-96A7-65A8A160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86078"/>
          </a:xfrm>
        </p:spPr>
        <p:txBody>
          <a:bodyPr>
            <a:normAutofit lnSpcReduction="10000"/>
          </a:bodyPr>
          <a:lstStyle/>
          <a:p>
            <a:r>
              <a:rPr lang="zh-CN" altLang="en-US" sz="2800" b="1" dirty="0"/>
              <a:t>配置环境</a:t>
            </a:r>
            <a:endParaRPr lang="en-US" altLang="zh-CN" sz="2800" b="1" dirty="0"/>
          </a:p>
          <a:p>
            <a:pPr lvl="0"/>
            <a:r>
              <a:rPr lang="en-US" altLang="zh-CN" sz="2400" dirty="0"/>
              <a:t>Caffe: </a:t>
            </a:r>
            <a:r>
              <a:rPr lang="zh-CN" altLang="zh-CN" sz="2400" dirty="0"/>
              <a:t>卷积神经网络框架；</a:t>
            </a:r>
          </a:p>
          <a:p>
            <a:pPr lvl="0"/>
            <a:r>
              <a:rPr lang="en-US" altLang="zh-CN" sz="2400" dirty="0" err="1"/>
              <a:t>cuDNN</a:t>
            </a:r>
            <a:r>
              <a:rPr lang="en-US" altLang="zh-CN" sz="2400" dirty="0"/>
              <a:t>:  CUDA Deep Neural Network</a:t>
            </a:r>
            <a:r>
              <a:rPr lang="zh-CN" altLang="zh-CN" sz="2400" dirty="0"/>
              <a:t>的缩写，在配置</a:t>
            </a:r>
            <a:r>
              <a:rPr lang="en-US" altLang="zh-CN" sz="2400" dirty="0" err="1"/>
              <a:t>cuDNN</a:t>
            </a:r>
            <a:r>
              <a:rPr lang="zh-CN" altLang="zh-CN" sz="2400" dirty="0"/>
              <a:t>前需要先安装</a:t>
            </a:r>
            <a:r>
              <a:rPr lang="en-US" altLang="zh-CN" sz="2400" dirty="0" err="1"/>
              <a:t>cuda</a:t>
            </a:r>
            <a:r>
              <a:rPr lang="zh-CN" altLang="zh-CN" sz="2400" dirty="0"/>
              <a:t>，</a:t>
            </a:r>
            <a:r>
              <a:rPr lang="en-US" altLang="zh-CN" sz="2400" dirty="0" err="1"/>
              <a:t>cuda</a:t>
            </a:r>
            <a:r>
              <a:rPr lang="zh-CN" altLang="zh-CN" sz="2400" dirty="0"/>
              <a:t>（</a:t>
            </a:r>
            <a:r>
              <a:rPr lang="en-US" altLang="zh-CN" sz="2400" dirty="0"/>
              <a:t>Compute Unified Device Architecture</a:t>
            </a:r>
            <a:r>
              <a:rPr lang="zh-CN" altLang="zh-CN" sz="2400" dirty="0"/>
              <a:t>）是一种由</a:t>
            </a:r>
            <a:r>
              <a:rPr lang="en-US" altLang="zh-CN" sz="2400" dirty="0"/>
              <a:t>NVIDIA</a:t>
            </a:r>
            <a:r>
              <a:rPr lang="zh-CN" altLang="zh-CN" sz="2400" dirty="0"/>
              <a:t>推出的通用并行计算架构，该架构使</a:t>
            </a:r>
            <a:r>
              <a:rPr lang="en-US" altLang="zh-CN" sz="2400" dirty="0"/>
              <a:t>GPU</a:t>
            </a:r>
            <a:r>
              <a:rPr lang="zh-CN" altLang="zh-CN" sz="2400" dirty="0"/>
              <a:t>能够解决复杂的计算问题；</a:t>
            </a:r>
          </a:p>
          <a:p>
            <a:pPr lvl="0"/>
            <a:r>
              <a:rPr lang="en-US" altLang="zh-CN" sz="2400" dirty="0"/>
              <a:t>Torch7</a:t>
            </a:r>
            <a:r>
              <a:rPr lang="zh-CN" altLang="zh-CN" sz="2400" dirty="0"/>
              <a:t>：一种科学计算框架；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6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DAF82-A195-4F20-AD4A-E48F4D98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相关材料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38F69-4B7A-45FE-96A7-65A8A160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38334"/>
          </a:xfrm>
        </p:spPr>
        <p:txBody>
          <a:bodyPr>
            <a:normAutofit/>
          </a:bodyPr>
          <a:lstStyle/>
          <a:p>
            <a:r>
              <a:rPr lang="zh-CN" altLang="zh-CN" sz="2800" b="1" dirty="0"/>
              <a:t>论文及开源代码</a:t>
            </a:r>
            <a:endParaRPr lang="zh-CN" altLang="zh-CN" sz="2800" dirty="0"/>
          </a:p>
          <a:p>
            <a:pPr lvl="0"/>
            <a:r>
              <a:rPr lang="zh-CN" altLang="zh-CN" b="1" dirty="0"/>
              <a:t>Stacked Hourglass Networks for Human </a:t>
            </a:r>
            <a:r>
              <a:rPr lang="zh-CN" altLang="zh-CN" b="1"/>
              <a:t>Pose Estimation</a:t>
            </a:r>
            <a:r>
              <a:rPr lang="zh-CN" altLang="en-US" b="1"/>
              <a:t>（堆积沙漏网络）</a:t>
            </a:r>
            <a:endParaRPr lang="zh-CN" altLang="zh-CN" dirty="0"/>
          </a:p>
          <a:p>
            <a:r>
              <a:rPr lang="zh-CN" altLang="zh-CN" u="sng" dirty="0">
                <a:hlinkClick r:id="rId2"/>
              </a:rPr>
              <a:t>https://link.springer.com/chapter/10.1007/978-3-319-46484-8_29</a:t>
            </a:r>
            <a:endParaRPr lang="zh-CN" altLang="zh-CN" dirty="0"/>
          </a:p>
          <a:p>
            <a:pPr lvl="0"/>
            <a:r>
              <a:rPr lang="en-US" altLang="zh-CN" dirty="0"/>
              <a:t>Structured Feature Learning for Pose Estimation</a:t>
            </a:r>
            <a:endParaRPr lang="zh-CN" altLang="zh-CN" dirty="0"/>
          </a:p>
          <a:p>
            <a:r>
              <a:rPr lang="en-US" altLang="zh-CN" u="sng" dirty="0">
                <a:hlinkClick r:id="rId3"/>
              </a:rPr>
              <a:t>http://www.ee.cuhk.edu.hk/~xgwang/projectpage_structured_feature_pose.html</a:t>
            </a:r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en-US" altLang="zh-CN" dirty="0"/>
              <a:t>VALSE2017</a:t>
            </a:r>
            <a:r>
              <a:rPr lang="zh-CN" altLang="zh-CN" dirty="0"/>
              <a:t>系列之三：人体姿态识别领域年度进展报告</a:t>
            </a:r>
          </a:p>
          <a:p>
            <a:r>
              <a:rPr lang="en-US" altLang="zh-CN" u="sng" dirty="0">
                <a:hlinkClick r:id="rId4"/>
              </a:rPr>
              <a:t>http://www.10tiao.com/html/580/201705/2650326421/1.html</a:t>
            </a:r>
            <a:r>
              <a:rPr lang="en-US" altLang="zh-CN" dirty="0"/>
              <a:t>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9699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B75B2-A1CE-4F00-A1CF-00564D8A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相关材料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C13F0-E168-44F7-A0AC-5B12F975D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2307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单幅图片生成</a:t>
            </a:r>
            <a:r>
              <a:rPr lang="en-US" altLang="zh-CN" dirty="0"/>
              <a:t>2D</a:t>
            </a:r>
            <a:r>
              <a:rPr lang="zh-CN" altLang="zh-CN" dirty="0"/>
              <a:t>人体关节点相关论文：</a:t>
            </a:r>
          </a:p>
          <a:p>
            <a:r>
              <a:rPr lang="en-US" altLang="zh-CN" u="sng" dirty="0">
                <a:hlinkClick r:id="rId2"/>
              </a:rPr>
              <a:t>https://github.com/shihenw/convolutional-pose-machines-release</a:t>
            </a:r>
            <a:endParaRPr lang="zh-CN" altLang="zh-CN" dirty="0"/>
          </a:p>
          <a:p>
            <a:pPr lvl="0"/>
            <a:r>
              <a:rPr lang="zh-CN" altLang="zh-CN" dirty="0"/>
              <a:t>单幅图片生成</a:t>
            </a:r>
            <a:r>
              <a:rPr lang="en-US" altLang="zh-CN" dirty="0"/>
              <a:t>3D</a:t>
            </a:r>
            <a:r>
              <a:rPr lang="zh-CN" altLang="zh-CN" dirty="0"/>
              <a:t>人体姿态相关论文：</a:t>
            </a:r>
          </a:p>
          <a:p>
            <a:r>
              <a:rPr lang="en-US" altLang="zh-CN" u="sng" dirty="0">
                <a:hlinkClick r:id="rId3"/>
              </a:rPr>
              <a:t>https://github.com/xingyizhou/pose-hg-3d</a:t>
            </a:r>
            <a:endParaRPr lang="zh-CN" altLang="zh-CN" dirty="0"/>
          </a:p>
          <a:p>
            <a:r>
              <a:rPr lang="en-US" altLang="zh-CN" u="sng" dirty="0">
                <a:hlinkClick r:id="rId4"/>
              </a:rPr>
              <a:t>https://arxiv.org/pdf/1611.09010.pdf</a:t>
            </a:r>
            <a:r>
              <a:rPr lang="en-US" altLang="zh-CN" dirty="0"/>
              <a:t> </a:t>
            </a:r>
            <a:endParaRPr lang="zh-CN" altLang="zh-CN" dirty="0"/>
          </a:p>
          <a:p>
            <a:pPr lvl="0"/>
            <a:r>
              <a:rPr lang="zh-CN" altLang="zh-CN" b="1" dirty="0"/>
              <a:t>【翻译论文】</a:t>
            </a:r>
            <a:r>
              <a:rPr lang="en-US" altLang="zh-CN" b="1" dirty="0"/>
              <a:t>Learning to Estimate 3D Human Pose and Shape from a Single Color Image </a:t>
            </a:r>
            <a:r>
              <a:rPr lang="zh-CN" altLang="zh-CN" b="1" dirty="0"/>
              <a:t>（</a:t>
            </a:r>
            <a:r>
              <a:rPr lang="en-US" altLang="zh-CN" b="1" dirty="0"/>
              <a:t>CVPR 2018</a:t>
            </a:r>
            <a:r>
              <a:rPr lang="zh-CN" altLang="zh-CN" b="1" dirty="0"/>
              <a:t>）</a:t>
            </a:r>
            <a:endParaRPr lang="zh-CN" altLang="zh-CN" dirty="0"/>
          </a:p>
          <a:p>
            <a:pPr lvl="0"/>
            <a:r>
              <a:rPr lang="en-US" altLang="zh-CN" u="sng" dirty="0">
                <a:hlinkClick r:id="rId5"/>
              </a:rPr>
              <a:t>https://blog.csdn.net/Kansas_Jason/article/details/81021886</a:t>
            </a:r>
            <a:r>
              <a:rPr lang="en-US" altLang="zh-CN" dirty="0"/>
              <a:t>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15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71557-8F3D-45AE-8EC3-C46439F3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研究步骤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B0A8F-317A-4A17-8F5D-9637006F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了解</a:t>
            </a:r>
            <a:r>
              <a:rPr lang="zh-CN" altLang="zh-CN" sz="2800" dirty="0"/>
              <a:t>数据集的基本使用方法；</a:t>
            </a:r>
            <a:endParaRPr lang="en-US" altLang="zh-CN" sz="2800" dirty="0"/>
          </a:p>
          <a:p>
            <a:r>
              <a:rPr lang="zh-CN" altLang="zh-CN" sz="2800" dirty="0"/>
              <a:t>完成由单幅野外图片学习</a:t>
            </a:r>
            <a:r>
              <a:rPr lang="en-US" altLang="zh-CN" sz="2800" dirty="0"/>
              <a:t>2D</a:t>
            </a:r>
            <a:r>
              <a:rPr lang="zh-CN" altLang="zh-CN" sz="2800" dirty="0"/>
              <a:t>人体关节点的任务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zh-CN" sz="2800" dirty="0"/>
              <a:t>由上一步</a:t>
            </a:r>
            <a:r>
              <a:rPr lang="en-US" altLang="zh-CN" sz="2800" dirty="0"/>
              <a:t>2D</a:t>
            </a:r>
            <a:r>
              <a:rPr lang="zh-CN" altLang="zh-CN" sz="2800" dirty="0"/>
              <a:t>人体关节点，学习对应的</a:t>
            </a:r>
            <a:r>
              <a:rPr lang="en-US" altLang="zh-CN" sz="2800" dirty="0"/>
              <a:t>3D</a:t>
            </a:r>
            <a:r>
              <a:rPr lang="zh-CN" altLang="zh-CN" sz="2800" dirty="0"/>
              <a:t>人体姿态的估计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r>
              <a:rPr lang="zh-CN" altLang="zh-CN" sz="2800" dirty="0"/>
              <a:t>将以上两步整合成一个整体的框架，尝试有什么改进的方法；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7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C2C66-2865-4EF7-81AE-A2911966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/>
              <a:t>时间规划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C4583A-85F1-4AF0-97B6-6BAF68DF3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04"/>
            <a:ext cx="12192000" cy="6836896"/>
          </a:xfrm>
        </p:spPr>
      </p:pic>
    </p:spTree>
    <p:extLst>
      <p:ext uri="{BB962C8B-B14F-4D97-AF65-F5344CB8AC3E}">
        <p14:creationId xmlns:p14="http://schemas.microsoft.com/office/powerpoint/2010/main" val="27619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610</Words>
  <Application>Microsoft Office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Gill Sans MT</vt:lpstr>
      <vt:lpstr>画廊</vt:lpstr>
      <vt:lpstr>3D-human-pose  项目开题报告 </vt:lpstr>
      <vt:lpstr>项目描述</vt:lpstr>
      <vt:lpstr>研究思路</vt:lpstr>
      <vt:lpstr>相关材料</vt:lpstr>
      <vt:lpstr>相关材料</vt:lpstr>
      <vt:lpstr>相关材料</vt:lpstr>
      <vt:lpstr>相关材料</vt:lpstr>
      <vt:lpstr>研究步骤</vt:lpstr>
      <vt:lpstr>时间规划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3D-human-pose  项目开题报告 </dc:title>
  <dc:creator>hp</dc:creator>
  <cp:lastModifiedBy>hp</cp:lastModifiedBy>
  <cp:revision>5</cp:revision>
  <dcterms:created xsi:type="dcterms:W3CDTF">2018-10-16T17:51:28Z</dcterms:created>
  <dcterms:modified xsi:type="dcterms:W3CDTF">2018-10-17T02:53:07Z</dcterms:modified>
</cp:coreProperties>
</file>