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5" r:id="rId2"/>
    <p:sldId id="310" r:id="rId3"/>
    <p:sldId id="293" r:id="rId4"/>
    <p:sldId id="316" r:id="rId5"/>
    <p:sldId id="269" r:id="rId6"/>
    <p:sldId id="270" r:id="rId7"/>
    <p:sldId id="271" r:id="rId8"/>
    <p:sldId id="272" r:id="rId9"/>
    <p:sldId id="294" r:id="rId10"/>
    <p:sldId id="305" r:id="rId11"/>
    <p:sldId id="306" r:id="rId12"/>
    <p:sldId id="295" r:id="rId13"/>
    <p:sldId id="296" r:id="rId14"/>
    <p:sldId id="297" r:id="rId15"/>
    <p:sldId id="318" r:id="rId16"/>
    <p:sldId id="319" r:id="rId17"/>
    <p:sldId id="323" r:id="rId18"/>
    <p:sldId id="298" r:id="rId19"/>
    <p:sldId id="299" r:id="rId20"/>
    <p:sldId id="300" r:id="rId21"/>
    <p:sldId id="301" r:id="rId22"/>
    <p:sldId id="302" r:id="rId23"/>
    <p:sldId id="324" r:id="rId24"/>
    <p:sldId id="303" r:id="rId25"/>
    <p:sldId id="304" r:id="rId26"/>
    <p:sldId id="273" r:id="rId27"/>
    <p:sldId id="274" r:id="rId28"/>
    <p:sldId id="275" r:id="rId29"/>
    <p:sldId id="276" r:id="rId30"/>
    <p:sldId id="280" r:id="rId31"/>
    <p:sldId id="277" r:id="rId32"/>
    <p:sldId id="281" r:id="rId33"/>
    <p:sldId id="282" r:id="rId34"/>
    <p:sldId id="278" r:id="rId35"/>
    <p:sldId id="283" r:id="rId36"/>
    <p:sldId id="284" r:id="rId37"/>
    <p:sldId id="285" r:id="rId38"/>
    <p:sldId id="286" r:id="rId39"/>
    <p:sldId id="290" r:id="rId40"/>
    <p:sldId id="291" r:id="rId41"/>
    <p:sldId id="289" r:id="rId42"/>
    <p:sldId id="309" r:id="rId43"/>
    <p:sldId id="317" r:id="rId44"/>
    <p:sldId id="320" r:id="rId45"/>
    <p:sldId id="321" r:id="rId46"/>
    <p:sldId id="32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 autoAdjust="0"/>
    <p:restoredTop sz="88751" autoAdjust="0"/>
  </p:normalViewPr>
  <p:slideViewPr>
    <p:cSldViewPr>
      <p:cViewPr varScale="1">
        <p:scale>
          <a:sx n="78" d="100"/>
          <a:sy n="78" d="100"/>
        </p:scale>
        <p:origin x="1295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Orthogonal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[ɔ:'</a:t>
            </a:r>
            <a:r>
              <a:rPr lang="el-GR" altLang="zh-CN" dirty="0" smtClean="0"/>
              <a:t>θ</a:t>
            </a:r>
            <a:r>
              <a:rPr lang="en-US" altLang="zh-CN" dirty="0" err="1" smtClean="0"/>
              <a:t>ɒgənl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[ɔ:'</a:t>
            </a:r>
            <a:r>
              <a:rPr lang="el-GR" altLang="zh-CN" dirty="0" smtClean="0"/>
              <a:t>θ</a:t>
            </a:r>
            <a:r>
              <a:rPr lang="en-US" altLang="zh-CN" dirty="0" err="1" smtClean="0"/>
              <a:t>ɒgənəl</a:t>
            </a:r>
            <a:r>
              <a:rPr lang="en-US" altLang="zh-CN" dirty="0" smtClean="0"/>
              <a:t>]  adj.[</a:t>
            </a:r>
            <a:r>
              <a:rPr lang="zh-CN" altLang="en-US" dirty="0" smtClean="0"/>
              <a:t>数</a:t>
            </a:r>
            <a:r>
              <a:rPr lang="en-US" altLang="zh-CN" dirty="0" smtClean="0"/>
              <a:t>]</a:t>
            </a:r>
            <a:r>
              <a:rPr lang="zh-CN" altLang="en-US" dirty="0" smtClean="0"/>
              <a:t>直角的</a:t>
            </a:r>
            <a:r>
              <a:rPr lang="en-US" altLang="zh-CN" dirty="0" smtClean="0"/>
              <a:t>;</a:t>
            </a:r>
            <a:r>
              <a:rPr lang="zh-CN" altLang="en-US" dirty="0" smtClean="0"/>
              <a:t>矩形的</a:t>
            </a:r>
            <a:r>
              <a:rPr lang="en-US" altLang="zh-CN" dirty="0" smtClean="0"/>
              <a:t>;</a:t>
            </a:r>
            <a:r>
              <a:rPr lang="zh-CN" altLang="en-US" dirty="0" smtClean="0"/>
              <a:t>直交的</a:t>
            </a:r>
            <a:r>
              <a:rPr lang="en-US" altLang="zh-CN" dirty="0" smtClean="0"/>
              <a:t>;</a:t>
            </a:r>
            <a:r>
              <a:rPr lang="zh-CN" altLang="en-US" dirty="0" smtClean="0"/>
              <a:t>互相垂直的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words, phrases, symbols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单词、短语、符号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period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pɪəriəd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pɪriəd</a:t>
            </a:r>
            <a:r>
              <a:rPr lang="en-US" altLang="zh-CN" dirty="0" smtClean="0"/>
              <a:t>]  n.</a:t>
            </a:r>
            <a:r>
              <a:rPr lang="zh-CN" altLang="en-US" dirty="0" smtClean="0"/>
              <a:t>时期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（一段）时间</a:t>
            </a:r>
            <a:r>
              <a:rPr lang="en-US" altLang="zh-CN" dirty="0" smtClean="0"/>
              <a:t>;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;</a:t>
            </a:r>
            <a:r>
              <a:rPr lang="zh-CN" altLang="en-US" dirty="0" smtClean="0"/>
              <a:t>句号</a:t>
            </a:r>
          </a:p>
          <a:p>
            <a:r>
              <a:rPr lang="en-US" altLang="zh-CN" dirty="0" smtClean="0"/>
              <a:t>Hyphens </a:t>
            </a:r>
            <a:r>
              <a:rPr lang="zh-CN" altLang="en-US" dirty="0" smtClean="0"/>
              <a:t>连字符，连号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qwone.com/~jason/20Newsgroups/20news-18828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wone.com/~jason/20Newsgroups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wone.com/~jason/20Newsgroups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the boundary of a word is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</a:t>
                </a:r>
                <a:r>
                  <a:rPr lang="en-US" dirty="0" smtClean="0"/>
                  <a:t>N 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the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Zipf’s law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any word is inversely proportional to its rank in the frequency </a:t>
            </a:r>
            <a:r>
              <a:rPr lang="en-US" dirty="0" smtClean="0"/>
              <a:t>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Zipf’s law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any word is inversely proportional to its rank in the frequency </a:t>
            </a:r>
            <a:r>
              <a:rPr lang="en-US" dirty="0" smtClean="0"/>
              <a:t>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1752600"/>
            <a:ext cx="6881779" cy="4629944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3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5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03643" y="1928931"/>
            <a:ext cx="6881779" cy="4629944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occurrences,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r>
              <a:rPr lang="en-US" dirty="0" smtClean="0"/>
              <a:t> </a:t>
            </a:r>
            <a:r>
              <a:rPr lang="zh-CN" altLang="en-US" dirty="0"/>
              <a:t>（从右至左的）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a normalized 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</a:t>
            </a:r>
            <a:r>
              <a:rPr lang="zh-CN" altLang="en-US" dirty="0" smtClean="0"/>
              <a:t>（句号）</a:t>
            </a:r>
            <a:r>
              <a:rPr lang="en-US" dirty="0" smtClean="0"/>
              <a:t> and hyphens</a:t>
            </a:r>
            <a:r>
              <a:rPr lang="zh-CN" altLang="en-US" dirty="0" smtClean="0"/>
              <a:t>（连字符）</a:t>
            </a:r>
            <a:endParaRPr lang="en-US" dirty="0" smtClean="0"/>
          </a:p>
          <a:p>
            <a:pPr lvl="2"/>
            <a:r>
              <a:rPr lang="en-US" dirty="0" smtClean="0"/>
              <a:t>All in lower cases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Plurals(</a:t>
            </a:r>
            <a:r>
              <a:rPr lang="zh-CN" altLang="en-US" dirty="0"/>
              <a:t>复数</a:t>
            </a:r>
            <a:r>
              <a:rPr lang="en-US" dirty="0" smtClean="0"/>
              <a:t>), adverbs(</a:t>
            </a:r>
            <a:r>
              <a:rPr lang="zh-CN" altLang="en-US" dirty="0"/>
              <a:t>副词</a:t>
            </a:r>
            <a:r>
              <a:rPr lang="en-US" dirty="0" smtClean="0"/>
              <a:t>), </a:t>
            </a:r>
            <a:r>
              <a:rPr lang="en-US" dirty="0"/>
              <a:t>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</a:t>
            </a:r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127491"/>
            <a:chOff x="1002792" y="1219200"/>
            <a:chExt cx="6934200" cy="55197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80723" y="6369591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91" y="4289979"/>
            <a:ext cx="4463371" cy="25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133771" y="5080702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63265" y="1427202"/>
            <a:ext cx="7927855" cy="2862777"/>
            <a:chOff x="1143000" y="2038543"/>
            <a:chExt cx="7927855" cy="2862777"/>
          </a:xfrm>
        </p:grpSpPr>
        <p:sp>
          <p:nvSpPr>
            <p:cNvPr id="62" name="TextBox 61"/>
            <p:cNvSpPr txBox="1"/>
            <p:nvPr/>
          </p:nvSpPr>
          <p:spPr>
            <a:xfrm>
              <a:off x="1143000" y="4216909"/>
              <a:ext cx="525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2000" b="1" dirty="0" smtClean="0">
                  <a:solidFill>
                    <a:srgbClr val="FF0000"/>
                  </a:solidFill>
                </a:rPr>
                <a:t>Stopword/controlled vocabulary filtering: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7033" y="2038543"/>
              <a:ext cx="4757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D1: ‘</a:t>
              </a:r>
              <a:r>
                <a:rPr lang="en-US" i="1" dirty="0" smtClean="0"/>
                <a:t>Text </a:t>
              </a:r>
              <a:r>
                <a:rPr lang="en-US" i="1" dirty="0"/>
                <a:t>mining is to identify useful </a:t>
              </a:r>
              <a:r>
                <a:rPr lang="en-US" i="1" dirty="0" smtClean="0"/>
                <a:t>information.’</a:t>
              </a:r>
              <a:endParaRPr lang="en-US" i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72937" y="2673925"/>
              <a:ext cx="5840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D1: </a:t>
              </a:r>
              <a:r>
                <a:rPr lang="en-US" i="1" dirty="0" smtClean="0"/>
                <a:t>‘Text’, ‘mining’, ‘is’, ‘to’, ‘identify’, ‘useful’, ‘information’, ‘.’</a:t>
              </a:r>
              <a:endParaRPr lang="en-US" i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72937" y="3266228"/>
              <a:ext cx="4904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D1</a:t>
              </a:r>
              <a:r>
                <a:rPr lang="en-US" dirty="0"/>
                <a:t>: </a:t>
              </a:r>
              <a:r>
                <a:rPr lang="en-US" i="1" dirty="0" smtClean="0"/>
                <a:t>‘text’, ‘mine’, ‘is’, ‘to’, ‘identify’, ‘use’, ‘inform’, ‘.’</a:t>
              </a:r>
              <a:endParaRPr lang="en-US" i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75992" y="3887600"/>
              <a:ext cx="7694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D1</a:t>
              </a:r>
              <a:r>
                <a:rPr lang="en-US" dirty="0"/>
                <a:t>: </a:t>
              </a:r>
              <a:r>
                <a:rPr lang="en-US" i="1" dirty="0" smtClean="0"/>
                <a:t>‘text-mine’, ‘mine-is’, ‘is-to’, ‘to-identify’, ‘identify-use’, ‘use-inform’, ‘inform-.’</a:t>
              </a:r>
              <a:endParaRPr lang="en-US" i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72937" y="4531988"/>
              <a:ext cx="52417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D1</a:t>
              </a:r>
              <a:r>
                <a:rPr lang="en-US" dirty="0"/>
                <a:t>: </a:t>
              </a:r>
              <a:r>
                <a:rPr lang="en-US" i="1" dirty="0" smtClean="0"/>
                <a:t>‘text-mine’, ‘to-identify’, ‘identify-use’, ‘use-inform’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000" y="2380166"/>
              <a:ext cx="19981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Tokenization: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43000" y="2946973"/>
              <a:ext cx="32723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sz="2000" b="1" dirty="0">
                  <a:solidFill>
                    <a:srgbClr val="FF0000"/>
                  </a:solidFill>
                </a:rPr>
                <a:t>Stemming/normalization: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3552375"/>
              <a:ext cx="27813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en-US" sz="2000" b="1" dirty="0">
                  <a:solidFill>
                    <a:srgbClr val="FF0000"/>
                  </a:solidFill>
                </a:rPr>
                <a:t>N-gram construction: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43000" y="2038543"/>
              <a:ext cx="7772400" cy="2862777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urved Right Arrow 56"/>
          <p:cNvSpPr/>
          <p:nvPr/>
        </p:nvSpPr>
        <p:spPr>
          <a:xfrm>
            <a:off x="990600" y="4994275"/>
            <a:ext cx="457200" cy="640080"/>
          </a:xfrm>
          <a:prstGeom prst="curvedRightArrow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 (</a:t>
            </a:r>
            <a:r>
              <a:rPr lang="zh-CN" altLang="en-US" dirty="0"/>
              <a:t>冗长的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zh-CN" dirty="0" smtClean="0"/>
              <a:t>L</a:t>
            </a:r>
            <a:r>
              <a:rPr lang="en-US" altLang="en-US" dirty="0" smtClean="0"/>
              <a:t>ength normalization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371600"/>
            <a:ext cx="6943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</a:t>
            </a:r>
            <a:r>
              <a:rPr lang="en-US" altLang="ja-JP" dirty="0" smtClean="0">
                <a:ea typeface="ＭＳ Ｐゴシック" charset="-128"/>
              </a:rPr>
              <a:t>discriminative</a:t>
            </a:r>
            <a:r>
              <a:rPr lang="zh-CN" altLang="en-US" dirty="0">
                <a:ea typeface="ＭＳ Ｐゴシック" charset="-128"/>
              </a:rPr>
              <a:t>（</a:t>
            </a:r>
            <a:r>
              <a:rPr lang="zh-CN" altLang="en-US" dirty="0">
                <a:latin typeface="+mn-ea"/>
              </a:rPr>
              <a:t>有判别</a:t>
            </a:r>
            <a:r>
              <a:rPr lang="zh-CN" altLang="en-US" dirty="0" smtClean="0">
                <a:latin typeface="+mn-ea"/>
              </a:rPr>
              <a:t>力的</a:t>
            </a:r>
            <a:r>
              <a:rPr lang="zh-CN" altLang="en-US" dirty="0" smtClean="0">
                <a:ea typeface="ＭＳ Ｐゴシック" charset="-128"/>
              </a:rPr>
              <a:t>）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</a:rPr>
              <a:t>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Inverse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smtClean="0">
                    <a:ea typeface="ＭＳ Ｐゴシック" charset="-128"/>
                  </a:rPr>
                  <a:t>TF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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smtClean="0">
                    <a:ea typeface="ＭＳ Ｐゴシック" charset="-128"/>
                  </a:rPr>
                  <a:t>IDF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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1846" y="173061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length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846" y="1730614"/>
                <a:ext cx="8229600" cy="4525963"/>
              </a:xfrm>
              <a:blipFill rotWithShape="1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416646" y="1417638"/>
            <a:ext cx="3074764" cy="918845"/>
            <a:chOff x="4416646" y="1417638"/>
            <a:chExt cx="3074764" cy="918845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416646" y="1617693"/>
              <a:ext cx="788764" cy="7187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5410" y="1417638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TF-IDF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05818" y="2556075"/>
            <a:ext cx="3731577" cy="1124131"/>
            <a:chOff x="4724400" y="2309801"/>
            <a:chExt cx="3731577" cy="1124131"/>
          </a:xfrm>
        </p:grpSpPr>
        <p:grpSp>
          <p:nvGrpSpPr>
            <p:cNvPr id="42" name="Group 41"/>
            <p:cNvGrpSpPr/>
            <p:nvPr/>
          </p:nvGrpSpPr>
          <p:grpSpPr>
            <a:xfrm>
              <a:off x="5725111" y="3015187"/>
              <a:ext cx="2730866" cy="418745"/>
              <a:chOff x="5716644" y="3187659"/>
              <a:chExt cx="2730866" cy="41874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716644" y="3187659"/>
                <a:ext cx="444866" cy="21869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61510" y="3206294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Unit vector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24400" y="2309801"/>
              <a:ext cx="853863" cy="10069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4112437"/>
            <a:ext cx="6650035" cy="4903928"/>
            <a:chOff x="609600" y="4112437"/>
            <a:chExt cx="6650035" cy="4903928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4112437"/>
              <a:ext cx="6650035" cy="4903928"/>
              <a:chOff x="609600" y="4112437"/>
              <a:chExt cx="6650035" cy="490392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4198963"/>
                <a:ext cx="5860997" cy="4817402"/>
                <a:chOff x="609600" y="4198963"/>
                <a:chExt cx="5860997" cy="4817402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54495" y="4198963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effective(</a:t>
            </a:r>
            <a:r>
              <a:rPr lang="zh-CN" altLang="en-US" dirty="0">
                <a:cs typeface="Arial" charset="0"/>
              </a:rPr>
              <a:t>有效的</a:t>
            </a:r>
            <a:r>
              <a:rPr lang="en-US" altLang="en-US" dirty="0" smtClean="0">
                <a:cs typeface="Arial" charset="0"/>
              </a:rPr>
              <a:t>)! </a:t>
            </a:r>
          </a:p>
          <a:p>
            <a:r>
              <a:rPr lang="en-US" altLang="en-US" dirty="0" smtClean="0">
                <a:cs typeface="Arial" charset="0"/>
              </a:rPr>
              <a:t>Intuitive (</a:t>
            </a:r>
            <a:r>
              <a:rPr lang="zh-CN" altLang="en-US" dirty="0">
                <a:cs typeface="Arial" charset="0"/>
              </a:rPr>
              <a:t>直观的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bag-of-words representation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1: VSM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61" y="1219200"/>
            <a:ext cx="8229600" cy="4525963"/>
          </a:xfrm>
        </p:spPr>
        <p:txBody>
          <a:bodyPr/>
          <a:lstStyle/>
          <a:p>
            <a:r>
              <a:rPr lang="zh-CN" altLang="en-US" sz="2400" dirty="0" smtClean="0"/>
              <a:t>预处理文本数据集，并且得到每个文本的</a:t>
            </a:r>
            <a:r>
              <a:rPr lang="en-US" altLang="zh-CN" sz="2400" dirty="0" smtClean="0"/>
              <a:t>VSM</a:t>
            </a:r>
            <a:r>
              <a:rPr lang="zh-CN" altLang="en-US" sz="2400" dirty="0" smtClean="0"/>
              <a:t>表示。</a:t>
            </a: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b="1" dirty="0"/>
              <a:t>20 Newsgroups </a:t>
            </a:r>
            <a:r>
              <a:rPr lang="en-US" altLang="zh-CN" sz="2400" b="1" dirty="0" smtClean="0"/>
              <a:t>dataset </a:t>
            </a:r>
            <a:r>
              <a:rPr lang="en-US" altLang="zh-CN" sz="2400" dirty="0"/>
              <a:t>is a collection of approximately 20,000 newsgroup documents, partitioned (nearly) evenly across 20 different newsgroups. </a:t>
            </a:r>
            <a:endParaRPr lang="en-US" altLang="zh-CN" sz="2400" dirty="0" smtClean="0"/>
          </a:p>
          <a:p>
            <a:r>
              <a:rPr lang="en-US" altLang="zh-CN" sz="2400" b="1" dirty="0">
                <a:hlinkClick r:id="rId2"/>
              </a:rPr>
              <a:t>20news-18828.tar.gz</a:t>
            </a:r>
            <a:r>
              <a:rPr lang="en-US" altLang="zh-CN" sz="2400" dirty="0"/>
              <a:t> - 20 Newsgroups; duplicates removed, only "From" and "Subject" headers (18828 documents)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35400"/>
            <a:ext cx="7683161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91000" y="6374884"/>
            <a:ext cx="419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http://qwone.com/~jason/20Newsgroups/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52400" y="15240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Deadline: 2018.9.26,      23:00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1: VSM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673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014537"/>
            <a:ext cx="43719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716929" y="6457950"/>
            <a:ext cx="419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http://qwone.com/~jason/20Newsgroups/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52400" y="15240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Deadline: 2018.9.26,      23:00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1: VSM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4" y="1450108"/>
            <a:ext cx="8763000" cy="501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29400" y="6467288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400" y="15240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Deadline: 2018.9.26,      23:00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1: VSM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65514"/>
            <a:ext cx="857866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19600" y="6324600"/>
            <a:ext cx="427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https://github.com/jimenbian/DataMining/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571" y="634274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项目命名：学号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姓名拼音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" y="15240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Deadline: 2018.9.26,      23:00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is </a:t>
            </a:r>
            <a:r>
              <a:rPr lang="en-US" altLang="zh-CN" dirty="0" smtClean="0"/>
              <a:t>the</a:t>
            </a:r>
            <a:r>
              <a:rPr lang="en-US" altLang="en-US" dirty="0" smtClean="0"/>
              <a:t> </a:t>
            </a:r>
            <a:r>
              <a:rPr lang="en-US" altLang="en-US" dirty="0"/>
              <a:t>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	</a:t>
            </a:r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a.k.a., Bag-of-Words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may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1923</Words>
  <Application>Microsoft Office PowerPoint</Application>
  <PresentationFormat>全屏显示(4:3)</PresentationFormat>
  <Paragraphs>437</Paragraphs>
  <Slides>46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ＭＳ Ｐゴシック</vt:lpstr>
      <vt:lpstr>宋体</vt:lpstr>
      <vt:lpstr>Arial</vt:lpstr>
      <vt:lpstr>Calibri</vt:lpstr>
      <vt:lpstr>Cambria Math</vt:lpstr>
      <vt:lpstr>Wingdings</vt:lpstr>
      <vt:lpstr>Office Theme</vt:lpstr>
      <vt:lpstr>Vector Space Model</vt:lpstr>
      <vt:lpstr>Today’s lecture</vt:lpstr>
      <vt:lpstr>How to represent a document</vt:lpstr>
      <vt:lpstr>How to represent a document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A statistical property of language</vt:lpstr>
      <vt:lpstr>A statistical property of language</vt:lpstr>
      <vt:lpstr>A statistical property of language</vt:lpstr>
      <vt:lpstr>A statistical property of language</vt:lpstr>
      <vt:lpstr>Zipf’s law tells us</vt:lpstr>
      <vt:lpstr>Automatic document representation</vt:lpstr>
      <vt:lpstr>Normalization</vt:lpstr>
      <vt:lpstr>Stemming</vt:lpstr>
      <vt:lpstr>Stopwords</vt:lpstr>
      <vt:lpstr>Stopwords</vt:lpstr>
      <vt:lpstr>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Inverse document frequency</vt:lpstr>
      <vt:lpstr>Why document frequency</vt:lpstr>
      <vt:lpstr>TF-IDF weighting 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  <vt:lpstr>Today’s reading</vt:lpstr>
      <vt:lpstr>Homework 1: VSM</vt:lpstr>
      <vt:lpstr>Homework 1: VSM</vt:lpstr>
      <vt:lpstr>Homework 1: VSM</vt:lpstr>
      <vt:lpstr>Homework 1: VSM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匿名用户</cp:lastModifiedBy>
  <cp:revision>191</cp:revision>
  <dcterms:created xsi:type="dcterms:W3CDTF">2014-07-28T15:50:37Z</dcterms:created>
  <dcterms:modified xsi:type="dcterms:W3CDTF">2018-09-12T09:54:05Z</dcterms:modified>
</cp:coreProperties>
</file>