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6" r:id="rId2"/>
    <p:sldId id="286" r:id="rId3"/>
    <p:sldId id="30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4" r:id="rId20"/>
    <p:sldId id="305" r:id="rId21"/>
    <p:sldId id="306" r:id="rId22"/>
    <p:sldId id="307" r:id="rId23"/>
    <p:sldId id="318" r:id="rId24"/>
    <p:sldId id="319" r:id="rId25"/>
    <p:sldId id="320" r:id="rId26"/>
    <p:sldId id="321" r:id="rId27"/>
    <p:sldId id="322" r:id="rId28"/>
    <p:sldId id="317" r:id="rId29"/>
    <p:sldId id="264" r:id="rId30"/>
    <p:sldId id="265" r:id="rId31"/>
    <p:sldId id="266" r:id="rId32"/>
    <p:sldId id="267" r:id="rId33"/>
    <p:sldId id="268" r:id="rId34"/>
    <p:sldId id="323" r:id="rId35"/>
    <p:sldId id="269" r:id="rId36"/>
    <p:sldId id="272" r:id="rId37"/>
    <p:sldId id="282" r:id="rId38"/>
    <p:sldId id="281" r:id="rId39"/>
    <p:sldId id="280" r:id="rId40"/>
    <p:sldId id="283" r:id="rId41"/>
    <p:sldId id="284" r:id="rId42"/>
    <p:sldId id="285" r:id="rId43"/>
    <p:sldId id="274" r:id="rId44"/>
    <p:sldId id="278" r:id="rId45"/>
    <p:sldId id="312" r:id="rId46"/>
    <p:sldId id="313" r:id="rId47"/>
    <p:sldId id="314" r:id="rId48"/>
    <p:sldId id="31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52" autoAdjust="0"/>
  </p:normalViewPr>
  <p:slideViewPr>
    <p:cSldViewPr>
      <p:cViewPr>
        <p:scale>
          <a:sx n="75" d="100"/>
          <a:sy n="75" d="100"/>
        </p:scale>
        <p:origin x="-198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219FC-3642-4D73-95E4-23B832ED092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D2277-5A2D-49E9-A583-DCB324D2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1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://www.leiphone.com/news/201701/Pmsr9n3y0AI3VAxR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juejin.im/?target=http://www.leiphone.com/news/201511/tgBJPsUzzzgvFHLp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0643044/answer/48955833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6A876-9539-49F3-B193-E886360F8F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478" y="4343401"/>
            <a:ext cx="5777898" cy="4392905"/>
          </a:xfrm>
        </p:spPr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https://juejin.im/entry/58f482470ce463006bbaff8d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如果是小训练集，高偏差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低方差的分类器（例如，朴素贝叶斯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）要比低偏差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高方差大分类的优势大（例如，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），因为后者会过拟合。但是，随着你训练集的增长，模型对于原数据的预测能力就越好，偏差就会降低，此时低偏差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高方差分类器就会渐渐的表现其优势（因为它们有较低的渐近误差），此时高偏差分类器此时已经不足以提供准确的模型了。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当然，你也可以认为这是生成模型（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）与判别模型（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）的一个区别。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为什么说朴素贝叶斯是高偏差低方差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以下内容引自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知乎"/>
              </a:rPr>
              <a:t>知乎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假设你知道训练集和测试集的关系。简单来讲是我们要在训练集上学习一个模型，然后拿到测试集去用，效果好不好要根据测试集的错误率来衡量。但很多时候，我们只能假设测试集和训练集的是符合同一个数据分布的，但却拿不到真正的测试数据。这时候怎么在只看到训练错误率的情况下，去衡量测试错误率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由于训练样本很少（至少不足够多），所以通过训练集得到的模型，总不是真正正确的。（就算在训练集上正确率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不能说明它刻画了真实的数据分布，要知道刻画真实的数据分布才是我们的目的，而不是只刻画训练集的有限的数据点）。而且，实际中，训练样本往往还有一定的噪音误差，所以如果太追求在训练集上的完美而采用一个很复杂的模型，会使得模型把训练集里面的误差都当成了真实的数据分布特征，从而得到错误的数据分布估计。这样的话，到了真正的测试集上就错的一塌糊涂了（这种现象叫过拟合）。但是也不能用太简单的模型，否则在数据分布比较复杂的时候，模型就不足以刻画数据分布了（体现为连在训练集上的错误率都很高，这种现象较欠拟合）。过拟合表明采用的模型比真实的数据分布更复杂，而欠拟合表示采用的模型比真实的数据分布要简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在统计学习框架下，大家刻画模型复杂度的时候，有这么个观点，认为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= Bias + Variance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大概可以理解为模型的预测错误率，是有两部分组成的，一部分是由于模型太简单而带来的估计不准确的部分（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），另一部分是由于模型太复杂而带来的更大的变化空间和不确定性（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所以，这样就容易分析朴素贝叶斯了。它简单的假设了各个数据之间是无关的，是一个被严重简化了的模型。所以，对于这样一个简单模型，大部分场合都会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部分，也就是说高偏差而低方差。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在实际中，为了让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尽量小，我们在选择模型的时候需要平衡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所占的比例，也就是平衡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over-fitting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under-fitting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当模型复杂度上升的时候，偏差会逐渐变小，而方差会逐渐变大。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常见算法优缺点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朴素贝叶斯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朴素贝叶斯属于生成式模型（关于生成模型和判别式模型，主要还是在于是否是要求联合分布），非常简单，你只是做了一堆计数。如果注有条件独立性假设（一个比较严格的条件），朴素贝叶斯分类器的收敛速度将快于判别模型，如逻辑回归，所以你只需要较少的训练数据即可。即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条件独立假设不成立，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分类器在实践中仍然表现的很出色。它的主要缺点是它不能学习特征间的相互作用，用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mRMR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来讲，就是特征冗余。引用一个比较经典的例子，比如，虽然你喜欢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Brad Pitt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 Cruise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的电影，但是它不能学习出你不喜欢他们在一起演的电影。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朴素贝叶斯模型发源于古典数学理论，有着坚实的数学基础，以及稳定的分类效率。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对小规模的数据表现很好，能个处理多分类任务，适合增量式训练；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对缺失数据不太敏感，算法也比较简单，常用于文本分类。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需要计算先验概率；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分类决策存在错误率；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对输入数据的表达形式很敏感。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2.Logistic Regression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（逻辑回归）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属于判别式模型，有很多正则化模型的方法（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），而且你不必像在用朴素贝叶斯那样担心你的特征是否相关。与决策树与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机相比，你还会得到一个不错的概率解释，你甚至可以轻松地利用新数据来更新模型（使用在线梯度下降算法，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gradient descent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）。如果你需要一个概率架构（比如，简单地调节分类阈值，指明不确定性，或者是要获得置信区间），或者你希望以后将更多的训练数据快速整合到模型中去，那么使用它吧。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实现简单，广泛的应用于工业问题上；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分类时计算量非常小，速度很快，存储资源低；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便利的观测样本概率分数；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对逻辑回归而言，多重共线性并不是问题，它可以结合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正则化来解决该问题；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当特征空间很大时，逻辑回归的性能不是很好；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容易欠拟合，一般准确度不太高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不能很好地处理大量多类特征或变量；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只能处理两分类问题（在此基础上衍生出来的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可以用于多分类），且必须线性可分；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对于非线性特征，需要进行转换；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线性回归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线性回归是用于回归的，而不像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回归是用于分类，其基本思想是用梯度下降法对最小二乘法形式的误差函数进行优化，当然也可以用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equation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直接求得参数的解，结果为：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（局部加权线性回归）中，参数的计算表达式为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由此可见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是一个非参数模型，因为每次进行回归计算都要遍历训练样本至少一次。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实现简单，计算简单；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不能拟合非线性数据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最近领算法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——KNN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即最近邻算法，其主要过程为：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计算训练样本和测试样本中每个样本点的距离（常见的距离度量有欧式距离，马氏距离等）；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如何选择一个最佳的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值，这取决于数据。一般情况下，在分类时较大的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值能够减小噪声的影响。但会使类别之间的界限变得模糊。一个较好的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值可通过各种启发式技术来获取，比如，交叉验证。另外噪声和非相关性特征向量的存在会使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近邻算法的准确性减小。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近邻算法具有较强的一致性结果。随着数据趋于无限，算法保证错误率不会超过贝叶斯算法错误率的两倍。对于一些好的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近邻保证错误率不会超过贝叶斯理论误差率。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算法的优点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理论成熟，思想简单，既可以用来做分类也可以用来做回归；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可用于非线性分类；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训练时间复杂度为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对数据没有假设，准确度高，对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不敏感；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计算量大；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样本不平衡问题（即有些类别的样本数量很多，而其它样本的数量很少）；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需要大量的内存；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易于解释。它可以毫无压力地处理特征间的交互关系并且是非参数化的，因此你不必担心异常值或者数据是否线性可分（举个例子，决策树能轻松处理好类别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在某个特征维度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的末端，类别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在中间，然后类别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又出现在特征维度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前端的情况）。它的缺点之一就是不支持在线学习，于是在新样本到来后，决策树需要全部重建。另一个缺点就是容易出现过拟合，但这也就是诸如随机森林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（或提升树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 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类的集成方法的切入点。另外，随机森林经常是很多分类问题的赢家（通常比支持向量机好上那么一丁点），它训练快速并且可调，同时你无须担心要像支持向量机那样调一大堆参数，所以在以前都一直很受欢迎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决策树中很重要的一点就是选择一个属性进行分枝，因此要注意一下信息增益的计算公式，并深入理解它。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信息熵的计算公式如下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个分类类别（比如假设是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类问题，那么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n=2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）。分别计算这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类样本在总样本中出现的概率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，这样就可以计算出未选中属性分枝前的信息熵。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现在选中一个属性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用来进行分枝，此时分枝规则是：如果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vxi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的话，将样本分到树的一个分支；如果不相等则进入另一个分支。很显然，分支中的样本很有可能包括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个类别，分别计算这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个分支的熵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计算出分枝后的总信息熵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H’ =p1H1+p2 H2,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则此时的信息增益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ΔH = H - H’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。以信息增益为原则，把所有的属性都测试一边，选择一个使增益最大的属性作为本次分枝属性。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决策树自身的优点：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计算简单，易于理解，可解释性强；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比较适合处理有缺失属性的样本；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能够处理不相关的特征；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在相对短的时间内能够对大型数据源做出可行且效果良好的结果。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容易发生过拟合（随机森林可以很大程度上减少过拟合）；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忽略了数据之间的相关性；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对于那些各类别样本数量不一致的数据，在决策树当中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信息增益的结果偏向于那些具有更多数值的特征（只要是使用了信息增益，都有这个缺点，如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Adaboosting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是一种加和模型，每个模型都是基于上一次模型的错误率来建立的，过分关注分错的样本，而对正确分类的样本减少关注度，逐次迭代之后，可以得到一个相对较好的模型。是一种典型的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算法。下面是总结下它的优缺点。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是一种有很高精度的分类器。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可以使用各种方法构建子分类器，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算法提供的是框架。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当使用简单分类器时，计算出的结果是可以理解的，并且弱分类器的构造极其简单。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简单，不用做特征筛选。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不容易发生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关于随机森林和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等组合算法，参考这篇文章：机器学习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组合算法总结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比较敏感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6.SVM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支持向量机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准确率，为避免过拟合提供了很好的理论保证，而且就算数据在原特征空间线性不可分，只要给个合适的核函数，它就能运行得很好。在动辄超高维的文本分类问题中特别受欢迎。可惜内存消耗大，难以解释，运行和调参也有些烦人，而随机森林却刚好避开了这些缺点，比较实用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可以解决高维问题，即大型特征空间；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能够处理非线性特征的相互作用；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无需依赖整个数据；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可以提高泛化能力；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当观测样本很多时，效率并不是很高；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对非线性问题没有通用解决方案，有时候很难找到一个合适的核函数；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对缺失数据敏感；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对于核的选择也是有技巧的（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中自带了四种核函数：线性核、多项式核、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核）：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第一，如果样本数量小于特征数，那么就没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必要"/>
              </a:rPr>
              <a:t>必要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选择非线性核，简单的使用线性核就可以了；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第二，如果样本数量大于特征数目，这时可以使用非线性核，将样本映射到更高维度，一般可以得到更好的结果；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第三，如果样本数目和特征数目相等，该情况可以使用非线性核，原理和第二种一样。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对于第一种情况，也可以先对数据进行降维，然后使用非线性核，这也是一种方法。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人工神经网络的优缺点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人工神经网络的优点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分类的准确度高；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并行分布处理能力强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分布存储及学习能力强，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对噪声神经有较强的鲁棒性和容错能力，能充分逼近复杂的非线性关系；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具备联想记忆的功能。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人工神经网络的缺点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神经网络需要大量的参数，如网络拓扑结构、权值和阈值的初始值；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不能观察之间的学习过程，输出结果难以解释，会影响到结果的可信度和可接受程度；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学习时间过长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甚至可能达不到学习的目的。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之前写过一篇关于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聚类的文章，博文链接：机器学习算法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-K-means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聚类。关于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的推导，里面有着很强大的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算法简单，容易实现 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对处理大数据集，该算法是相对可伸缩的和高效率的，因为它的复杂度大约是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nkt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是所有对象的数目，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是簇的数目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是迭代的次数。通常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k&lt;&lt;n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。这个算法通常局部收敛。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算法尝试找出使平方误差函数值最小的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个划分。当簇是密集的、球状或团状的，且簇与簇之间区别明显时，聚类效果较好。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对数据类型要求较高，适合数值型数据；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可能收敛到局部最小值，在大规模数据上收敛较慢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值比较难以选取；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对初值的簇心值敏感，对于不同的初始值，可能会导致不同的聚类结果；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不适合于发现非凸面形状的簇，或者大小差别很大的簇。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对于”噪声”和孤立点数据敏感，少量的该类数据能够对平均值产生极大影响。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算法选择参考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之前翻译过一些国外的文章，有一篇文章中给出了一个简单的算法选择技巧：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首当其冲应该选择的就是逻辑回归，如果它的效果不怎么样，那么可以将它的结果作为基准来参考，在基础上与其他算法进行比较；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然后试试决策树（随机森林）看看是否可以大幅度提升你的模型性能。即便最后你并没有把它当做为最终模型，你也可以使用随机森林来移除噪声变量，做特征选择；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如果特征的数量和观测样本特别多，那么当资源和时间充足时（这个前提很重要），使用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不失为一种选择。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通常情况下：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【GBDT&gt;=SVM&gt;=RF&gt;=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Adaboost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&gt;=Other…】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，现在深度学习很热门，很多领域都用到，它是以神经网络为基础的，目前我自己也在学习，只是理论知识不是很厚实，理解的不够深，这里就不做介绍了。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算法固然重要，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但好的数据却要优于好的算法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，设计优良特征是大有裨益的。假如你有一个超大数据集，那么无论你使用哪种算法可能对分类性能都没太大影响（此时就可以根据速度和易用性来进行抉择）。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8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harmonic mean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hɑ</a:t>
            </a:r>
            <a:r>
              <a:rPr lang="en-US" altLang="zh-CN" dirty="0" smtClean="0"/>
              <a:t>:ˈ</a:t>
            </a:r>
            <a:r>
              <a:rPr lang="en-US" altLang="zh-CN" dirty="0" err="1" smtClean="0"/>
              <a:t>mɔnik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mi:n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hɑrˈmɑnɪk</a:t>
            </a:r>
            <a:r>
              <a:rPr lang="en-US" altLang="zh-CN" dirty="0" smtClean="0"/>
              <a:t> min]  </a:t>
            </a:r>
            <a:r>
              <a:rPr lang="zh-CN" altLang="en-US" dirty="0" smtClean="0"/>
              <a:t>调和平均值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3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Curve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kɜ:v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kɜ:rv</a:t>
            </a:r>
            <a:r>
              <a:rPr lang="en-US" altLang="zh-CN" dirty="0" smtClean="0"/>
              <a:t>]  n.</a:t>
            </a:r>
            <a:r>
              <a:rPr lang="zh-CN" altLang="en-US" dirty="0" smtClean="0"/>
              <a:t>弧线，曲线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0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https://blog.csdn.net/login_sonata/article/details/54288653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曲线的横坐标是精确率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，纵坐标是召回率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。评价标准和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一样，先看平滑不平滑（蓝线明显好些）。一般来说，在同一测试集，上面的比下面的好（绿线比红线好）。当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的值接近时，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值最大，此时画连接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的线，线和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重合的地方的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是这条线最大的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（光滑的情况下），此时的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就好像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一样。一个数字比一条线更方便调型。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有时候模型没有单纯的谁比谁好（比如图二的蓝线和青线），所以选择模型还是要结合具体的使用场景。下面是两个场景：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，地震的预测 对于地震的预测，我们希望的是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非常高，也就是说每次地震我们都希望预测出来。这个时候我们可以牺牲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。情愿发出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次警报，把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次地震都预测正确了，也不要预测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次对了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次漏了两次。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，嫌疑人定罪 基于不错怪一个好人的原则，对于嫌疑人的定罪我们希望是非常准确的。即时有时候放过了一些罪犯（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低），但也是值得的。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对于分类器来说，本质上是给一个概率，此时，我们再选择一个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点（阀值），高于这个点的判正，低于的判负。那么这个点的选择就需要结合你的具体场景去选择。反过来，场景会决定训练模型时的标准，比如第一个场景中，我们就只看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RECALL=99.9999%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（地震全中）时的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，其他指标就变得没有了意义。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当正负样本数量差距不大的情况下，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的趋势是差不多的，但是在正负样本分布极不均衡的情况下，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更能真实的反映出实际情况，因为此时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曲线看起来似乎很好，但是却在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上效果一般。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详见：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https://www.zhihu.com/question/30643044/answer/48955833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6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问题中，对于正负例的界定，通常会设一个阈值，大于阈值的为正类，小于阈值为负类。如果我们减小这个阀值，更多的样本会被识别为正类，提高正类的识别率，但同时也会使得更多的负类被错误识别为正类。为了直观表示这一现象，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。根据分类结果计算得到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空间中相应的点，连接这些点就形成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，横坐标为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Rate(FPR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，纵坐标为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Rate(TPR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。一般情况下，这个曲线都应该处于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连线的上方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曲线中的四个点和一条线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FPR=0, TPR=1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，将所有的样本都正确分类。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，最差分类器，避开了所有正确答案。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，分类器把每个实例都预测为负类。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：分类器把每个实例都预测为正类。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曲线越接近左上角，该分类器的性能越好。而且一般来说，如果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是光滑的，那么基本可以判断没有太大的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https://blog.csdn.net/login_sonata/article/details/54288653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2277-5A2D-49E9-A583-DCB324D2312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问题中，对于正负例的界定，通常会设一个阈值，大于阈值的为正类，小于阈值为负类。如果我们减小这个阀值，更多的样本会被识别为正类，提高正类的识别率，但同时也会使得更多的负类被错误识别为正类。为了直观表示这一现象，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。根据分类结果计算得到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空间中相应的点，连接这些点就形成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，横坐标为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Rate(FPR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，纵坐标为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Rate(TPR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。一般情况下，这个曲线都应该处于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连线的上方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曲线中的四个点和一条线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FPR=0, TPR=1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，将所有的样本都正确分类。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，最差分类器，避开了所有正确答案。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，分类器把每个实例都预测为负类。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：分类器把每个实例都预测为正类。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曲线越接近左上角，该分类器的性能越好。而且一般来说，如果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是光滑的，那么基本可以判断没有太大的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https://blog.csdn.net/login_sonata/article/details/54288653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2277-5A2D-49E9-A583-DCB324D2312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问题中，对于正负例的界定，通常会设一个阈值，大于阈值的为正类，小于阈值为负类。如果我们减小这个阀值，更多的样本会被识别为正类，提高正类的识别率，但同时也会使得更多的负类被错误识别为正类。为了直观表示这一现象，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。根据分类结果计算得到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空间中相应的点，连接这些点就形成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，横坐标为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Rate(FPR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，纵坐标为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Rate(TPR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。一般情况下，这个曲线都应该处于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连线的上方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曲线中的四个点和一条线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FPR=0, TPR=1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，将所有的样本都正确分类。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，最差分类器，避开了所有正确答案。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，分类器把每个实例都预测为负类。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：分类器把每个实例都预测为正类。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曲线越接近左上角，该分类器的性能越好。而且一般来说，如果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是光滑的，那么基本可以判断没有太大的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https://blog.csdn.net/login_sonata/article/details/54288653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2277-5A2D-49E9-A583-DCB324D2312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0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558" y="4193427"/>
            <a:ext cx="5777898" cy="4403098"/>
          </a:xfrm>
        </p:spPr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问题中，对于正负例的界定，通常会设一个阈值，大于阈值的为正类，小于阈值为负类。如果我们减小这个阀值，更多的样本会被识别为正类，提高正类的识别率，但同时也会使得更多的负类被错误识别为正类。为了直观表示这一现象，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。根据分类结果计算得到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空间中相应的点，连接这些点就形成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，横坐标为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Rate(FPR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，纵坐标为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Rate(TPR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。一般情况下，这个曲线都应该处于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连线的上方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曲线中的四个点和一条线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FPR=0, TPR=1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，将所有的样本都正确分类。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，最差分类器，避开了所有正确答案。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FPR=TPR=0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，分类器把每个实例都预测为负类。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：分类器把每个实例都预测为正类。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曲线越接近左上角，该分类器的性能越好。而且一般来说，如果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是光滑的，那么基本可以判断没有太大的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https://blog.csdn.net/login_sonata/article/details/54288653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2277-5A2D-49E9-A583-DCB324D2312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Curve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）被定义为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曲线下的面积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的积分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。随机挑选一个正样本以及一个负样本，分类器判定正样本的值高于负样本的概率就是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越大的分类器，性能越好。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https://blog.csdn.net/login_sonata/article/details/54288653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D2277-5A2D-49E9-A583-DCB324D2312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85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Confusion matrix </a:t>
            </a:r>
            <a:r>
              <a:rPr lang="zh-CN" altLang="en-US" baseline="0" dirty="0" smtClean="0"/>
              <a:t>混淆矩阵</a:t>
            </a:r>
            <a:endParaRPr lang="en-US" altLang="zh-CN" dirty="0" smtClean="0"/>
          </a:p>
          <a:p>
            <a:r>
              <a:rPr lang="en-US" altLang="zh-CN" dirty="0" smtClean="0"/>
              <a:t>contingency table </a:t>
            </a:r>
            <a:r>
              <a:rPr lang="zh-CN" altLang="en-US" dirty="0" smtClean="0"/>
              <a:t>列联表 </a:t>
            </a:r>
            <a:r>
              <a:rPr lang="en-US" altLang="zh-CN" dirty="0" smtClean="0"/>
              <a:t>contingency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kənˈtɪndʒənsi</a:t>
            </a:r>
            <a:r>
              <a:rPr lang="en-US" altLang="zh-CN" dirty="0" smtClean="0"/>
              <a:t>]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kənˈtɪndʒənsi</a:t>
            </a:r>
            <a:r>
              <a:rPr lang="en-US" altLang="zh-CN" dirty="0" smtClean="0"/>
              <a:t>] 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其实对于对分类问题，很多指标也是通用的。比如混淆矩阵，在二分类问题中，混淆矩阵是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的；那么在多分类问题，比如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分类问题中，混淆矩阵就是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在有了混淆矩阵之后，很多指标你也可以类比二分类问题来进行计算了，比如说预测的精确率和召回率等等。有了这些指标之后，我们就可以对多分类问题进行评价了。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6D76-B8B7-473D-9C1C-5DFFA81958C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81EA-B1C0-4801-8781-E62EFB7A92D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1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周鸿祎 颠覆者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这是一本非常好的传记，因为是周鸿祎第一人称写的，所以有许多的细节以及心里路程。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对于计算机的热情，大量的积累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能力、热情、目标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你感受到了那些神人的成长经历是怎样的，十年成就专家，刻意练习；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FC4F-90B5-44BB-9F89-E0832170076B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341944"/>
            <a:ext cx="5029634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341944"/>
            <a:ext cx="5029634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341944"/>
            <a:ext cx="5029634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ea typeface="宋体" charset="-122"/>
              </a:rPr>
              <a:t>Validation </a:t>
            </a:r>
            <a:r>
              <a:rPr lang="zh-CN" altLang="en-US" sz="1200" b="1" dirty="0" smtClean="0">
                <a:ea typeface="宋体" charset="-122"/>
              </a:rPr>
              <a:t>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9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341944"/>
            <a:ext cx="5029634" cy="4114800"/>
          </a:xfrm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7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9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1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3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8DB3-6433-454A-A5FB-A9B010079F0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9165-9758-4AB4-8980-02C013380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58200" cy="14700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  <a:cs typeface="Arial" charset="0"/>
              </a:rPr>
              <a:t>Cross-validation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6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Handling unbalanced data – how?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>
                <a:ea typeface="宋体" charset="-122"/>
              </a:rPr>
              <a:t>If we have two classes that are very unbalanced, then how can we evaluate our classifier method?</a:t>
            </a:r>
          </a:p>
          <a:p>
            <a:pPr lvl="1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Balancing unbalanced data, 1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With two classes, a good approach is to build </a:t>
            </a:r>
            <a:r>
              <a:rPr lang="en-US" altLang="zh-CN" b="1">
                <a:ea typeface="宋体" charset="-122"/>
              </a:rPr>
              <a:t>BALANCED</a:t>
            </a:r>
            <a:r>
              <a:rPr lang="en-US" altLang="zh-CN">
                <a:ea typeface="宋体" charset="-122"/>
              </a:rPr>
              <a:t> train and test sets, and train model on a balanced set</a:t>
            </a:r>
          </a:p>
          <a:p>
            <a:pPr lvl="1"/>
            <a:r>
              <a:rPr lang="en-US" altLang="zh-CN">
                <a:ea typeface="宋体" charset="-122"/>
              </a:rPr>
              <a:t>randomly select desired number of minority class instances</a:t>
            </a:r>
          </a:p>
          <a:p>
            <a:pPr lvl="1"/>
            <a:r>
              <a:rPr lang="en-US" altLang="zh-CN">
                <a:ea typeface="宋体" charset="-122"/>
              </a:rPr>
              <a:t>add equal number of randomly selected majority class</a:t>
            </a:r>
          </a:p>
          <a:p>
            <a:r>
              <a:rPr lang="en-US" altLang="zh-CN">
                <a:ea typeface="宋体" charset="-122"/>
              </a:rPr>
              <a:t>How do we generalize “balancing” to multiple classes?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Balancing unbalanced data, 2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534400" cy="44958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Generalize “balancing” to multiple classes</a:t>
            </a:r>
          </a:p>
          <a:p>
            <a:pPr lvl="1"/>
            <a:r>
              <a:rPr lang="en-US" altLang="zh-CN" sz="2800">
                <a:ea typeface="宋体" charset="-122"/>
              </a:rPr>
              <a:t>Ensure that each class is represented with approximately equal proportions in train and test</a:t>
            </a: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note on parameter tuning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It is important that the test data is not used </a:t>
            </a:r>
            <a:r>
              <a:rPr lang="en-US" altLang="zh-CN" sz="2400" i="1" dirty="0">
                <a:ea typeface="宋体" charset="-122"/>
              </a:rPr>
              <a:t>in any way</a:t>
            </a:r>
            <a:r>
              <a:rPr lang="en-US" altLang="zh-CN" sz="2400" dirty="0">
                <a:ea typeface="宋体" charset="-122"/>
              </a:rPr>
              <a:t> to create the classifier</a:t>
            </a:r>
          </a:p>
          <a:p>
            <a:r>
              <a:rPr lang="en-US" altLang="zh-CN" sz="2400" dirty="0">
                <a:ea typeface="宋体" charset="-122"/>
              </a:rPr>
              <a:t>Some learning schemes operate in two stages:</a:t>
            </a:r>
          </a:p>
          <a:p>
            <a:pPr lvl="1"/>
            <a:r>
              <a:rPr lang="en-US" altLang="zh-CN" sz="2000" dirty="0">
                <a:ea typeface="宋体" charset="-122"/>
              </a:rPr>
              <a:t>Stage 1: builds the basic structure</a:t>
            </a:r>
          </a:p>
          <a:p>
            <a:pPr lvl="1"/>
            <a:r>
              <a:rPr lang="en-US" altLang="zh-CN" sz="2000" dirty="0">
                <a:ea typeface="宋体" charset="-122"/>
              </a:rPr>
              <a:t>Stage 2: optimizes parameter settings</a:t>
            </a:r>
          </a:p>
          <a:p>
            <a:r>
              <a:rPr lang="en-US" altLang="zh-CN" sz="2400" dirty="0">
                <a:ea typeface="宋体" charset="-122"/>
              </a:rPr>
              <a:t>The test data can’t be used for parameter tuning!</a:t>
            </a:r>
          </a:p>
          <a:p>
            <a:r>
              <a:rPr lang="en-US" altLang="zh-CN" sz="2400" dirty="0">
                <a:ea typeface="宋体" charset="-122"/>
              </a:rPr>
              <a:t>Proper procedure uses three sets: </a:t>
            </a:r>
            <a:r>
              <a:rPr lang="en-US" altLang="zh-CN" sz="2400" b="1" dirty="0">
                <a:ea typeface="宋体" charset="-122"/>
              </a:rPr>
              <a:t>training data, validation data, and test data</a:t>
            </a:r>
          </a:p>
          <a:p>
            <a:pPr lvl="1"/>
            <a:r>
              <a:rPr lang="en-US" altLang="zh-CN" sz="2000" dirty="0">
                <a:ea typeface="宋体" charset="-122"/>
              </a:rPr>
              <a:t>Validation data is used to optimize parameters</a:t>
            </a:r>
          </a:p>
          <a:p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94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the most of the data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Once evaluation is complete, </a:t>
            </a:r>
            <a:r>
              <a:rPr lang="en-US" altLang="zh-CN" i="1">
                <a:ea typeface="宋体" charset="-122"/>
              </a:rPr>
              <a:t>all the data</a:t>
            </a:r>
            <a:r>
              <a:rPr lang="en-US" altLang="zh-CN">
                <a:ea typeface="宋体" charset="-122"/>
              </a:rPr>
              <a:t> can be used to build the final classifier</a:t>
            </a:r>
          </a:p>
          <a:p>
            <a:r>
              <a:rPr lang="en-US" altLang="zh-CN">
                <a:ea typeface="宋体" charset="-122"/>
              </a:rPr>
              <a:t>Generally, the larger the training data the better the classifier (but returns diminish)</a:t>
            </a:r>
          </a:p>
          <a:p>
            <a:r>
              <a:rPr lang="en-US" altLang="zh-CN">
                <a:ea typeface="宋体" charset="-122"/>
              </a:rPr>
              <a:t>The larger the test data the more accurate the error estimate</a:t>
            </a:r>
          </a:p>
        </p:txBody>
      </p:sp>
    </p:spTree>
    <p:extLst>
      <p:ext uri="{BB962C8B-B14F-4D97-AF65-F5344CB8AC3E}">
        <p14:creationId xmlns:p14="http://schemas.microsoft.com/office/powerpoint/2010/main" val="27766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67" name="Rectangle 67"/>
          <p:cNvSpPr>
            <a:spLocks noChangeArrowheads="1"/>
          </p:cNvSpPr>
          <p:nvPr/>
        </p:nvSpPr>
        <p:spPr bwMode="auto">
          <a:xfrm>
            <a:off x="1828800" y="1524000"/>
            <a:ext cx="5715000" cy="350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62900" cy="109855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917575"/>
            <a:r>
              <a:rPr lang="en-US" altLang="zh-CN">
                <a:ea typeface="宋体" charset="-122"/>
              </a:rPr>
              <a:t>Classification: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Train, Validation, Test split</a:t>
            </a:r>
          </a:p>
        </p:txBody>
      </p:sp>
      <p:sp>
        <p:nvSpPr>
          <p:cNvPr id="281603" name="Line 3"/>
          <p:cNvSpPr>
            <a:spLocks noChangeShapeType="1"/>
          </p:cNvSpPr>
          <p:nvPr/>
        </p:nvSpPr>
        <p:spPr bwMode="auto">
          <a:xfrm flipV="1">
            <a:off x="3048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1604" name="Group 4"/>
          <p:cNvGrpSpPr>
            <a:grpSpLocks/>
          </p:cNvGrpSpPr>
          <p:nvPr/>
        </p:nvGrpSpPr>
        <p:grpSpPr bwMode="auto">
          <a:xfrm>
            <a:off x="515938" y="2008188"/>
            <a:ext cx="1160462" cy="1346200"/>
            <a:chOff x="325" y="1265"/>
            <a:chExt cx="731" cy="848"/>
          </a:xfrm>
        </p:grpSpPr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6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7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9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Data</a:t>
              </a:r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4800600" y="4495800"/>
            <a:ext cx="1906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6096000" y="33528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Predictions</a:t>
            </a:r>
          </a:p>
        </p:txBody>
      </p:sp>
      <p:grpSp>
        <p:nvGrpSpPr>
          <p:cNvPr id="281613" name="Group 13"/>
          <p:cNvGrpSpPr>
            <a:grpSpLocks/>
          </p:cNvGrpSpPr>
          <p:nvPr/>
        </p:nvGrpSpPr>
        <p:grpSpPr bwMode="auto">
          <a:xfrm>
            <a:off x="3810000" y="4267200"/>
            <a:ext cx="1054100" cy="565150"/>
            <a:chOff x="2136" y="2818"/>
            <a:chExt cx="664" cy="356"/>
          </a:xfrm>
        </p:grpSpPr>
        <p:sp>
          <p:nvSpPr>
            <p:cNvPr id="281614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5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6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7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8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1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2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3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Y</a:t>
              </a:r>
            </a:p>
          </p:txBody>
        </p:sp>
        <p:sp>
          <p:nvSpPr>
            <p:cNvPr id="281624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N</a:t>
              </a:r>
            </a:p>
          </p:txBody>
        </p:sp>
        <p:sp>
          <p:nvSpPr>
            <p:cNvPr id="281625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6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7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1981200" y="15240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Results Known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4579938" y="20574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FF5008"/>
                </a:solidFill>
                <a:latin typeface="Arial" charset="0"/>
                <a:ea typeface="宋体" charset="-122"/>
              </a:rPr>
              <a:t>Training set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1905000" y="46482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solidFill>
                  <a:srgbClr val="60C900"/>
                </a:solidFill>
                <a:latin typeface="Arial" charset="0"/>
                <a:ea typeface="宋体" charset="-122"/>
              </a:rPr>
              <a:t>Validation set</a:t>
            </a:r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>
            <a:off x="2127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2" name="Line 32"/>
          <p:cNvSpPr>
            <a:spLocks noChangeShapeType="1"/>
          </p:cNvSpPr>
          <p:nvPr/>
        </p:nvSpPr>
        <p:spPr bwMode="auto">
          <a:xfrm>
            <a:off x="2120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3" name="Line 33"/>
          <p:cNvSpPr>
            <a:spLocks noChangeShapeType="1"/>
          </p:cNvSpPr>
          <p:nvPr/>
        </p:nvSpPr>
        <p:spPr bwMode="auto">
          <a:xfrm>
            <a:off x="2120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4" name="Line 34"/>
          <p:cNvSpPr>
            <a:spLocks noChangeShapeType="1"/>
          </p:cNvSpPr>
          <p:nvPr/>
        </p:nvSpPr>
        <p:spPr bwMode="auto">
          <a:xfrm>
            <a:off x="2120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5" name="Line 35"/>
          <p:cNvSpPr>
            <a:spLocks noChangeShapeType="1"/>
          </p:cNvSpPr>
          <p:nvPr/>
        </p:nvSpPr>
        <p:spPr bwMode="auto">
          <a:xfrm>
            <a:off x="2120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6" name="Line 36"/>
          <p:cNvSpPr>
            <a:spLocks noChangeShapeType="1"/>
          </p:cNvSpPr>
          <p:nvPr/>
        </p:nvSpPr>
        <p:spPr bwMode="auto">
          <a:xfrm>
            <a:off x="2120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7" name="Line 37"/>
          <p:cNvSpPr>
            <a:spLocks noChangeShapeType="1"/>
          </p:cNvSpPr>
          <p:nvPr/>
        </p:nvSpPr>
        <p:spPr bwMode="auto">
          <a:xfrm>
            <a:off x="2120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8" name="Line 38"/>
          <p:cNvSpPr>
            <a:spLocks noChangeShapeType="1"/>
          </p:cNvSpPr>
          <p:nvPr/>
        </p:nvSpPr>
        <p:spPr bwMode="auto">
          <a:xfrm>
            <a:off x="2120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39" name="Line 39"/>
          <p:cNvSpPr>
            <a:spLocks noChangeShapeType="1"/>
          </p:cNvSpPr>
          <p:nvPr/>
        </p:nvSpPr>
        <p:spPr bwMode="auto">
          <a:xfrm flipV="1">
            <a:off x="3092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40" name="Rectangle 40"/>
          <p:cNvSpPr>
            <a:spLocks noChangeArrowheads="1"/>
          </p:cNvSpPr>
          <p:nvPr/>
        </p:nvSpPr>
        <p:spPr bwMode="auto">
          <a:xfrm>
            <a:off x="3051175" y="20066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81641" name="Rectangle 41"/>
          <p:cNvSpPr>
            <a:spLocks noChangeArrowheads="1"/>
          </p:cNvSpPr>
          <p:nvPr/>
        </p:nvSpPr>
        <p:spPr bwMode="auto">
          <a:xfrm>
            <a:off x="3051175" y="21590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81642" name="Rectangle 42"/>
          <p:cNvSpPr>
            <a:spLocks noChangeArrowheads="1"/>
          </p:cNvSpPr>
          <p:nvPr/>
        </p:nvSpPr>
        <p:spPr bwMode="auto">
          <a:xfrm>
            <a:off x="3074988" y="23241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81643" name="Rectangle 43"/>
          <p:cNvSpPr>
            <a:spLocks noChangeArrowheads="1"/>
          </p:cNvSpPr>
          <p:nvPr/>
        </p:nvSpPr>
        <p:spPr bwMode="auto">
          <a:xfrm>
            <a:off x="3074988" y="24765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81644" name="Rectangle 44"/>
          <p:cNvSpPr>
            <a:spLocks noChangeArrowheads="1"/>
          </p:cNvSpPr>
          <p:nvPr/>
        </p:nvSpPr>
        <p:spPr bwMode="auto">
          <a:xfrm>
            <a:off x="3051175" y="26289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grpSp>
        <p:nvGrpSpPr>
          <p:cNvPr id="281645" name="Group 45"/>
          <p:cNvGrpSpPr>
            <a:grpSpLocks/>
          </p:cNvGrpSpPr>
          <p:nvPr/>
        </p:nvGrpSpPr>
        <p:grpSpPr bwMode="auto">
          <a:xfrm>
            <a:off x="2438400" y="4267200"/>
            <a:ext cx="533400" cy="266700"/>
            <a:chOff x="1812" y="2352"/>
            <a:chExt cx="336" cy="168"/>
          </a:xfrm>
        </p:grpSpPr>
        <p:sp>
          <p:nvSpPr>
            <p:cNvPr id="281646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47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48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49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1650" name="Group 50"/>
          <p:cNvGrpSpPr>
            <a:grpSpLocks/>
          </p:cNvGrpSpPr>
          <p:nvPr/>
        </p:nvGrpSpPr>
        <p:grpSpPr bwMode="auto">
          <a:xfrm>
            <a:off x="4032250" y="2068513"/>
            <a:ext cx="533400" cy="444500"/>
            <a:chOff x="2540" y="1303"/>
            <a:chExt cx="336" cy="280"/>
          </a:xfrm>
        </p:grpSpPr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2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3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4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5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6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657" name="Line 57"/>
          <p:cNvSpPr>
            <a:spLocks noChangeShapeType="1"/>
          </p:cNvSpPr>
          <p:nvPr/>
        </p:nvSpPr>
        <p:spPr bwMode="auto">
          <a:xfrm>
            <a:off x="3398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58" name="Rectangle 58"/>
          <p:cNvSpPr>
            <a:spLocks noChangeArrowheads="1"/>
          </p:cNvSpPr>
          <p:nvPr/>
        </p:nvSpPr>
        <p:spPr bwMode="auto">
          <a:xfrm>
            <a:off x="3581400" y="3124200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59" name="Rectangle 59"/>
          <p:cNvSpPr>
            <a:spLocks noChangeArrowheads="1"/>
          </p:cNvSpPr>
          <p:nvPr/>
        </p:nvSpPr>
        <p:spPr bwMode="auto">
          <a:xfrm>
            <a:off x="3794125" y="3124200"/>
            <a:ext cx="181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ea typeface="宋体" charset="-122"/>
              </a:rPr>
              <a:t>Model Builder</a:t>
            </a:r>
          </a:p>
        </p:txBody>
      </p:sp>
      <p:sp>
        <p:nvSpPr>
          <p:cNvPr id="281660" name="Line 60"/>
          <p:cNvSpPr>
            <a:spLocks noChangeShapeType="1"/>
          </p:cNvSpPr>
          <p:nvPr/>
        </p:nvSpPr>
        <p:spPr bwMode="auto">
          <a:xfrm flipH="1">
            <a:off x="43434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61" name="Line 61"/>
          <p:cNvSpPr>
            <a:spLocks noChangeShapeType="1"/>
          </p:cNvSpPr>
          <p:nvPr/>
        </p:nvSpPr>
        <p:spPr bwMode="auto">
          <a:xfrm>
            <a:off x="4343400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62" name="Line 62"/>
          <p:cNvSpPr>
            <a:spLocks noChangeShapeType="1"/>
          </p:cNvSpPr>
          <p:nvPr/>
        </p:nvSpPr>
        <p:spPr bwMode="auto">
          <a:xfrm flipV="1">
            <a:off x="1676400" y="2727325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5486400" y="28956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Evaluate</a:t>
            </a:r>
          </a:p>
        </p:txBody>
      </p:sp>
      <p:sp>
        <p:nvSpPr>
          <p:cNvPr id="281664" name="Line 64"/>
          <p:cNvSpPr>
            <a:spLocks noChangeShapeType="1"/>
          </p:cNvSpPr>
          <p:nvPr/>
        </p:nvSpPr>
        <p:spPr bwMode="auto">
          <a:xfrm>
            <a:off x="2667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65" name="Rectangle 65"/>
          <p:cNvSpPr>
            <a:spLocks noChangeArrowheads="1"/>
          </p:cNvSpPr>
          <p:nvPr/>
        </p:nvSpPr>
        <p:spPr bwMode="auto">
          <a:xfrm>
            <a:off x="6629400" y="38100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</p:txBody>
      </p:sp>
      <p:sp>
        <p:nvSpPr>
          <p:cNvPr id="281666" name="Line 66"/>
          <p:cNvSpPr>
            <a:spLocks noChangeShapeType="1"/>
          </p:cNvSpPr>
          <p:nvPr/>
        </p:nvSpPr>
        <p:spPr bwMode="auto">
          <a:xfrm flipH="1" flipV="1">
            <a:off x="5638800" y="3657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1673" name="Group 73"/>
          <p:cNvGrpSpPr>
            <a:grpSpLocks/>
          </p:cNvGrpSpPr>
          <p:nvPr/>
        </p:nvGrpSpPr>
        <p:grpSpPr bwMode="auto">
          <a:xfrm>
            <a:off x="762000" y="5638800"/>
            <a:ext cx="533400" cy="266700"/>
            <a:chOff x="1812" y="2352"/>
            <a:chExt cx="336" cy="168"/>
          </a:xfrm>
        </p:grpSpPr>
        <p:sp>
          <p:nvSpPr>
            <p:cNvPr id="281674" name="Rectangle 74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5" name="Line 75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6" name="Line 76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7" name="Line 77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678" name="Line 78"/>
          <p:cNvSpPr>
            <a:spLocks noChangeShapeType="1"/>
          </p:cNvSpPr>
          <p:nvPr/>
        </p:nvSpPr>
        <p:spPr bwMode="auto">
          <a:xfrm>
            <a:off x="990600" y="34290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1679" name="Group 79"/>
          <p:cNvGrpSpPr>
            <a:grpSpLocks/>
          </p:cNvGrpSpPr>
          <p:nvPr/>
        </p:nvGrpSpPr>
        <p:grpSpPr bwMode="auto">
          <a:xfrm>
            <a:off x="3810000" y="5486400"/>
            <a:ext cx="990600" cy="565150"/>
            <a:chOff x="2136" y="2818"/>
            <a:chExt cx="664" cy="356"/>
          </a:xfrm>
        </p:grpSpPr>
        <p:sp>
          <p:nvSpPr>
            <p:cNvPr id="281680" name="AutoShape 80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1" name="Rectangle 81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2" name="Rectangle 82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3" name="Rectangle 83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4" name="Rectangle 84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5" name="Line 85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6" name="Line 86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7" name="Line 87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8" name="Line 88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9" name="Rectangle 89"/>
            <p:cNvSpPr>
              <a:spLocks noChangeArrowheads="1"/>
            </p:cNvSpPr>
            <p:nvPr/>
          </p:nvSpPr>
          <p:spPr bwMode="auto">
            <a:xfrm>
              <a:off x="2350" y="2864"/>
              <a:ext cx="123" cy="173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zh-CN" sz="1200"/>
            </a:p>
          </p:txBody>
        </p:sp>
        <p:sp>
          <p:nvSpPr>
            <p:cNvPr id="281690" name="Rectangle 90"/>
            <p:cNvSpPr>
              <a:spLocks noChangeArrowheads="1"/>
            </p:cNvSpPr>
            <p:nvPr/>
          </p:nvSpPr>
          <p:spPr bwMode="auto">
            <a:xfrm>
              <a:off x="2560" y="2884"/>
              <a:ext cx="123" cy="173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zh-CN" sz="1200"/>
            </a:p>
          </p:txBody>
        </p:sp>
        <p:sp>
          <p:nvSpPr>
            <p:cNvPr id="281691" name="Rectangle 91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92" name="Line 92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93" name="AutoShape 93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694" name="Text Box 94"/>
          <p:cNvSpPr txBox="1">
            <a:spLocks noChangeArrowheads="1"/>
          </p:cNvSpPr>
          <p:nvPr/>
        </p:nvSpPr>
        <p:spPr bwMode="auto">
          <a:xfrm>
            <a:off x="3794125" y="5984875"/>
            <a:ext cx="168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Final Model</a:t>
            </a:r>
          </a:p>
        </p:txBody>
      </p:sp>
      <p:sp>
        <p:nvSpPr>
          <p:cNvPr id="281695" name="Line 95"/>
          <p:cNvSpPr>
            <a:spLocks noChangeShapeType="1"/>
          </p:cNvSpPr>
          <p:nvPr/>
        </p:nvSpPr>
        <p:spPr bwMode="auto">
          <a:xfrm>
            <a:off x="1371600" y="5791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96" name="Text Box 96"/>
          <p:cNvSpPr txBox="1">
            <a:spLocks noChangeArrowheads="1"/>
          </p:cNvSpPr>
          <p:nvPr/>
        </p:nvSpPr>
        <p:spPr bwMode="auto">
          <a:xfrm>
            <a:off x="457200" y="5943600"/>
            <a:ext cx="187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Final Test Set</a:t>
            </a:r>
          </a:p>
        </p:txBody>
      </p:sp>
      <p:sp>
        <p:nvSpPr>
          <p:cNvPr id="281697" name="Rectangle 97"/>
          <p:cNvSpPr>
            <a:spLocks noChangeArrowheads="1"/>
          </p:cNvSpPr>
          <p:nvPr/>
        </p:nvSpPr>
        <p:spPr bwMode="auto">
          <a:xfrm>
            <a:off x="6629400" y="5181600"/>
            <a:ext cx="228600" cy="1143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</p:txBody>
      </p:sp>
      <p:sp>
        <p:nvSpPr>
          <p:cNvPr id="281698" name="Line 98"/>
          <p:cNvSpPr>
            <a:spLocks noChangeShapeType="1"/>
          </p:cNvSpPr>
          <p:nvPr/>
        </p:nvSpPr>
        <p:spPr bwMode="auto">
          <a:xfrm>
            <a:off x="4724400" y="5791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699" name="Rectangle 99"/>
          <p:cNvSpPr>
            <a:spLocks noChangeArrowheads="1"/>
          </p:cNvSpPr>
          <p:nvPr/>
        </p:nvSpPr>
        <p:spPr bwMode="auto">
          <a:xfrm>
            <a:off x="6858000" y="5334000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Final Evaluation</a:t>
            </a:r>
          </a:p>
        </p:txBody>
      </p:sp>
      <p:sp>
        <p:nvSpPr>
          <p:cNvPr id="281701" name="Line 101"/>
          <p:cNvSpPr>
            <a:spLocks noChangeShapeType="1"/>
          </p:cNvSpPr>
          <p:nvPr/>
        </p:nvSpPr>
        <p:spPr bwMode="auto">
          <a:xfrm>
            <a:off x="4343400" y="5029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702" name="Text Box 102"/>
          <p:cNvSpPr txBox="1">
            <a:spLocks noChangeArrowheads="1"/>
          </p:cNvSpPr>
          <p:nvPr/>
        </p:nvSpPr>
        <p:spPr bwMode="auto">
          <a:xfrm>
            <a:off x="7527925" y="1870075"/>
            <a:ext cx="1096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Model</a:t>
            </a:r>
          </a:p>
          <a:p>
            <a:r>
              <a:rPr lang="en-US" altLang="zh-CN">
                <a:ea typeface="宋体" charset="-122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16849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Evaluation on “small” data, 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holdout</a:t>
            </a:r>
            <a:r>
              <a:rPr lang="en-US" altLang="zh-CN" dirty="0">
                <a:ea typeface="宋体" charset="-122"/>
              </a:rPr>
              <a:t> method reserves a certain amount for testing and uses the remainder for training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Usually: one third for testing, the rest for training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“unbalanced” datasets, samples might not be representative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Few or none instances of some </a:t>
            </a:r>
            <a:r>
              <a:rPr lang="en-US" altLang="zh-CN" dirty="0" smtClean="0">
                <a:ea typeface="宋体" charset="-122"/>
              </a:rPr>
              <a:t>classes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3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Evaluation on “small” data, 2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if we have a small data set?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chosen 2/3 for training may not be representative.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chosen 1/3 for testing may not be representative. </a:t>
            </a:r>
          </a:p>
        </p:txBody>
      </p:sp>
    </p:spTree>
    <p:extLst>
      <p:ext uri="{BB962C8B-B14F-4D97-AF65-F5344CB8AC3E}">
        <p14:creationId xmlns:p14="http://schemas.microsoft.com/office/powerpoint/2010/main" val="2376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Cross-validation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ea typeface="宋体" charset="-122"/>
              </a:rPr>
              <a:t>Cross-validation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First step: data is split into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subsets of equal size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Second </a:t>
            </a:r>
            <a:r>
              <a:rPr lang="en-US" altLang="zh-CN" dirty="0">
                <a:ea typeface="宋体" charset="-122"/>
              </a:rPr>
              <a:t>step: each subset in turn is used for testing and the remainder for training</a:t>
            </a:r>
          </a:p>
          <a:p>
            <a:r>
              <a:rPr lang="en-US" altLang="zh-CN" dirty="0">
                <a:ea typeface="宋体" charset="-122"/>
              </a:rPr>
              <a:t>This is called </a:t>
            </a:r>
            <a:r>
              <a:rPr lang="en-US" altLang="zh-CN" i="1" dirty="0">
                <a:ea typeface="宋体" charset="-122"/>
              </a:rPr>
              <a:t>k-fold cross-validation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error estimates are averaged to yield an overall error estimate</a:t>
            </a: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8489950" y="6397625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8E14784-9711-4E8C-9A6F-A37EA4B3ED4B}" type="slidenum">
              <a:rPr lang="zh-TW" altLang="en-US" sz="1200">
                <a:solidFill>
                  <a:schemeClr val="bg1"/>
                </a:solidFill>
                <a:latin typeface="Arial" charset="0"/>
                <a:ea typeface="新細明體" charset="-120"/>
                <a:cs typeface="Arial" charset="0"/>
              </a:rPr>
              <a:pPr>
                <a:spcBef>
                  <a:spcPct val="50000"/>
                </a:spcBef>
              </a:pPr>
              <a:t>19</a:t>
            </a:fld>
            <a:r>
              <a:rPr lang="en-US" altLang="zh-TW" sz="1200">
                <a:solidFill>
                  <a:schemeClr val="bg1"/>
                </a:solidFill>
                <a:latin typeface="Arial" charset="0"/>
                <a:ea typeface="新細明體" charset="-120"/>
                <a:cs typeface="Arial" charset="0"/>
              </a:rPr>
              <a:t> 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6203950" y="6400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5460" name="Picture 4" descr="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997075"/>
            <a:ext cx="3027363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066800" y="457200"/>
            <a:ext cx="77597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defRPr sz="4000">
                <a:solidFill>
                  <a:srgbClr val="CC3300"/>
                </a:solidFill>
                <a:latin typeface="Tahoma" charset="0"/>
              </a:defRPr>
            </a:lvl1pPr>
            <a:lvl2pPr>
              <a:lnSpc>
                <a:spcPct val="85000"/>
              </a:lnSpc>
              <a:defRPr sz="4000">
                <a:solidFill>
                  <a:srgbClr val="CC3300"/>
                </a:solidFill>
                <a:latin typeface="Tahoma" charset="0"/>
              </a:defRPr>
            </a:lvl2pPr>
            <a:lvl3pPr>
              <a:lnSpc>
                <a:spcPct val="85000"/>
              </a:lnSpc>
              <a:defRPr sz="4000">
                <a:solidFill>
                  <a:srgbClr val="CC3300"/>
                </a:solidFill>
                <a:latin typeface="Tahoma" charset="0"/>
              </a:defRPr>
            </a:lvl3pPr>
            <a:lvl4pPr>
              <a:lnSpc>
                <a:spcPct val="85000"/>
              </a:lnSpc>
              <a:defRPr sz="4000">
                <a:solidFill>
                  <a:srgbClr val="CC3300"/>
                </a:solidFill>
                <a:latin typeface="Tahoma" charset="0"/>
              </a:defRPr>
            </a:lvl4pPr>
            <a:lvl5pPr>
              <a:lnSpc>
                <a:spcPct val="85000"/>
              </a:lnSpc>
              <a:defRPr sz="4000">
                <a:solidFill>
                  <a:srgbClr val="CC3300"/>
                </a:solidFill>
                <a:latin typeface="Tahoma" charset="0"/>
              </a:defRPr>
            </a:lvl5pPr>
            <a:lvl6pPr marL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C3300"/>
                </a:solidFill>
                <a:latin typeface="Tahoma" charset="0"/>
              </a:defRPr>
            </a:lvl6pPr>
            <a:lvl7pPr marL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C3300"/>
                </a:solidFill>
                <a:latin typeface="Tahoma" charset="0"/>
              </a:defRPr>
            </a:lvl7pPr>
            <a:lvl8pPr marL="1371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C3300"/>
                </a:solidFill>
                <a:latin typeface="Tahoma" charset="0"/>
              </a:defRPr>
            </a:lvl8pPr>
            <a:lvl9pPr marL="18288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C3300"/>
                </a:solidFill>
                <a:latin typeface="Tahoma" charset="0"/>
              </a:defRPr>
            </a:lvl9pPr>
          </a:lstStyle>
          <a:p>
            <a:r>
              <a:rPr lang="en-US" altLang="zh-CN" sz="4400" dirty="0">
                <a:solidFill>
                  <a:prstClr val="black"/>
                </a:solidFill>
                <a:latin typeface="Calibri"/>
                <a:ea typeface="宋体" charset="-122"/>
                <a:cs typeface="+mj-cs"/>
              </a:rPr>
              <a:t>Cross-validation</a:t>
            </a:r>
            <a:r>
              <a:rPr lang="en-US" altLang="zh-TW" sz="4400" dirty="0">
                <a:solidFill>
                  <a:prstClr val="black"/>
                </a:solidFill>
                <a:latin typeface="Calibri"/>
                <a:ea typeface="宋体" charset="-122"/>
                <a:cs typeface="+mj-cs"/>
              </a:rPr>
              <a:t> example: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28600" y="1597025"/>
            <a:ext cx="7539038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50000"/>
              </a:spcBef>
              <a:buClr>
                <a:srgbClr val="E2007F"/>
              </a:buClr>
              <a:buFont typeface="Wingdings" pitchFamily="2" charset="2"/>
              <a:buChar char="§"/>
              <a:defRPr sz="28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spcBef>
                <a:spcPct val="50000"/>
              </a:spcBef>
              <a:buClr>
                <a:srgbClr val="00C6BD"/>
              </a:buClr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spcBef>
                <a:spcPct val="50000"/>
              </a:spcBef>
              <a:buClr>
                <a:srgbClr val="00B2EB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spcBef>
                <a:spcPct val="50000"/>
              </a:spcBef>
              <a:buClr>
                <a:srgbClr val="33CC33"/>
              </a:buClr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CC33"/>
              </a:buClr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70000"/>
              </a:lnSpc>
              <a:buFontTx/>
              <a:buChar char="—"/>
            </a:pPr>
            <a:r>
              <a:rPr lang="en-US" altLang="zh-TW" sz="1900" dirty="0">
                <a:solidFill>
                  <a:schemeClr val="tx1"/>
                </a:solidFill>
                <a:ea typeface="新細明體" charset="-120"/>
                <a:cs typeface="Arial" charset="0"/>
              </a:rPr>
              <a:t>Break up data into groups of the same size </a:t>
            </a:r>
          </a:p>
          <a:p>
            <a:pPr>
              <a:lnSpc>
                <a:spcPct val="70000"/>
              </a:lnSpc>
              <a:buFontTx/>
              <a:buChar char="—"/>
            </a:pPr>
            <a:r>
              <a:rPr lang="en-US" altLang="zh-TW" sz="1900" dirty="0" smtClean="0">
                <a:solidFill>
                  <a:schemeClr val="tx1"/>
                </a:solidFill>
                <a:ea typeface="新細明體" charset="-12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Char char="—"/>
            </a:pPr>
            <a:r>
              <a:rPr lang="en-US" altLang="zh-TW" sz="1900" dirty="0" smtClean="0">
                <a:solidFill>
                  <a:schemeClr val="tx1"/>
                </a:solidFill>
                <a:ea typeface="新細明體" charset="-12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Char char="—"/>
            </a:pPr>
            <a:endParaRPr lang="en-US" altLang="zh-TW" sz="1900" dirty="0">
              <a:solidFill>
                <a:schemeClr val="tx1"/>
              </a:solidFill>
              <a:ea typeface="新細明體" charset="-120"/>
              <a:cs typeface="Arial" charset="0"/>
            </a:endParaRPr>
          </a:p>
          <a:p>
            <a:pPr>
              <a:lnSpc>
                <a:spcPct val="120000"/>
              </a:lnSpc>
              <a:buFontTx/>
              <a:buChar char="—"/>
            </a:pPr>
            <a:r>
              <a:rPr lang="en-US" altLang="zh-TW" sz="1900" dirty="0">
                <a:solidFill>
                  <a:schemeClr val="tx1"/>
                </a:solidFill>
                <a:ea typeface="新細明體" charset="-120"/>
                <a:cs typeface="Arial" charset="0"/>
              </a:rPr>
              <a:t>Hold aside one group for testing and use the rest to build model</a:t>
            </a:r>
            <a:br>
              <a:rPr lang="en-US" altLang="zh-TW" sz="1900" dirty="0">
                <a:solidFill>
                  <a:schemeClr val="tx1"/>
                </a:solidFill>
                <a:ea typeface="新細明體" charset="-120"/>
                <a:cs typeface="Arial" charset="0"/>
              </a:rPr>
            </a:br>
            <a:endParaRPr lang="en-US" altLang="zh-TW" sz="1900" dirty="0">
              <a:solidFill>
                <a:schemeClr val="tx1"/>
              </a:solidFill>
              <a:ea typeface="新細明體" charset="-120"/>
              <a:cs typeface="Arial" charset="0"/>
            </a:endParaRPr>
          </a:p>
          <a:p>
            <a:pPr>
              <a:lnSpc>
                <a:spcPct val="120000"/>
              </a:lnSpc>
              <a:buFontTx/>
              <a:buChar char="—"/>
            </a:pPr>
            <a:r>
              <a:rPr lang="en-US" altLang="zh-TW" sz="1900" dirty="0">
                <a:solidFill>
                  <a:schemeClr val="tx1"/>
                </a:solidFill>
                <a:ea typeface="新細明體" charset="-120"/>
                <a:cs typeface="Arial" charset="0"/>
              </a:rPr>
              <a:t> </a:t>
            </a:r>
          </a:p>
          <a:p>
            <a:pPr>
              <a:lnSpc>
                <a:spcPct val="120000"/>
              </a:lnSpc>
              <a:buFontTx/>
              <a:buChar char="—"/>
            </a:pPr>
            <a:r>
              <a:rPr lang="en-US" altLang="zh-TW" sz="1900" dirty="0">
                <a:solidFill>
                  <a:schemeClr val="tx1"/>
                </a:solidFill>
                <a:ea typeface="新細明體" charset="-120"/>
                <a:cs typeface="Arial" charset="0"/>
              </a:rPr>
              <a:t>Repeat</a:t>
            </a:r>
            <a:endParaRPr lang="en-US" altLang="zh-TW" dirty="0">
              <a:solidFill>
                <a:schemeClr val="tx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27432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V="1">
            <a:off x="17526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143000" y="38862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Tahoma" charset="0"/>
                <a:ea typeface="新細明體" charset="-12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307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70D46-2898-4912-9573-74DF6C00E10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Introduction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ea typeface="宋体" charset="-122"/>
              </a:rPr>
              <a:t>How predictive is the model we learned?</a:t>
            </a:r>
          </a:p>
          <a:p>
            <a:r>
              <a:rPr lang="en-US" altLang="zh-CN">
                <a:ea typeface="宋体" charset="-122"/>
              </a:rPr>
              <a:t>Error on the training data is </a:t>
            </a:r>
            <a:r>
              <a:rPr lang="en-US" altLang="zh-CN" i="1">
                <a:ea typeface="宋体" charset="-122"/>
              </a:rPr>
              <a:t>not</a:t>
            </a:r>
            <a:r>
              <a:rPr lang="en-US" altLang="zh-CN">
                <a:ea typeface="宋体" charset="-122"/>
              </a:rPr>
              <a:t> a good indicator of performance on future data</a:t>
            </a:r>
          </a:p>
          <a:p>
            <a:pPr lvl="1"/>
            <a:r>
              <a:rPr lang="en-US" altLang="zh-CN" b="1" i="1">
                <a:ea typeface="宋体" charset="-122"/>
              </a:rPr>
              <a:t>Q: Why?</a:t>
            </a:r>
            <a:r>
              <a:rPr lang="en-US" altLang="zh-CN">
                <a:ea typeface="宋体" charset="-122"/>
              </a:rPr>
              <a:t>  </a:t>
            </a:r>
          </a:p>
          <a:p>
            <a:pPr lvl="1"/>
            <a:r>
              <a:rPr lang="en-US" altLang="zh-CN">
                <a:ea typeface="宋体" charset="-122"/>
              </a:rPr>
              <a:t>A: Because new data will probably not be </a:t>
            </a:r>
            <a:r>
              <a:rPr lang="en-US" altLang="zh-CN" b="1">
                <a:ea typeface="宋体" charset="-122"/>
              </a:rPr>
              <a:t>exactly </a:t>
            </a:r>
            <a:r>
              <a:rPr lang="en-US" altLang="zh-CN">
                <a:ea typeface="宋体" charset="-122"/>
              </a:rPr>
              <a:t>the same as the training data!</a:t>
            </a:r>
          </a:p>
          <a:p>
            <a:r>
              <a:rPr lang="en-US" altLang="zh-CN">
                <a:ea typeface="宋体" charset="-122"/>
              </a:rPr>
              <a:t>Overfitting – fitting the training data too precisely - usually leads to poor results on new data</a:t>
            </a:r>
          </a:p>
        </p:txBody>
      </p:sp>
    </p:spTree>
    <p:extLst>
      <p:ext uri="{BB962C8B-B14F-4D97-AF65-F5344CB8AC3E}">
        <p14:creationId xmlns:p14="http://schemas.microsoft.com/office/powerpoint/2010/main" val="11414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新細明體" charset="-120"/>
                <a:cs typeface="Arial" charset="0"/>
              </a:rPr>
              <a:t>More on cross-validation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charset="-122"/>
              </a:rPr>
              <a:t>Standard method for evaluation: stratified ten-fold cross-validation</a:t>
            </a:r>
          </a:p>
          <a:p>
            <a:r>
              <a:rPr lang="en-US" altLang="zh-CN" dirty="0">
                <a:ea typeface="宋体" charset="-122"/>
              </a:rPr>
              <a:t>Why ten? Extensive experiments have shown that this is the best choice to get an accurate estimate</a:t>
            </a:r>
          </a:p>
          <a:p>
            <a:r>
              <a:rPr lang="en-US" altLang="zh-CN" dirty="0" smtClean="0">
                <a:ea typeface="宋体" charset="-122"/>
              </a:rPr>
              <a:t>Even </a:t>
            </a:r>
            <a:r>
              <a:rPr lang="en-US" altLang="zh-CN" dirty="0">
                <a:ea typeface="宋体" charset="-122"/>
              </a:rPr>
              <a:t>better: repeated stratified cross-validation</a:t>
            </a:r>
          </a:p>
          <a:p>
            <a:pPr lvl="1"/>
            <a:r>
              <a:rPr lang="en-US" altLang="zh-CN" dirty="0">
                <a:ea typeface="宋体" charset="-122"/>
              </a:rPr>
              <a:t>E.g. ten-fold cross-validation is repeated ten times and results are averaged (reduces the variance)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746125" y="6437313"/>
            <a:ext cx="1017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charset="-122"/>
              </a:rPr>
              <a:t>witten &amp; eibe</a:t>
            </a:r>
          </a:p>
        </p:txBody>
      </p:sp>
    </p:spTree>
    <p:extLst>
      <p:ext uri="{BB962C8B-B14F-4D97-AF65-F5344CB8AC3E}">
        <p14:creationId xmlns:p14="http://schemas.microsoft.com/office/powerpoint/2010/main" val="6045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Leave-One-Out cross-validation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800" dirty="0">
                <a:ea typeface="宋体" charset="-122"/>
              </a:rPr>
              <a:t>Leave-One-Out: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a particular form of cross-validation:</a:t>
            </a:r>
          </a:p>
          <a:p>
            <a:pPr marL="1028700" lvl="1" indent="-457200"/>
            <a:r>
              <a:rPr lang="en-US" altLang="zh-CN" sz="2400" dirty="0">
                <a:ea typeface="宋体" charset="-122"/>
              </a:rPr>
              <a:t>Set number of folds to number of training instances</a:t>
            </a:r>
          </a:p>
          <a:p>
            <a:pPr marL="1028700" lvl="1" indent="-457200"/>
            <a:r>
              <a:rPr lang="en-US" altLang="zh-CN" sz="2400" dirty="0" smtClean="0">
                <a:ea typeface="宋体" charset="-122"/>
              </a:rPr>
              <a:t>i.e</a:t>
            </a:r>
            <a:r>
              <a:rPr lang="en-US" altLang="zh-CN" sz="2400" dirty="0">
                <a:ea typeface="宋体" charset="-122"/>
              </a:rPr>
              <a:t>., for </a:t>
            </a:r>
            <a:r>
              <a:rPr lang="en-US" altLang="zh-CN" sz="2400" i="1" dirty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training instances, build classifier </a:t>
            </a:r>
            <a:r>
              <a:rPr lang="en-US" altLang="zh-CN" sz="2400" i="1" dirty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times</a:t>
            </a:r>
          </a:p>
          <a:p>
            <a:pPr marL="457200" indent="-457200"/>
            <a:r>
              <a:rPr lang="en-US" altLang="zh-CN" sz="2800" dirty="0">
                <a:ea typeface="宋体" charset="-122"/>
              </a:rPr>
              <a:t>Makes best use of the data</a:t>
            </a:r>
          </a:p>
          <a:p>
            <a:pPr marL="457200" indent="-457200"/>
            <a:r>
              <a:rPr lang="en-US" altLang="zh-CN" sz="2800" dirty="0" smtClean="0">
                <a:ea typeface="宋体" charset="-122"/>
              </a:rPr>
              <a:t>Very </a:t>
            </a:r>
            <a:r>
              <a:rPr lang="en-US" altLang="zh-CN" sz="2800" dirty="0">
                <a:ea typeface="宋体" charset="-122"/>
              </a:rPr>
              <a:t>computationally </a:t>
            </a:r>
            <a:r>
              <a:rPr lang="en-US" altLang="zh-CN" sz="2800" dirty="0" smtClean="0">
                <a:ea typeface="宋体" charset="-122"/>
              </a:rPr>
              <a:t>expensive</a:t>
            </a:r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Leave-One-Out-CV and stratification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800" dirty="0">
                <a:ea typeface="宋体" charset="-122"/>
              </a:rPr>
              <a:t>Disadvantage of Leave-One-Out-CV: stratification is not possible</a:t>
            </a:r>
          </a:p>
          <a:p>
            <a:pPr marL="1028700" lvl="1" indent="-457200"/>
            <a:r>
              <a:rPr lang="en-US" altLang="zh-CN" sz="2400" dirty="0">
                <a:ea typeface="宋体" charset="-122"/>
              </a:rPr>
              <a:t>It </a:t>
            </a:r>
            <a:r>
              <a:rPr lang="en-US" altLang="zh-CN" sz="2400" i="1" dirty="0">
                <a:ea typeface="宋体" charset="-122"/>
              </a:rPr>
              <a:t>guarantees</a:t>
            </a:r>
            <a:r>
              <a:rPr lang="en-US" altLang="zh-CN" sz="2400" dirty="0">
                <a:ea typeface="宋体" charset="-122"/>
              </a:rPr>
              <a:t> a non-stratified sample because there is only one instance in the test set!</a:t>
            </a:r>
          </a:p>
          <a:p>
            <a:pPr marL="457200" indent="-457200"/>
            <a:r>
              <a:rPr lang="en-US" altLang="zh-CN" sz="2800" dirty="0">
                <a:ea typeface="宋体" charset="-122"/>
              </a:rPr>
              <a:t>Extreme example: random dataset split equally </a:t>
            </a:r>
            <a:r>
              <a:rPr lang="en-US" altLang="zh-CN" sz="2800" dirty="0" smtClean="0">
                <a:ea typeface="宋体" charset="-122"/>
              </a:rPr>
              <a:t>into two </a:t>
            </a:r>
            <a:r>
              <a:rPr lang="en-US" altLang="zh-CN" sz="2800" dirty="0">
                <a:ea typeface="宋体" charset="-122"/>
              </a:rPr>
              <a:t>classes</a:t>
            </a:r>
          </a:p>
          <a:p>
            <a:pPr marL="1028700" lvl="1" indent="-457200"/>
            <a:r>
              <a:rPr lang="en-US" altLang="zh-CN" sz="2400" dirty="0">
                <a:ea typeface="宋体" charset="-122"/>
              </a:rPr>
              <a:t>Best inducer predicts majority class</a:t>
            </a:r>
          </a:p>
          <a:p>
            <a:pPr marL="1028700" lvl="1" indent="-457200"/>
            <a:r>
              <a:rPr lang="en-US" altLang="zh-CN" sz="2400" dirty="0">
                <a:ea typeface="宋体" charset="-122"/>
              </a:rPr>
              <a:t>50% accuracy on fresh data </a:t>
            </a:r>
          </a:p>
          <a:p>
            <a:pPr marL="1028700" lvl="1" indent="-457200"/>
            <a:r>
              <a:rPr lang="en-US" altLang="zh-CN" sz="2400" dirty="0">
                <a:ea typeface="宋体" charset="-122"/>
              </a:rPr>
              <a:t>Leave-One-Out-CV estimate is 100% error</a:t>
            </a:r>
            <a:r>
              <a:rPr lang="en-US" altLang="zh-CN" sz="2400" dirty="0" smtClean="0">
                <a:ea typeface="宋体" charset="-122"/>
              </a:rPr>
              <a:t>!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5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676399" y="3181091"/>
            <a:ext cx="6917267" cy="3532860"/>
            <a:chOff x="1676399" y="3181091"/>
            <a:chExt cx="6917267" cy="3532860"/>
          </a:xfrm>
        </p:grpSpPr>
        <p:sp>
          <p:nvSpPr>
            <p:cNvPr id="20" name="TextBox 19"/>
            <p:cNvSpPr txBox="1"/>
            <p:nvPr/>
          </p:nvSpPr>
          <p:spPr>
            <a:xfrm>
              <a:off x="5604932" y="6375397"/>
              <a:ext cx="210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Model complexity</a:t>
              </a:r>
              <a:endParaRPr lang="en-US" sz="16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76399" y="3181091"/>
              <a:ext cx="6917267" cy="3365760"/>
              <a:chOff x="1676399" y="3181091"/>
              <a:chExt cx="6917267" cy="3365760"/>
            </a:xfrm>
          </p:grpSpPr>
          <p:pic>
            <p:nvPicPr>
              <p:cNvPr id="22" name="Picture 2" descr="http://upload.wikimedia.org/wikipedia/commons/thumb/1/1f/Overfitting_svg.svg/1220px-Overfitting_svg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865" y="3181091"/>
                <a:ext cx="4562475" cy="3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070599" y="5453593"/>
                <a:ext cx="245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Error on training set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38332" y="4101307"/>
                <a:ext cx="245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Error on testing set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76399" y="3429000"/>
                <a:ext cx="650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Error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76399" y="3181091"/>
            <a:ext cx="6917267" cy="3532860"/>
            <a:chOff x="1676399" y="3181091"/>
            <a:chExt cx="6917267" cy="3532860"/>
          </a:xfrm>
        </p:grpSpPr>
        <p:sp>
          <p:nvSpPr>
            <p:cNvPr id="6" name="TextBox 5"/>
            <p:cNvSpPr txBox="1"/>
            <p:nvPr/>
          </p:nvSpPr>
          <p:spPr>
            <a:xfrm>
              <a:off x="5604932" y="6375397"/>
              <a:ext cx="210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Model complexity</a:t>
              </a:r>
              <a:endParaRPr lang="en-US" sz="1600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76399" y="3181091"/>
              <a:ext cx="6917267" cy="3365760"/>
              <a:chOff x="1676399" y="3181091"/>
              <a:chExt cx="6917267" cy="3365760"/>
            </a:xfrm>
          </p:grpSpPr>
          <p:pic>
            <p:nvPicPr>
              <p:cNvPr id="2050" name="Picture 2" descr="http://upload.wikimedia.org/wikipedia/commons/thumb/1/1f/Overfitting_svg.svg/1220px-Overfitting_svg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865" y="3181091"/>
                <a:ext cx="4562475" cy="3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070599" y="5453593"/>
                <a:ext cx="245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Error on training set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38332" y="4101307"/>
                <a:ext cx="245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Error on testing set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76399" y="3429000"/>
                <a:ext cx="650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Error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0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58200" cy="1470025"/>
          </a:xfrm>
        </p:spPr>
        <p:txBody>
          <a:bodyPr/>
          <a:lstStyle/>
          <a:p>
            <a:r>
              <a:rPr lang="en-US" altLang="zh-CN" dirty="0" smtClean="0"/>
              <a:t>Evaluation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5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Classifier error rate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Natural performance measure for classification problems: </a:t>
            </a:r>
            <a:r>
              <a:rPr lang="en-US" altLang="zh-CN" i="1">
                <a:ea typeface="宋体" charset="-122"/>
              </a:rPr>
              <a:t>error rate</a:t>
            </a:r>
          </a:p>
          <a:p>
            <a:pPr lvl="1"/>
            <a:r>
              <a:rPr lang="en-US" altLang="zh-CN" i="1">
                <a:ea typeface="宋体" charset="-122"/>
              </a:rPr>
              <a:t>Success</a:t>
            </a:r>
            <a:r>
              <a:rPr lang="en-US" altLang="zh-CN">
                <a:ea typeface="宋体" charset="-122"/>
              </a:rPr>
              <a:t>: instance’s class is predicted correctly</a:t>
            </a:r>
          </a:p>
          <a:p>
            <a:pPr lvl="1"/>
            <a:r>
              <a:rPr lang="en-US" altLang="zh-CN" i="1">
                <a:ea typeface="宋体" charset="-122"/>
              </a:rPr>
              <a:t>Error</a:t>
            </a:r>
            <a:r>
              <a:rPr lang="en-US" altLang="zh-CN">
                <a:ea typeface="宋体" charset="-122"/>
              </a:rPr>
              <a:t>: instance’s class is predicted incorrectly</a:t>
            </a:r>
          </a:p>
          <a:p>
            <a:pPr lvl="1"/>
            <a:r>
              <a:rPr lang="en-US" altLang="zh-CN">
                <a:ea typeface="宋体" charset="-122"/>
              </a:rPr>
              <a:t>Error rate: proportion of errors made over the whole set of instances</a:t>
            </a:r>
          </a:p>
          <a:p>
            <a:r>
              <a:rPr lang="en-US" altLang="zh-CN" i="1">
                <a:ea typeface="宋体" charset="-122"/>
              </a:rPr>
              <a:t>Training set error rate: </a:t>
            </a:r>
            <a:r>
              <a:rPr lang="en-US" altLang="zh-CN">
                <a:ea typeface="宋体" charset="-122"/>
              </a:rPr>
              <a:t>is way too optimistic!  </a:t>
            </a:r>
          </a:p>
          <a:p>
            <a:pPr lvl="1"/>
            <a:r>
              <a:rPr lang="en-US" altLang="zh-CN">
                <a:ea typeface="宋体" charset="-122"/>
              </a:rPr>
              <a:t>you can find patterns even in random data</a:t>
            </a:r>
          </a:p>
        </p:txBody>
      </p:sp>
    </p:spTree>
    <p:extLst>
      <p:ext uri="{BB962C8B-B14F-4D97-AF65-F5344CB8AC3E}">
        <p14:creationId xmlns:p14="http://schemas.microsoft.com/office/powerpoint/2010/main" val="33759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Precision</a:t>
                </a:r>
              </a:p>
              <a:p>
                <a:pPr lvl="1"/>
                <a:r>
                  <a:rPr lang="en-US" sz="2400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Recall</a:t>
                </a:r>
              </a:p>
              <a:p>
                <a:pPr lvl="1"/>
                <a:r>
                  <a:rPr lang="en-US" sz="2400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422672"/>
                  </p:ext>
                </p:extLst>
              </p:nvPr>
            </p:nvGraphicFramePr>
            <p:xfrm>
              <a:off x="1972816" y="4814645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422672"/>
                  </p:ext>
                </p:extLst>
              </p:nvPr>
            </p:nvGraphicFramePr>
            <p:xfrm>
              <a:off x="1972816" y="4814645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7231" t="-1639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77231" t="-163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0" t="-103333" r="-26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0" t="-200000" r="-26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4788024" y="6009382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07704" y="6034982"/>
            <a:ext cx="2168944" cy="615490"/>
            <a:chOff x="4716016" y="5918400"/>
            <a:chExt cx="216894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796136" y="5918400"/>
                  <a:ext cx="1088824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5918400"/>
                  <a:ext cx="1088824" cy="6154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4716016" y="602609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Precision=</a:t>
              </a:r>
              <a:endParaRPr lang="en-US" sz="20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65856" y="4307434"/>
            <a:ext cx="2283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Confusion Matrix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5941" y="542856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Predicted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30375" y="446338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7567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56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</p:spTree>
    <p:extLst>
      <p:ext uri="{BB962C8B-B14F-4D97-AF65-F5344CB8AC3E}">
        <p14:creationId xmlns:p14="http://schemas.microsoft.com/office/powerpoint/2010/main" val="7079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3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63068"/>
              </p:ext>
            </p:extLst>
          </p:nvPr>
        </p:nvGraphicFramePr>
        <p:xfrm>
          <a:off x="5148064" y="5373216"/>
          <a:ext cx="254770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853"/>
                <a:gridCol w="1273853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Harmonic 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Average</a:t>
                      </a:r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Exercise: </a:t>
            </a:r>
            <a:r>
              <a:rPr lang="en-US" altLang="zh-CN" dirty="0"/>
              <a:t>Spam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Suppose you are working on a spam detection system. You formulated the problem as a classification task </a:t>
            </a:r>
            <a:r>
              <a:rPr lang="en-US" altLang="zh-CN" b="1" dirty="0"/>
              <a:t>where “Spam” is the positive class and “not Spam” is the negative class</a:t>
            </a:r>
            <a:r>
              <a:rPr lang="en-US" altLang="zh-CN" dirty="0"/>
              <a:t>. Your training set contains m = 1000 emails, 99% of these are non-Spam and 1% are spam.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(a) What accuracy has a classifier that always predicts “not Spam</a:t>
            </a:r>
            <a:r>
              <a:rPr lang="en-US" altLang="zh-CN" dirty="0" smtClean="0"/>
              <a:t>”? </a:t>
            </a:r>
          </a:p>
          <a:p>
            <a:r>
              <a:rPr lang="en-US" altLang="zh-CN" dirty="0"/>
              <a:t>(b) </a:t>
            </a:r>
            <a:r>
              <a:rPr lang="en-US" altLang="zh-CN" dirty="0" smtClean="0"/>
              <a:t>What </a:t>
            </a:r>
            <a:r>
              <a:rPr lang="en-US" altLang="zh-CN" dirty="0"/>
              <a:t>is the recall of the always non-Spam classifier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(c) </a:t>
            </a:r>
            <a:r>
              <a:rPr lang="en-US" altLang="zh-CN" dirty="0"/>
              <a:t>What is the </a:t>
            </a:r>
            <a:r>
              <a:rPr lang="en-US" altLang="zh-CN" dirty="0" smtClean="0"/>
              <a:t>precision of </a:t>
            </a:r>
            <a:r>
              <a:rPr lang="en-US" altLang="zh-CN" dirty="0"/>
              <a:t>the always non-Spam classifier?</a:t>
            </a:r>
            <a:endParaRPr lang="zh-CN" altLang="en-US" dirty="0"/>
          </a:p>
          <a:p>
            <a:endParaRPr lang="zh-CN" alt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840" y="39644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2400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1673" y="53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1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Precision-Recall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Usually for parameterized models, it controls the precision/recall tradeoff</a:t>
            </a:r>
          </a:p>
          <a:p>
            <a:endParaRPr lang="zh-CN" altLang="en-US" dirty="0"/>
          </a:p>
        </p:txBody>
      </p:sp>
      <p:sp>
        <p:nvSpPr>
          <p:cNvPr id="4" name="AutoShape 2" descr="https://img-blog.csdn.net/20170109135605824?watermark/2/text/aHR0cDovL2Jsb2cuY3Nkbi5uZXQvbG9naW5fc29uYXRh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5" r="49240"/>
          <a:stretch/>
        </p:blipFill>
        <p:spPr>
          <a:xfrm>
            <a:off x="1403649" y="2628902"/>
            <a:ext cx="5616623" cy="40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ROC</a:t>
            </a:r>
            <a:r>
              <a:rPr lang="en-US" altLang="zh-CN" sz="2400" dirty="0" smtClean="0"/>
              <a:t> curve plots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TPR</a:t>
            </a:r>
            <a:r>
              <a:rPr lang="en-US" altLang="zh-CN" sz="2400" dirty="0" smtClean="0"/>
              <a:t> (on the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y</a:t>
            </a:r>
            <a:r>
              <a:rPr lang="en-US" altLang="zh-CN" sz="2400" dirty="0" smtClean="0"/>
              <a:t>-axis) against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FPR</a:t>
            </a:r>
            <a:r>
              <a:rPr lang="en-US" altLang="zh-CN" sz="2400" dirty="0" smtClean="0"/>
              <a:t> (on the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x</a:t>
            </a:r>
            <a:r>
              <a:rPr lang="en-US" altLang="zh-CN" sz="2400" dirty="0" smtClean="0"/>
              <a:t>-axis)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484474"/>
                  </p:ext>
                </p:extLst>
              </p:nvPr>
            </p:nvGraphicFramePr>
            <p:xfrm>
              <a:off x="2131319" y="558924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484474"/>
                  </p:ext>
                </p:extLst>
              </p:nvPr>
            </p:nvGraphicFramePr>
            <p:xfrm>
              <a:off x="2131319" y="558924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7231" t="-1639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231" t="-163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103333" r="-26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200000" r="-26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矩形 10"/>
          <p:cNvSpPr/>
          <p:nvPr/>
        </p:nvSpPr>
        <p:spPr>
          <a:xfrm>
            <a:off x="924359" y="5082029"/>
            <a:ext cx="228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Confusion Matrix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934444" y="620315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Predicted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88878" y="523797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63206"/>
              </p:ext>
            </p:extLst>
          </p:nvPr>
        </p:nvGraphicFramePr>
        <p:xfrm>
          <a:off x="264516" y="2924944"/>
          <a:ext cx="198120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5" imgW="1015920" imgH="393480" progId="Equation.3">
                  <p:embed/>
                </p:oleObj>
              </mc:Choice>
              <mc:Fallback>
                <p:oleObj name="Equation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16" y="2924944"/>
                        <a:ext cx="1981201" cy="76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45486"/>
              </p:ext>
            </p:extLst>
          </p:nvPr>
        </p:nvGraphicFramePr>
        <p:xfrm>
          <a:off x="2977918" y="2934216"/>
          <a:ext cx="1911211" cy="7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7" imgW="1041120" imgH="393480" progId="Equation.3">
                  <p:embed/>
                </p:oleObj>
              </mc:Choice>
              <mc:Fallback>
                <p:oleObj name="Equation" r:id="rId7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918" y="2934216"/>
                        <a:ext cx="1911211" cy="722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3767755"/>
            <a:ext cx="214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 smtClean="0"/>
              <a:t> predicted </a:t>
            </a:r>
            <a:r>
              <a:rPr lang="en-US" dirty="0" smtClean="0">
                <a:solidFill>
                  <a:srgbClr val="0070C0"/>
                </a:solidFill>
              </a:rPr>
              <a:t>correctly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772" y="3738157"/>
            <a:ext cx="2101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negative instances </a:t>
            </a:r>
            <a:r>
              <a:rPr lang="en-US" dirty="0" smtClean="0"/>
              <a:t>predicted </a:t>
            </a:r>
            <a:r>
              <a:rPr lang="en-US" dirty="0" smtClean="0">
                <a:solidFill>
                  <a:srgbClr val="0070C0"/>
                </a:solidFill>
              </a:rPr>
              <a:t>incorrectly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62673" y="2283337"/>
            <a:ext cx="3060312" cy="2771725"/>
            <a:chOff x="4390197" y="2520867"/>
            <a:chExt cx="4202191" cy="4146549"/>
          </a:xfrm>
        </p:grpSpPr>
        <p:grpSp>
          <p:nvGrpSpPr>
            <p:cNvPr id="15" name="组合 14"/>
            <p:cNvGrpSpPr/>
            <p:nvPr/>
          </p:nvGrpSpPr>
          <p:grpSpPr>
            <a:xfrm>
              <a:off x="4445837" y="2520867"/>
              <a:ext cx="4146551" cy="4146549"/>
              <a:chOff x="4445837" y="2520867"/>
              <a:chExt cx="4146551" cy="4146549"/>
            </a:xfrm>
          </p:grpSpPr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3069" r="6557"/>
              <a:stretch>
                <a:fillRect/>
              </a:stretch>
            </p:blipFill>
            <p:spPr bwMode="auto">
              <a:xfrm>
                <a:off x="4445837" y="2520867"/>
                <a:ext cx="4146551" cy="4146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754" y="6362870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92251" y="4508418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矩形 15"/>
            <p:cNvSpPr/>
            <p:nvPr/>
          </p:nvSpPr>
          <p:spPr>
            <a:xfrm rot="16200000">
              <a:off x="3879096" y="4751916"/>
              <a:ext cx="12992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True Positive Rate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70866" y="6362870"/>
              <a:ext cx="1336713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False Positive Rate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7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790" y="1196752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Performance of a classifier represented as a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altLang="zh-CN" sz="2400" dirty="0" smtClean="0"/>
              <a:t> on the </a:t>
            </a:r>
            <a:r>
              <a:rPr lang="en-US" altLang="zh-CN" sz="2400" b="1" dirty="0" smtClean="0"/>
              <a:t>ROC</a:t>
            </a:r>
            <a:r>
              <a:rPr lang="en-US" altLang="zh-CN" sz="2400" dirty="0" smtClean="0"/>
              <a:t> curve.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Changing some </a:t>
            </a:r>
            <a:r>
              <a:rPr lang="en-US" altLang="zh-CN" sz="2400" dirty="0" smtClean="0">
                <a:solidFill>
                  <a:srgbClr val="0070C0"/>
                </a:solidFill>
              </a:rPr>
              <a:t>parameter</a:t>
            </a:r>
            <a:r>
              <a:rPr lang="en-US" altLang="zh-CN" sz="2400" dirty="0" smtClean="0"/>
              <a:t> of the algorithm,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sample </a:t>
            </a:r>
            <a:r>
              <a:rPr lang="en-US" altLang="zh-CN" sz="2400" dirty="0" smtClean="0"/>
              <a:t>distribution or </a:t>
            </a:r>
            <a:r>
              <a:rPr lang="en-US" altLang="zh-CN" sz="2400" dirty="0" smtClean="0">
                <a:solidFill>
                  <a:srgbClr val="0070C0"/>
                </a:solidFill>
              </a:rPr>
              <a:t>cost matrix </a:t>
            </a:r>
            <a:r>
              <a:rPr lang="en-US" altLang="zh-CN" sz="2400" dirty="0" smtClean="0"/>
              <a:t>changes the location of the point.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739722"/>
                  </p:ext>
                </p:extLst>
              </p:nvPr>
            </p:nvGraphicFramePr>
            <p:xfrm>
              <a:off x="2131319" y="558924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739722"/>
                  </p:ext>
                </p:extLst>
              </p:nvPr>
            </p:nvGraphicFramePr>
            <p:xfrm>
              <a:off x="2131319" y="558924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7231" t="-1639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231" t="-163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103333" r="-26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200000" r="-26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矩形 10"/>
          <p:cNvSpPr/>
          <p:nvPr/>
        </p:nvSpPr>
        <p:spPr>
          <a:xfrm>
            <a:off x="924359" y="5082029"/>
            <a:ext cx="228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Confusion Matrix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934444" y="620315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Predicted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32590" y="513243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15020"/>
              </p:ext>
            </p:extLst>
          </p:nvPr>
        </p:nvGraphicFramePr>
        <p:xfrm>
          <a:off x="264516" y="2924944"/>
          <a:ext cx="198120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5" imgW="1015920" imgH="393480" progId="Equation.3">
                  <p:embed/>
                </p:oleObj>
              </mc:Choice>
              <mc:Fallback>
                <p:oleObj name="Equation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16" y="2924944"/>
                        <a:ext cx="1981201" cy="76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69822"/>
              </p:ext>
            </p:extLst>
          </p:nvPr>
        </p:nvGraphicFramePr>
        <p:xfrm>
          <a:off x="2977918" y="2934216"/>
          <a:ext cx="1911211" cy="7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Equation" r:id="rId7" imgW="1041120" imgH="393480" progId="Equation.3">
                  <p:embed/>
                </p:oleObj>
              </mc:Choice>
              <mc:Fallback>
                <p:oleObj name="Equation" r:id="rId7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918" y="2934216"/>
                        <a:ext cx="1911211" cy="722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3692660"/>
            <a:ext cx="214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 smtClean="0"/>
              <a:t> predicted </a:t>
            </a:r>
            <a:r>
              <a:rPr lang="en-US" dirty="0" smtClean="0">
                <a:solidFill>
                  <a:srgbClr val="0070C0"/>
                </a:solidFill>
              </a:rPr>
              <a:t>correctly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772" y="3738157"/>
            <a:ext cx="2101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negative instances </a:t>
            </a:r>
            <a:r>
              <a:rPr lang="en-US" dirty="0" smtClean="0"/>
              <a:t>predicted </a:t>
            </a:r>
            <a:r>
              <a:rPr lang="en-US" dirty="0" smtClean="0">
                <a:solidFill>
                  <a:srgbClr val="0070C0"/>
                </a:solidFill>
              </a:rPr>
              <a:t>incorrectly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58459" y="2708919"/>
            <a:ext cx="3060312" cy="2771725"/>
            <a:chOff x="4390197" y="2520867"/>
            <a:chExt cx="4202191" cy="4146549"/>
          </a:xfrm>
        </p:grpSpPr>
        <p:grpSp>
          <p:nvGrpSpPr>
            <p:cNvPr id="29" name="组合 28"/>
            <p:cNvGrpSpPr/>
            <p:nvPr/>
          </p:nvGrpSpPr>
          <p:grpSpPr>
            <a:xfrm>
              <a:off x="4445837" y="2520867"/>
              <a:ext cx="4146551" cy="4146549"/>
              <a:chOff x="4445837" y="2520867"/>
              <a:chExt cx="4146551" cy="4146549"/>
            </a:xfrm>
          </p:grpSpPr>
          <p:pic>
            <p:nvPicPr>
              <p:cNvPr id="32" name="Picture 6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3069" r="6557"/>
              <a:stretch>
                <a:fillRect/>
              </a:stretch>
            </p:blipFill>
            <p:spPr bwMode="auto">
              <a:xfrm>
                <a:off x="4445837" y="2520867"/>
                <a:ext cx="4146551" cy="4146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754" y="6362870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92251" y="4508418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矩形 29"/>
            <p:cNvSpPr/>
            <p:nvPr/>
          </p:nvSpPr>
          <p:spPr>
            <a:xfrm rot="16200000">
              <a:off x="3879096" y="4751916"/>
              <a:ext cx="12992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True Positive Rate</a:t>
              </a:r>
              <a:endParaRPr lang="zh-CN" altLang="en-US" sz="1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70866" y="6362870"/>
              <a:ext cx="1336713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False Positive Rate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5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One</a:t>
            </a:r>
            <a:r>
              <a:rPr lang="en-US" altLang="zh-CN" sz="2000" dirty="0" smtClean="0">
                <a:solidFill>
                  <a:schemeClr val="tx1"/>
                </a:solidFill>
              </a:rPr>
              <a:t>-dimensional </a:t>
            </a:r>
            <a:r>
              <a:rPr lang="en-US" altLang="zh-CN" sz="2000" dirty="0" smtClean="0">
                <a:solidFill>
                  <a:schemeClr val="tx1"/>
                </a:solidFill>
              </a:rPr>
              <a:t>data set containing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 classes (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positive</a:t>
            </a:r>
            <a:r>
              <a:rPr lang="en-US" altLang="zh-CN" sz="2000" dirty="0" smtClean="0">
                <a:solidFill>
                  <a:schemeClr val="tx1"/>
                </a:solidFill>
              </a:rPr>
              <a:t> and 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negative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Any </a:t>
            </a:r>
            <a:r>
              <a:rPr lang="en-US" altLang="zh-CN" sz="2000" dirty="0" smtClean="0">
                <a:solidFill>
                  <a:schemeClr val="tx1"/>
                </a:solidFill>
              </a:rPr>
              <a:t>points located at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x &gt; t </a:t>
            </a:r>
            <a:r>
              <a:rPr lang="en-US" altLang="zh-CN" sz="2000" dirty="0" smtClean="0">
                <a:solidFill>
                  <a:schemeClr val="tx1"/>
                </a:solidFill>
              </a:rPr>
              <a:t>is classified as 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positive</a:t>
            </a:r>
          </a:p>
          <a:p>
            <a:endParaRPr lang="zh-CN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4286" r="5714"/>
          <a:stretch>
            <a:fillRect/>
          </a:stretch>
        </p:blipFill>
        <p:spPr bwMode="auto">
          <a:xfrm>
            <a:off x="-6406" y="249555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273675" y="4267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20087" y="6014956"/>
            <a:ext cx="4175126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At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threshold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TPR=0.5, FPR=0.12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00382" y="2520868"/>
            <a:ext cx="4192006" cy="4146550"/>
            <a:chOff x="4400382" y="2520868"/>
            <a:chExt cx="4192006" cy="4146550"/>
          </a:xfrm>
        </p:grpSpPr>
        <p:grpSp>
          <p:nvGrpSpPr>
            <p:cNvPr id="15" name="组合 14"/>
            <p:cNvGrpSpPr/>
            <p:nvPr/>
          </p:nvGrpSpPr>
          <p:grpSpPr>
            <a:xfrm>
              <a:off x="4445837" y="2520868"/>
              <a:ext cx="4146551" cy="4146550"/>
              <a:chOff x="4445837" y="2520868"/>
              <a:chExt cx="4146551" cy="4146550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069" r="6557"/>
              <a:stretch>
                <a:fillRect/>
              </a:stretch>
            </p:blipFill>
            <p:spPr bwMode="auto">
              <a:xfrm>
                <a:off x="4445837" y="2520868"/>
                <a:ext cx="4146551" cy="414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754" y="6362870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92251" y="4508418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/>
            <p:cNvSpPr/>
            <p:nvPr/>
          </p:nvSpPr>
          <p:spPr>
            <a:xfrm rot="16200000">
              <a:off x="3889281" y="4455643"/>
              <a:ext cx="1299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True Positive Rate</a:t>
              </a:r>
              <a:endParaRPr lang="zh-CN" altLang="en-US" sz="1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97595" y="6367279"/>
              <a:ext cx="13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False Positive Rate</a:t>
              </a:r>
              <a:endParaRPr lang="zh-CN" altLang="en-US" sz="1200" dirty="0"/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534612" y="4487781"/>
            <a:ext cx="1752600" cy="1752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Evaluation on “LARGE” data, 1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>
                <a:ea typeface="宋体" charset="-122"/>
              </a:rPr>
              <a:t>If many (thousands) of examples are available, including several hundred examples from each class, then how can we evaluate our classifier method?</a:t>
            </a:r>
          </a:p>
        </p:txBody>
      </p:sp>
    </p:spTree>
    <p:extLst>
      <p:ext uri="{BB962C8B-B14F-4D97-AF65-F5344CB8AC3E}">
        <p14:creationId xmlns:p14="http://schemas.microsoft.com/office/powerpoint/2010/main" val="36969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459206"/>
                  </p:ext>
                </p:extLst>
              </p:nvPr>
            </p:nvGraphicFramePr>
            <p:xfrm>
              <a:off x="2066206" y="4139283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459206"/>
                  </p:ext>
                </p:extLst>
              </p:nvPr>
            </p:nvGraphicFramePr>
            <p:xfrm>
              <a:off x="2066206" y="4139283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7231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231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100000" r="-26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00" t="-200000" r="-26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矩形 10"/>
          <p:cNvSpPr/>
          <p:nvPr/>
        </p:nvSpPr>
        <p:spPr>
          <a:xfrm>
            <a:off x="859246" y="3632072"/>
            <a:ext cx="228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Confusion Matrix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69331" y="475319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Predicted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67477" y="36824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34562"/>
              </p:ext>
            </p:extLst>
          </p:nvPr>
        </p:nvGraphicFramePr>
        <p:xfrm>
          <a:off x="199403" y="1474987"/>
          <a:ext cx="198120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5" imgW="1015920" imgH="393480" progId="Equation.3">
                  <p:embed/>
                </p:oleObj>
              </mc:Choice>
              <mc:Fallback>
                <p:oleObj name="Equation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03" y="1474987"/>
                        <a:ext cx="1981201" cy="767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247832"/>
              </p:ext>
            </p:extLst>
          </p:nvPr>
        </p:nvGraphicFramePr>
        <p:xfrm>
          <a:off x="2912805" y="1484259"/>
          <a:ext cx="1911211" cy="7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7" imgW="1041120" imgH="393480" progId="Equation.3">
                  <p:embed/>
                </p:oleObj>
              </mc:Choice>
              <mc:Fallback>
                <p:oleObj name="Equation" r:id="rId7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805" y="1484259"/>
                        <a:ext cx="1911211" cy="722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6407" y="2242703"/>
            <a:ext cx="214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en-US" dirty="0" smtClean="0"/>
              <a:t> predicted </a:t>
            </a:r>
            <a:r>
              <a:rPr lang="en-US" dirty="0" smtClean="0">
                <a:solidFill>
                  <a:srgbClr val="0070C0"/>
                </a:solidFill>
              </a:rPr>
              <a:t>correctly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2659" y="2288200"/>
            <a:ext cx="2101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 Positive </a:t>
            </a:r>
            <a:r>
              <a:rPr lang="en-US" altLang="zh-CN" dirty="0" smtClean="0"/>
              <a:t>Rate: </a:t>
            </a:r>
            <a:r>
              <a:rPr lang="en-US" dirty="0" smtClean="0"/>
              <a:t>Fraction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negative instances </a:t>
            </a:r>
            <a:r>
              <a:rPr lang="en-US" dirty="0" smtClean="0"/>
              <a:t>predicted </a:t>
            </a:r>
            <a:r>
              <a:rPr lang="en-US" dirty="0" smtClean="0">
                <a:solidFill>
                  <a:srgbClr val="0070C0"/>
                </a:solidFill>
              </a:rPr>
              <a:t>incorrectly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106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b="1" dirty="0" smtClean="0"/>
              <a:t>(TPR,FPR):</a:t>
            </a:r>
          </a:p>
          <a:p>
            <a:r>
              <a:rPr lang="en-US" altLang="zh-CN" dirty="0" smtClean="0"/>
              <a:t>(0,0): declare everything  to be negative class</a:t>
            </a:r>
          </a:p>
          <a:p>
            <a:r>
              <a:rPr lang="en-US" altLang="zh-CN" dirty="0" smtClean="0"/>
              <a:t>(1,1): declare everything  to be positive class</a:t>
            </a:r>
          </a:p>
          <a:p>
            <a:r>
              <a:rPr lang="en-US" altLang="zh-CN" dirty="0" smtClean="0"/>
              <a:t>(1,0): ideal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0" y="5373216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Diagonal 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Random guessing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Below diagonal 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prediction is opposite of the true class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516190" y="1086878"/>
            <a:ext cx="3060312" cy="2771725"/>
            <a:chOff x="4390197" y="2520867"/>
            <a:chExt cx="4202191" cy="4146549"/>
          </a:xfrm>
        </p:grpSpPr>
        <p:grpSp>
          <p:nvGrpSpPr>
            <p:cNvPr id="16" name="组合 15"/>
            <p:cNvGrpSpPr/>
            <p:nvPr/>
          </p:nvGrpSpPr>
          <p:grpSpPr>
            <a:xfrm>
              <a:off x="4445837" y="2520867"/>
              <a:ext cx="4146551" cy="4146549"/>
              <a:chOff x="4445837" y="2520867"/>
              <a:chExt cx="4146551" cy="4146549"/>
            </a:xfrm>
          </p:grpSpPr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3069" r="6557"/>
              <a:stretch>
                <a:fillRect/>
              </a:stretch>
            </p:blipFill>
            <p:spPr bwMode="auto">
              <a:xfrm>
                <a:off x="4445837" y="2520867"/>
                <a:ext cx="4146551" cy="4146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754" y="6362870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92251" y="4508418"/>
                <a:ext cx="885825" cy="171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矩形 16"/>
            <p:cNvSpPr/>
            <p:nvPr/>
          </p:nvSpPr>
          <p:spPr>
            <a:xfrm rot="16200000">
              <a:off x="3879096" y="4751916"/>
              <a:ext cx="12992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True Positive Rate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70866" y="6362870"/>
              <a:ext cx="1336713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False Positive Rate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4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ROC for Model Comparison</a:t>
            </a:r>
          </a:p>
        </p:txBody>
      </p:sp>
      <p:pic>
        <p:nvPicPr>
          <p:cNvPr id="978947" name="Picture 3"/>
          <p:cNvPicPr>
            <a:picLocks noChangeAspect="1" noChangeArrowheads="1"/>
          </p:cNvPicPr>
          <p:nvPr/>
        </p:nvPicPr>
        <p:blipFill>
          <a:blip r:embed="rId3" cstate="print"/>
          <a:srcRect l="5362" r="8220"/>
          <a:stretch>
            <a:fillRect/>
          </a:stretch>
        </p:blipFill>
        <p:spPr bwMode="auto">
          <a:xfrm>
            <a:off x="76200" y="1442803"/>
            <a:ext cx="52578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5410200" y="1447800"/>
            <a:ext cx="3581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>
                <a:solidFill>
                  <a:schemeClr val="tx1"/>
                </a:solidFill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1" dirty="0">
                <a:solidFill>
                  <a:schemeClr val="accent2"/>
                </a:solidFill>
              </a:rPr>
              <a:t>M</a:t>
            </a:r>
            <a:r>
              <a:rPr lang="en-US" sz="2400" b="1" baseline="-25000" dirty="0">
                <a:solidFill>
                  <a:schemeClr val="accent2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1" dirty="0">
                <a:solidFill>
                  <a:schemeClr val="accent2"/>
                </a:solidFill>
              </a:rPr>
              <a:t>M</a:t>
            </a:r>
            <a:r>
              <a:rPr lang="en-US" sz="2400" b="1" baseline="-25000" dirty="0">
                <a:solidFill>
                  <a:schemeClr val="accent2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1000" b="0" dirty="0">
              <a:solidFill>
                <a:schemeClr val="tx1"/>
              </a:solidFill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 dirty="0">
                <a:solidFill>
                  <a:schemeClr val="tx1"/>
                </a:solidFill>
              </a:rPr>
              <a:t>Area Under the ROC </a:t>
            </a:r>
            <a:r>
              <a:rPr lang="en-US" sz="2400" b="0" dirty="0" smtClean="0">
                <a:solidFill>
                  <a:schemeClr val="tx1"/>
                </a:solidFill>
              </a:rPr>
              <a:t>curve (</a:t>
            </a:r>
            <a:r>
              <a:rPr lang="en-US" sz="2400" b="0" dirty="0" smtClean="0">
                <a:solidFill>
                  <a:srgbClr val="FF0000"/>
                </a:solidFill>
              </a:rPr>
              <a:t>AUC</a:t>
            </a:r>
            <a:r>
              <a:rPr lang="en-US" sz="2400" b="0" dirty="0" smtClean="0">
                <a:solidFill>
                  <a:schemeClr val="tx1"/>
                </a:solidFill>
              </a:rPr>
              <a:t>)</a:t>
            </a:r>
            <a:endParaRPr lang="en-US" sz="2400" b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>
                <a:solidFill>
                  <a:schemeClr val="tx1"/>
                </a:solidFill>
              </a:rPr>
              <a:t>Ideal: 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>
                <a:solidFill>
                  <a:schemeClr val="tx1"/>
                </a:solidFill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1800" b="0" dirty="0">
                <a:solidFill>
                  <a:schemeClr val="tx1"/>
                </a:solidFill>
              </a:rPr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20834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 </a:t>
            </a:r>
            <a:r>
              <a:rPr lang="en-US" dirty="0" err="1" smtClean="0"/>
              <a:t>vs</a:t>
            </a:r>
            <a:r>
              <a:rPr lang="en-US" dirty="0" smtClean="0"/>
              <a:t> Precision-Recall curve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8737" y="5726668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the Curve (AUC) as a single number for evaluation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9364"/>
            <a:ext cx="8895810" cy="392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</a:t>
            </a:r>
            <a:r>
              <a:rPr lang="en-US" dirty="0" smtClean="0"/>
              <a:t>(</a:t>
            </a:r>
            <a:r>
              <a:rPr lang="zh-CN" altLang="en-US" dirty="0"/>
              <a:t>列联表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Enjoy Suffering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6275040" cy="4713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享受痛苦？</a:t>
            </a:r>
            <a:endParaRPr lang="en-US" altLang="zh-CN" sz="2800" dirty="0" smtClean="0"/>
          </a:p>
        </p:txBody>
      </p:sp>
      <p:pic>
        <p:nvPicPr>
          <p:cNvPr id="4" name="Picture 2" descr="https://gss2.bdstatic.com/9fo3dSag_xI4khGkpoWK1HF6hhy/baike/c0%3Dbaike80%2C5%2C5%2C80%2C26/sign=519131414b36acaf4ded9eae1db0e675/0824ab18972bd407af84a1857b899e510fb309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92" y="2036332"/>
            <a:ext cx="2374518" cy="316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2348880"/>
            <a:ext cx="61206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今年年初的澳网决赛，是史上历时最长的网球比赛。在这场比赛里，纳达尔历经近六个小时的比赛之后输了。他在比赛以后讲的话非常令人感动。</a:t>
            </a:r>
            <a:r>
              <a:rPr lang="zh-CN" altLang="en-US" sz="2400" b="1" dirty="0"/>
              <a:t>他说：你能在赛场上不断挑战自己身体的极限，这可以说是一个折磨，但是这个折磨是愉快的，这种感觉超越了网球比赛</a:t>
            </a:r>
            <a:r>
              <a:rPr lang="zh-CN" altLang="en-US" sz="2400" dirty="0"/>
              <a:t>。我觉得他说得非常好。做任何事情都应该达到这个境界，只要尽你所能，不管是赢还是输，都会感到非常高兴。</a:t>
            </a:r>
            <a:endParaRPr lang="en-US" altLang="zh-CN" sz="2400" dirty="0"/>
          </a:p>
          <a:p>
            <a:pPr algn="r"/>
            <a:r>
              <a:rPr lang="en-US" altLang="zh-CN" sz="2000" dirty="0"/>
              <a:t>《</a:t>
            </a:r>
            <a:r>
              <a:rPr lang="zh-CN" altLang="en-US" sz="2000" dirty="0"/>
              <a:t>姚期智：科学家与科学之路</a:t>
            </a:r>
            <a:r>
              <a:rPr lang="en-US" altLang="zh-CN" sz="2000" dirty="0"/>
              <a:t>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享受折磨</a:t>
            </a:r>
          </a:p>
        </p:txBody>
      </p:sp>
    </p:spTree>
    <p:extLst>
      <p:ext uri="{BB962C8B-B14F-4D97-AF65-F5344CB8AC3E}">
        <p14:creationId xmlns:p14="http://schemas.microsoft.com/office/powerpoint/2010/main" val="3758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4637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热情与能力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5388"/>
            <a:ext cx="5760640" cy="4524737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effectLst/>
              </a:rPr>
              <a:t>从那一刻起，我好像真的知道我到底有多热爱计算机，又有多热爱编程了</a:t>
            </a:r>
            <a:r>
              <a:rPr lang="zh-CN" altLang="en-US" sz="2400" dirty="0" smtClean="0">
                <a:effectLst/>
              </a:rPr>
              <a:t>。</a:t>
            </a:r>
            <a:endParaRPr lang="en-US" altLang="zh-CN" sz="2400" dirty="0" smtClean="0">
              <a:effectLst/>
            </a:endParaRPr>
          </a:p>
          <a:p>
            <a:r>
              <a:rPr lang="zh-CN" altLang="en-US" sz="2400" dirty="0" smtClean="0">
                <a:effectLst/>
              </a:rPr>
              <a:t>从敲击键盘的那一刻开始，一种归属感油然而生。</a:t>
            </a:r>
            <a:r>
              <a:rPr lang="zh-CN" altLang="en-US" sz="2400" b="1" dirty="0" smtClean="0">
                <a:effectLst/>
              </a:rPr>
              <a:t>丹尼尔</a:t>
            </a:r>
            <a:r>
              <a:rPr lang="en-US" altLang="zh-CN" sz="2400" b="1" dirty="0" smtClean="0">
                <a:effectLst/>
              </a:rPr>
              <a:t>·</a:t>
            </a:r>
            <a:r>
              <a:rPr lang="zh-CN" altLang="en-US" sz="2400" b="1" dirty="0" smtClean="0">
                <a:effectLst/>
              </a:rPr>
              <a:t>科伊尔在</a:t>
            </a:r>
            <a:r>
              <a:rPr lang="en-US" altLang="zh-CN" sz="2400" b="1" dirty="0" smtClean="0">
                <a:effectLst/>
              </a:rPr>
              <a:t>《</a:t>
            </a:r>
            <a:r>
              <a:rPr lang="zh-CN" altLang="en-US" sz="2400" b="1" dirty="0" smtClean="0">
                <a:effectLst/>
              </a:rPr>
              <a:t>一万小时天才理论</a:t>
            </a:r>
            <a:r>
              <a:rPr lang="en-US" altLang="zh-CN" sz="2400" b="1" dirty="0" smtClean="0">
                <a:effectLst/>
              </a:rPr>
              <a:t>》</a:t>
            </a:r>
            <a:r>
              <a:rPr lang="zh-CN" altLang="en-US" sz="2400" b="1" dirty="0" smtClean="0">
                <a:effectLst/>
              </a:rPr>
              <a:t>里说</a:t>
            </a:r>
            <a:r>
              <a:rPr lang="zh-CN" altLang="en-US" sz="2400" dirty="0" smtClean="0">
                <a:effectLst/>
              </a:rPr>
              <a:t>：</a:t>
            </a:r>
            <a:r>
              <a:rPr lang="zh-CN" altLang="en-US" sz="2400" b="1" dirty="0" smtClean="0">
                <a:effectLst/>
              </a:rPr>
              <a:t>“在未来的某些时候，也许已经发生了</a:t>
            </a:r>
            <a:r>
              <a:rPr lang="en-US" altLang="zh-CN" sz="2400" b="1" dirty="0" smtClean="0">
                <a:effectLst/>
              </a:rPr>
              <a:t>——</a:t>
            </a:r>
            <a:r>
              <a:rPr lang="zh-CN" altLang="en-US" sz="2400" b="1" dirty="0" smtClean="0">
                <a:effectLst/>
              </a:rPr>
              <a:t>你会坠入爱河。不是和某个人，而是和某个你自己的想法</a:t>
            </a:r>
            <a:r>
              <a:rPr lang="en-US" altLang="zh-CN" sz="2400" b="1" dirty="0" smtClean="0">
                <a:effectLst/>
              </a:rPr>
              <a:t>——</a:t>
            </a:r>
            <a:r>
              <a:rPr lang="zh-CN" altLang="en-US" sz="2400" b="1" dirty="0" smtClean="0">
                <a:effectLst/>
              </a:rPr>
              <a:t>关于你想成为谁，关于你生来会成为谁。这种爱，这种激情，就是发展才能的原始燃料。”</a:t>
            </a:r>
            <a:r>
              <a:rPr lang="zh-CN" altLang="en-US" sz="2400" dirty="0" smtClean="0">
                <a:effectLst/>
              </a:rPr>
              <a:t>而我在那个时候，找到了我的原始燃料。</a:t>
            </a:r>
          </a:p>
        </p:txBody>
      </p:sp>
      <p:pic>
        <p:nvPicPr>
          <p:cNvPr id="6146" name="Picture 2" descr="https://img3.doubanio.com/lpic/s296155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04801"/>
            <a:ext cx="2427442" cy="35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有哪一句话让你醍醐灌顶？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08787"/>
            <a:ext cx="7111702" cy="4587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    想起</a:t>
            </a:r>
            <a:r>
              <a:rPr lang="zh-CN" altLang="en-US" sz="1800" dirty="0"/>
              <a:t>当年系里本科新生入学典礼，初入清华园，大家都朝气蓬勃、乖巧谨慎。开学典礼简单庄重，从国家部委领导到学校学院领导，讲话一个接着一</a:t>
            </a:r>
            <a:r>
              <a:rPr lang="zh-CN" altLang="en-US" sz="1800" dirty="0" smtClean="0"/>
              <a:t>个，关键词</a:t>
            </a:r>
            <a:r>
              <a:rPr lang="zh-CN" altLang="en-US" sz="1800" dirty="0"/>
              <a:t>无非就是“自强不息、厚德载物”，“饮水思源”，“行胜于言”云云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 smtClean="0"/>
              <a:t>    快</a:t>
            </a:r>
            <a:r>
              <a:rPr lang="zh-CN" altLang="en-US" sz="1800" dirty="0"/>
              <a:t>结束的时候，一个老教授缓缓上台，掌声雷动，显然是领域里顶尖的大牛。老教授言辞切切，回忆着自己在园子里的学生时代，说他成绩一般、翘课贪玩，班上同学如何天赋异禀，努力认真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然后</a:t>
            </a:r>
            <a:r>
              <a:rPr lang="zh-CN" altLang="en-US" sz="1800" dirty="0"/>
              <a:t>他说道现在国内外一些重要的会议都会邀请他发言致辞，中央部委讨论规划和政策也要叫上他，自己不知不觉得就被抬上了这个位子</a:t>
            </a:r>
            <a:r>
              <a:rPr lang="zh-CN" altLang="en-US" sz="1800" dirty="0" smtClean="0"/>
              <a:t>。最后</a:t>
            </a:r>
            <a:r>
              <a:rPr lang="zh-CN" altLang="en-US" sz="1800" dirty="0"/>
              <a:t>他就问现场的新生，“为什么一个学术能力不算突出的人，却仍然能登上学科的顶端，获得所谓的‘成功’，这‘成功’的秘诀是什么？</a:t>
            </a:r>
            <a:r>
              <a:rPr lang="zh-CN" altLang="en-US" sz="1800" dirty="0" smtClean="0"/>
              <a:t>”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 smtClean="0"/>
              <a:t>    为什么呢？</a:t>
            </a:r>
          </a:p>
          <a:p>
            <a:pPr marL="0" indent="0">
              <a:buNone/>
            </a:pPr>
            <a:r>
              <a:rPr lang="zh-CN" altLang="en-US" sz="1800" dirty="0" smtClean="0"/>
              <a:t>    然后大家在下面都不以为然的嘀咕这：“情商高吧，机遇好吧</a:t>
            </a:r>
            <a:r>
              <a:rPr lang="en-US" altLang="zh-CN" sz="1800" dirty="0" smtClean="0"/>
              <a:t>……”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69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为祖国健康工作五十年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825625"/>
            <a:ext cx="7272808" cy="4351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然后老教授顿了一下说道：</a:t>
            </a:r>
            <a:r>
              <a:rPr lang="zh-CN" altLang="en-US" sz="2800" b="1" dirty="0" smtClean="0"/>
              <a:t>“因为，我比同龄的学者都活的长！”</a:t>
            </a:r>
            <a:r>
              <a:rPr lang="zh-CN" altLang="en-US" sz="2800" dirty="0" smtClean="0"/>
              <a:t>最后他就劝大家不要光顾着读书，要注意身体，多多运动。</a:t>
            </a:r>
          </a:p>
          <a:p>
            <a:pPr marL="0" indent="0">
              <a:buNone/>
            </a:pPr>
            <a:r>
              <a:rPr lang="zh-CN" altLang="en-US" sz="2800" dirty="0" smtClean="0"/>
              <a:t>这么多年过去了，接触越多各领域金字塔顶端的那批大牛，愈发觉得这句话说得可真是太对了。于是每当想起这句话，我都会放下手中的活儿，出去吃吃喝喝溜达一圈。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1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Evaluation on “LARGE” data, 2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 simple evaluation is sufficient</a:t>
            </a:r>
          </a:p>
          <a:p>
            <a:pPr lvl="1"/>
            <a:r>
              <a:rPr lang="en-US" altLang="zh-CN" dirty="0">
                <a:ea typeface="宋体" charset="-122"/>
              </a:rPr>
              <a:t>Randomly split data into training and test sets (usually 2/3 for train, 1/3 for test)</a:t>
            </a:r>
          </a:p>
          <a:p>
            <a:r>
              <a:rPr lang="en-US" altLang="zh-TW" dirty="0">
                <a:ea typeface="新細明體" charset="-120"/>
              </a:rPr>
              <a:t>Build a classifier using the </a:t>
            </a:r>
            <a:r>
              <a:rPr lang="en-US" altLang="zh-TW" i="1" dirty="0" smtClean="0">
                <a:ea typeface="新細明體" charset="-120"/>
              </a:rPr>
              <a:t>train</a:t>
            </a:r>
            <a:r>
              <a:rPr lang="en-US" altLang="zh-CN" i="1" dirty="0" smtClean="0">
                <a:ea typeface="新細明體" charset="-120"/>
              </a:rPr>
              <a:t>ing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set and evaluate it using the </a:t>
            </a:r>
            <a:r>
              <a:rPr lang="en-US" altLang="zh-TW" i="1" dirty="0">
                <a:ea typeface="新細明體" charset="-120"/>
              </a:rPr>
              <a:t>test</a:t>
            </a:r>
            <a:r>
              <a:rPr lang="en-US" altLang="zh-TW" dirty="0">
                <a:ea typeface="新細明體" charset="-120"/>
              </a:rPr>
              <a:t> set. </a:t>
            </a:r>
            <a:endParaRPr lang="en-US" altLang="zh-TW" i="1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96850"/>
            <a:ext cx="7924800" cy="8001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917575"/>
            <a:r>
              <a:rPr lang="en-US" altLang="zh-CN" sz="3600">
                <a:ea typeface="宋体" charset="-122"/>
              </a:rPr>
              <a:t>Classification Step 1: </a:t>
            </a:r>
            <a:br>
              <a:rPr lang="en-US" altLang="zh-CN" sz="3600">
                <a:ea typeface="宋体" charset="-122"/>
              </a:rPr>
            </a:br>
            <a:r>
              <a:rPr lang="en-US" altLang="zh-CN" sz="3600">
                <a:ea typeface="宋体" charset="-122"/>
              </a:rPr>
              <a:t>Split data into train and test sets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905000" y="14478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Results Known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2127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2120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2120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2120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2120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2120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2120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2120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 flipV="1">
            <a:off x="3092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3051175" y="20066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3051175" y="21590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3074988" y="23241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3074988" y="24765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3051175" y="26289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2105025" y="112236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THE PAST</a:t>
            </a:r>
          </a:p>
        </p:txBody>
      </p:sp>
      <p:grpSp>
        <p:nvGrpSpPr>
          <p:cNvPr id="265235" name="Group 19"/>
          <p:cNvGrpSpPr>
            <a:grpSpLocks/>
          </p:cNvGrpSpPr>
          <p:nvPr/>
        </p:nvGrpSpPr>
        <p:grpSpPr bwMode="auto">
          <a:xfrm>
            <a:off x="515938" y="2008188"/>
            <a:ext cx="1160462" cy="1346200"/>
            <a:chOff x="325" y="1265"/>
            <a:chExt cx="731" cy="848"/>
          </a:xfrm>
        </p:grpSpPr>
        <p:sp>
          <p:nvSpPr>
            <p:cNvPr id="265236" name="Oval 20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37" name="Oval 21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38" name="Oval 22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39" name="Line 23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Data</a:t>
              </a:r>
            </a:p>
          </p:txBody>
        </p:sp>
        <p:sp>
          <p:nvSpPr>
            <p:cNvPr id="265241" name="Line 25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42" name="Line 26"/>
          <p:cNvSpPr>
            <a:spLocks noChangeShapeType="1"/>
          </p:cNvSpPr>
          <p:nvPr/>
        </p:nvSpPr>
        <p:spPr bwMode="auto">
          <a:xfrm flipV="1">
            <a:off x="1676400" y="2727325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579938" y="20685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FF5008"/>
                </a:solidFill>
                <a:latin typeface="Arial" charset="0"/>
                <a:ea typeface="宋体" charset="-122"/>
              </a:rPr>
              <a:t>Training set</a:t>
            </a:r>
          </a:p>
        </p:txBody>
      </p:sp>
      <p:grpSp>
        <p:nvGrpSpPr>
          <p:cNvPr id="265244" name="Group 28"/>
          <p:cNvGrpSpPr>
            <a:grpSpLocks/>
          </p:cNvGrpSpPr>
          <p:nvPr/>
        </p:nvGrpSpPr>
        <p:grpSpPr bwMode="auto">
          <a:xfrm>
            <a:off x="4032250" y="2068513"/>
            <a:ext cx="533400" cy="444500"/>
            <a:chOff x="2540" y="1303"/>
            <a:chExt cx="336" cy="280"/>
          </a:xfrm>
        </p:grpSpPr>
        <p:sp>
          <p:nvSpPr>
            <p:cNvPr id="265245" name="Rectangle 29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6" name="Line 30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7" name="Line 31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8" name="Line 32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9" name="Line 33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50" name="Line 34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51" name="Line 35"/>
          <p:cNvSpPr>
            <a:spLocks noChangeShapeType="1"/>
          </p:cNvSpPr>
          <p:nvPr/>
        </p:nvSpPr>
        <p:spPr bwMode="auto">
          <a:xfrm>
            <a:off x="3398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52" name="Rectangle 36"/>
          <p:cNvSpPr>
            <a:spLocks noChangeArrowheads="1"/>
          </p:cNvSpPr>
          <p:nvPr/>
        </p:nvSpPr>
        <p:spPr bwMode="auto">
          <a:xfrm>
            <a:off x="2057400" y="46482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60C900"/>
                </a:solidFill>
                <a:latin typeface="Arial" charset="0"/>
                <a:ea typeface="宋体" charset="-122"/>
              </a:rPr>
              <a:t>Testing set</a:t>
            </a:r>
          </a:p>
        </p:txBody>
      </p:sp>
      <p:grpSp>
        <p:nvGrpSpPr>
          <p:cNvPr id="265253" name="Group 37"/>
          <p:cNvGrpSpPr>
            <a:grpSpLocks/>
          </p:cNvGrpSpPr>
          <p:nvPr/>
        </p:nvGrpSpPr>
        <p:grpSpPr bwMode="auto">
          <a:xfrm>
            <a:off x="2438400" y="4267200"/>
            <a:ext cx="533400" cy="266700"/>
            <a:chOff x="1812" y="2352"/>
            <a:chExt cx="336" cy="168"/>
          </a:xfrm>
        </p:grpSpPr>
        <p:sp>
          <p:nvSpPr>
            <p:cNvPr id="265254" name="Rectangle 38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55" name="Line 39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56" name="Line 40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57" name="Line 41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5258" name="Line 42"/>
          <p:cNvSpPr>
            <a:spLocks noChangeShapeType="1"/>
          </p:cNvSpPr>
          <p:nvPr/>
        </p:nvSpPr>
        <p:spPr bwMode="auto">
          <a:xfrm>
            <a:off x="2667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96850"/>
            <a:ext cx="7924800" cy="8001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917575"/>
            <a:r>
              <a:rPr lang="en-US" altLang="zh-CN" sz="3600">
                <a:ea typeface="宋体" charset="-122"/>
              </a:rPr>
              <a:t>Classification Step 2: </a:t>
            </a:r>
            <a:br>
              <a:rPr lang="en-US" altLang="zh-CN" sz="3600">
                <a:ea typeface="宋体" charset="-122"/>
              </a:rPr>
            </a:br>
            <a:r>
              <a:rPr lang="en-US" altLang="zh-CN" sz="3600">
                <a:ea typeface="宋体" charset="-122"/>
              </a:rPr>
              <a:t>Build a model on a training set</a:t>
            </a:r>
          </a:p>
        </p:txBody>
      </p:sp>
      <p:grpSp>
        <p:nvGrpSpPr>
          <p:cNvPr id="267267" name="Group 3"/>
          <p:cNvGrpSpPr>
            <a:grpSpLocks/>
          </p:cNvGrpSpPr>
          <p:nvPr/>
        </p:nvGrpSpPr>
        <p:grpSpPr bwMode="auto">
          <a:xfrm>
            <a:off x="4572000" y="2068513"/>
            <a:ext cx="1385888" cy="823912"/>
            <a:chOff x="2880" y="1303"/>
            <a:chExt cx="873" cy="519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2885" y="1303"/>
              <a:ext cx="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>
                  <a:solidFill>
                    <a:srgbClr val="FF5008"/>
                  </a:solidFill>
                  <a:latin typeface="Arial" charset="0"/>
                  <a:ea typeface="宋体" charset="-122"/>
                </a:rPr>
                <a:t>Training set</a:t>
              </a:r>
            </a:p>
          </p:txBody>
        </p:sp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2880" y="159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zh-CN" sz="1800">
                <a:solidFill>
                  <a:srgbClr val="60C900"/>
                </a:solidFill>
                <a:latin typeface="Arial" charset="0"/>
              </a:endParaRPr>
            </a:p>
          </p:txBody>
        </p:sp>
      </p:grp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38138" y="41894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905000" y="14478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Results Known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2127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3" name="Line 9"/>
          <p:cNvSpPr>
            <a:spLocks noChangeShapeType="1"/>
          </p:cNvSpPr>
          <p:nvPr/>
        </p:nvSpPr>
        <p:spPr bwMode="auto">
          <a:xfrm>
            <a:off x="2120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4" name="Line 10"/>
          <p:cNvSpPr>
            <a:spLocks noChangeShapeType="1"/>
          </p:cNvSpPr>
          <p:nvPr/>
        </p:nvSpPr>
        <p:spPr bwMode="auto">
          <a:xfrm>
            <a:off x="2120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120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2120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>
            <a:off x="2120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2120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2120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 flipV="1">
            <a:off x="3092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51175" y="20066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3051175" y="21590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7283" name="Rectangle 19"/>
          <p:cNvSpPr>
            <a:spLocks noChangeArrowheads="1"/>
          </p:cNvSpPr>
          <p:nvPr/>
        </p:nvSpPr>
        <p:spPr bwMode="auto">
          <a:xfrm>
            <a:off x="3074988" y="23241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7284" name="Rectangle 20"/>
          <p:cNvSpPr>
            <a:spLocks noChangeArrowheads="1"/>
          </p:cNvSpPr>
          <p:nvPr/>
        </p:nvSpPr>
        <p:spPr bwMode="auto">
          <a:xfrm>
            <a:off x="3074988" y="24765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7285" name="Rectangle 21"/>
          <p:cNvSpPr>
            <a:spLocks noChangeArrowheads="1"/>
          </p:cNvSpPr>
          <p:nvPr/>
        </p:nvSpPr>
        <p:spPr bwMode="auto">
          <a:xfrm>
            <a:off x="3051175" y="26289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7286" name="Rectangle 22"/>
          <p:cNvSpPr>
            <a:spLocks noChangeArrowheads="1"/>
          </p:cNvSpPr>
          <p:nvPr/>
        </p:nvSpPr>
        <p:spPr bwMode="auto">
          <a:xfrm>
            <a:off x="2105025" y="112236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THE PAST</a:t>
            </a:r>
          </a:p>
        </p:txBody>
      </p:sp>
      <p:grpSp>
        <p:nvGrpSpPr>
          <p:cNvPr id="267287" name="Group 23"/>
          <p:cNvGrpSpPr>
            <a:grpSpLocks/>
          </p:cNvGrpSpPr>
          <p:nvPr/>
        </p:nvGrpSpPr>
        <p:grpSpPr bwMode="auto">
          <a:xfrm>
            <a:off x="4032250" y="2068513"/>
            <a:ext cx="533400" cy="444500"/>
            <a:chOff x="2540" y="1303"/>
            <a:chExt cx="336" cy="280"/>
          </a:xfrm>
        </p:grpSpPr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9" name="Line 25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2" name="Line 28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294" name="Group 30"/>
          <p:cNvGrpSpPr>
            <a:grpSpLocks/>
          </p:cNvGrpSpPr>
          <p:nvPr/>
        </p:nvGrpSpPr>
        <p:grpSpPr bwMode="auto">
          <a:xfrm>
            <a:off x="515938" y="2008188"/>
            <a:ext cx="1160462" cy="1346200"/>
            <a:chOff x="325" y="1265"/>
            <a:chExt cx="731" cy="848"/>
          </a:xfrm>
        </p:grpSpPr>
        <p:sp>
          <p:nvSpPr>
            <p:cNvPr id="267295" name="Oval 31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6" name="Oval 32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7" name="Oval 33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8" name="Line 34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9" name="Rectangle 35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Data</a:t>
              </a:r>
            </a:p>
          </p:txBody>
        </p:sp>
        <p:sp>
          <p:nvSpPr>
            <p:cNvPr id="267300" name="Line 36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7301" name="Line 37"/>
          <p:cNvSpPr>
            <a:spLocks noChangeShapeType="1"/>
          </p:cNvSpPr>
          <p:nvPr/>
        </p:nvSpPr>
        <p:spPr bwMode="auto">
          <a:xfrm flipV="1">
            <a:off x="1676400" y="2727325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2" name="Line 38"/>
          <p:cNvSpPr>
            <a:spLocks noChangeShapeType="1"/>
          </p:cNvSpPr>
          <p:nvPr/>
        </p:nvSpPr>
        <p:spPr bwMode="auto">
          <a:xfrm>
            <a:off x="3398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3" name="Rectangle 39"/>
          <p:cNvSpPr>
            <a:spLocks noChangeArrowheads="1"/>
          </p:cNvSpPr>
          <p:nvPr/>
        </p:nvSpPr>
        <p:spPr bwMode="auto">
          <a:xfrm>
            <a:off x="3683000" y="3454400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3794125" y="3429000"/>
            <a:ext cx="181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ea typeface="宋体" charset="-122"/>
              </a:rPr>
              <a:t>Model Builder</a:t>
            </a:r>
          </a:p>
        </p:txBody>
      </p:sp>
      <p:sp>
        <p:nvSpPr>
          <p:cNvPr id="267305" name="Line 41"/>
          <p:cNvSpPr>
            <a:spLocks noChangeShapeType="1"/>
          </p:cNvSpPr>
          <p:nvPr/>
        </p:nvSpPr>
        <p:spPr bwMode="auto">
          <a:xfrm flipH="1">
            <a:off x="43434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06" name="Rectangle 42"/>
          <p:cNvSpPr>
            <a:spLocks noChangeArrowheads="1"/>
          </p:cNvSpPr>
          <p:nvPr/>
        </p:nvSpPr>
        <p:spPr bwMode="auto">
          <a:xfrm>
            <a:off x="2057400" y="46482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60C900"/>
                </a:solidFill>
                <a:latin typeface="Arial" charset="0"/>
                <a:ea typeface="宋体" charset="-122"/>
              </a:rPr>
              <a:t>Testing set</a:t>
            </a:r>
          </a:p>
        </p:txBody>
      </p:sp>
      <p:grpSp>
        <p:nvGrpSpPr>
          <p:cNvPr id="267313" name="Group 49"/>
          <p:cNvGrpSpPr>
            <a:grpSpLocks/>
          </p:cNvGrpSpPr>
          <p:nvPr/>
        </p:nvGrpSpPr>
        <p:grpSpPr bwMode="auto">
          <a:xfrm>
            <a:off x="2438400" y="3429000"/>
            <a:ext cx="533400" cy="1104900"/>
            <a:chOff x="1632" y="2256"/>
            <a:chExt cx="336" cy="696"/>
          </a:xfrm>
        </p:grpSpPr>
        <p:grpSp>
          <p:nvGrpSpPr>
            <p:cNvPr id="267307" name="Group 43"/>
            <p:cNvGrpSpPr>
              <a:grpSpLocks/>
            </p:cNvGrpSpPr>
            <p:nvPr/>
          </p:nvGrpSpPr>
          <p:grpSpPr bwMode="auto">
            <a:xfrm>
              <a:off x="1632" y="2784"/>
              <a:ext cx="336" cy="168"/>
              <a:chOff x="1812" y="2352"/>
              <a:chExt cx="336" cy="168"/>
            </a:xfrm>
          </p:grpSpPr>
          <p:sp>
            <p:nvSpPr>
              <p:cNvPr id="267308" name="Rectangle 44"/>
              <p:cNvSpPr>
                <a:spLocks noChangeArrowheads="1"/>
              </p:cNvSpPr>
              <p:nvPr/>
            </p:nvSpPr>
            <p:spPr bwMode="auto">
              <a:xfrm>
                <a:off x="1812" y="2352"/>
                <a:ext cx="336" cy="16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9" name="Line 45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0" name="Line 4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1" name="Line 47"/>
              <p:cNvSpPr>
                <a:spLocks noChangeShapeType="1"/>
              </p:cNvSpPr>
              <p:nvPr/>
            </p:nvSpPr>
            <p:spPr bwMode="auto">
              <a:xfrm>
                <a:off x="1872" y="248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312" name="Line 48"/>
            <p:cNvSpPr>
              <a:spLocks noChangeShapeType="1"/>
            </p:cNvSpPr>
            <p:nvPr/>
          </p:nvSpPr>
          <p:spPr bwMode="auto">
            <a:xfrm>
              <a:off x="1776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0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962900" cy="109855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defTabSz="917575"/>
            <a:r>
              <a:rPr lang="en-US" altLang="zh-CN">
                <a:ea typeface="宋体" charset="-122"/>
              </a:rPr>
              <a:t>Classification Step 3: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Evaluate on test set (Re-train?)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V="1">
            <a:off x="3048000" y="4419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515938" y="2008188"/>
            <a:ext cx="1160462" cy="1346200"/>
            <a:chOff x="325" y="1265"/>
            <a:chExt cx="731" cy="848"/>
          </a:xfrm>
        </p:grpSpPr>
        <p:sp>
          <p:nvSpPr>
            <p:cNvPr id="269317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8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0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Data</a:t>
              </a:r>
            </a:p>
          </p:txBody>
        </p:sp>
        <p:sp>
          <p:nvSpPr>
            <p:cNvPr id="269322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23" name="Line 11"/>
          <p:cNvSpPr>
            <a:spLocks noChangeShapeType="1"/>
          </p:cNvSpPr>
          <p:nvPr/>
        </p:nvSpPr>
        <p:spPr bwMode="auto">
          <a:xfrm>
            <a:off x="4800600" y="4495800"/>
            <a:ext cx="1906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6934200" y="3657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Predictions</a:t>
            </a:r>
          </a:p>
        </p:txBody>
      </p:sp>
      <p:grpSp>
        <p:nvGrpSpPr>
          <p:cNvPr id="269325" name="Group 13"/>
          <p:cNvGrpSpPr>
            <a:grpSpLocks/>
          </p:cNvGrpSpPr>
          <p:nvPr/>
        </p:nvGrpSpPr>
        <p:grpSpPr bwMode="auto">
          <a:xfrm>
            <a:off x="3810000" y="4267200"/>
            <a:ext cx="1054100" cy="565150"/>
            <a:chOff x="2136" y="2818"/>
            <a:chExt cx="664" cy="356"/>
          </a:xfrm>
        </p:grpSpPr>
        <p:sp>
          <p:nvSpPr>
            <p:cNvPr id="269326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7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1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4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5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Y</a:t>
              </a:r>
            </a:p>
          </p:txBody>
        </p:sp>
        <p:sp>
          <p:nvSpPr>
            <p:cNvPr id="269336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200">
                  <a:ea typeface="宋体" charset="-122"/>
                </a:rPr>
                <a:t>N</a:t>
              </a:r>
            </a:p>
          </p:txBody>
        </p:sp>
        <p:sp>
          <p:nvSpPr>
            <p:cNvPr id="269337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39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1981200" y="15240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Results Known</a:t>
            </a: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4579938" y="20574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FF5008"/>
                </a:solidFill>
                <a:latin typeface="Arial" charset="0"/>
                <a:ea typeface="宋体" charset="-122"/>
              </a:rPr>
              <a:t>Training set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1905000" y="46482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60C900"/>
                </a:solidFill>
                <a:latin typeface="Arial" charset="0"/>
                <a:ea typeface="宋体" charset="-122"/>
              </a:rPr>
              <a:t>Testing set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2127250" y="2073275"/>
            <a:ext cx="1143000" cy="125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4" name="Line 32"/>
          <p:cNvSpPr>
            <a:spLocks noChangeShapeType="1"/>
          </p:cNvSpPr>
          <p:nvPr/>
        </p:nvSpPr>
        <p:spPr bwMode="auto">
          <a:xfrm>
            <a:off x="2120900" y="2543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>
            <a:off x="2120900" y="2225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6" name="Line 34"/>
          <p:cNvSpPr>
            <a:spLocks noChangeShapeType="1"/>
          </p:cNvSpPr>
          <p:nvPr/>
        </p:nvSpPr>
        <p:spPr bwMode="auto">
          <a:xfrm>
            <a:off x="2120900" y="2390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7" name="Line 35"/>
          <p:cNvSpPr>
            <a:spLocks noChangeShapeType="1"/>
          </p:cNvSpPr>
          <p:nvPr/>
        </p:nvSpPr>
        <p:spPr bwMode="auto">
          <a:xfrm>
            <a:off x="2120900" y="27082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8" name="Line 36"/>
          <p:cNvSpPr>
            <a:spLocks noChangeShapeType="1"/>
          </p:cNvSpPr>
          <p:nvPr/>
        </p:nvSpPr>
        <p:spPr bwMode="auto">
          <a:xfrm>
            <a:off x="2120900" y="31781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49" name="Line 37"/>
          <p:cNvSpPr>
            <a:spLocks noChangeShapeType="1"/>
          </p:cNvSpPr>
          <p:nvPr/>
        </p:nvSpPr>
        <p:spPr bwMode="auto">
          <a:xfrm>
            <a:off x="2120900" y="30257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0" name="Line 38"/>
          <p:cNvSpPr>
            <a:spLocks noChangeShapeType="1"/>
          </p:cNvSpPr>
          <p:nvPr/>
        </p:nvSpPr>
        <p:spPr bwMode="auto">
          <a:xfrm>
            <a:off x="2120900" y="2860675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1" name="Line 39"/>
          <p:cNvSpPr>
            <a:spLocks noChangeShapeType="1"/>
          </p:cNvSpPr>
          <p:nvPr/>
        </p:nvSpPr>
        <p:spPr bwMode="auto">
          <a:xfrm flipV="1">
            <a:off x="3092450" y="2066925"/>
            <a:ext cx="0" cy="1270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2" name="Rectangle 40"/>
          <p:cNvSpPr>
            <a:spLocks noChangeArrowheads="1"/>
          </p:cNvSpPr>
          <p:nvPr/>
        </p:nvSpPr>
        <p:spPr bwMode="auto">
          <a:xfrm>
            <a:off x="3051175" y="20066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3051175" y="21590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sp>
        <p:nvSpPr>
          <p:cNvPr id="269354" name="Rectangle 42"/>
          <p:cNvSpPr>
            <a:spLocks noChangeArrowheads="1"/>
          </p:cNvSpPr>
          <p:nvPr/>
        </p:nvSpPr>
        <p:spPr bwMode="auto">
          <a:xfrm>
            <a:off x="3074988" y="23241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9355" name="Rectangle 43"/>
          <p:cNvSpPr>
            <a:spLocks noChangeArrowheads="1"/>
          </p:cNvSpPr>
          <p:nvPr/>
        </p:nvSpPr>
        <p:spPr bwMode="auto">
          <a:xfrm>
            <a:off x="3074988" y="247650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-</a:t>
            </a:r>
          </a:p>
        </p:txBody>
      </p:sp>
      <p:sp>
        <p:nvSpPr>
          <p:cNvPr id="269356" name="Rectangle 44"/>
          <p:cNvSpPr>
            <a:spLocks noChangeArrowheads="1"/>
          </p:cNvSpPr>
          <p:nvPr/>
        </p:nvSpPr>
        <p:spPr bwMode="auto">
          <a:xfrm>
            <a:off x="3051175" y="26289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宋体" charset="-122"/>
              </a:rPr>
              <a:t>+</a:t>
            </a:r>
          </a:p>
        </p:txBody>
      </p:sp>
      <p:grpSp>
        <p:nvGrpSpPr>
          <p:cNvPr id="269357" name="Group 45"/>
          <p:cNvGrpSpPr>
            <a:grpSpLocks/>
          </p:cNvGrpSpPr>
          <p:nvPr/>
        </p:nvGrpSpPr>
        <p:grpSpPr bwMode="auto">
          <a:xfrm>
            <a:off x="2438400" y="4267200"/>
            <a:ext cx="533400" cy="266700"/>
            <a:chOff x="1812" y="2352"/>
            <a:chExt cx="336" cy="168"/>
          </a:xfrm>
        </p:grpSpPr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59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9362" name="Group 50"/>
          <p:cNvGrpSpPr>
            <a:grpSpLocks/>
          </p:cNvGrpSpPr>
          <p:nvPr/>
        </p:nvGrpSpPr>
        <p:grpSpPr bwMode="auto">
          <a:xfrm>
            <a:off x="4032250" y="2068513"/>
            <a:ext cx="533400" cy="444500"/>
            <a:chOff x="2540" y="1303"/>
            <a:chExt cx="336" cy="280"/>
          </a:xfrm>
        </p:grpSpPr>
        <p:sp>
          <p:nvSpPr>
            <p:cNvPr id="269363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7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68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9369" name="Line 57"/>
          <p:cNvSpPr>
            <a:spLocks noChangeShapeType="1"/>
          </p:cNvSpPr>
          <p:nvPr/>
        </p:nvSpPr>
        <p:spPr bwMode="auto">
          <a:xfrm>
            <a:off x="3398838" y="2330450"/>
            <a:ext cx="63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0" name="Rectangle 58"/>
          <p:cNvSpPr>
            <a:spLocks noChangeArrowheads="1"/>
          </p:cNvSpPr>
          <p:nvPr/>
        </p:nvSpPr>
        <p:spPr bwMode="auto">
          <a:xfrm>
            <a:off x="3581400" y="3124200"/>
            <a:ext cx="1914525" cy="4667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1" name="Rectangle 59"/>
          <p:cNvSpPr>
            <a:spLocks noChangeArrowheads="1"/>
          </p:cNvSpPr>
          <p:nvPr/>
        </p:nvSpPr>
        <p:spPr bwMode="auto">
          <a:xfrm>
            <a:off x="3794125" y="3124200"/>
            <a:ext cx="181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ea typeface="宋体" charset="-122"/>
              </a:rPr>
              <a:t>Model Builder</a:t>
            </a:r>
          </a:p>
        </p:txBody>
      </p:sp>
      <p:sp>
        <p:nvSpPr>
          <p:cNvPr id="269372" name="Line 60"/>
          <p:cNvSpPr>
            <a:spLocks noChangeShapeType="1"/>
          </p:cNvSpPr>
          <p:nvPr/>
        </p:nvSpPr>
        <p:spPr bwMode="auto">
          <a:xfrm flipH="1">
            <a:off x="43434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3" name="Line 61"/>
          <p:cNvSpPr>
            <a:spLocks noChangeShapeType="1"/>
          </p:cNvSpPr>
          <p:nvPr/>
        </p:nvSpPr>
        <p:spPr bwMode="auto">
          <a:xfrm>
            <a:off x="4343400" y="3657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4" name="Line 62"/>
          <p:cNvSpPr>
            <a:spLocks noChangeShapeType="1"/>
          </p:cNvSpPr>
          <p:nvPr/>
        </p:nvSpPr>
        <p:spPr bwMode="auto">
          <a:xfrm flipV="1">
            <a:off x="1676400" y="2727325"/>
            <a:ext cx="4413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5" name="Rectangle 63"/>
          <p:cNvSpPr>
            <a:spLocks noChangeArrowheads="1"/>
          </p:cNvSpPr>
          <p:nvPr/>
        </p:nvSpPr>
        <p:spPr bwMode="auto">
          <a:xfrm>
            <a:off x="5867400" y="34290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Evaluate</a:t>
            </a:r>
          </a:p>
        </p:txBody>
      </p:sp>
      <p:sp>
        <p:nvSpPr>
          <p:cNvPr id="269376" name="Line 64"/>
          <p:cNvSpPr>
            <a:spLocks noChangeShapeType="1"/>
          </p:cNvSpPr>
          <p:nvPr/>
        </p:nvSpPr>
        <p:spPr bwMode="auto">
          <a:xfrm>
            <a:off x="2667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77" name="Rectangle 65"/>
          <p:cNvSpPr>
            <a:spLocks noChangeArrowheads="1"/>
          </p:cNvSpPr>
          <p:nvPr/>
        </p:nvSpPr>
        <p:spPr bwMode="auto">
          <a:xfrm>
            <a:off x="6629400" y="39624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  <a:p>
            <a:pPr algn="ctr"/>
            <a:r>
              <a:rPr lang="en-US" altLang="zh-CN" sz="1800" b="1">
                <a:ea typeface="宋体" charset="-122"/>
              </a:rPr>
              <a:t>+</a:t>
            </a:r>
          </a:p>
          <a:p>
            <a:pPr algn="ctr"/>
            <a:r>
              <a:rPr lang="en-US" altLang="zh-CN" sz="1800" b="1">
                <a:ea typeface="宋体" charset="-122"/>
              </a:rPr>
              <a:t>-</a:t>
            </a:r>
          </a:p>
        </p:txBody>
      </p:sp>
      <p:sp>
        <p:nvSpPr>
          <p:cNvPr id="269378" name="Line 66"/>
          <p:cNvSpPr>
            <a:spLocks noChangeShapeType="1"/>
          </p:cNvSpPr>
          <p:nvPr/>
        </p:nvSpPr>
        <p:spPr bwMode="auto">
          <a:xfrm flipH="1" flipV="1">
            <a:off x="5638800" y="36576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Unbalanced data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Sometimes, classes have very unequal frequency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medical </a:t>
            </a:r>
            <a:r>
              <a:rPr lang="en-US" altLang="zh-CN" dirty="0">
                <a:ea typeface="宋体" charset="-122"/>
              </a:rPr>
              <a:t>diagnosis: 90% healthy, 10% disease</a:t>
            </a:r>
          </a:p>
          <a:p>
            <a:pPr lvl="1"/>
            <a:r>
              <a:rPr lang="en-US" altLang="zh-CN" dirty="0" err="1">
                <a:ea typeface="宋体" charset="-122"/>
              </a:rPr>
              <a:t>eCommerce</a:t>
            </a:r>
            <a:r>
              <a:rPr lang="en-US" altLang="zh-CN" dirty="0">
                <a:ea typeface="宋体" charset="-122"/>
              </a:rPr>
              <a:t>: 99% don’t buy, 1% buy</a:t>
            </a:r>
          </a:p>
          <a:p>
            <a:pPr lvl="1"/>
            <a:r>
              <a:rPr lang="en-US" altLang="zh-CN" dirty="0">
                <a:ea typeface="宋体" charset="-122"/>
              </a:rPr>
              <a:t>Security: &gt;99.99% of </a:t>
            </a:r>
            <a:r>
              <a:rPr lang="en-US" altLang="zh-CN" dirty="0" smtClean="0">
                <a:ea typeface="宋体" charset="-122"/>
              </a:rPr>
              <a:t>Chinese are </a:t>
            </a:r>
            <a:r>
              <a:rPr lang="en-US" altLang="zh-CN" dirty="0">
                <a:ea typeface="宋体" charset="-122"/>
              </a:rPr>
              <a:t>not terrorists</a:t>
            </a:r>
          </a:p>
          <a:p>
            <a:r>
              <a:rPr lang="en-US" altLang="zh-CN" dirty="0">
                <a:ea typeface="宋体" charset="-122"/>
              </a:rPr>
              <a:t>Similar situation with multiple classes</a:t>
            </a:r>
          </a:p>
          <a:p>
            <a:r>
              <a:rPr lang="en-US" altLang="zh-CN" dirty="0">
                <a:ea typeface="宋体" charset="-122"/>
              </a:rPr>
              <a:t>Majority class classifier can be 97% correct, but useless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8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5348</Words>
  <Application>Microsoft Office PowerPoint</Application>
  <PresentationFormat>全屏显示(4:3)</PresentationFormat>
  <Paragraphs>582</Paragraphs>
  <Slides>48</Slides>
  <Notes>24</Notes>
  <HiddenSlides>8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Office 主题​​</vt:lpstr>
      <vt:lpstr>Equation</vt:lpstr>
      <vt:lpstr>Cross-validation</vt:lpstr>
      <vt:lpstr>Introduction</vt:lpstr>
      <vt:lpstr>Classifier error rate</vt:lpstr>
      <vt:lpstr>Evaluation on “LARGE” data, 1</vt:lpstr>
      <vt:lpstr>Evaluation on “LARGE” data, 2</vt:lpstr>
      <vt:lpstr>Classification Step 1:  Split data into train and test sets</vt:lpstr>
      <vt:lpstr>Classification Step 2:  Build a model on a training set</vt:lpstr>
      <vt:lpstr>Classification Step 3:  Evaluate on test set (Re-train?)</vt:lpstr>
      <vt:lpstr>Unbalanced data</vt:lpstr>
      <vt:lpstr>Handling unbalanced data – how?</vt:lpstr>
      <vt:lpstr>Balancing unbalanced data, 1</vt:lpstr>
      <vt:lpstr>Balancing unbalanced data, 2</vt:lpstr>
      <vt:lpstr>A note on parameter tuning</vt:lpstr>
      <vt:lpstr>Making the most of the data</vt:lpstr>
      <vt:lpstr>Classification:  Train, Validation, Test split</vt:lpstr>
      <vt:lpstr>Evaluation on “small” data, 1</vt:lpstr>
      <vt:lpstr>Evaluation on “small” data, 2</vt:lpstr>
      <vt:lpstr>Cross-validation</vt:lpstr>
      <vt:lpstr>PowerPoint 演示文稿</vt:lpstr>
      <vt:lpstr>More on cross-validation</vt:lpstr>
      <vt:lpstr>Leave-One-Out cross-validation</vt:lpstr>
      <vt:lpstr>Leave-One-Out-CV and stratification</vt:lpstr>
      <vt:lpstr>Model selection</vt:lpstr>
      <vt:lpstr>Model selection</vt:lpstr>
      <vt:lpstr>Model selection</vt:lpstr>
      <vt:lpstr>Model selection</vt:lpstr>
      <vt:lpstr>Model selection</vt:lpstr>
      <vt:lpstr>Evaluation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Exercise: Spam Detection</vt:lpstr>
      <vt:lpstr>Summarizing precision and recall</vt:lpstr>
      <vt:lpstr>Precision-Recall plot</vt:lpstr>
      <vt:lpstr>ROC Curve</vt:lpstr>
      <vt:lpstr>ROC Curve</vt:lpstr>
      <vt:lpstr>ROC Curve</vt:lpstr>
      <vt:lpstr>ROC Curve</vt:lpstr>
      <vt:lpstr>Using ROC for Model Comparison</vt:lpstr>
      <vt:lpstr>ROC curve vs Precision-Recall curve</vt:lpstr>
      <vt:lpstr>Multi-class categorization</vt:lpstr>
      <vt:lpstr>Today’s reading</vt:lpstr>
      <vt:lpstr>Enjoy Suffering</vt:lpstr>
      <vt:lpstr>热情与能力</vt:lpstr>
      <vt:lpstr>有哪一句话让你醍醐灌顶？</vt:lpstr>
      <vt:lpstr>为祖国健康工作五十年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匿名用户</dc:creator>
  <cp:lastModifiedBy>匿名用户</cp:lastModifiedBy>
  <cp:revision>99</cp:revision>
  <dcterms:created xsi:type="dcterms:W3CDTF">2018-09-19T05:27:37Z</dcterms:created>
  <dcterms:modified xsi:type="dcterms:W3CDTF">2018-09-26T07:45:12Z</dcterms:modified>
</cp:coreProperties>
</file>