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61" r:id="rId4"/>
    <p:sldId id="262" r:id="rId5"/>
    <p:sldId id="257" r:id="rId6"/>
    <p:sldId id="256" r:id="rId7"/>
    <p:sldId id="264" r:id="rId8"/>
    <p:sldId id="275" r:id="rId9"/>
    <p:sldId id="276" r:id="rId10"/>
    <p:sldId id="272" r:id="rId11"/>
    <p:sldId id="263" r:id="rId12"/>
    <p:sldId id="265" r:id="rId13"/>
    <p:sldId id="274" r:id="rId14"/>
    <p:sldId id="267" r:id="rId15"/>
    <p:sldId id="266" r:id="rId16"/>
    <p:sldId id="260" r:id="rId17"/>
    <p:sldId id="258" r:id="rId18"/>
    <p:sldId id="271" r:id="rId19"/>
    <p:sldId id="259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14CB-F449-4C06-A5CF-60D97880BFC4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5A05D-A139-400D-9F36-9D3C4BF200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6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Developed</a:t>
            </a:r>
            <a:r>
              <a:rPr lang="fr-FR" baseline="0" dirty="0"/>
              <a:t> by Wei Yan (2018)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5A05D-A139-400D-9F36-9D3C4BF2007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9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Developed</a:t>
            </a:r>
            <a:r>
              <a:rPr lang="fr-FR" baseline="0" dirty="0"/>
              <a:t> by Wei Yan (2018)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5A05D-A139-400D-9F36-9D3C4BF2007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5A05D-A139-400D-9F36-9D3C4BF2007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0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5A05D-A139-400D-9F36-9D3C4BF2007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1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Developed</a:t>
            </a:r>
            <a:r>
              <a:rPr lang="fr-FR" baseline="0"/>
              <a:t> by Wei Yan (2018)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5A05D-A139-400D-9F36-9D3C4BF200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22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Developed</a:t>
            </a:r>
            <a:r>
              <a:rPr lang="fr-FR" baseline="0" dirty="0"/>
              <a:t> by Alexandre Gras (2018)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C2F5F-855A-4CB9-8B83-AADCBEA42C7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Developed</a:t>
            </a:r>
            <a:r>
              <a:rPr lang="fr-FR" baseline="0"/>
              <a:t> by Wei Yan (2018)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5A05D-A139-400D-9F36-9D3C4BF2007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Developed</a:t>
            </a:r>
            <a:r>
              <a:rPr lang="fr-FR" baseline="0"/>
              <a:t> by Wei Yan (2018)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5A05D-A139-400D-9F36-9D3C4BF200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95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41EE-D658-47BB-8D3B-7FD9ED5880C1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FBD2-668A-45FC-A8E3-CF3D34669AE6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02B6-ACCF-40AA-B3C3-5016AC55E1A2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7AFCB-4AA7-4B52-A957-BC8003F88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3CB1E-D04D-488E-B30D-3F47FA1E9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849776-174E-409C-986A-75B57C7C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D016F-95B2-45F3-B1C1-33375D98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79879-E1EB-4202-9BAF-17AD5477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55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9BD42-FD56-428D-8AA4-E7C0DE5B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A066F-1FC7-4E4B-8876-021B3128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E15B8-9404-43CA-B210-70B3B6E0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0D6F4-DC28-4332-A94B-BA492243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11E6D-DF88-4050-95FE-34084435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5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B3992-AB9C-4D2F-B90E-5C9EC0B6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CBD7B-483D-4E7E-A2AC-B09DC44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453A7-2D29-40E6-8322-843D30AC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B595A-548D-47A3-9757-06B35CE2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F7C2B-07DB-4453-9E9E-A62F53DD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07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BEBF5-8939-4309-B2BD-EB097C01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9F57C-4553-4822-A498-5F2E8545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ED7B95-8CFC-4C91-AD41-7440B5F49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2318B7-0EF4-444A-9212-A2779290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77E5FD-5BA7-417C-8BE4-0B05EEA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8655F2-2129-450F-86F8-0316E690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39E0B-FDD2-47EE-9C60-C492DAB1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784205-F1E5-4194-B1F6-99F11538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7C576B-76C2-4C8A-A3C4-2F249DC6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3EC2A-3A6E-4ACE-A662-1C06101A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7C7053-279A-4DB8-A329-830E38D7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24B853-0BE7-4BB0-A964-9B25EA8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7D34CE-ADD5-4FC1-9C86-6530A52B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33F571-3D1C-4FDF-8A53-BA9E14E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6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7416F-53A4-47E6-907C-77D613B8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71A94-13CE-4E0E-A438-F0293E5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22A8B-7A2C-4120-B358-706E5DE8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67A3A7-87B4-4991-AF38-A21266BC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25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C23299-2FEA-47F7-92A0-8E3E6DC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150DDA-9E9B-459B-88C3-8DFD75D5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F77BE-2D4C-4624-B229-9FE89A6F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16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FB4F7-9721-4073-B989-BA36F7E4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2FE0A-1E63-4EF8-B9EF-B5378B3D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364B31-9234-4EE2-9A36-749EEC70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3094A5-C11A-4C23-929C-ADFC3874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7CFA54-4D03-4A1F-BF3C-81C58F71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5561D2-F8A5-433D-8B8A-BEEF7908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8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C034-3E75-4C77-BBA8-424F973DFACE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D8376-5063-4D2C-84F9-340DE03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C1D6B9-9D2C-436E-A257-689BB2CC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998053-168C-46F4-803D-A9A32AA5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FC317-2A89-4F92-A5D3-EF41DAAC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427EBB-D179-4D0D-B4E9-9283DF8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52C512-3783-434A-9398-FAEA29EE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64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62342-CD1E-4ABC-A6E3-1966C13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1F408B-BB4D-4555-9956-FF330A23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8D521-E8D3-4EA7-834D-FBD1EED1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BA122-A16D-4BC6-A80E-F824FD57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7AC4A-E947-4623-89DB-374288A3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198D83-6C08-41A3-9E0B-CA92C40EF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0C08AF-4DED-41D4-A3CE-73065DD4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94049-341E-4D05-85F7-D3A7DF2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A5B69-F2D7-414E-95C3-ABBAD8BD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014D7-97F5-442C-9EAC-39A31A39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285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031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41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097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3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447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10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15A-C95F-41E7-91E4-6FC3E6D67898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850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63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5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B53F-77F2-4161-8C4C-CA9E80E5636D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2A9-818B-4B3A-84B3-675161B1FCA1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B550-9317-4FD4-AFD0-9E8CC2AE5414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115E-5ED9-444C-ACF0-0D88622E93DE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3052-46F7-48BE-9087-9B4E9B5A88F7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A90E-24FE-4570-B24A-B090840FB2B1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1A77-B9ED-48F2-A6E2-4193FF0DD012}" type="datetime1">
              <a:rPr lang="fr-FR" smtClean="0"/>
              <a:pPr/>
              <a:t>15/01/2020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531BE7-3FD4-4A0A-8A1B-1DE506FE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4404E-069E-46DE-A0D0-D65050A0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DB163-755E-4C97-9679-044F4C78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19DC-FD80-4BD6-BB2A-2B50B4096A83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01DA6-3B79-47EF-A664-DB68DC344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48C30-3E62-4CFB-896B-61631657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C9BE-B88E-4463-8FF9-122BBDF539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2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9CA0-0137-414A-AE86-010A0317A8C2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21CC-152B-4D6A-8E98-ACB6DCA4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0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310.png"/><Relationship Id="rId4" Type="http://schemas.openxmlformats.org/officeDocument/2006/relationships/image" Target="../media/image47.png"/><Relationship Id="rId9" Type="http://schemas.openxmlformats.org/officeDocument/2006/relationships/image" Target="../media/image3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hyperlink" Target="mailto:tong.wu@institutoptique.fr" TargetMode="Externa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png"/><Relationship Id="rId11" Type="http://schemas.openxmlformats.org/officeDocument/2006/relationships/image" Target="../media/image21.png"/><Relationship Id="rId5" Type="http://schemas.openxmlformats.org/officeDocument/2006/relationships/image" Target="../media/image90.png"/><Relationship Id="rId10" Type="http://schemas.openxmlformats.org/officeDocument/2006/relationships/image" Target="../media/image2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tiff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1043608" y="836712"/>
            <a:ext cx="6912768" cy="276998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This </a:t>
            </a:r>
            <a:r>
              <a:rPr lang="fr-FR" sz="2400" dirty="0" err="1"/>
              <a:t>powerpoint</a:t>
            </a:r>
            <a:r>
              <a:rPr lang="fr-FR" sz="2400" dirty="0"/>
              <a:t> file </a:t>
            </a:r>
            <a:r>
              <a:rPr lang="fr-FR" sz="2400" dirty="0" err="1"/>
              <a:t>contains</a:t>
            </a:r>
            <a:r>
              <a:rPr lang="fr-FR" sz="2400" dirty="0"/>
              <a:t> a </a:t>
            </a:r>
            <a:r>
              <a:rPr lang="fr-FR" sz="2400" dirty="0" err="1"/>
              <a:t>summary</a:t>
            </a:r>
            <a:r>
              <a:rPr lang="fr-FR" sz="2400" dirty="0"/>
              <a:t> </a:t>
            </a:r>
            <a:r>
              <a:rPr lang="fr-FR" sz="2400" dirty="0" err="1"/>
              <a:t>repertory</a:t>
            </a:r>
            <a:r>
              <a:rPr lang="fr-FR" sz="2400" dirty="0"/>
              <a:t> of the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available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the QNM solver </a:t>
            </a:r>
            <a:r>
              <a:rPr lang="fr-FR" sz="2400" dirty="0" err="1"/>
              <a:t>QNMEig</a:t>
            </a:r>
            <a:r>
              <a:rPr lang="fr-FR" sz="2400" dirty="0"/>
              <a:t>.</a:t>
            </a:r>
          </a:p>
          <a:p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solver and </a:t>
            </a:r>
            <a:r>
              <a:rPr lang="fr-FR" dirty="0" err="1"/>
              <a:t>wish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propose a </a:t>
            </a:r>
            <a:r>
              <a:rPr lang="fr-FR" dirty="0" err="1"/>
              <a:t>summary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to the original publication and </a:t>
            </a:r>
            <a:r>
              <a:rPr lang="fr-FR" dirty="0" err="1"/>
              <a:t>your</a:t>
            </a:r>
            <a:r>
              <a:rPr lang="fr-FR" dirty="0"/>
              <a:t> email </a:t>
            </a:r>
            <a:r>
              <a:rPr lang="fr-FR" dirty="0" err="1"/>
              <a:t>address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contact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.</a:t>
            </a:r>
          </a:p>
          <a:p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ppt</a:t>
            </a:r>
            <a:r>
              <a:rPr lang="fr-FR" dirty="0"/>
              <a:t> </a:t>
            </a:r>
            <a:r>
              <a:rPr lang="fr-FR" dirty="0" err="1"/>
              <a:t>summary</a:t>
            </a:r>
            <a:r>
              <a:rPr lang="fr-FR" dirty="0"/>
              <a:t> </a:t>
            </a:r>
            <a:r>
              <a:rPr lang="fr-FR" dirty="0" err="1"/>
              <a:t>sheet</a:t>
            </a:r>
            <a:r>
              <a:rPr lang="fr-FR" dirty="0"/>
              <a:t> to philippe.lalanne@institutoptique.fr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4233862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plasmonic nanocavities  ……………………………………………………… p 2</a:t>
            </a:r>
            <a:endParaRPr lang="fr-FR" dirty="0"/>
          </a:p>
          <a:p>
            <a:r>
              <a:rPr lang="en-US" dirty="0"/>
              <a:t>photonic microcavities &amp; particles ..……………………………………. p 8</a:t>
            </a:r>
            <a:endParaRPr lang="fr-FR" dirty="0"/>
          </a:p>
          <a:p>
            <a:r>
              <a:rPr lang="en-US" dirty="0"/>
              <a:t>gratings and crystals  ……………………………………………………..…… p 12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WeiYan\COMSOL_MODEL_SHEET\Photonic Crystal_Kevin_Perturbation Theory\Field_cavity.png"/>
          <p:cNvPicPr>
            <a:picLocks noChangeAspect="1" noChangeArrowheads="1"/>
          </p:cNvPicPr>
          <p:nvPr/>
        </p:nvPicPr>
        <p:blipFill rotWithShape="1">
          <a:blip r:embed="rId2" cstate="print"/>
          <a:srcRect b="5859"/>
          <a:stretch/>
        </p:blipFill>
        <p:spPr bwMode="auto">
          <a:xfrm>
            <a:off x="3923928" y="1916832"/>
            <a:ext cx="4968552" cy="4252232"/>
          </a:xfrm>
          <a:prstGeom prst="rect">
            <a:avLst/>
          </a:prstGeom>
          <a:noFill/>
        </p:spPr>
      </p:pic>
      <p:pic>
        <p:nvPicPr>
          <p:cNvPr id="1031" name="Picture 7" descr="D:\WeiYan\COMSOL_MODEL_SHEET\Photonic Crystal_Kevin_Perturbation Theory\Phc_cavity.png"/>
          <p:cNvPicPr>
            <a:picLocks noChangeAspect="1" noChangeArrowheads="1"/>
          </p:cNvPicPr>
          <p:nvPr/>
        </p:nvPicPr>
        <p:blipFill rotWithShape="1">
          <a:blip r:embed="rId3" cstate="print"/>
          <a:srcRect l="11869" t="20401" r="13348" b="20518"/>
          <a:stretch/>
        </p:blipFill>
        <p:spPr bwMode="auto">
          <a:xfrm>
            <a:off x="323528" y="1187460"/>
            <a:ext cx="3230312" cy="191425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491880" y="-1746"/>
            <a:ext cx="5652120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707903" y="143634"/>
            <a:ext cx="532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GaAs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photonic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crystal</a:t>
            </a:r>
            <a:r>
              <a:rPr lang="fr-FR" sz="2500" dirty="0">
                <a:solidFill>
                  <a:schemeClr val="bg1"/>
                </a:solidFill>
              </a:rPr>
              <a:t> membrane in air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5496" y="6237312"/>
            <a:ext cx="888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K. G. </a:t>
            </a:r>
            <a:r>
              <a:rPr lang="en-US" sz="1400" dirty="0" err="1"/>
              <a:t>Cognée</a:t>
            </a:r>
            <a:r>
              <a:rPr lang="en-US" sz="1400" dirty="0"/>
              <a:t>, W. Yan, F. La China, D. </a:t>
            </a:r>
            <a:r>
              <a:rPr lang="en-US" sz="1400" dirty="0" err="1"/>
              <a:t>Balestri</a:t>
            </a:r>
            <a:r>
              <a:rPr lang="en-US" sz="1400" dirty="0"/>
              <a:t>, F. </a:t>
            </a:r>
            <a:r>
              <a:rPr lang="en-US" sz="1400" dirty="0" err="1"/>
              <a:t>Intonti</a:t>
            </a:r>
            <a:r>
              <a:rPr lang="en-US" sz="1400" dirty="0"/>
              <a:t>, M. </a:t>
            </a:r>
            <a:r>
              <a:rPr lang="en-US" sz="1400" dirty="0" err="1"/>
              <a:t>Gurioli</a:t>
            </a:r>
            <a:r>
              <a:rPr lang="en-US" sz="1400" dirty="0"/>
              <a:t>, A. F. </a:t>
            </a:r>
            <a:r>
              <a:rPr lang="en-US" sz="1400" dirty="0" err="1"/>
              <a:t>Koenderink</a:t>
            </a:r>
            <a:r>
              <a:rPr lang="en-US" sz="1400" dirty="0"/>
              <a:t>, and P. Lalanne, Optica </a:t>
            </a:r>
            <a:r>
              <a:rPr lang="en-US" sz="1400" b="1" dirty="0"/>
              <a:t>6</a:t>
            </a:r>
            <a:r>
              <a:rPr lang="en-US" sz="1400" dirty="0"/>
              <a:t>, 269 (2019).</a:t>
            </a:r>
            <a:endParaRPr lang="fr-FR" sz="1400" dirty="0"/>
          </a:p>
          <a:p>
            <a:r>
              <a:rPr lang="en-US" sz="1400" dirty="0"/>
              <a:t>"Mapping Complex Mode Volumes with Cavity Perturbation Theory"</a:t>
            </a:r>
            <a:r>
              <a:rPr lang="fr-FR" sz="1400" dirty="0"/>
              <a:t>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251520" y="11874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55576" y="3131676"/>
            <a:ext cx="25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(no </a:t>
            </a:r>
            <a:r>
              <a:rPr lang="fr-FR" dirty="0" err="1"/>
              <a:t>frequency</a:t>
            </a:r>
            <a:r>
              <a:rPr lang="fr-FR" dirty="0"/>
              <a:t> dispersion)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339752" y="2708920"/>
            <a:ext cx="1427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GaAs</a:t>
            </a:r>
            <a:endParaRPr lang="fr-FR" sz="1600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2758350" y="2381398"/>
            <a:ext cx="216024" cy="32868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724128" y="1196752"/>
            <a:ext cx="318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/>
              <a:t>QNMEig_GaAsPhc.mph’’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2B5AA-7D8D-4C3F-80FF-E069D1AFF3F0}"/>
              </a:ext>
            </a:extLst>
          </p:cNvPr>
          <p:cNvSpPr/>
          <p:nvPr/>
        </p:nvSpPr>
        <p:spPr>
          <a:xfrm>
            <a:off x="5612226" y="908720"/>
            <a:ext cx="349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Wei Yan &lt;yanwei@westlake.edu.cn&gt;</a:t>
            </a:r>
          </a:p>
        </p:txBody>
      </p:sp>
    </p:spTree>
    <p:extLst>
      <p:ext uri="{BB962C8B-B14F-4D97-AF65-F5344CB8AC3E}">
        <p14:creationId xmlns:p14="http://schemas.microsoft.com/office/powerpoint/2010/main" val="22529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706B37-58FB-4F96-918C-243F0BB07E39}"/>
              </a:ext>
            </a:extLst>
          </p:cNvPr>
          <p:cNvSpPr/>
          <p:nvPr/>
        </p:nvSpPr>
        <p:spPr>
          <a:xfrm>
            <a:off x="4211960" y="0"/>
            <a:ext cx="4932040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E4B9-560A-4202-B361-18736395F066}"/>
              </a:ext>
            </a:extLst>
          </p:cNvPr>
          <p:cNvSpPr/>
          <p:nvPr/>
        </p:nvSpPr>
        <p:spPr>
          <a:xfrm>
            <a:off x="4499992" y="207213"/>
            <a:ext cx="444782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Coupled photonic crystal cavities</a:t>
            </a:r>
            <a:endParaRPr lang="en-US" sz="2500" dirty="0"/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11E4FB60-12A1-4C85-A7E3-D06B2082992C}"/>
              </a:ext>
            </a:extLst>
          </p:cNvPr>
          <p:cNvSpPr txBox="1"/>
          <p:nvPr/>
        </p:nvSpPr>
        <p:spPr>
          <a:xfrm>
            <a:off x="4572000" y="1268760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 defTabSz="685800"/>
            <a:r>
              <a:rPr lang="en-US" sz="1400" dirty="0"/>
              <a:t>“</a:t>
            </a:r>
            <a:r>
              <a:rPr lang="fr-FR" sz="1400" dirty="0"/>
              <a:t>QNMEig_PhCcoupled.mph’’</a:t>
            </a:r>
          </a:p>
          <a:p>
            <a:pPr algn="ctr" defTabSz="685800"/>
            <a:r>
              <a:rPr lang="en-US" altLang="zh-CN" sz="1400" dirty="0"/>
              <a:t>November</a:t>
            </a:r>
            <a:r>
              <a:rPr lang="fr-FR" sz="1400" dirty="0"/>
              <a:t> 2019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D8F9B48-236C-4D70-9F70-936A9453EFD4}"/>
              </a:ext>
            </a:extLst>
          </p:cNvPr>
          <p:cNvSpPr/>
          <p:nvPr/>
        </p:nvSpPr>
        <p:spPr>
          <a:xfrm>
            <a:off x="4881218" y="896514"/>
            <a:ext cx="3685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Tong WU&lt;tong.wu@institutoptique.fr&gt;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8615E2-8E8F-42DF-9E44-A945B8F50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0"/>
          <a:stretch/>
        </p:blipFill>
        <p:spPr>
          <a:xfrm>
            <a:off x="515388" y="1256616"/>
            <a:ext cx="3421499" cy="26262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FD93E9-8C7B-496D-978F-450170DC3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0" r="15011" b="14807"/>
          <a:stretch/>
        </p:blipFill>
        <p:spPr>
          <a:xfrm>
            <a:off x="55548" y="3754063"/>
            <a:ext cx="5092516" cy="24222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078CF6-0BB7-48FA-B806-77C97313A695}"/>
              </a:ext>
            </a:extLst>
          </p:cNvPr>
          <p:cNvSpPr txBox="1"/>
          <p:nvPr/>
        </p:nvSpPr>
        <p:spPr>
          <a:xfrm>
            <a:off x="2699792" y="5661248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Cavity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58D2A3-F8B8-462F-A10A-2552F3740459}"/>
              </a:ext>
            </a:extLst>
          </p:cNvPr>
          <p:cNvSpPr txBox="1"/>
          <p:nvPr/>
        </p:nvSpPr>
        <p:spPr>
          <a:xfrm>
            <a:off x="3536416" y="5410247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Cavity 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461244-3E17-4582-89BF-63FC1CBB52A5}"/>
              </a:ext>
            </a:extLst>
          </p:cNvPr>
          <p:cNvCxnSpPr>
            <a:cxnSpLocks/>
          </p:cNvCxnSpPr>
          <p:nvPr/>
        </p:nvCxnSpPr>
        <p:spPr>
          <a:xfrm flipH="1" flipV="1">
            <a:off x="2843808" y="5445224"/>
            <a:ext cx="364241" cy="278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4CF326-74B9-4A4B-AC26-2CE4D23D48F5}"/>
              </a:ext>
            </a:extLst>
          </p:cNvPr>
          <p:cNvCxnSpPr>
            <a:cxnSpLocks/>
          </p:cNvCxnSpPr>
          <p:nvPr/>
        </p:nvCxnSpPr>
        <p:spPr>
          <a:xfrm flipH="1" flipV="1">
            <a:off x="3059832" y="5085184"/>
            <a:ext cx="1003472" cy="4105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E80990-2293-42A2-B27D-9DF642BCFBDE}"/>
                  </a:ext>
                </a:extLst>
              </p:cNvPr>
              <p:cNvSpPr txBox="1"/>
              <p:nvPr/>
            </p:nvSpPr>
            <p:spPr>
              <a:xfrm>
                <a:off x="6372200" y="5445224"/>
                <a:ext cx="1602298" cy="561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E80990-2293-42A2-B27D-9DF642BC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445224"/>
                <a:ext cx="1602298" cy="5611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A463B1-9DA5-44F3-8323-D9844C4ECB96}"/>
                  </a:ext>
                </a:extLst>
              </p:cNvPr>
              <p:cNvSpPr txBox="1"/>
              <p:nvPr/>
            </p:nvSpPr>
            <p:spPr>
              <a:xfrm>
                <a:off x="2746861" y="1205065"/>
                <a:ext cx="1010020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A463B1-9DA5-44F3-8323-D9844C4EC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61" y="1205065"/>
                <a:ext cx="1010020" cy="324769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693E931-6650-453B-B867-3AED8D279B6F}"/>
              </a:ext>
            </a:extLst>
          </p:cNvPr>
          <p:cNvSpPr txBox="1"/>
          <p:nvPr/>
        </p:nvSpPr>
        <p:spPr>
          <a:xfrm>
            <a:off x="3923928" y="41141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n_slab</a:t>
            </a:r>
            <a:r>
              <a:rPr lang="fr-FR" sz="1400" dirty="0"/>
              <a:t>=3.484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CDFFF-BF80-4AE0-ACA3-744F9C881949}"/>
              </a:ext>
            </a:extLst>
          </p:cNvPr>
          <p:cNvSpPr txBox="1"/>
          <p:nvPr/>
        </p:nvSpPr>
        <p:spPr>
          <a:xfrm>
            <a:off x="600477" y="417211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n_air</a:t>
            </a:r>
            <a:r>
              <a:rPr lang="fr-FR" sz="1400" dirty="0"/>
              <a:t>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017121C-237C-418F-B0B8-AC737532C690}"/>
                  </a:ext>
                </a:extLst>
              </p:cNvPr>
              <p:cNvSpPr/>
              <p:nvPr/>
            </p:nvSpPr>
            <p:spPr>
              <a:xfrm>
                <a:off x="6130815" y="4869160"/>
                <a:ext cx="1969577" cy="546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017121C-237C-418F-B0B8-AC737532C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15" y="4869160"/>
                <a:ext cx="1969577" cy="546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93A56B-C0C3-4340-943F-02C2A4DBB72D}"/>
                  </a:ext>
                </a:extLst>
              </p:cNvPr>
              <p:cNvSpPr/>
              <p:nvPr/>
            </p:nvSpPr>
            <p:spPr>
              <a:xfrm>
                <a:off x="4644008" y="3068960"/>
                <a:ext cx="4572000" cy="7209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𝛺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1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Im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fr-FR" sz="14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Re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fr-FR" sz="14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FR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𝛤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93A56B-C0C3-4340-943F-02C2A4DB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68960"/>
                <a:ext cx="4572000" cy="720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3546650-EB1A-4459-8C1B-AB86392D1BD8}"/>
                  </a:ext>
                </a:extLst>
              </p:cNvPr>
              <p:cNvSpPr txBox="1"/>
              <p:nvPr/>
            </p:nvSpPr>
            <p:spPr>
              <a:xfrm rot="16200000">
                <a:off x="-693804" y="2417960"/>
                <a:ext cx="20544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Normalized LDOS  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40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3546650-EB1A-4459-8C1B-AB86392D1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93804" y="2417960"/>
                <a:ext cx="2054409" cy="307777"/>
              </a:xfrm>
              <a:prstGeom prst="rect">
                <a:avLst/>
              </a:prstGeom>
              <a:blipFill>
                <a:blip r:embed="rId9"/>
                <a:stretch>
                  <a:fillRect l="-1961" r="-19608" b="-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C7FD02-7B6D-40CC-8FFE-E769FD990844}"/>
                  </a:ext>
                </a:extLst>
              </p:cNvPr>
              <p:cNvSpPr/>
              <p:nvPr/>
            </p:nvSpPr>
            <p:spPr>
              <a:xfrm>
                <a:off x="5868144" y="4365104"/>
                <a:ext cx="2673361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fr-FR" sz="1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b="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sz="1400" b="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ctrlPr>
                                    <a:rPr lang="fr-FR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1" i="0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fr-FR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fr-FR" sz="1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1400" b="1" i="0">
                                                  <a:latin typeface="Cambria Math" panose="02040503050406030204" pitchFamily="18" charset="0"/>
                                                </a:rPr>
                                                <m:t>𝐄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1400" b="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4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  <m:r>
                                        <a:rPr lang="fr-FR" sz="1400" b="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fr-FR" sz="1400" b="1" i="0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FR" sz="1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C7FD02-7B6D-40CC-8FFE-E769FD990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365104"/>
                <a:ext cx="2673361" cy="458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0B1794-F4A9-4D87-A39C-786737874680}"/>
                  </a:ext>
                </a:extLst>
              </p:cNvPr>
              <p:cNvSpPr/>
              <p:nvPr/>
            </p:nvSpPr>
            <p:spPr>
              <a:xfrm>
                <a:off x="5724128" y="3861048"/>
                <a:ext cx="3161058" cy="459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sz="1400" i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i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fr-FR" sz="1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fr-FR" sz="1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fr-FR" sz="1400" dirty="0"/>
                  <a:t> (Purcell factor)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0B1794-F4A9-4D87-A39C-786737874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861048"/>
                <a:ext cx="3161058" cy="459228"/>
              </a:xfrm>
              <a:prstGeom prst="rect">
                <a:avLst/>
              </a:prstGeom>
              <a:blipFill>
                <a:blip r:embed="rId11"/>
                <a:stretch>
                  <a:fillRect t="-39474" b="-27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D4B48C8A-0D9B-4BDA-91BB-BAC4822284CB}"/>
              </a:ext>
            </a:extLst>
          </p:cNvPr>
          <p:cNvSpPr txBox="1"/>
          <p:nvPr/>
        </p:nvSpPr>
        <p:spPr>
          <a:xfrm>
            <a:off x="35496" y="6237312"/>
            <a:ext cx="831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Suppl. Information: C. Sauvan, J.P. Hugonin, I.S. Maksymov</a:t>
            </a:r>
            <a:r>
              <a:rPr lang="en-US" sz="1400" dirty="0"/>
              <a:t>, and P. Lalanne, Phys. Rev. Lett. </a:t>
            </a:r>
            <a:r>
              <a:rPr lang="en-US" sz="1400" b="1" dirty="0"/>
              <a:t>110</a:t>
            </a:r>
            <a:r>
              <a:rPr lang="en-US" sz="1400" dirty="0"/>
              <a:t>, 237401 (2013).</a:t>
            </a:r>
            <a:endParaRPr lang="fr-FR" sz="1400" dirty="0"/>
          </a:p>
          <a:p>
            <a:r>
              <a:rPr lang="en-US" sz="1400" dirty="0"/>
              <a:t>	             "Theory of the spontaneous optical emission of </a:t>
            </a:r>
            <a:r>
              <a:rPr lang="en-US" sz="1400" dirty="0" err="1"/>
              <a:t>nanosize</a:t>
            </a:r>
            <a:r>
              <a:rPr lang="en-US" sz="1400" dirty="0"/>
              <a:t> photonic and plasmon resonators"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85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B7D51BF-3B30-4143-8EF6-20F2FE4F9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36" t="18605" r="24682" b="17519"/>
          <a:stretch/>
        </p:blipFill>
        <p:spPr>
          <a:xfrm>
            <a:off x="1815562" y="944797"/>
            <a:ext cx="1789053" cy="189390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48064" y="1196752"/>
            <a:ext cx="3189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 defTabSz="685800"/>
            <a:r>
              <a:rPr lang="en-US" sz="1400" dirty="0"/>
              <a:t>“</a:t>
            </a:r>
            <a:r>
              <a:rPr lang="fr-FR" sz="1400" dirty="0" err="1"/>
              <a:t>QNMEig_Nanorod.mph</a:t>
            </a:r>
            <a:r>
              <a:rPr lang="fr-FR" sz="1400" dirty="0"/>
              <a:t>’’</a:t>
            </a:r>
          </a:p>
          <a:p>
            <a:pPr algn="ctr" defTabSz="685800"/>
            <a:r>
              <a:rPr lang="fr-FR" sz="1400" dirty="0" err="1"/>
              <a:t>January</a:t>
            </a:r>
            <a:r>
              <a:rPr lang="fr-FR" sz="1400" dirty="0"/>
              <a:t> 2019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474467" y="1436153"/>
            <a:ext cx="3690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fr-FR" sz="1350" dirty="0">
                <a:solidFill>
                  <a:prstClr val="black"/>
                </a:solidFill>
                <a:latin typeface="Calibri" panose="020F0502020204030204"/>
              </a:rPr>
              <a:t>air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43608" y="5517232"/>
            <a:ext cx="353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The extinction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computed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the QNM-expansion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obtained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toolbox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QNMEig_toolbox_1 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for an incident plane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wave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propagates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parallel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to the </a:t>
            </a:r>
            <a:r>
              <a:rPr lang="fr-FR" sz="1200" dirty="0" err="1">
                <a:solidFill>
                  <a:prstClr val="black"/>
                </a:solidFill>
                <a:latin typeface="Calibri" panose="020F0502020204030204"/>
              </a:rPr>
              <a:t>rod</a:t>
            </a:r>
            <a:r>
              <a:rPr lang="fr-FR" sz="1200" dirty="0">
                <a:solidFill>
                  <a:prstClr val="black"/>
                </a:solidFill>
                <a:latin typeface="Calibri" panose="020F0502020204030204"/>
              </a:rPr>
              <a:t> axis.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F15F827-E5E3-487F-B494-E1B8CAE97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852936"/>
            <a:ext cx="3467936" cy="2600926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956A623-D7E8-4680-810F-0DBB3CC163D1}"/>
              </a:ext>
            </a:extLst>
          </p:cNvPr>
          <p:cNvGrpSpPr/>
          <p:nvPr/>
        </p:nvGrpSpPr>
        <p:grpSpPr>
          <a:xfrm>
            <a:off x="4887639" y="2797735"/>
            <a:ext cx="3388461" cy="3151545"/>
            <a:chOff x="6607781" y="2336852"/>
            <a:chExt cx="4517948" cy="4202060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AEB8CED-A172-45D8-89CC-E201704F3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599" t="5914" r="20162"/>
            <a:stretch/>
          </p:blipFill>
          <p:spPr>
            <a:xfrm>
              <a:off x="6607781" y="2634361"/>
              <a:ext cx="4005638" cy="39045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A06B36FA-FDC1-4B20-9039-6556AF6D3499}"/>
                    </a:ext>
                  </a:extLst>
                </p:cNvPr>
                <p:cNvSpPr txBox="1"/>
                <p:nvPr/>
              </p:nvSpPr>
              <p:spPr>
                <a:xfrm>
                  <a:off x="6607781" y="2336852"/>
                  <a:ext cx="4005639" cy="562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fr-FR" sz="1050" dirty="0">
                      <a:solidFill>
                        <a:prstClr val="black"/>
                      </a:solidFill>
                      <a:latin typeface="Calibri" panose="020F0502020204030204"/>
                    </a:rPr>
                    <a:t>Electric-</a:t>
                  </a:r>
                  <a:r>
                    <a:rPr lang="fr-FR" sz="105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field</a:t>
                  </a:r>
                  <a:r>
                    <a:rPr lang="fr-FR" sz="105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  <a:r>
                    <a:rPr lang="fr-FR" sz="105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norm</a:t>
                  </a:r>
                  <a:r>
                    <a:rPr lang="fr-FR" sz="1050" dirty="0">
                      <a:solidFill>
                        <a:prstClr val="black"/>
                      </a:solidFill>
                      <a:latin typeface="Calibri" panose="020F0502020204030204"/>
                    </a:rPr>
                    <a:t> of mode </a:t>
                  </a:r>
                  <a:r>
                    <a:rPr lang="fr-FR" sz="1050" dirty="0" err="1">
                      <a:solidFill>
                        <a:prstClr val="black"/>
                      </a:solidFill>
                      <a:latin typeface="Calibri" panose="020F0502020204030204"/>
                    </a:rPr>
                    <a:t>with</a:t>
                  </a:r>
                  <a:r>
                    <a:rPr lang="fr-FR" sz="105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fr-FR" sz="10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a14:m>
                  <a:r>
                    <a:rPr lang="fr-FR" sz="1050" dirty="0">
                      <a:solidFill>
                        <a:prstClr val="black"/>
                      </a:solidFill>
                      <a:latin typeface="Calibri" panose="020F0502020204030204"/>
                    </a:rPr>
                    <a:t>652-0.8211i µm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A06B36FA-FDC1-4B20-9039-6556AF6D3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7781" y="2336852"/>
                  <a:ext cx="4005639" cy="562804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93AC2465-CA33-4B80-93C3-B0593A0F3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0035" t="5914" r="1493"/>
            <a:stretch/>
          </p:blipFill>
          <p:spPr>
            <a:xfrm>
              <a:off x="10613419" y="2565104"/>
              <a:ext cx="512310" cy="3904551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9F0E8D2F-167C-4BBE-B11A-7058C0491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48" t="81210" r="88919" b="2812"/>
            <a:stretch/>
          </p:blipFill>
          <p:spPr>
            <a:xfrm>
              <a:off x="6607781" y="5806593"/>
              <a:ext cx="546237" cy="663062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01147381-3A61-4919-92B9-FACC34607D2F}"/>
              </a:ext>
            </a:extLst>
          </p:cNvPr>
          <p:cNvSpPr txBox="1"/>
          <p:nvPr/>
        </p:nvSpPr>
        <p:spPr>
          <a:xfrm>
            <a:off x="2545278" y="1748974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fr-FR" sz="1350" dirty="0">
                <a:solidFill>
                  <a:prstClr val="black"/>
                </a:solidFill>
                <a:latin typeface="Calibri" panose="020F0502020204030204"/>
              </a:rPr>
              <a:t>Si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A55237-B9F1-4F4A-8B48-FAD6C7629513}"/>
              </a:ext>
            </a:extLst>
          </p:cNvPr>
          <p:cNvSpPr/>
          <p:nvPr/>
        </p:nvSpPr>
        <p:spPr>
          <a:xfrm>
            <a:off x="4211960" y="-1746"/>
            <a:ext cx="4932040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3E15C1E-36DB-43FE-978B-AB289D292FEE}"/>
              </a:ext>
            </a:extLst>
          </p:cNvPr>
          <p:cNvSpPr txBox="1"/>
          <p:nvPr/>
        </p:nvSpPr>
        <p:spPr>
          <a:xfrm>
            <a:off x="4499991" y="143634"/>
            <a:ext cx="4392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Semiconductor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nanorod</a:t>
            </a:r>
            <a:r>
              <a:rPr lang="fr-FR" sz="2500" dirty="0">
                <a:solidFill>
                  <a:schemeClr val="bg1"/>
                </a:solidFill>
              </a:rPr>
              <a:t> in air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AA61F6-1F34-4F64-BB6D-285F23625EC8}"/>
              </a:ext>
            </a:extLst>
          </p:cNvPr>
          <p:cNvSpPr/>
          <p:nvPr/>
        </p:nvSpPr>
        <p:spPr>
          <a:xfrm>
            <a:off x="4427984" y="908720"/>
            <a:ext cx="4635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Alexandre Gras &lt;alexandre.gras@institutoptique.fr&gt;</a:t>
            </a: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C50961BA-2836-4255-BA03-603BF618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z="1100" smtClean="0"/>
              <a:pPr/>
              <a:t>12</a:t>
            </a:fld>
            <a:endParaRPr lang="fr-B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8AEA42-8CD7-4ED8-A484-DA8D87C74435}"/>
                  </a:ext>
                </a:extLst>
              </p:cNvPr>
              <p:cNvSpPr/>
              <p:nvPr/>
            </p:nvSpPr>
            <p:spPr>
              <a:xfrm>
                <a:off x="2267744" y="1988840"/>
                <a:ext cx="9348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𝐶𝑡𝑒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48AEA42-8CD7-4ED8-A484-DA8D87C74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988840"/>
                <a:ext cx="93487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63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74904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3" name="ZoneTexte 2"/>
          <p:cNvSpPr txBox="1"/>
          <p:nvPr/>
        </p:nvSpPr>
        <p:spPr>
          <a:xfrm>
            <a:off x="2065513" y="3075057"/>
            <a:ext cx="4481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gratings</a:t>
            </a:r>
            <a:r>
              <a:rPr lang="fr-FR" sz="4000" dirty="0"/>
              <a:t> and </a:t>
            </a:r>
            <a:r>
              <a:rPr lang="fr-FR" sz="4000" dirty="0" err="1"/>
              <a:t>crystals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071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Wei.Yan\COMSOL Solver\Plot_Figure\Plot_Grating\gra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75" y="1045483"/>
            <a:ext cx="2732133" cy="1680453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724128" y="1196752"/>
            <a:ext cx="318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/>
              <a:t>QNMEig_PlasmCrystal.mph’’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7944" y="-1746"/>
            <a:ext cx="5076056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716016" y="188640"/>
            <a:ext cx="3816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2D </a:t>
            </a:r>
            <a:r>
              <a:rPr lang="fr-FR" sz="2500" dirty="0" err="1">
                <a:solidFill>
                  <a:schemeClr val="bg1"/>
                </a:solidFill>
              </a:rPr>
              <a:t>plasmonic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crystal</a:t>
            </a:r>
            <a:endParaRPr lang="fr-FR" sz="25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6420" y="8537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air</a:t>
            </a:r>
          </a:p>
        </p:txBody>
      </p:sp>
      <p:pic>
        <p:nvPicPr>
          <p:cNvPr id="12" name="Picture 2" descr="D:\Wei.Yan\COMSOL Solver\Plot_Figure\Plot_Grating\gra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19" y="274995"/>
            <a:ext cx="2742611" cy="1680453"/>
          </a:xfrm>
          <a:prstGeom prst="rect">
            <a:avLst/>
          </a:prstGeom>
          <a:noFill/>
        </p:spPr>
      </p:pic>
      <p:pic>
        <p:nvPicPr>
          <p:cNvPr id="15" name="Picture 2" descr="D:\Wei.Yan\COMSOL Solver\Plot_Figure\Plot_Grating\grating.png"/>
          <p:cNvPicPr>
            <a:picLocks noChangeAspect="1" noChangeArrowheads="1"/>
          </p:cNvPicPr>
          <p:nvPr/>
        </p:nvPicPr>
        <p:blipFill>
          <a:blip r:embed="rId3" cstate="print"/>
          <a:srcRect t="31672"/>
          <a:stretch>
            <a:fillRect/>
          </a:stretch>
        </p:blipFill>
        <p:spPr bwMode="auto">
          <a:xfrm>
            <a:off x="579427" y="61640"/>
            <a:ext cx="2747656" cy="1148215"/>
          </a:xfrm>
          <a:prstGeom prst="rect">
            <a:avLst/>
          </a:prstGeom>
          <a:noFill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print"/>
          <a:srcRect l="5874" t="1848" r="8126"/>
          <a:stretch>
            <a:fillRect/>
          </a:stretch>
        </p:blipFill>
        <p:spPr bwMode="auto">
          <a:xfrm>
            <a:off x="3324362" y="2420888"/>
            <a:ext cx="5667238" cy="36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403648" y="13407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2483768" y="4653135"/>
            <a:ext cx="3816424" cy="486964"/>
          </a:xfrm>
          <a:prstGeom prst="straightConnector1">
            <a:avLst/>
          </a:prstGeom>
          <a:ln w="25400">
            <a:solidFill>
              <a:srgbClr val="FF0000"/>
            </a:solidFill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323528" y="1844824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23528" y="2636912"/>
            <a:ext cx="792088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98524" y="25099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x</a:t>
            </a:r>
            <a:endParaRPr lang="fr-FR" i="1" baseline="-25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79512" y="14847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y</a:t>
            </a:r>
            <a:endParaRPr lang="fr-FR" i="1" baseline="-250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C72C714-95DB-4B3A-A39A-8D893426B77C}"/>
              </a:ext>
            </a:extLst>
          </p:cNvPr>
          <p:cNvGrpSpPr/>
          <p:nvPr/>
        </p:nvGrpSpPr>
        <p:grpSpPr>
          <a:xfrm>
            <a:off x="179512" y="3140968"/>
            <a:ext cx="2232248" cy="2828057"/>
            <a:chOff x="179512" y="3356992"/>
            <a:chExt cx="2232248" cy="2828057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t="8511" r="12538"/>
            <a:stretch>
              <a:fillRect/>
            </a:stretch>
          </p:blipFill>
          <p:spPr bwMode="auto">
            <a:xfrm>
              <a:off x="179512" y="3614697"/>
              <a:ext cx="2232248" cy="231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4150" y="3356992"/>
              <a:ext cx="847299" cy="395952"/>
            </a:xfrm>
            <a:prstGeom prst="rect">
              <a:avLst/>
            </a:prstGeom>
            <a:noFill/>
          </p:spPr>
        </p:pic>
        <p:sp>
          <p:nvSpPr>
            <p:cNvPr id="38" name="ZoneTexte 37"/>
            <p:cNvSpPr txBox="1"/>
            <p:nvPr/>
          </p:nvSpPr>
          <p:spPr>
            <a:xfrm>
              <a:off x="611560" y="5877272"/>
              <a:ext cx="1494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Eigenmode</a:t>
              </a:r>
              <a:r>
                <a:rPr lang="fr-FR" sz="1400" dirty="0"/>
                <a:t> </a:t>
              </a:r>
              <a:r>
                <a:rPr lang="fr-FR" sz="1400" i="1" dirty="0" err="1"/>
                <a:t>k</a:t>
              </a:r>
              <a:r>
                <a:rPr lang="fr-FR" sz="1400" i="1" baseline="-25000" dirty="0" err="1"/>
                <a:t>x</a:t>
              </a:r>
              <a:r>
                <a:rPr lang="fr-FR" sz="1400" dirty="0"/>
                <a:t>=0.5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24A36E9-8635-40F6-AA2C-DB2DE4026CF1}"/>
              </a:ext>
            </a:extLst>
          </p:cNvPr>
          <p:cNvSpPr/>
          <p:nvPr/>
        </p:nvSpPr>
        <p:spPr>
          <a:xfrm>
            <a:off x="5612226" y="908720"/>
            <a:ext cx="349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Wei Yan &lt;yanwei@westlake.edu.cn&gt;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5D3528B-59C0-403D-8BCF-B0A77649650F}"/>
              </a:ext>
            </a:extLst>
          </p:cNvPr>
          <p:cNvSpPr txBox="1"/>
          <p:nvPr/>
        </p:nvSpPr>
        <p:spPr>
          <a:xfrm>
            <a:off x="35496" y="6093296"/>
            <a:ext cx="9108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P. Lalanne, W. Yan, A. Gras, C. </a:t>
            </a:r>
            <a:r>
              <a:rPr lang="en-US" sz="1400" dirty="0" err="1"/>
              <a:t>Sauvan</a:t>
            </a:r>
            <a:r>
              <a:rPr lang="en-US" sz="1400" dirty="0"/>
              <a:t>, J.-P. </a:t>
            </a:r>
            <a:r>
              <a:rPr lang="en-US" sz="1400" dirty="0" err="1"/>
              <a:t>Hugonin</a:t>
            </a:r>
            <a:r>
              <a:rPr lang="en-US" sz="1400" dirty="0"/>
              <a:t>, M. </a:t>
            </a:r>
            <a:r>
              <a:rPr lang="en-US" sz="1400" dirty="0" err="1"/>
              <a:t>Besbes</a:t>
            </a:r>
            <a:r>
              <a:rPr lang="en-US" sz="1400" dirty="0"/>
              <a:t>, G. </a:t>
            </a:r>
            <a:r>
              <a:rPr lang="en-US" sz="1400" dirty="0" err="1"/>
              <a:t>Demesy</a:t>
            </a:r>
            <a:r>
              <a:rPr lang="en-US" sz="1400" dirty="0"/>
              <a:t>, M. D. Truong, B. </a:t>
            </a:r>
            <a:r>
              <a:rPr lang="en-US" sz="1400" dirty="0" err="1"/>
              <a:t>Gralak</a:t>
            </a:r>
            <a:r>
              <a:rPr lang="en-US" sz="1400" dirty="0"/>
              <a:t>, F. </a:t>
            </a:r>
            <a:r>
              <a:rPr lang="en-US" sz="1400" dirty="0" err="1"/>
              <a:t>Zolla</a:t>
            </a:r>
            <a:r>
              <a:rPr lang="en-US" sz="1400" dirty="0"/>
              <a:t>, A. Nicolet, F. </a:t>
            </a:r>
            <a:r>
              <a:rPr lang="en-US" sz="1400" dirty="0" err="1"/>
              <a:t>Binkowski</a:t>
            </a:r>
            <a:r>
              <a:rPr lang="en-US" sz="1400" dirty="0"/>
              <a:t>, L. </a:t>
            </a:r>
            <a:r>
              <a:rPr lang="en-US" sz="1400" dirty="0" err="1"/>
              <a:t>Zschiedrich</a:t>
            </a:r>
            <a:r>
              <a:rPr lang="en-US" sz="1400" dirty="0"/>
              <a:t>, S. Burger, J. </a:t>
            </a:r>
            <a:r>
              <a:rPr lang="en-US" sz="1400" dirty="0" err="1"/>
              <a:t>Zimmerling</a:t>
            </a:r>
            <a:r>
              <a:rPr lang="en-US" sz="1400" dirty="0"/>
              <a:t>, R. Remis, P. </a:t>
            </a:r>
            <a:r>
              <a:rPr lang="en-US" sz="1400" dirty="0" err="1"/>
              <a:t>Urbach</a:t>
            </a:r>
            <a:r>
              <a:rPr lang="en-US" sz="1400" dirty="0"/>
              <a:t>, H. T. Liu, T. Weiss, J. Opt. Soc. Am. A </a:t>
            </a:r>
            <a:r>
              <a:rPr lang="en-US" sz="1400" b="1" dirty="0"/>
              <a:t>36</a:t>
            </a:r>
            <a:r>
              <a:rPr lang="en-US" sz="1400" dirty="0"/>
              <a:t>, 686 (2019).</a:t>
            </a:r>
            <a:endParaRPr lang="fr-FR" sz="1400" b="1" dirty="0"/>
          </a:p>
          <a:p>
            <a:r>
              <a:rPr lang="en-US" sz="1400" dirty="0"/>
              <a:t>"Quasinormal mode solvers for resonators with dispersive materials"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93911F-D250-477A-ADAA-8CB842422FDD}"/>
              </a:ext>
            </a:extLst>
          </p:cNvPr>
          <p:cNvSpPr txBox="1"/>
          <p:nvPr/>
        </p:nvSpPr>
        <p:spPr>
          <a:xfrm>
            <a:off x="5652120" y="3861048"/>
            <a:ext cx="29523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QNMs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computed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normalized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in plane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momentum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</a:t>
            </a:r>
            <a:r>
              <a:rPr kumimoji="0" lang="fr-FR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Wei.Yan\COMSOL Solver\Plot_Figure\Plot_Grating\gra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80728"/>
            <a:ext cx="3888680" cy="1195829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5142732" y="1280954"/>
            <a:ext cx="318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/>
              <a:t>QNMEig_1DGrating.mph’’</a:t>
            </a:r>
          </a:p>
        </p:txBody>
      </p:sp>
      <p:pic>
        <p:nvPicPr>
          <p:cNvPr id="3076" name="Picture 4" descr="D:\Wei.Yan\COMSOL Solver\grating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780928"/>
            <a:ext cx="4070226" cy="3256181"/>
          </a:xfrm>
          <a:prstGeom prst="rect">
            <a:avLst/>
          </a:prstGeom>
          <a:noFill/>
        </p:spPr>
      </p:pic>
      <p:pic>
        <p:nvPicPr>
          <p:cNvPr id="3077" name="Picture 5" descr="D:\Wei.Yan\COMSOL Solver\grating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8552" y="2780928"/>
            <a:ext cx="4211960" cy="3369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67944" y="-1746"/>
            <a:ext cx="5076056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499993" y="13107"/>
            <a:ext cx="38164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2D </a:t>
            </a:r>
            <a:r>
              <a:rPr lang="fr-FR" sz="2500" dirty="0" err="1">
                <a:solidFill>
                  <a:schemeClr val="bg1"/>
                </a:solidFill>
              </a:rPr>
              <a:t>periodic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slit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array</a:t>
            </a:r>
            <a:r>
              <a:rPr lang="fr-FR" sz="2500" dirty="0">
                <a:solidFill>
                  <a:schemeClr val="bg1"/>
                </a:solidFill>
              </a:rPr>
              <a:t> in a </a:t>
            </a:r>
            <a:r>
              <a:rPr lang="fr-FR" sz="2500" dirty="0" err="1">
                <a:solidFill>
                  <a:schemeClr val="bg1"/>
                </a:solidFill>
              </a:rPr>
              <a:t>silver</a:t>
            </a:r>
            <a:r>
              <a:rPr lang="fr-FR" sz="2500" dirty="0">
                <a:solidFill>
                  <a:schemeClr val="bg1"/>
                </a:solidFill>
              </a:rPr>
              <a:t> membrane in air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403648" y="2276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83768" y="184482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86CCD-A15E-49D2-83E1-9C444CD57A37}"/>
              </a:ext>
            </a:extLst>
          </p:cNvPr>
          <p:cNvSpPr/>
          <p:nvPr/>
        </p:nvSpPr>
        <p:spPr>
          <a:xfrm>
            <a:off x="4427984" y="908720"/>
            <a:ext cx="4635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Alexandre Gras &lt;alexandre.gras@institutoptique.fr&gt;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4DE2BE-C53D-47CD-B612-888C0836A260}"/>
              </a:ext>
            </a:extLst>
          </p:cNvPr>
          <p:cNvSpPr txBox="1"/>
          <p:nvPr/>
        </p:nvSpPr>
        <p:spPr>
          <a:xfrm>
            <a:off x="35496" y="6093296"/>
            <a:ext cx="9108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P. Lalanne, W. Yan, A. Gras, C. </a:t>
            </a:r>
            <a:r>
              <a:rPr lang="en-US" sz="1400" dirty="0" err="1"/>
              <a:t>Sauvan</a:t>
            </a:r>
            <a:r>
              <a:rPr lang="en-US" sz="1400" dirty="0"/>
              <a:t>, J.-P. </a:t>
            </a:r>
            <a:r>
              <a:rPr lang="en-US" sz="1400" dirty="0" err="1"/>
              <a:t>Hugonin</a:t>
            </a:r>
            <a:r>
              <a:rPr lang="en-US" sz="1400" dirty="0"/>
              <a:t>, M. </a:t>
            </a:r>
            <a:r>
              <a:rPr lang="en-US" sz="1400" dirty="0" err="1"/>
              <a:t>Besbes</a:t>
            </a:r>
            <a:r>
              <a:rPr lang="en-US" sz="1400" dirty="0"/>
              <a:t>, G. </a:t>
            </a:r>
            <a:r>
              <a:rPr lang="en-US" sz="1400" dirty="0" err="1"/>
              <a:t>Demesy</a:t>
            </a:r>
            <a:r>
              <a:rPr lang="en-US" sz="1400" dirty="0"/>
              <a:t>, M. D. Truong, B. </a:t>
            </a:r>
            <a:r>
              <a:rPr lang="en-US" sz="1400" dirty="0" err="1"/>
              <a:t>Gralak</a:t>
            </a:r>
            <a:r>
              <a:rPr lang="en-US" sz="1400" dirty="0"/>
              <a:t>, F. </a:t>
            </a:r>
            <a:r>
              <a:rPr lang="en-US" sz="1400" dirty="0" err="1"/>
              <a:t>Zolla</a:t>
            </a:r>
            <a:r>
              <a:rPr lang="en-US" sz="1400" dirty="0"/>
              <a:t>, A. Nicolet, F. </a:t>
            </a:r>
            <a:r>
              <a:rPr lang="en-US" sz="1400" dirty="0" err="1"/>
              <a:t>Binkowski</a:t>
            </a:r>
            <a:r>
              <a:rPr lang="en-US" sz="1400" dirty="0"/>
              <a:t>, L. </a:t>
            </a:r>
            <a:r>
              <a:rPr lang="en-US" sz="1400" dirty="0" err="1"/>
              <a:t>Zschiedrich</a:t>
            </a:r>
            <a:r>
              <a:rPr lang="en-US" sz="1400" dirty="0"/>
              <a:t>, S. Burger, J. </a:t>
            </a:r>
            <a:r>
              <a:rPr lang="en-US" sz="1400" dirty="0" err="1"/>
              <a:t>Zimmerling</a:t>
            </a:r>
            <a:r>
              <a:rPr lang="en-US" sz="1400" dirty="0"/>
              <a:t>, R. Remis, P. </a:t>
            </a:r>
            <a:r>
              <a:rPr lang="en-US" sz="1400" dirty="0" err="1"/>
              <a:t>Urbach</a:t>
            </a:r>
            <a:r>
              <a:rPr lang="en-US" sz="1400" dirty="0"/>
              <a:t>, H. T. Liu, T. Weiss, J. Opt. Soc. Am. A </a:t>
            </a:r>
            <a:r>
              <a:rPr lang="en-US" sz="1400" b="1" dirty="0"/>
              <a:t>36</a:t>
            </a:r>
            <a:r>
              <a:rPr lang="en-US" sz="1400" dirty="0"/>
              <a:t>, 686 (2019).</a:t>
            </a:r>
            <a:endParaRPr lang="fr-FR" sz="1400" b="1" dirty="0"/>
          </a:p>
          <a:p>
            <a:r>
              <a:rPr lang="en-US" sz="1400" dirty="0"/>
              <a:t>"Quasinormal mode solvers for resonators with dispersive materials"</a:t>
            </a:r>
            <a:endParaRPr lang="fr-FR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5148064" y="1196752"/>
            <a:ext cx="318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COMSOL model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available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the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website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QNMEig_grating_theta.mph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7944" y="-1745"/>
            <a:ext cx="5076056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67944" y="13108"/>
            <a:ext cx="5076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2D </a:t>
            </a:r>
            <a:r>
              <a:rPr kumimoji="0" lang="fr-F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grating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grooves on a gold </a:t>
            </a:r>
            <a:r>
              <a:rPr kumimoji="0" lang="fr-F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substrate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incidence angle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83768" y="184482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86CCD-A15E-49D2-83E1-9C444CD57A37}"/>
              </a:ext>
            </a:extLst>
          </p:cNvPr>
          <p:cNvSpPr/>
          <p:nvPr/>
        </p:nvSpPr>
        <p:spPr>
          <a:xfrm>
            <a:off x="4427987" y="908723"/>
            <a:ext cx="4635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Contact: Alexandre Gras &lt;alexandre.gras@institutoptique.fr&gt;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F3A774-DC87-4EFA-954A-02F19937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8640"/>
            <a:ext cx="2668898" cy="1853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D9C091-3C02-404D-A242-E6B45ECB5E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8"/>
          <a:stretch/>
        </p:blipFill>
        <p:spPr>
          <a:xfrm>
            <a:off x="5796136" y="3429000"/>
            <a:ext cx="2963225" cy="2367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F479A44-7129-4FF4-9541-1159A4B62F3E}"/>
                  </a:ext>
                </a:extLst>
              </p:cNvPr>
              <p:cNvSpPr txBox="1"/>
              <p:nvPr/>
            </p:nvSpPr>
            <p:spPr>
              <a:xfrm>
                <a:off x="5868144" y="2636912"/>
                <a:ext cx="2520279" cy="747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Normalized </a:t>
                </a:r>
                <a14:m>
                  <m:oMath xmlns:m="http://schemas.openxmlformats.org/officeDocument/2006/math"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fr-FR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0" lang="fr-FR" sz="1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sub>
                    </m:sSub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</m:oMath>
                </a14:m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mode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fr-FR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kumimoji="0" lang="fr-F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=714.8+39.0</m:t>
                    </m:r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fr-FR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nm</m:t>
                    </m:r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fr-F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=30°</m:t>
                    </m:r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F479A44-7129-4FF4-9541-1159A4B62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636912"/>
                <a:ext cx="2520279" cy="747449"/>
              </a:xfrm>
              <a:prstGeom prst="rect">
                <a:avLst/>
              </a:prstGeom>
              <a:blipFill>
                <a:blip r:embed="rId5"/>
                <a:stretch>
                  <a:fillRect t="-820" b="-90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4DBE00EF-08DD-4884-BF24-C762F8C904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7" r="4775"/>
          <a:stretch/>
        </p:blipFill>
        <p:spPr>
          <a:xfrm>
            <a:off x="2" y="3055094"/>
            <a:ext cx="5232383" cy="3034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109841D3-1674-4D7D-9E7E-2700AF38A6BE}"/>
                  </a:ext>
                </a:extLst>
              </p:cNvPr>
              <p:cNvSpPr txBox="1"/>
              <p:nvPr/>
            </p:nvSpPr>
            <p:spPr>
              <a:xfrm>
                <a:off x="35496" y="2276872"/>
                <a:ext cx="51125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specificity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the model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that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QNMs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are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computed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normalized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a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fixed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angle of incidence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which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exactly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what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happening in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many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experiment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the wavelength is scanned while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fr-FR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maintained</a:t>
                </a: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constant.</a:t>
                </a: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109841D3-1674-4D7D-9E7E-2700AF38A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276872"/>
                <a:ext cx="5112568" cy="954107"/>
              </a:xfrm>
              <a:prstGeom prst="rect">
                <a:avLst/>
              </a:prstGeom>
              <a:blipFill>
                <a:blip r:embed="rId7"/>
                <a:stretch>
                  <a:fillRect l="-358" t="-1282" r="-477" b="-5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7BC5D9E-1BB1-4C65-98DF-D5040AA7E4EB}"/>
              </a:ext>
            </a:extLst>
          </p:cNvPr>
          <p:cNvSpPr/>
          <p:nvPr/>
        </p:nvSpPr>
        <p:spPr>
          <a:xfrm>
            <a:off x="0" y="6273225"/>
            <a:ext cx="5495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/>
            <a:r>
              <a:rPr lang="en-GB" sz="1400" dirty="0"/>
              <a:t>A. Gras, W. Yan and P. Lalanne, </a:t>
            </a:r>
            <a:r>
              <a:rPr lang="fr-FR" sz="1400" dirty="0" err="1"/>
              <a:t>Opt</a:t>
            </a:r>
            <a:r>
              <a:rPr lang="fr-FR" sz="1400" dirty="0"/>
              <a:t>. </a:t>
            </a:r>
            <a:r>
              <a:rPr lang="fr-FR" sz="1400" dirty="0" err="1"/>
              <a:t>Lett</a:t>
            </a:r>
            <a:r>
              <a:rPr lang="fr-FR" sz="1400" dirty="0"/>
              <a:t>. </a:t>
            </a:r>
            <a:r>
              <a:rPr lang="en-US" sz="1400" b="1" dirty="0"/>
              <a:t>44</a:t>
            </a:r>
            <a:r>
              <a:rPr lang="en-US" sz="1400" dirty="0"/>
              <a:t>, 3494 (2019).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/>
              <a:t>"</a:t>
            </a:r>
            <a:r>
              <a:rPr lang="en-US" sz="1400" dirty="0" err="1"/>
              <a:t>Quasinormal</a:t>
            </a:r>
            <a:r>
              <a:rPr lang="en-US" sz="1400" dirty="0"/>
              <a:t>-mode analysis of grating spectra at fixed incidence angles</a:t>
            </a:r>
            <a:r>
              <a:rPr lang="en-GB" sz="1400" dirty="0"/>
              <a:t>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F89D21-817A-4A47-9E91-AF0B4A28DA8A}"/>
                  </a:ext>
                </a:extLst>
              </p:cNvPr>
              <p:cNvSpPr/>
              <p:nvPr/>
            </p:nvSpPr>
            <p:spPr>
              <a:xfrm>
                <a:off x="2483768" y="3284984"/>
                <a:ext cx="133587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=30°</m:t>
                    </m:r>
                  </m:oMath>
                </a14:m>
                <a:r>
                  <a:rPr lang="fr-FR" sz="1200" dirty="0">
                    <a:solidFill>
                      <a:prstClr val="black"/>
                    </a:solidFill>
                  </a:rPr>
                  <a:t> incidence</a:t>
                </a:r>
                <a:endParaRPr lang="fr-FR" sz="1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F89D21-817A-4A47-9E91-AF0B4A28D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84984"/>
                <a:ext cx="1335879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28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2123729" y="2579757"/>
            <a:ext cx="4680520" cy="12464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Under </a:t>
            </a:r>
            <a:r>
              <a:rPr lang="fr-FR" sz="2500" dirty="0" err="1">
                <a:solidFill>
                  <a:schemeClr val="bg1"/>
                </a:solidFill>
              </a:rPr>
              <a:t>preparation</a:t>
            </a:r>
            <a:r>
              <a:rPr lang="fr-FR" sz="2500" dirty="0">
                <a:solidFill>
                  <a:schemeClr val="bg1"/>
                </a:solidFill>
              </a:rPr>
              <a:t>, </a:t>
            </a:r>
            <a:r>
              <a:rPr lang="fr-FR" sz="2500" dirty="0" err="1">
                <a:solidFill>
                  <a:schemeClr val="bg1"/>
                </a:solidFill>
              </a:rPr>
              <a:t>models</a:t>
            </a:r>
            <a:r>
              <a:rPr lang="fr-FR" sz="2500" dirty="0">
                <a:solidFill>
                  <a:schemeClr val="bg1"/>
                </a:solidFill>
              </a:rPr>
              <a:t>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dirty="0" err="1">
                <a:solidFill>
                  <a:schemeClr val="bg1"/>
                </a:solidFill>
              </a:rPr>
              <a:t>Bowtie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nanoantenna</a:t>
            </a:r>
            <a:r>
              <a:rPr lang="fr-FR" sz="2500" dirty="0">
                <a:solidFill>
                  <a:schemeClr val="bg1"/>
                </a:solidFill>
              </a:rPr>
              <a:t> on </a:t>
            </a:r>
            <a:r>
              <a:rPr lang="fr-FR" sz="2500" dirty="0" err="1">
                <a:solidFill>
                  <a:schemeClr val="bg1"/>
                </a:solidFill>
              </a:rPr>
              <a:t>substate</a:t>
            </a:r>
            <a:endParaRPr lang="fr-FR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1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2065513" y="3075057"/>
            <a:ext cx="501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plasmonic nanocavities</a:t>
            </a:r>
          </a:p>
        </p:txBody>
      </p:sp>
    </p:spTree>
    <p:extLst>
      <p:ext uri="{BB962C8B-B14F-4D97-AF65-F5344CB8AC3E}">
        <p14:creationId xmlns:p14="http://schemas.microsoft.com/office/powerpoint/2010/main" val="28509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ei.Yan\COMSOL Solver\Plot_Figure\Sphere\sphe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32656"/>
            <a:ext cx="2082800" cy="2082800"/>
          </a:xfrm>
          <a:prstGeom prst="rect">
            <a:avLst/>
          </a:prstGeom>
          <a:noFill/>
        </p:spPr>
      </p:pic>
      <p:pic>
        <p:nvPicPr>
          <p:cNvPr id="2055" name="Picture 7" descr="D:\Wei.Yan\COMSOL Solver\Sphere1.png"/>
          <p:cNvPicPr>
            <a:picLocks noChangeAspect="1" noChangeArrowheads="1"/>
          </p:cNvPicPr>
          <p:nvPr/>
        </p:nvPicPr>
        <p:blipFill rotWithShape="1">
          <a:blip r:embed="rId4" cstate="print"/>
          <a:srcRect b="26396"/>
          <a:stretch/>
        </p:blipFill>
        <p:spPr bwMode="auto">
          <a:xfrm>
            <a:off x="126268" y="3184782"/>
            <a:ext cx="4445732" cy="2617812"/>
          </a:xfrm>
          <a:prstGeom prst="rect">
            <a:avLst/>
          </a:prstGeom>
          <a:noFill/>
        </p:spPr>
      </p:pic>
      <p:pic>
        <p:nvPicPr>
          <p:cNvPr id="2056" name="Picture 8" descr="D:\Wei.Yan\COMSOL Solver\Sphere2.png"/>
          <p:cNvPicPr>
            <a:picLocks noChangeAspect="1" noChangeArrowheads="1"/>
          </p:cNvPicPr>
          <p:nvPr/>
        </p:nvPicPr>
        <p:blipFill rotWithShape="1">
          <a:blip r:embed="rId5" cstate="print"/>
          <a:srcRect b="27424"/>
          <a:stretch/>
        </p:blipFill>
        <p:spPr bwMode="auto">
          <a:xfrm>
            <a:off x="4776874" y="3197155"/>
            <a:ext cx="4340256" cy="251998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04048" y="-12"/>
            <a:ext cx="4138960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782630" y="207201"/>
            <a:ext cx="25817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Silver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sphere</a:t>
            </a:r>
            <a:r>
              <a:rPr lang="fr-FR" sz="2500" dirty="0">
                <a:solidFill>
                  <a:schemeClr val="bg1"/>
                </a:solidFill>
              </a:rPr>
              <a:t> in air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08104" y="1268760"/>
            <a:ext cx="318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QNMEig_Sphere.mph</a:t>
            </a:r>
            <a:r>
              <a:rPr lang="fr-FR" sz="1400" dirty="0"/>
              <a:t>’’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03648" y="24928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03648" y="112474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10924" y="6290156"/>
            <a:ext cx="816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W. Yan , R. </a:t>
            </a:r>
            <a:r>
              <a:rPr lang="fr-FR" sz="1400" dirty="0" err="1"/>
              <a:t>Faggiani</a:t>
            </a:r>
            <a:r>
              <a:rPr lang="fr-FR" sz="1400" dirty="0"/>
              <a:t>, P. </a:t>
            </a:r>
            <a:r>
              <a:rPr lang="fr-FR" sz="1400" dirty="0" err="1"/>
              <a:t>Lalanne</a:t>
            </a:r>
            <a:r>
              <a:rPr lang="fr-FR" sz="1400" dirty="0"/>
              <a:t>, Phys. </a:t>
            </a:r>
            <a:r>
              <a:rPr lang="en-US" sz="1400" dirty="0"/>
              <a:t>Rev. B </a:t>
            </a:r>
            <a:r>
              <a:rPr lang="en-US" sz="1400" b="1" dirty="0"/>
              <a:t>97</a:t>
            </a:r>
            <a:r>
              <a:rPr lang="en-US" sz="1400" dirty="0"/>
              <a:t>, 205422 (2018).</a:t>
            </a:r>
            <a:endParaRPr lang="fr-FR" sz="1400" dirty="0"/>
          </a:p>
          <a:p>
            <a:r>
              <a:rPr lang="en-GB" sz="1400" dirty="0"/>
              <a:t>"Rigorous modal analysis of plasmonic nanoresonators"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B7F1D-C94B-480C-8E06-9469BDC460F5}"/>
              </a:ext>
            </a:extLst>
          </p:cNvPr>
          <p:cNvSpPr/>
          <p:nvPr/>
        </p:nvSpPr>
        <p:spPr>
          <a:xfrm>
            <a:off x="5364088" y="908720"/>
            <a:ext cx="349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Wei Yan &lt;yanwei@westlake.edu.cn&gt;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0341A5-EB92-41D6-91BD-633C8D8FCFED}"/>
                  </a:ext>
                </a:extLst>
              </p:cNvPr>
              <p:cNvSpPr/>
              <p:nvPr/>
            </p:nvSpPr>
            <p:spPr>
              <a:xfrm>
                <a:off x="539552" y="188640"/>
                <a:ext cx="1674112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0341A5-EB92-41D6-91BD-633C8D8FC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8640"/>
                <a:ext cx="1674112" cy="496611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ei.Yan\COMSOL Solver\cub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593874"/>
            <a:ext cx="2604474" cy="21254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22513" y="-1746"/>
            <a:ext cx="5723136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D:\Wei.Yan\COMSOL Solver\cube1.png"/>
          <p:cNvPicPr>
            <a:picLocks noChangeAspect="1" noChangeArrowheads="1"/>
          </p:cNvPicPr>
          <p:nvPr/>
        </p:nvPicPr>
        <p:blipFill rotWithShape="1">
          <a:blip r:embed="rId4" cstate="print"/>
          <a:srcRect b="13312"/>
          <a:stretch/>
        </p:blipFill>
        <p:spPr bwMode="auto">
          <a:xfrm>
            <a:off x="35496" y="3212976"/>
            <a:ext cx="4104202" cy="2846265"/>
          </a:xfrm>
          <a:prstGeom prst="rect">
            <a:avLst/>
          </a:prstGeom>
          <a:noFill/>
        </p:spPr>
      </p:pic>
      <p:pic>
        <p:nvPicPr>
          <p:cNvPr id="1029" name="Picture 5" descr="D:\Wei.Yan\COMSOL Solver\cube2.png"/>
          <p:cNvPicPr>
            <a:picLocks noChangeAspect="1" noChangeArrowheads="1"/>
          </p:cNvPicPr>
          <p:nvPr/>
        </p:nvPicPr>
        <p:blipFill rotWithShape="1">
          <a:blip r:embed="rId5" cstate="print"/>
          <a:srcRect b="13870"/>
          <a:stretch/>
        </p:blipFill>
        <p:spPr bwMode="auto">
          <a:xfrm>
            <a:off x="4905418" y="3212976"/>
            <a:ext cx="4203086" cy="289609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5796136" y="1268760"/>
            <a:ext cx="322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QNMEig_Cubesubstrate.mph</a:t>
            </a:r>
            <a:r>
              <a:rPr lang="fr-FR" sz="1400" dirty="0"/>
              <a:t>’’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496" y="6093296"/>
            <a:ext cx="9108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P. Lalanne, W. Yan, A. Gras, C. </a:t>
            </a:r>
            <a:r>
              <a:rPr lang="en-US" sz="1400" dirty="0" err="1"/>
              <a:t>Sauvan</a:t>
            </a:r>
            <a:r>
              <a:rPr lang="en-US" sz="1400" dirty="0"/>
              <a:t>, J.-P. </a:t>
            </a:r>
            <a:r>
              <a:rPr lang="en-US" sz="1400" dirty="0" err="1"/>
              <a:t>Hugonin</a:t>
            </a:r>
            <a:r>
              <a:rPr lang="en-US" sz="1400" dirty="0"/>
              <a:t>, M. </a:t>
            </a:r>
            <a:r>
              <a:rPr lang="en-US" sz="1400" dirty="0" err="1"/>
              <a:t>Besbes</a:t>
            </a:r>
            <a:r>
              <a:rPr lang="en-US" sz="1400" dirty="0"/>
              <a:t>, G. </a:t>
            </a:r>
            <a:r>
              <a:rPr lang="en-US" sz="1400" dirty="0" err="1"/>
              <a:t>Demesy</a:t>
            </a:r>
            <a:r>
              <a:rPr lang="en-US" sz="1400" dirty="0"/>
              <a:t>, M. D. Truong, B. </a:t>
            </a:r>
            <a:r>
              <a:rPr lang="en-US" sz="1400" dirty="0" err="1"/>
              <a:t>Gralak</a:t>
            </a:r>
            <a:r>
              <a:rPr lang="en-US" sz="1400" dirty="0"/>
              <a:t>, F. </a:t>
            </a:r>
            <a:r>
              <a:rPr lang="en-US" sz="1400" dirty="0" err="1"/>
              <a:t>Zolla</a:t>
            </a:r>
            <a:r>
              <a:rPr lang="en-US" sz="1400" dirty="0"/>
              <a:t>, A. Nicolet, F. </a:t>
            </a:r>
            <a:r>
              <a:rPr lang="en-US" sz="1400" dirty="0" err="1"/>
              <a:t>Binkowski</a:t>
            </a:r>
            <a:r>
              <a:rPr lang="en-US" sz="1400" dirty="0"/>
              <a:t>, L. </a:t>
            </a:r>
            <a:r>
              <a:rPr lang="en-US" sz="1400" dirty="0" err="1"/>
              <a:t>Zschiedrich</a:t>
            </a:r>
            <a:r>
              <a:rPr lang="en-US" sz="1400" dirty="0"/>
              <a:t>, S. Burger, J. </a:t>
            </a:r>
            <a:r>
              <a:rPr lang="en-US" sz="1400" dirty="0" err="1"/>
              <a:t>Zimmerling</a:t>
            </a:r>
            <a:r>
              <a:rPr lang="en-US" sz="1400" dirty="0"/>
              <a:t>, R. Remis, P. </a:t>
            </a:r>
            <a:r>
              <a:rPr lang="en-US" sz="1400" dirty="0" err="1"/>
              <a:t>Urbach</a:t>
            </a:r>
            <a:r>
              <a:rPr lang="en-US" sz="1400" dirty="0"/>
              <a:t>, H. T. Liu, T. Weiss, J. Opt. Soc. Am. A </a:t>
            </a:r>
            <a:r>
              <a:rPr lang="en-US" sz="1400" b="1" dirty="0"/>
              <a:t>36</a:t>
            </a:r>
            <a:r>
              <a:rPr lang="en-US" sz="1400" dirty="0"/>
              <a:t>, 686 (2019).</a:t>
            </a:r>
            <a:endParaRPr lang="fr-FR" sz="1400" b="1" dirty="0"/>
          </a:p>
          <a:p>
            <a:r>
              <a:rPr lang="en-US" sz="1400" dirty="0"/>
              <a:t>"Quasinormal mode solvers for resonators with dispersive materials"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402780" y="143634"/>
            <a:ext cx="5762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Silver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nanocube</a:t>
            </a:r>
            <a:r>
              <a:rPr lang="fr-FR" sz="2500" dirty="0">
                <a:solidFill>
                  <a:schemeClr val="bg1"/>
                </a:solidFill>
              </a:rPr>
              <a:t> on a </a:t>
            </a:r>
            <a:r>
              <a:rPr lang="fr-FR" sz="2500" dirty="0" err="1">
                <a:solidFill>
                  <a:schemeClr val="bg1"/>
                </a:solidFill>
              </a:rPr>
              <a:t>coated</a:t>
            </a:r>
            <a:r>
              <a:rPr lang="fr-FR" sz="2500" dirty="0">
                <a:solidFill>
                  <a:schemeClr val="bg1"/>
                </a:solidFill>
              </a:rPr>
              <a:t> gold </a:t>
            </a:r>
            <a:r>
              <a:rPr lang="fr-FR" sz="2500" dirty="0" err="1">
                <a:solidFill>
                  <a:schemeClr val="bg1"/>
                </a:solidFill>
              </a:rPr>
              <a:t>substrate</a:t>
            </a:r>
            <a:endParaRPr lang="fr-FR" sz="25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93160" y="2117642"/>
            <a:ext cx="1230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Au </a:t>
            </a:r>
            <a:r>
              <a:rPr lang="fr-FR" sz="1600" dirty="0" err="1"/>
              <a:t>substrate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991899" y="60547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43808" y="2241347"/>
            <a:ext cx="142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/>
              <a:t>thin</a:t>
            </a:r>
            <a:r>
              <a:rPr lang="fr-FR" sz="1600" dirty="0"/>
              <a:t> </a:t>
            </a:r>
            <a:r>
              <a:rPr lang="fr-FR" sz="1600" dirty="0" err="1"/>
              <a:t>insulator</a:t>
            </a:r>
            <a:r>
              <a:rPr lang="fr-FR" sz="1600" dirty="0"/>
              <a:t> layer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072019" y="1995125"/>
            <a:ext cx="216024" cy="32868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104359D2-D24F-4C1B-9E96-059C307BA7EC}"/>
              </a:ext>
            </a:extLst>
          </p:cNvPr>
          <p:cNvGrpSpPr/>
          <p:nvPr/>
        </p:nvGrpSpPr>
        <p:grpSpPr>
          <a:xfrm>
            <a:off x="2195736" y="4264090"/>
            <a:ext cx="3744416" cy="1080120"/>
            <a:chOff x="2195736" y="4471440"/>
            <a:chExt cx="3744416" cy="1080120"/>
          </a:xfrm>
        </p:grpSpPr>
        <p:sp>
          <p:nvSpPr>
            <p:cNvPr id="3" name="ZoneTexte 2"/>
            <p:cNvSpPr txBox="1"/>
            <p:nvPr/>
          </p:nvSpPr>
          <p:spPr>
            <a:xfrm>
              <a:off x="3563888" y="4471440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nanocube</a:t>
              </a:r>
              <a:r>
                <a:rPr lang="fr-FR" dirty="0"/>
                <a:t> in air</a:t>
              </a:r>
            </a:p>
            <a:p>
              <a:r>
                <a:rPr lang="fr-FR" dirty="0" err="1"/>
                <a:t>thin</a:t>
              </a:r>
              <a:r>
                <a:rPr lang="fr-FR" dirty="0"/>
                <a:t> layer</a:t>
              </a:r>
            </a:p>
            <a:p>
              <a:r>
                <a:rPr lang="fr-FR" dirty="0"/>
                <a:t>Au </a:t>
              </a:r>
              <a:r>
                <a:rPr lang="fr-FR" dirty="0" err="1"/>
                <a:t>substrate</a:t>
              </a:r>
              <a:endParaRPr lang="fr-FR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 flipH="1">
              <a:off x="2195736" y="4656106"/>
              <a:ext cx="1368152" cy="319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2771800" y="5232170"/>
              <a:ext cx="864096" cy="319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>
              <a:off x="2771800" y="4944138"/>
              <a:ext cx="792088" cy="247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AE751-2941-4D3A-B3C7-14B7A2A5269F}"/>
              </a:ext>
            </a:extLst>
          </p:cNvPr>
          <p:cNvSpPr/>
          <p:nvPr/>
        </p:nvSpPr>
        <p:spPr>
          <a:xfrm>
            <a:off x="5612226" y="908720"/>
            <a:ext cx="349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Wei Yan &lt;yanwei@westlake.edu.cn&gt;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D12907-94F3-458C-893B-62A00D0CEDAC}"/>
                  </a:ext>
                </a:extLst>
              </p:cNvPr>
              <p:cNvSpPr/>
              <p:nvPr/>
            </p:nvSpPr>
            <p:spPr>
              <a:xfrm>
                <a:off x="539552" y="188640"/>
                <a:ext cx="1674112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D12907-94F3-458C-893B-62A00D0CE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8640"/>
                <a:ext cx="1674112" cy="496611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34C927-8F55-449E-B662-51E2FC190633}"/>
                  </a:ext>
                </a:extLst>
              </p:cNvPr>
              <p:cNvSpPr/>
              <p:nvPr/>
            </p:nvSpPr>
            <p:spPr>
              <a:xfrm>
                <a:off x="179512" y="2636912"/>
                <a:ext cx="2878930" cy="511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𝐴𝑢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34C927-8F55-449E-B662-51E2FC19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36912"/>
                <a:ext cx="2878930" cy="511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2295"/>
            <a:ext cx="3522102" cy="19811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55776" y="100698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91680" y="5486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-1746"/>
            <a:ext cx="3779912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012161" y="143634"/>
            <a:ext cx="2736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Silver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bowtie</a:t>
            </a:r>
            <a:r>
              <a:rPr lang="fr-FR" sz="2500" dirty="0">
                <a:solidFill>
                  <a:schemeClr val="bg1"/>
                </a:solidFill>
              </a:rPr>
              <a:t> in air</a:t>
            </a:r>
          </a:p>
        </p:txBody>
      </p:sp>
      <p:pic>
        <p:nvPicPr>
          <p:cNvPr id="1029" name="Picture 5" descr="D:\WeiYan\COMSOL_MODEL_SHEET\Bowtie\Bowti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853209"/>
            <a:ext cx="4319587" cy="3240087"/>
          </a:xfrm>
          <a:prstGeom prst="rect">
            <a:avLst/>
          </a:prstGeom>
          <a:noFill/>
        </p:spPr>
      </p:pic>
      <p:pic>
        <p:nvPicPr>
          <p:cNvPr id="1030" name="Picture 6" descr="D:\WeiYan\COMSOL_MODEL_SHEET\Bowtie\Bowti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853209"/>
            <a:ext cx="4319587" cy="324008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0924" y="6290156"/>
            <a:ext cx="816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W. Yan , R. </a:t>
            </a:r>
            <a:r>
              <a:rPr lang="fr-FR" sz="1400" dirty="0" err="1"/>
              <a:t>Faggiani</a:t>
            </a:r>
            <a:r>
              <a:rPr lang="fr-FR" sz="1400" dirty="0"/>
              <a:t>, P. </a:t>
            </a:r>
            <a:r>
              <a:rPr lang="fr-FR" sz="1400" dirty="0" err="1"/>
              <a:t>Lalanne</a:t>
            </a:r>
            <a:r>
              <a:rPr lang="fr-FR" sz="1400" dirty="0"/>
              <a:t>, Phys. </a:t>
            </a:r>
            <a:r>
              <a:rPr lang="en-US" sz="1400" dirty="0"/>
              <a:t>Rev. B </a:t>
            </a:r>
            <a:r>
              <a:rPr lang="en-US" sz="1400" b="1" dirty="0"/>
              <a:t>97</a:t>
            </a:r>
            <a:r>
              <a:rPr lang="en-US" sz="1400" dirty="0"/>
              <a:t>, 205422 (2018).</a:t>
            </a:r>
            <a:endParaRPr lang="fr-FR" sz="1400" dirty="0"/>
          </a:p>
          <a:p>
            <a:r>
              <a:rPr lang="en-GB" sz="1400" dirty="0"/>
              <a:t>"Rigorous modal analysis of plasmonic nanoresonators"</a:t>
            </a:r>
            <a:endParaRPr lang="fr-FR"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2" name="ZoneTexte 11"/>
          <p:cNvSpPr txBox="1"/>
          <p:nvPr/>
        </p:nvSpPr>
        <p:spPr>
          <a:xfrm>
            <a:off x="5796136" y="1268760"/>
            <a:ext cx="318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/>
              <a:t>QNMEig_bowtie.mph’’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80BE5-7EB9-4D09-B201-1E6480B01371}"/>
              </a:ext>
            </a:extLst>
          </p:cNvPr>
          <p:cNvSpPr/>
          <p:nvPr/>
        </p:nvSpPr>
        <p:spPr>
          <a:xfrm>
            <a:off x="5612226" y="908720"/>
            <a:ext cx="3496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Wei Yan &lt;yanwei@westlake.edu.cn&gt;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C7FBD4-01D0-4595-B617-75B4A7FE1BE9}"/>
                  </a:ext>
                </a:extLst>
              </p:cNvPr>
              <p:cNvSpPr/>
              <p:nvPr/>
            </p:nvSpPr>
            <p:spPr>
              <a:xfrm>
                <a:off x="2123728" y="1340768"/>
                <a:ext cx="1674112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C7FBD4-01D0-4595-B617-75B4A7FE1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40768"/>
                <a:ext cx="1674112" cy="496611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4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48217D-0F47-4ECA-920A-033E7B466FD9}"/>
              </a:ext>
            </a:extLst>
          </p:cNvPr>
          <p:cNvSpPr/>
          <p:nvPr/>
        </p:nvSpPr>
        <p:spPr>
          <a:xfrm>
            <a:off x="5580112" y="-1746"/>
            <a:ext cx="3565536" cy="694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F218D24B-9DF6-4642-9CB4-438025F50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5" t="30161" r="30541" b="20700"/>
          <a:stretch/>
        </p:blipFill>
        <p:spPr>
          <a:xfrm>
            <a:off x="755576" y="2405139"/>
            <a:ext cx="2808312" cy="2808313"/>
          </a:xfrm>
          <a:prstGeom prst="rect">
            <a:avLst/>
          </a:prstGeom>
        </p:spPr>
      </p:pic>
      <p:sp>
        <p:nvSpPr>
          <p:cNvPr id="5" name="ZoneTexte 23">
            <a:extLst>
              <a:ext uri="{FF2B5EF4-FFF2-40B4-BE49-F238E27FC236}">
                <a16:creationId xmlns:a16="http://schemas.microsoft.com/office/drawing/2014/main" id="{2F277576-678E-49BB-86D2-8F13DA4B1911}"/>
              </a:ext>
            </a:extLst>
          </p:cNvPr>
          <p:cNvSpPr txBox="1"/>
          <p:nvPr/>
        </p:nvSpPr>
        <p:spPr>
          <a:xfrm>
            <a:off x="1542294" y="26168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</a:t>
            </a:r>
          </a:p>
        </p:txBody>
      </p:sp>
      <p:sp>
        <p:nvSpPr>
          <p:cNvPr id="6" name="ZoneTexte 24">
            <a:extLst>
              <a:ext uri="{FF2B5EF4-FFF2-40B4-BE49-F238E27FC236}">
                <a16:creationId xmlns:a16="http://schemas.microsoft.com/office/drawing/2014/main" id="{2B04F8AC-47DA-4E1A-B863-5C210E5DB463}"/>
              </a:ext>
            </a:extLst>
          </p:cNvPr>
          <p:cNvSpPr txBox="1"/>
          <p:nvPr/>
        </p:nvSpPr>
        <p:spPr>
          <a:xfrm>
            <a:off x="1867414" y="35048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</a:t>
            </a:r>
          </a:p>
        </p:txBody>
      </p:sp>
      <p:pic>
        <p:nvPicPr>
          <p:cNvPr id="14" name="Image 26">
            <a:extLst>
              <a:ext uri="{FF2B5EF4-FFF2-40B4-BE49-F238E27FC236}">
                <a16:creationId xmlns:a16="http://schemas.microsoft.com/office/drawing/2014/main" id="{A3D8B445-49FA-414A-9642-287E8F30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17977"/>
            <a:ext cx="4347725" cy="1996231"/>
          </a:xfrm>
          <a:prstGeom prst="rect">
            <a:avLst/>
          </a:prstGeom>
        </p:spPr>
      </p:pic>
      <p:pic>
        <p:nvPicPr>
          <p:cNvPr id="15" name="Image 18">
            <a:extLst>
              <a:ext uri="{FF2B5EF4-FFF2-40B4-BE49-F238E27FC236}">
                <a16:creationId xmlns:a16="http://schemas.microsoft.com/office/drawing/2014/main" id="{CC540B00-B7A7-4AAF-8761-29118CD86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968" y="3860859"/>
            <a:ext cx="1336803" cy="1501333"/>
          </a:xfrm>
          <a:prstGeom prst="rect">
            <a:avLst/>
          </a:prstGeom>
        </p:spPr>
      </p:pic>
      <p:pic>
        <p:nvPicPr>
          <p:cNvPr id="16" name="Image 19">
            <a:extLst>
              <a:ext uri="{FF2B5EF4-FFF2-40B4-BE49-F238E27FC236}">
                <a16:creationId xmlns:a16="http://schemas.microsoft.com/office/drawing/2014/main" id="{AC7C827A-BC4F-4CA0-8722-237B7AE56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841" y="3876986"/>
            <a:ext cx="1319841" cy="1501333"/>
          </a:xfrm>
          <a:prstGeom prst="rect">
            <a:avLst/>
          </a:prstGeom>
        </p:spPr>
      </p:pic>
      <p:pic>
        <p:nvPicPr>
          <p:cNvPr id="17" name="Image 20">
            <a:extLst>
              <a:ext uri="{FF2B5EF4-FFF2-40B4-BE49-F238E27FC236}">
                <a16:creationId xmlns:a16="http://schemas.microsoft.com/office/drawing/2014/main" id="{E45C482B-87DD-4504-A5C0-FBEF066B5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212" y="3880289"/>
            <a:ext cx="1320275" cy="1476000"/>
          </a:xfrm>
          <a:prstGeom prst="rect">
            <a:avLst/>
          </a:prstGeom>
        </p:spPr>
      </p:pic>
      <p:sp>
        <p:nvSpPr>
          <p:cNvPr id="18" name="文本框 16">
            <a:extLst>
              <a:ext uri="{FF2B5EF4-FFF2-40B4-BE49-F238E27FC236}">
                <a16:creationId xmlns:a16="http://schemas.microsoft.com/office/drawing/2014/main" id="{B70FFDF8-1A85-489B-A2F6-3FA1F73AADD4}"/>
              </a:ext>
            </a:extLst>
          </p:cNvPr>
          <p:cNvSpPr txBox="1"/>
          <p:nvPr/>
        </p:nvSpPr>
        <p:spPr>
          <a:xfrm>
            <a:off x="4511004" y="53226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5A458925-C175-4125-B937-AFA3442E0534}"/>
              </a:ext>
            </a:extLst>
          </p:cNvPr>
          <p:cNvSpPr txBox="1"/>
          <p:nvPr/>
        </p:nvSpPr>
        <p:spPr>
          <a:xfrm>
            <a:off x="6024324" y="53226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8">
            <a:extLst>
              <a:ext uri="{FF2B5EF4-FFF2-40B4-BE49-F238E27FC236}">
                <a16:creationId xmlns:a16="http://schemas.microsoft.com/office/drawing/2014/main" id="{5B01043C-27B4-4C42-81E1-4C642E1470C8}"/>
              </a:ext>
            </a:extLst>
          </p:cNvPr>
          <p:cNvSpPr txBox="1"/>
          <p:nvPr/>
        </p:nvSpPr>
        <p:spPr>
          <a:xfrm>
            <a:off x="7537644" y="53226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Mode3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19B6C5-3E64-4197-A4C7-8630FFBB2360}"/>
              </a:ext>
            </a:extLst>
          </p:cNvPr>
          <p:cNvSpPr txBox="1"/>
          <p:nvPr/>
        </p:nvSpPr>
        <p:spPr>
          <a:xfrm>
            <a:off x="4847633" y="3522494"/>
            <a:ext cx="313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Eigen electric field distributions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6CBB6E-B991-415A-820F-A5AC2A744806}"/>
                  </a:ext>
                </a:extLst>
              </p:cNvPr>
              <p:cNvSpPr/>
              <p:nvPr/>
            </p:nvSpPr>
            <p:spPr>
              <a:xfrm>
                <a:off x="1241126" y="5117342"/>
                <a:ext cx="1674112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𝐴𝑔</m:t>
                          </m:r>
                        </m:sub>
                      </m:sSub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</m:sSub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d>
                            <m:d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6CBB6E-B991-415A-820F-A5AC2A744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26" y="5117342"/>
                <a:ext cx="1674112" cy="496611"/>
              </a:xfrm>
              <a:prstGeom prst="rect">
                <a:avLst/>
              </a:prstGeom>
              <a:blipFill>
                <a:blip r:embed="rId7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2">
            <a:extLst>
              <a:ext uri="{FF2B5EF4-FFF2-40B4-BE49-F238E27FC236}">
                <a16:creationId xmlns:a16="http://schemas.microsoft.com/office/drawing/2014/main" id="{5E1675F8-B505-4C45-A84E-CFE556F04AE9}"/>
              </a:ext>
            </a:extLst>
          </p:cNvPr>
          <p:cNvSpPr txBox="1"/>
          <p:nvPr/>
        </p:nvSpPr>
        <p:spPr>
          <a:xfrm>
            <a:off x="5724128" y="71626"/>
            <a:ext cx="33444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fr-FR" sz="2500" dirty="0">
                <a:solidFill>
                  <a:schemeClr val="bg1"/>
                </a:solidFill>
              </a:rPr>
              <a:t>Dolmen </a:t>
            </a:r>
            <a:r>
              <a:rPr lang="fr-FR" sz="2500" dirty="0" err="1">
                <a:solidFill>
                  <a:schemeClr val="bg1"/>
                </a:solidFill>
              </a:rPr>
              <a:t>nanoantenna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08617-0DA1-4294-8C04-D8ECA6365712}"/>
              </a:ext>
            </a:extLst>
          </p:cNvPr>
          <p:cNvSpPr/>
          <p:nvPr/>
        </p:nvSpPr>
        <p:spPr>
          <a:xfrm>
            <a:off x="35496" y="580526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kern="0" dirty="0">
                <a:solidFill>
                  <a:prstClr val="black"/>
                </a:solidFill>
              </a:rPr>
              <a:t>R. </a:t>
            </a:r>
            <a:r>
              <a:rPr lang="fr-FR" sz="1400" kern="0" dirty="0" err="1">
                <a:solidFill>
                  <a:prstClr val="black"/>
                </a:solidFill>
              </a:rPr>
              <a:t>Faggiani</a:t>
            </a:r>
            <a:r>
              <a:rPr lang="fr-FR" sz="1400" kern="0" dirty="0">
                <a:solidFill>
                  <a:prstClr val="black"/>
                </a:solidFill>
              </a:rPr>
              <a:t>, A. </a:t>
            </a:r>
            <a:r>
              <a:rPr lang="fr-FR" sz="1400" kern="0" dirty="0" err="1">
                <a:solidFill>
                  <a:prstClr val="black"/>
                </a:solidFill>
              </a:rPr>
              <a:t>Losquin</a:t>
            </a:r>
            <a:r>
              <a:rPr lang="fr-FR" sz="1400" kern="0" dirty="0">
                <a:solidFill>
                  <a:prstClr val="black"/>
                </a:solidFill>
              </a:rPr>
              <a:t>, J. Yang, E. </a:t>
            </a:r>
            <a:r>
              <a:rPr lang="fr-FR" sz="1400" kern="0" dirty="0" err="1">
                <a:solidFill>
                  <a:prstClr val="black"/>
                </a:solidFill>
              </a:rPr>
              <a:t>Mårsell</a:t>
            </a:r>
            <a:r>
              <a:rPr lang="fr-FR" sz="1400" kern="0" dirty="0">
                <a:solidFill>
                  <a:prstClr val="black"/>
                </a:solidFill>
              </a:rPr>
              <a:t>, A. </a:t>
            </a:r>
            <a:r>
              <a:rPr lang="fr-FR" sz="1400" kern="0" dirty="0" err="1">
                <a:solidFill>
                  <a:prstClr val="black"/>
                </a:solidFill>
              </a:rPr>
              <a:t>Mikkelsen</a:t>
            </a:r>
            <a:r>
              <a:rPr lang="fr-FR" sz="1400" kern="0" dirty="0">
                <a:solidFill>
                  <a:prstClr val="black"/>
                </a:solidFill>
              </a:rPr>
              <a:t>, P. Lalanne, ACS Photonics 4, 897-904 (2017). </a:t>
            </a:r>
          </a:p>
          <a:p>
            <a:pPr lvl="0"/>
            <a:r>
              <a:rPr lang="fr-FR" sz="1400" kern="0" dirty="0">
                <a:solidFill>
                  <a:prstClr val="black"/>
                </a:solidFill>
              </a:rPr>
              <a:t>"Modal </a:t>
            </a:r>
            <a:r>
              <a:rPr lang="fr-FR" sz="1400" kern="0" dirty="0" err="1">
                <a:solidFill>
                  <a:prstClr val="black"/>
                </a:solidFill>
              </a:rPr>
              <a:t>analysis</a:t>
            </a:r>
            <a:r>
              <a:rPr lang="fr-FR" sz="1400" kern="0" dirty="0">
                <a:solidFill>
                  <a:prstClr val="black"/>
                </a:solidFill>
              </a:rPr>
              <a:t> of the </a:t>
            </a:r>
            <a:r>
              <a:rPr lang="fr-FR" sz="1400" kern="0" dirty="0" err="1">
                <a:solidFill>
                  <a:prstClr val="black"/>
                </a:solidFill>
              </a:rPr>
              <a:t>ultrafast</a:t>
            </a:r>
            <a:r>
              <a:rPr lang="fr-FR" sz="1400" kern="0" dirty="0">
                <a:solidFill>
                  <a:prstClr val="black"/>
                </a:solidFill>
              </a:rPr>
              <a:t> </a:t>
            </a:r>
            <a:r>
              <a:rPr lang="fr-FR" sz="1400" kern="0" dirty="0" err="1">
                <a:solidFill>
                  <a:prstClr val="black"/>
                </a:solidFill>
              </a:rPr>
              <a:t>dynamics</a:t>
            </a:r>
            <a:r>
              <a:rPr lang="fr-FR" sz="1400" kern="0" dirty="0">
                <a:solidFill>
                  <a:prstClr val="black"/>
                </a:solidFill>
              </a:rPr>
              <a:t> of </a:t>
            </a:r>
            <a:r>
              <a:rPr lang="fr-FR" sz="1400" kern="0" dirty="0" err="1">
                <a:solidFill>
                  <a:prstClr val="black"/>
                </a:solidFill>
              </a:rPr>
              <a:t>optical</a:t>
            </a:r>
            <a:r>
              <a:rPr lang="fr-FR" sz="1400" kern="0" dirty="0">
                <a:solidFill>
                  <a:prstClr val="black"/>
                </a:solidFill>
              </a:rPr>
              <a:t> nanoresonators"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T. Wu, A. Baron, P. Lalanne, K.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Vynck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arXiv:1907.04598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"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Intrinsic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multipolar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contents of nanoresonators for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tailored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scattering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"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09906B7-77D3-4BB8-9B92-5011348AA130}"/>
              </a:ext>
            </a:extLst>
          </p:cNvPr>
          <p:cNvSpPr txBox="1"/>
          <p:nvPr/>
        </p:nvSpPr>
        <p:spPr>
          <a:xfrm>
            <a:off x="5847286" y="815730"/>
            <a:ext cx="3189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QNM_Dolmen.mph</a:t>
            </a:r>
            <a:r>
              <a:rPr lang="fr-FR" sz="1400" dirty="0"/>
              <a:t>’’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QNM_Dolmen_sym.mph</a:t>
            </a:r>
            <a:r>
              <a:rPr lang="fr-FR" sz="1400" dirty="0"/>
              <a:t>’’</a:t>
            </a:r>
          </a:p>
          <a:p>
            <a:pPr algn="ctr"/>
            <a:r>
              <a:rPr lang="fr-FR" sz="1400" dirty="0"/>
              <a:t>or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matlab</a:t>
            </a:r>
            <a:r>
              <a:rPr lang="fr-FR" sz="1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16988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>
            <a:extLst>
              <a:ext uri="{FF2B5EF4-FFF2-40B4-BE49-F238E27FC236}">
                <a16:creationId xmlns:a16="http://schemas.microsoft.com/office/drawing/2014/main" id="{538C4A70-BA0A-4F4C-AAD7-987C709B0EBB}"/>
              </a:ext>
            </a:extLst>
          </p:cNvPr>
          <p:cNvSpPr/>
          <p:nvPr/>
        </p:nvSpPr>
        <p:spPr>
          <a:xfrm>
            <a:off x="3673315" y="764704"/>
            <a:ext cx="5939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Contact: Tong WU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tong.wu@institutoptique.fr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fr-FR" sz="1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wutong1121@sina.com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4A44BA-474D-4CBB-8995-C3BC3E7233A1}"/>
                  </a:ext>
                </a:extLst>
              </p:cNvPr>
              <p:cNvSpPr/>
              <p:nvPr/>
            </p:nvSpPr>
            <p:spPr>
              <a:xfrm>
                <a:off x="269712" y="908720"/>
                <a:ext cx="2170081" cy="631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fr-F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𝐴𝑔</m:t>
                          </m:r>
                        </m:sub>
                      </m:sSub>
                      <m:r>
                        <a:rPr kumimoji="0" lang="fr-F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fr-F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fr-F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</m:sSub>
                      <m:r>
                        <a:rPr kumimoji="0" lang="fr-F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fr-F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fr-F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d>
                            <m:dPr>
                              <m:ctrlP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fr-F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4A44BA-474D-4CBB-8995-C3BC3E723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2" y="908720"/>
                <a:ext cx="2170081" cy="631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9164E6-FA1F-4C06-A425-2AA6DBE747F8}"/>
                  </a:ext>
                </a:extLst>
              </p:cNvPr>
              <p:cNvSpPr/>
              <p:nvPr/>
            </p:nvSpPr>
            <p:spPr>
              <a:xfrm>
                <a:off x="85958" y="4919138"/>
                <a:ext cx="4264870" cy="600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fr-FR" sz="1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fr-FR" sz="1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𝐄</m:t>
                          </m:r>
                        </m:e>
                      </m:acc>
                      <m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fr-F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kumimoji="0" lang="fr-F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̃"/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fr-FR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=−</m:t>
                              </m:r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</m:sSub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nary>
                          <m:d>
                            <m:dPr>
                              <m:begChr m:val="["/>
                              <m:endChr m:val="]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fr-FR" sz="12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fr-FR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1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𝐫</m:t>
                                  </m:r>
                                </m:e>
                              </m:d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fr-FR" sz="12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fr-FR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1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9164E6-FA1F-4C06-A425-2AA6DBE74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8" y="4919138"/>
                <a:ext cx="4264870" cy="600998"/>
              </a:xfrm>
              <a:prstGeom prst="rect">
                <a:avLst/>
              </a:prstGeom>
              <a:blipFill>
                <a:blip r:embed="rId4"/>
                <a:stretch>
                  <a:fillRect t="-94949" b="-14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914D5A-A520-4C8A-B759-C639416CB601}"/>
                  </a:ext>
                </a:extLst>
              </p:cNvPr>
              <p:cNvSpPr/>
              <p:nvPr/>
            </p:nvSpPr>
            <p:spPr>
              <a:xfrm>
                <a:off x="8090086" y="2179863"/>
                <a:ext cx="4916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914D5A-A520-4C8A-B759-C639416CB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086" y="2179863"/>
                <a:ext cx="491628" cy="369332"/>
              </a:xfrm>
              <a:prstGeom prst="rect">
                <a:avLst/>
              </a:prstGeom>
              <a:blipFill>
                <a:blip r:embed="rId5"/>
                <a:stretch>
                  <a:fillRect r="-1111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A01D35-0FC6-4E14-B7B4-93EF15636EEC}"/>
                  </a:ext>
                </a:extLst>
              </p:cNvPr>
              <p:cNvSpPr/>
              <p:nvPr/>
            </p:nvSpPr>
            <p:spPr>
              <a:xfrm>
                <a:off x="8056430" y="2672210"/>
                <a:ext cx="5589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A01D35-0FC6-4E14-B7B4-93EF1563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30" y="2672210"/>
                <a:ext cx="558940" cy="369332"/>
              </a:xfrm>
              <a:prstGeom prst="rect">
                <a:avLst/>
              </a:prstGeom>
              <a:blipFill>
                <a:blip r:embed="rId6"/>
                <a:stretch>
                  <a:fillRect r="-9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2B69B4-8018-42B8-9475-7D613F731782}"/>
                  </a:ext>
                </a:extLst>
              </p:cNvPr>
              <p:cNvSpPr/>
              <p:nvPr/>
            </p:nvSpPr>
            <p:spPr>
              <a:xfrm>
                <a:off x="8018987" y="3153585"/>
                <a:ext cx="633827" cy="404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fr-F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0" lang="fr-F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𝑥𝑦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2B69B4-8018-42B8-9475-7D613F73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87" y="3153585"/>
                <a:ext cx="633827" cy="404406"/>
              </a:xfrm>
              <a:prstGeom prst="rect">
                <a:avLst/>
              </a:prstGeom>
              <a:blipFill>
                <a:blip r:embed="rId7"/>
                <a:stretch>
                  <a:fillRect t="-1493" b="-4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5F3C6E-40EA-4A42-A5F9-6126AB96A7F4}"/>
                  </a:ext>
                </a:extLst>
              </p:cNvPr>
              <p:cNvSpPr/>
              <p:nvPr/>
            </p:nvSpPr>
            <p:spPr>
              <a:xfrm>
                <a:off x="4661723" y="2140308"/>
                <a:ext cx="2608535" cy="67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𝑛𝑚</m:t>
                          </m:r>
                        </m:sub>
                      </m:sSub>
                      <m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fr-FR" sz="1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𝐄</m:t>
                                  </m:r>
                                </m:e>
                              </m:acc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∙</m:t>
                              </m:r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fr-FR" sz="12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fr-FR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kumimoji="0" lang="fr-FR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fr-FR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̃"/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𝑛𝑚</m:t>
                              </m:r>
                            </m:sub>
                          </m:sSub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kumimoji="0" lang="fr-FR" sz="1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fr-FR" sz="1200" b="1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𝐍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𝑛𝑚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kumimoji="0" lang="fr-FR" sz="1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fr-FR" sz="12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𝑅</m:t>
                                          </m:r>
                                          <m:r>
                                            <a:rPr kumimoji="0" lang="fr-FR" sz="1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fr-FR" sz="1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0" lang="fr-FR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5F3C6E-40EA-4A42-A5F9-6126AB96A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23" y="2140308"/>
                <a:ext cx="2608535" cy="6779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F46206-C6FF-42EF-9720-80E1565D9BE1}"/>
                  </a:ext>
                </a:extLst>
              </p:cNvPr>
              <p:cNvSpPr/>
              <p:nvPr/>
            </p:nvSpPr>
            <p:spPr>
              <a:xfrm>
                <a:off x="4661723" y="2931610"/>
                <a:ext cx="2627707" cy="677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𝑛𝑚</m:t>
                          </m:r>
                        </m:sub>
                      </m:sSub>
                      <m:r>
                        <a:rPr kumimoji="0" lang="fr-F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fr-F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fr-FR" sz="1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𝐄</m:t>
                                  </m:r>
                                </m:e>
                              </m:acc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∙</m:t>
                              </m:r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fr-FR" sz="12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fr-FR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  <m:r>
                                    <a:rPr kumimoji="0" lang="fr-FR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fr-FR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acc>
                                <m:accPr>
                                  <m:chr m:val="̃"/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𝑛𝑚</m:t>
                              </m:r>
                            </m:sub>
                          </m:sSub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fr-FR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fr-F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fr-F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kumimoji="0" lang="fr-FR" sz="1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fr-FR" sz="1200" b="1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𝑛𝑚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kumimoji="0" lang="fr-FR" sz="1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fr-FR" sz="12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3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fr-FR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𝑅</m:t>
                                          </m:r>
                                          <m:r>
                                            <a:rPr kumimoji="0" lang="fr-FR" sz="1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fr-FR" sz="1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0" lang="fr-FR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fr-F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kumimoji="0" lang="fr-FR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F46206-C6FF-42EF-9720-80E1565D9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23" y="2931610"/>
                <a:ext cx="2627707" cy="6779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28571635-9120-4C2B-B5E5-C821FD84836D}"/>
              </a:ext>
            </a:extLst>
          </p:cNvPr>
          <p:cNvSpPr/>
          <p:nvPr/>
        </p:nvSpPr>
        <p:spPr>
          <a:xfrm>
            <a:off x="4633445" y="2245613"/>
            <a:ext cx="147117" cy="12156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CED56DB-DF0E-4D40-B8D5-8CBA8554E7E4}"/>
              </a:ext>
            </a:extLst>
          </p:cNvPr>
          <p:cNvSpPr/>
          <p:nvPr/>
        </p:nvSpPr>
        <p:spPr>
          <a:xfrm rot="10800000">
            <a:off x="7910792" y="2245613"/>
            <a:ext cx="147117" cy="1285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7EB9FD4-6E1F-4634-9D39-6B08E4EBC28C}"/>
              </a:ext>
            </a:extLst>
          </p:cNvPr>
          <p:cNvSpPr/>
          <p:nvPr/>
        </p:nvSpPr>
        <p:spPr>
          <a:xfrm>
            <a:off x="7167342" y="2788468"/>
            <a:ext cx="559881" cy="223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13722B-B96F-4599-B7B1-4485B7681C08}"/>
              </a:ext>
            </a:extLst>
          </p:cNvPr>
          <p:cNvGrpSpPr/>
          <p:nvPr/>
        </p:nvGrpSpPr>
        <p:grpSpPr>
          <a:xfrm>
            <a:off x="5292080" y="3645024"/>
            <a:ext cx="2990081" cy="2777259"/>
            <a:chOff x="4132520" y="3632504"/>
            <a:chExt cx="3514205" cy="31253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C4B06F9-44BB-4E88-B5B9-EEF24E462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2403"/>
            <a:stretch/>
          </p:blipFill>
          <p:spPr>
            <a:xfrm>
              <a:off x="4132520" y="3722912"/>
              <a:ext cx="3514205" cy="30349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007718-B1F6-438A-BE2E-7256295E867C}"/>
                </a:ext>
              </a:extLst>
            </p:cNvPr>
            <p:cNvSpPr/>
            <p:nvPr/>
          </p:nvSpPr>
          <p:spPr>
            <a:xfrm>
              <a:off x="4260020" y="3632504"/>
              <a:ext cx="40170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2721C5-8215-49AB-AAD5-38C04AF0FC2C}"/>
              </a:ext>
            </a:extLst>
          </p:cNvPr>
          <p:cNvGrpSpPr/>
          <p:nvPr/>
        </p:nvGrpSpPr>
        <p:grpSpPr>
          <a:xfrm>
            <a:off x="595450" y="1713526"/>
            <a:ext cx="2155147" cy="2795927"/>
            <a:chOff x="692088" y="1032021"/>
            <a:chExt cx="2155147" cy="27959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D9D7DF-0AEA-42C1-821A-288391601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088" y="1184421"/>
              <a:ext cx="2155147" cy="2643527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E35EE0-8A4E-4392-A641-445ABD067DAF}"/>
                </a:ext>
              </a:extLst>
            </p:cNvPr>
            <p:cNvSpPr/>
            <p:nvPr/>
          </p:nvSpPr>
          <p:spPr>
            <a:xfrm>
              <a:off x="1568809" y="1032021"/>
              <a:ext cx="40170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1159CA8D-353C-47FB-A8F2-67B81A8C761A}"/>
              </a:ext>
            </a:extLst>
          </p:cNvPr>
          <p:cNvSpPr/>
          <p:nvPr/>
        </p:nvSpPr>
        <p:spPr>
          <a:xfrm>
            <a:off x="462527" y="1713526"/>
            <a:ext cx="2982360" cy="3030752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E9DD6-FD13-41C6-9B4B-3D407B8AB648}"/>
              </a:ext>
            </a:extLst>
          </p:cNvPr>
          <p:cNvSpPr/>
          <p:nvPr/>
        </p:nvSpPr>
        <p:spPr>
          <a:xfrm>
            <a:off x="0" y="6308385"/>
            <a:ext cx="66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1400" kern="0" dirty="0">
                <a:solidFill>
                  <a:prstClr val="black"/>
                </a:solidFill>
              </a:rPr>
              <a:t>T. Wu, A. Baron, P. Lalanne, K. </a:t>
            </a:r>
            <a:r>
              <a:rPr lang="fr-FR" sz="1400" kern="0" dirty="0" err="1">
                <a:solidFill>
                  <a:prstClr val="black"/>
                </a:solidFill>
              </a:rPr>
              <a:t>Vynck</a:t>
            </a:r>
            <a:r>
              <a:rPr lang="fr-FR" sz="1400" kern="0" dirty="0">
                <a:solidFill>
                  <a:prstClr val="black"/>
                </a:solidFill>
              </a:rPr>
              <a:t>, arXiv:1907.04598</a:t>
            </a:r>
          </a:p>
          <a:p>
            <a:pPr lvl="0">
              <a:defRPr/>
            </a:pPr>
            <a:r>
              <a:rPr lang="en-GB" sz="1400" kern="0" dirty="0">
                <a:solidFill>
                  <a:prstClr val="black"/>
                </a:solidFill>
              </a:rPr>
              <a:t>"</a:t>
            </a:r>
            <a:r>
              <a:rPr lang="fr-FR" sz="1400" kern="0" dirty="0" err="1">
                <a:solidFill>
                  <a:prstClr val="black"/>
                </a:solidFill>
              </a:rPr>
              <a:t>Intrinsic</a:t>
            </a:r>
            <a:r>
              <a:rPr lang="fr-FR" sz="1400" kern="0" dirty="0">
                <a:solidFill>
                  <a:prstClr val="black"/>
                </a:solidFill>
              </a:rPr>
              <a:t> </a:t>
            </a:r>
            <a:r>
              <a:rPr lang="fr-FR" sz="1400" kern="0" dirty="0" err="1">
                <a:solidFill>
                  <a:prstClr val="black"/>
                </a:solidFill>
              </a:rPr>
              <a:t>multipolar</a:t>
            </a:r>
            <a:r>
              <a:rPr lang="fr-FR" sz="1400" kern="0" dirty="0">
                <a:solidFill>
                  <a:prstClr val="black"/>
                </a:solidFill>
              </a:rPr>
              <a:t> contents of nanoresonators for </a:t>
            </a:r>
            <a:r>
              <a:rPr lang="fr-FR" sz="1400" kern="0" dirty="0" err="1">
                <a:solidFill>
                  <a:prstClr val="black"/>
                </a:solidFill>
              </a:rPr>
              <a:t>tailored</a:t>
            </a:r>
            <a:r>
              <a:rPr lang="fr-FR" sz="1400" kern="0" dirty="0">
                <a:solidFill>
                  <a:prstClr val="black"/>
                </a:solidFill>
              </a:rPr>
              <a:t> </a:t>
            </a:r>
            <a:r>
              <a:rPr lang="fr-FR" sz="1400" kern="0" dirty="0" err="1">
                <a:solidFill>
                  <a:prstClr val="black"/>
                </a:solidFill>
              </a:rPr>
              <a:t>scattering</a:t>
            </a:r>
            <a:r>
              <a:rPr lang="en-GB" sz="1400" kern="0" dirty="0">
                <a:solidFill>
                  <a:prstClr val="black"/>
                </a:solidFill>
              </a:rPr>
              <a:t>"</a:t>
            </a:r>
            <a:endParaRPr lang="fr-FR" sz="1400" kern="0" dirty="0">
              <a:solidFill>
                <a:prstClr val="black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E4CE4D-9669-49E5-B487-CAF4966FE132}"/>
              </a:ext>
            </a:extLst>
          </p:cNvPr>
          <p:cNvSpPr/>
          <p:nvPr/>
        </p:nvSpPr>
        <p:spPr>
          <a:xfrm>
            <a:off x="4139951" y="-1746"/>
            <a:ext cx="5005697" cy="76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22">
            <a:extLst>
              <a:ext uri="{FF2B5EF4-FFF2-40B4-BE49-F238E27FC236}">
                <a16:creationId xmlns:a16="http://schemas.microsoft.com/office/drawing/2014/main" id="{A8497938-1A20-4CB7-BA9F-3FF89FEEBFBD}"/>
              </a:ext>
            </a:extLst>
          </p:cNvPr>
          <p:cNvSpPr txBox="1"/>
          <p:nvPr/>
        </p:nvSpPr>
        <p:spPr>
          <a:xfrm>
            <a:off x="4211960" y="116632"/>
            <a:ext cx="4842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Multipolar</a:t>
            </a:r>
            <a:r>
              <a:rPr kumimoji="0" lang="fr-FR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decomposition</a:t>
            </a:r>
            <a:r>
              <a:rPr kumimoji="0" lang="fr-FR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</a:t>
            </a:r>
            <a:r>
              <a:rPr kumimoji="0" lang="fr-FR" altLang="zh-CN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QNMs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4F84321-0A9E-4672-AC7F-577E3D3B7DD0}"/>
              </a:ext>
            </a:extLst>
          </p:cNvPr>
          <p:cNvSpPr txBox="1"/>
          <p:nvPr/>
        </p:nvSpPr>
        <p:spPr>
          <a:xfrm>
            <a:off x="5358638" y="1106741"/>
            <a:ext cx="3189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COMSOL model </a:t>
            </a:r>
            <a:r>
              <a:rPr lang="fr-FR" sz="1400" dirty="0" err="1"/>
              <a:t>available</a:t>
            </a:r>
            <a:r>
              <a:rPr lang="fr-FR" sz="1400" dirty="0"/>
              <a:t> on the </a:t>
            </a:r>
            <a:r>
              <a:rPr lang="fr-FR" sz="1400" dirty="0" err="1"/>
              <a:t>website</a:t>
            </a:r>
            <a:r>
              <a:rPr lang="fr-FR" sz="1400" dirty="0"/>
              <a:t>: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QNM_Dolmen.mph</a:t>
            </a:r>
            <a:r>
              <a:rPr lang="fr-FR" sz="1400" dirty="0"/>
              <a:t>’’</a:t>
            </a:r>
          </a:p>
          <a:p>
            <a:pPr algn="ctr"/>
            <a:r>
              <a:rPr lang="en-US" sz="1400" dirty="0"/>
              <a:t>“</a:t>
            </a:r>
            <a:r>
              <a:rPr lang="fr-FR" sz="1400" dirty="0" err="1"/>
              <a:t>QNM_Dolmen_sym.mph</a:t>
            </a:r>
            <a:r>
              <a:rPr lang="fr-FR" sz="1400" dirty="0"/>
              <a:t>’’</a:t>
            </a:r>
          </a:p>
          <a:p>
            <a:pPr algn="ctr"/>
            <a:r>
              <a:rPr lang="fr-FR" sz="1400" dirty="0"/>
              <a:t>or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matlab</a:t>
            </a:r>
            <a:r>
              <a:rPr lang="fr-FR" sz="1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51824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12"/>
          <p:cNvSpPr txBox="1"/>
          <p:nvPr/>
        </p:nvSpPr>
        <p:spPr>
          <a:xfrm>
            <a:off x="5462903" y="55186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74A55237-B9F1-4F4A-8B48-FAD6C7629513}"/>
              </a:ext>
            </a:extLst>
          </p:cNvPr>
          <p:cNvSpPr/>
          <p:nvPr/>
        </p:nvSpPr>
        <p:spPr>
          <a:xfrm>
            <a:off x="2259395" y="-28906"/>
            <a:ext cx="6884605" cy="891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2">
            <a:extLst>
              <a:ext uri="{FF2B5EF4-FFF2-40B4-BE49-F238E27FC236}">
                <a16:creationId xmlns:a16="http://schemas.microsoft.com/office/drawing/2014/main" id="{63E15C1E-36DB-43FE-978B-AB289D292FEE}"/>
              </a:ext>
            </a:extLst>
          </p:cNvPr>
          <p:cNvSpPr txBox="1"/>
          <p:nvPr/>
        </p:nvSpPr>
        <p:spPr>
          <a:xfrm>
            <a:off x="2295907" y="-27384"/>
            <a:ext cx="6884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>
                <a:solidFill>
                  <a:schemeClr val="bg1"/>
                </a:solidFill>
              </a:rPr>
              <a:t>Superradiance</a:t>
            </a:r>
            <a:r>
              <a:rPr lang="fr-FR" sz="2500" dirty="0">
                <a:solidFill>
                  <a:schemeClr val="bg1"/>
                </a:solidFill>
              </a:rPr>
              <a:t> of </a:t>
            </a:r>
            <a:r>
              <a:rPr lang="fr-FR" sz="2500" dirty="0" err="1">
                <a:solidFill>
                  <a:schemeClr val="bg1"/>
                </a:solidFill>
              </a:rPr>
              <a:t>disordered</a:t>
            </a:r>
            <a:r>
              <a:rPr lang="fr-FR" sz="2500" dirty="0">
                <a:solidFill>
                  <a:schemeClr val="bg1"/>
                </a:solidFill>
              </a:rPr>
              <a:t> ensembles of </a:t>
            </a:r>
            <a:r>
              <a:rPr lang="fr-FR" sz="2500" dirty="0" err="1">
                <a:solidFill>
                  <a:schemeClr val="bg1"/>
                </a:solidFill>
              </a:rPr>
              <a:t>two-level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resonators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coupled</a:t>
            </a:r>
            <a:r>
              <a:rPr lang="fr-FR" sz="2500" dirty="0">
                <a:solidFill>
                  <a:schemeClr val="bg1"/>
                </a:solidFill>
              </a:rPr>
              <a:t> by a </a:t>
            </a:r>
            <a:r>
              <a:rPr lang="fr-FR" sz="2500" dirty="0" err="1">
                <a:solidFill>
                  <a:schemeClr val="bg1"/>
                </a:solidFill>
              </a:rPr>
              <a:t>plasmonic</a:t>
            </a:r>
            <a:r>
              <a:rPr lang="fr-FR" sz="2500" dirty="0">
                <a:solidFill>
                  <a:schemeClr val="bg1"/>
                </a:solidFill>
              </a:rPr>
              <a:t> </a:t>
            </a:r>
            <a:r>
              <a:rPr lang="fr-FR" sz="2500" dirty="0" err="1">
                <a:solidFill>
                  <a:schemeClr val="bg1"/>
                </a:solidFill>
              </a:rPr>
              <a:t>resonator</a:t>
            </a:r>
            <a:endParaRPr lang="fr-FR" sz="2500" dirty="0">
              <a:solidFill>
                <a:schemeClr val="bg1"/>
              </a:solidFill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0286CCD-A15E-49D2-83E1-9C444CD57A37}"/>
              </a:ext>
            </a:extLst>
          </p:cNvPr>
          <p:cNvSpPr/>
          <p:nvPr/>
        </p:nvSpPr>
        <p:spPr>
          <a:xfrm>
            <a:off x="4427984" y="908720"/>
            <a:ext cx="4802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Contact: Philippe Lalanne&lt;philippe.lalanne@institutoptique.fr&gt;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C562C1-3275-4352-BDE3-948121D63430}"/>
              </a:ext>
            </a:extLst>
          </p:cNvPr>
          <p:cNvSpPr txBox="1"/>
          <p:nvPr/>
        </p:nvSpPr>
        <p:spPr>
          <a:xfrm>
            <a:off x="4572000" y="1268760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Program to </a:t>
            </a:r>
            <a:r>
              <a:rPr lang="fr-FR" sz="1400" dirty="0" err="1"/>
              <a:t>compute</a:t>
            </a:r>
            <a:r>
              <a:rPr lang="fr-FR" sz="1400" dirty="0"/>
              <a:t> the </a:t>
            </a:r>
            <a:r>
              <a:rPr lang="fr-FR" sz="1400" dirty="0" err="1"/>
              <a:t>superradiant</a:t>
            </a:r>
            <a:r>
              <a:rPr lang="fr-FR" sz="1400" dirty="0"/>
              <a:t> and </a:t>
            </a:r>
            <a:r>
              <a:rPr lang="fr-FR" sz="1400" dirty="0" err="1"/>
              <a:t>subradiant</a:t>
            </a:r>
            <a:r>
              <a:rPr lang="fr-FR" sz="1400" dirty="0"/>
              <a:t> states of the </a:t>
            </a:r>
            <a:r>
              <a:rPr lang="fr-FR" sz="1400" dirty="0" err="1"/>
              <a:t>coupled</a:t>
            </a:r>
            <a:r>
              <a:rPr lang="fr-FR" sz="1400" dirty="0"/>
              <a:t> ensemble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available</a:t>
            </a:r>
            <a:r>
              <a:rPr lang="fr-FR" sz="1400" dirty="0"/>
              <a:t> in PRB </a:t>
            </a:r>
            <a:r>
              <a:rPr lang="en-US" sz="1400" dirty="0"/>
              <a:t>95, 195418 (2017).</a:t>
            </a:r>
            <a:endParaRPr lang="fr-F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D93D-9317-4603-BF5B-24B03C5C5077}"/>
              </a:ext>
            </a:extLst>
          </p:cNvPr>
          <p:cNvSpPr/>
          <p:nvPr/>
        </p:nvSpPr>
        <p:spPr>
          <a:xfrm>
            <a:off x="92196" y="6218148"/>
            <a:ext cx="8872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P. Fauché et al., Phys. </a:t>
            </a:r>
            <a:r>
              <a:rPr lang="en-US" sz="1400" dirty="0"/>
              <a:t>Rev. B 95, 195418 (2017).</a:t>
            </a:r>
            <a:endParaRPr lang="fr-FR" sz="1400" dirty="0"/>
          </a:p>
          <a:p>
            <a:r>
              <a:rPr lang="en-US" sz="1400" dirty="0"/>
              <a:t>"Collective scattering in hybrid nanostructures with many atomic oscillators coupled to an electromagnetic resonance"</a:t>
            </a:r>
            <a:endParaRPr lang="fr-FR" altLang="zh-CN" sz="1400" dirty="0"/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2F36E2AA-154A-4558-BE97-9027E742F7AB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35569" y="1847472"/>
            <a:ext cx="1135752" cy="409402"/>
          </a:xfrm>
          <a:custGeom>
            <a:avLst/>
            <a:gdLst>
              <a:gd name="T0" fmla="*/ 0 w 1104"/>
              <a:gd name="T1" fmla="*/ 109497 h 952"/>
              <a:gd name="T2" fmla="*/ 40585 w 1104"/>
              <a:gd name="T3" fmla="*/ 94610 h 952"/>
              <a:gd name="T4" fmla="*/ 88900 w 1104"/>
              <a:gd name="T5" fmla="*/ 115501 h 952"/>
              <a:gd name="T6" fmla="*/ 130934 w 1104"/>
              <a:gd name="T7" fmla="*/ 72038 h 952"/>
              <a:gd name="T8" fmla="*/ 197609 w 1104"/>
              <a:gd name="T9" fmla="*/ 145757 h 952"/>
              <a:gd name="T10" fmla="*/ 255104 w 1104"/>
              <a:gd name="T11" fmla="*/ 40341 h 952"/>
              <a:gd name="T12" fmla="*/ 324678 w 1104"/>
              <a:gd name="T13" fmla="*/ 178654 h 952"/>
              <a:gd name="T14" fmla="*/ 371061 w 1104"/>
              <a:gd name="T15" fmla="*/ 5763 h 952"/>
              <a:gd name="T16" fmla="*/ 440635 w 1104"/>
              <a:gd name="T17" fmla="*/ 213232 h 952"/>
              <a:gd name="T18" fmla="*/ 463826 w 1104"/>
              <a:gd name="T19" fmla="*/ 97971 h 952"/>
              <a:gd name="T20" fmla="*/ 494265 w 1104"/>
              <a:gd name="T21" fmla="*/ 78521 h 952"/>
              <a:gd name="T22" fmla="*/ 533400 w 1104"/>
              <a:gd name="T23" fmla="*/ 74919 h 95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04"/>
              <a:gd name="T37" fmla="*/ 0 h 952"/>
              <a:gd name="T38" fmla="*/ 1104 w 1104"/>
              <a:gd name="T39" fmla="*/ 952 h 952"/>
              <a:gd name="connsiteX0" fmla="*/ 0 w 10669"/>
              <a:gd name="connsiteY0" fmla="*/ 4790 h 10000"/>
              <a:gd name="connsiteX1" fmla="*/ 761 w 10669"/>
              <a:gd name="connsiteY1" fmla="*/ 4139 h 10000"/>
              <a:gd name="connsiteX2" fmla="*/ 1667 w 10669"/>
              <a:gd name="connsiteY2" fmla="*/ 5053 h 10000"/>
              <a:gd name="connsiteX3" fmla="*/ 2455 w 10669"/>
              <a:gd name="connsiteY3" fmla="*/ 3151 h 10000"/>
              <a:gd name="connsiteX4" fmla="*/ 3705 w 10669"/>
              <a:gd name="connsiteY4" fmla="*/ 6376 h 10000"/>
              <a:gd name="connsiteX5" fmla="*/ 4783 w 10669"/>
              <a:gd name="connsiteY5" fmla="*/ 1765 h 10000"/>
              <a:gd name="connsiteX6" fmla="*/ 6087 w 10669"/>
              <a:gd name="connsiteY6" fmla="*/ 7815 h 10000"/>
              <a:gd name="connsiteX7" fmla="*/ 6957 w 10669"/>
              <a:gd name="connsiteY7" fmla="*/ 252 h 10000"/>
              <a:gd name="connsiteX8" fmla="*/ 8261 w 10669"/>
              <a:gd name="connsiteY8" fmla="*/ 9328 h 10000"/>
              <a:gd name="connsiteX9" fmla="*/ 8696 w 10669"/>
              <a:gd name="connsiteY9" fmla="*/ 4286 h 10000"/>
              <a:gd name="connsiteX10" fmla="*/ 9266 w 10669"/>
              <a:gd name="connsiteY10" fmla="*/ 3435 h 10000"/>
              <a:gd name="connsiteX11" fmla="*/ 10669 w 10669"/>
              <a:gd name="connsiteY11" fmla="*/ 3415 h 10000"/>
              <a:gd name="connsiteX0" fmla="*/ 0 w 10669"/>
              <a:gd name="connsiteY0" fmla="*/ 4790 h 10000"/>
              <a:gd name="connsiteX1" fmla="*/ 761 w 10669"/>
              <a:gd name="connsiteY1" fmla="*/ 4139 h 10000"/>
              <a:gd name="connsiteX2" fmla="*/ 1667 w 10669"/>
              <a:gd name="connsiteY2" fmla="*/ 5053 h 10000"/>
              <a:gd name="connsiteX3" fmla="*/ 2455 w 10669"/>
              <a:gd name="connsiteY3" fmla="*/ 3151 h 10000"/>
              <a:gd name="connsiteX4" fmla="*/ 3705 w 10669"/>
              <a:gd name="connsiteY4" fmla="*/ 6376 h 10000"/>
              <a:gd name="connsiteX5" fmla="*/ 4783 w 10669"/>
              <a:gd name="connsiteY5" fmla="*/ 1765 h 10000"/>
              <a:gd name="connsiteX6" fmla="*/ 6087 w 10669"/>
              <a:gd name="connsiteY6" fmla="*/ 7815 h 10000"/>
              <a:gd name="connsiteX7" fmla="*/ 6957 w 10669"/>
              <a:gd name="connsiteY7" fmla="*/ 252 h 10000"/>
              <a:gd name="connsiteX8" fmla="*/ 8261 w 10669"/>
              <a:gd name="connsiteY8" fmla="*/ 9328 h 10000"/>
              <a:gd name="connsiteX9" fmla="*/ 8696 w 10669"/>
              <a:gd name="connsiteY9" fmla="*/ 4286 h 10000"/>
              <a:gd name="connsiteX10" fmla="*/ 9415 w 10669"/>
              <a:gd name="connsiteY10" fmla="*/ 3988 h 10000"/>
              <a:gd name="connsiteX11" fmla="*/ 10669 w 10669"/>
              <a:gd name="connsiteY11" fmla="*/ 3415 h 10000"/>
              <a:gd name="connsiteX0" fmla="*/ 0 w 10966"/>
              <a:gd name="connsiteY0" fmla="*/ 4790 h 10000"/>
              <a:gd name="connsiteX1" fmla="*/ 761 w 10966"/>
              <a:gd name="connsiteY1" fmla="*/ 4139 h 10000"/>
              <a:gd name="connsiteX2" fmla="*/ 1667 w 10966"/>
              <a:gd name="connsiteY2" fmla="*/ 5053 h 10000"/>
              <a:gd name="connsiteX3" fmla="*/ 2455 w 10966"/>
              <a:gd name="connsiteY3" fmla="*/ 3151 h 10000"/>
              <a:gd name="connsiteX4" fmla="*/ 3705 w 10966"/>
              <a:gd name="connsiteY4" fmla="*/ 6376 h 10000"/>
              <a:gd name="connsiteX5" fmla="*/ 4783 w 10966"/>
              <a:gd name="connsiteY5" fmla="*/ 1765 h 10000"/>
              <a:gd name="connsiteX6" fmla="*/ 6087 w 10966"/>
              <a:gd name="connsiteY6" fmla="*/ 7815 h 10000"/>
              <a:gd name="connsiteX7" fmla="*/ 6957 w 10966"/>
              <a:gd name="connsiteY7" fmla="*/ 252 h 10000"/>
              <a:gd name="connsiteX8" fmla="*/ 8261 w 10966"/>
              <a:gd name="connsiteY8" fmla="*/ 9328 h 10000"/>
              <a:gd name="connsiteX9" fmla="*/ 8696 w 10966"/>
              <a:gd name="connsiteY9" fmla="*/ 4286 h 10000"/>
              <a:gd name="connsiteX10" fmla="*/ 9415 w 10966"/>
              <a:gd name="connsiteY10" fmla="*/ 3988 h 10000"/>
              <a:gd name="connsiteX11" fmla="*/ 10966 w 10966"/>
              <a:gd name="connsiteY11" fmla="*/ 39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66" h="10000">
                <a:moveTo>
                  <a:pt x="0" y="4790"/>
                </a:moveTo>
                <a:cubicBezTo>
                  <a:pt x="127" y="4685"/>
                  <a:pt x="480" y="4097"/>
                  <a:pt x="761" y="4139"/>
                </a:cubicBezTo>
                <a:cubicBezTo>
                  <a:pt x="1042" y="4181"/>
                  <a:pt x="1386" y="5221"/>
                  <a:pt x="1667" y="5053"/>
                </a:cubicBezTo>
                <a:cubicBezTo>
                  <a:pt x="1947" y="4884"/>
                  <a:pt x="2120" y="2931"/>
                  <a:pt x="2455" y="3151"/>
                </a:cubicBezTo>
                <a:cubicBezTo>
                  <a:pt x="2790" y="3372"/>
                  <a:pt x="3315" y="6607"/>
                  <a:pt x="3705" y="6376"/>
                </a:cubicBezTo>
                <a:cubicBezTo>
                  <a:pt x="4094" y="6145"/>
                  <a:pt x="4384" y="1523"/>
                  <a:pt x="4783" y="1765"/>
                </a:cubicBezTo>
                <a:cubicBezTo>
                  <a:pt x="5181" y="2006"/>
                  <a:pt x="5725" y="8067"/>
                  <a:pt x="6087" y="7815"/>
                </a:cubicBezTo>
                <a:cubicBezTo>
                  <a:pt x="6449" y="7563"/>
                  <a:pt x="6594" y="0"/>
                  <a:pt x="6957" y="252"/>
                </a:cubicBezTo>
                <a:cubicBezTo>
                  <a:pt x="7319" y="504"/>
                  <a:pt x="7971" y="8655"/>
                  <a:pt x="8261" y="9328"/>
                </a:cubicBezTo>
                <a:cubicBezTo>
                  <a:pt x="8551" y="10000"/>
                  <a:pt x="8504" y="5176"/>
                  <a:pt x="8696" y="4286"/>
                </a:cubicBezTo>
                <a:cubicBezTo>
                  <a:pt x="8888" y="3396"/>
                  <a:pt x="9037" y="4041"/>
                  <a:pt x="9415" y="3988"/>
                </a:cubicBezTo>
                <a:cubicBezTo>
                  <a:pt x="9793" y="3935"/>
                  <a:pt x="10812" y="4000"/>
                  <a:pt x="10966" y="3968"/>
                </a:cubicBezTo>
              </a:path>
            </a:pathLst>
          </a:custGeom>
          <a:noFill/>
          <a:ln w="19050" cmpd="sng">
            <a:solidFill>
              <a:srgbClr val="FF0000">
                <a:alpha val="70195"/>
              </a:srgbClr>
            </a:solidFill>
            <a:round/>
            <a:headEnd/>
            <a:tailEnd type="triangle" w="lg" len="lg"/>
          </a:ln>
        </p:spPr>
        <p:txBody>
          <a:bodyPr lIns="91330" tIns="45667" rIns="91330" bIns="45667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2400" b="1">
              <a:solidFill>
                <a:srgbClr val="FFFF41"/>
              </a:solidFill>
            </a:endParaRP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7468DD56-5B6B-495D-BF94-CB41A231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8" y="1844337"/>
            <a:ext cx="10801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30" tIns="45667" rIns="91330" bIns="45667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solidFill>
                  <a:srgbClr val="FF0000"/>
                </a:solidFill>
                <a:latin typeface="Arial" charset="0"/>
                <a:cs typeface="Arial" charset="0"/>
              </a:rPr>
              <a:t>Driving</a:t>
            </a:r>
            <a:r>
              <a:rPr lang="fr-FR" sz="12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latin typeface="Arial" charset="0"/>
                <a:cs typeface="Arial" charset="0"/>
              </a:rPr>
              <a:t>field</a:t>
            </a:r>
            <a:endParaRPr lang="fr-FR" sz="12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8" name="Groupe 128">
            <a:extLst>
              <a:ext uri="{FF2B5EF4-FFF2-40B4-BE49-F238E27FC236}">
                <a16:creationId xmlns:a16="http://schemas.microsoft.com/office/drawing/2014/main" id="{E864CCBC-5CED-483B-8AC1-DAA098250ECB}"/>
              </a:ext>
            </a:extLst>
          </p:cNvPr>
          <p:cNvGrpSpPr/>
          <p:nvPr/>
        </p:nvGrpSpPr>
        <p:grpSpPr>
          <a:xfrm>
            <a:off x="866696" y="2781907"/>
            <a:ext cx="323850" cy="358574"/>
            <a:chOff x="649288" y="1382713"/>
            <a:chExt cx="323850" cy="419100"/>
          </a:xfrm>
        </p:grpSpPr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5475930-0E72-4276-9C3D-2A32E6CF4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8" y="1417638"/>
              <a:ext cx="323850" cy="0"/>
            </a:xfrm>
            <a:prstGeom prst="line">
              <a:avLst/>
            </a:prstGeom>
            <a:noFill/>
            <a:ln w="317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2026BBDF-7848-41C5-8C38-3C7E0039D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77875" y="1382713"/>
              <a:ext cx="73025" cy="71437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281EC8-0945-4865-9154-B682AA09D7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77875" y="1728788"/>
              <a:ext cx="73025" cy="73025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1AA29F8F-A3BF-4B70-8D21-663B8CA1B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7725" y="1454150"/>
              <a:ext cx="0" cy="2889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986585FE-047B-41DC-AA6E-256791A29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8" y="1755775"/>
              <a:ext cx="323850" cy="0"/>
            </a:xfrm>
            <a:prstGeom prst="line">
              <a:avLst/>
            </a:prstGeom>
            <a:noFill/>
            <a:ln w="3175">
              <a:solidFill>
                <a:srgbClr val="333399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6FCDC9AF-7D08-422C-9D60-9C86CF44E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538" y="1446213"/>
              <a:ext cx="0" cy="2905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</p:grpSp>
      <p:sp>
        <p:nvSpPr>
          <p:cNvPr id="35" name="Forme libre 49">
            <a:extLst>
              <a:ext uri="{FF2B5EF4-FFF2-40B4-BE49-F238E27FC236}">
                <a16:creationId xmlns:a16="http://schemas.microsoft.com/office/drawing/2014/main" id="{F4FE6D49-E0AC-48A7-96D3-903999C397D7}"/>
              </a:ext>
            </a:extLst>
          </p:cNvPr>
          <p:cNvSpPr/>
          <p:nvPr/>
        </p:nvSpPr>
        <p:spPr>
          <a:xfrm>
            <a:off x="960192" y="3332532"/>
            <a:ext cx="1095498" cy="1009402"/>
          </a:xfrm>
          <a:custGeom>
            <a:avLst/>
            <a:gdLst>
              <a:gd name="connsiteX0" fmla="*/ 258288 w 1095498"/>
              <a:gd name="connsiteY0" fmla="*/ 44532 h 1009402"/>
              <a:gd name="connsiteX1" fmla="*/ 667986 w 1095498"/>
              <a:gd name="connsiteY1" fmla="*/ 56407 h 1009402"/>
              <a:gd name="connsiteX2" fmla="*/ 941119 w 1095498"/>
              <a:gd name="connsiteY2" fmla="*/ 175160 h 1009402"/>
              <a:gd name="connsiteX3" fmla="*/ 1065810 w 1095498"/>
              <a:gd name="connsiteY3" fmla="*/ 377041 h 1009402"/>
              <a:gd name="connsiteX4" fmla="*/ 1077685 w 1095498"/>
              <a:gd name="connsiteY4" fmla="*/ 626422 h 1009402"/>
              <a:gd name="connsiteX5" fmla="*/ 958932 w 1095498"/>
              <a:gd name="connsiteY5" fmla="*/ 852054 h 1009402"/>
              <a:gd name="connsiteX6" fmla="*/ 620485 w 1095498"/>
              <a:gd name="connsiteY6" fmla="*/ 1000495 h 1009402"/>
              <a:gd name="connsiteX7" fmla="*/ 97971 w 1095498"/>
              <a:gd name="connsiteY7" fmla="*/ 798615 h 1009402"/>
              <a:gd name="connsiteX8" fmla="*/ 32656 w 1095498"/>
              <a:gd name="connsiteY8" fmla="*/ 323602 h 1009402"/>
              <a:gd name="connsiteX9" fmla="*/ 258288 w 1095498"/>
              <a:gd name="connsiteY9" fmla="*/ 44532 h 100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498" h="1009402">
                <a:moveTo>
                  <a:pt x="258288" y="44532"/>
                </a:moveTo>
                <a:cubicBezTo>
                  <a:pt x="364176" y="0"/>
                  <a:pt x="554181" y="34636"/>
                  <a:pt x="667986" y="56407"/>
                </a:cubicBezTo>
                <a:cubicBezTo>
                  <a:pt x="781791" y="78178"/>
                  <a:pt x="874815" y="121721"/>
                  <a:pt x="941119" y="175160"/>
                </a:cubicBezTo>
                <a:cubicBezTo>
                  <a:pt x="1007423" y="228599"/>
                  <a:pt x="1043049" y="301831"/>
                  <a:pt x="1065810" y="377041"/>
                </a:cubicBezTo>
                <a:cubicBezTo>
                  <a:pt x="1088571" y="452251"/>
                  <a:pt x="1095498" y="547253"/>
                  <a:pt x="1077685" y="626422"/>
                </a:cubicBezTo>
                <a:cubicBezTo>
                  <a:pt x="1059872" y="705591"/>
                  <a:pt x="1035132" y="789709"/>
                  <a:pt x="958932" y="852054"/>
                </a:cubicBezTo>
                <a:cubicBezTo>
                  <a:pt x="882732" y="914400"/>
                  <a:pt x="763979" y="1009402"/>
                  <a:pt x="620485" y="1000495"/>
                </a:cubicBezTo>
                <a:cubicBezTo>
                  <a:pt x="476992" y="991589"/>
                  <a:pt x="195942" y="911430"/>
                  <a:pt x="97971" y="798615"/>
                </a:cubicBezTo>
                <a:cubicBezTo>
                  <a:pt x="0" y="685800"/>
                  <a:pt x="6926" y="450272"/>
                  <a:pt x="32656" y="323602"/>
                </a:cubicBezTo>
                <a:cubicBezTo>
                  <a:pt x="58386" y="196932"/>
                  <a:pt x="152400" y="89065"/>
                  <a:pt x="258288" y="44532"/>
                </a:cubicBezTo>
                <a:close/>
              </a:path>
            </a:pathLst>
          </a:custGeom>
          <a:solidFill>
            <a:srgbClr val="9BBB59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sysClr val="window" lastClr="FFFFFF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BF04054-AD6D-4E8D-BD84-205958A05E2C}"/>
              </a:ext>
            </a:extLst>
          </p:cNvPr>
          <p:cNvSpPr/>
          <p:nvPr/>
        </p:nvSpPr>
        <p:spPr>
          <a:xfrm>
            <a:off x="1101903" y="3223828"/>
            <a:ext cx="827584" cy="410344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scene3d>
            <a:camera prst="isometricOffAxis2Top"/>
            <a:lightRig rig="threePt" dir="t">
              <a:rot lat="0" lon="0" rev="4200000"/>
            </a:lightRig>
          </a:scene3d>
          <a:sp3d prstMaterial="plastic">
            <a:bevelT w="476250" h="431800"/>
            <a:bevelB w="469900" h="431800"/>
          </a:sp3d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2400" b="1" kern="0">
              <a:solidFill>
                <a:srgbClr val="FFFF41"/>
              </a:solidFill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C799A7B-49FC-49AE-AE41-F8DBC5AACFFD}"/>
              </a:ext>
            </a:extLst>
          </p:cNvPr>
          <p:cNvGrpSpPr/>
          <p:nvPr/>
        </p:nvGrpSpPr>
        <p:grpSpPr>
          <a:xfrm>
            <a:off x="1138747" y="3223852"/>
            <a:ext cx="107172" cy="216000"/>
            <a:chOff x="8100392" y="5459476"/>
            <a:chExt cx="107172" cy="216000"/>
          </a:xfrm>
        </p:grpSpPr>
        <p:sp>
          <p:nvSpPr>
            <p:cNvPr id="38" name="Ellipse 27">
              <a:extLst>
                <a:ext uri="{FF2B5EF4-FFF2-40B4-BE49-F238E27FC236}">
                  <a16:creationId xmlns:a16="http://schemas.microsoft.com/office/drawing/2014/main" id="{B252152A-A7BD-430D-9C16-DD6C7B07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48CB1436-8566-4B88-9CF9-73B67E7137D1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36FA110-24FD-4725-90B0-F5D7C47DF4A0}"/>
              </a:ext>
            </a:extLst>
          </p:cNvPr>
          <p:cNvGrpSpPr/>
          <p:nvPr/>
        </p:nvGrpSpPr>
        <p:grpSpPr>
          <a:xfrm>
            <a:off x="1533951" y="3223852"/>
            <a:ext cx="107172" cy="216000"/>
            <a:chOff x="8100392" y="5459476"/>
            <a:chExt cx="107172" cy="216000"/>
          </a:xfrm>
          <a:scene3d>
            <a:camera prst="orthographicFront">
              <a:rot lat="0" lon="0" rev="20099999"/>
            </a:camera>
            <a:lightRig rig="threePt" dir="t"/>
          </a:scene3d>
        </p:grpSpPr>
        <p:sp>
          <p:nvSpPr>
            <p:cNvPr id="41" name="Ellipse 27">
              <a:extLst>
                <a:ext uri="{FF2B5EF4-FFF2-40B4-BE49-F238E27FC236}">
                  <a16:creationId xmlns:a16="http://schemas.microsoft.com/office/drawing/2014/main" id="{48B2A768-5762-480E-8F56-5F50D99D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D6A381A-3227-4A6B-ADC2-65CC80E9EF85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7171CAF-CCEF-470C-BE14-A09A73AF9308}"/>
              </a:ext>
            </a:extLst>
          </p:cNvPr>
          <p:cNvGrpSpPr/>
          <p:nvPr/>
        </p:nvGrpSpPr>
        <p:grpSpPr>
          <a:xfrm>
            <a:off x="1858827" y="3304220"/>
            <a:ext cx="107172" cy="216000"/>
            <a:chOff x="8100392" y="5459476"/>
            <a:chExt cx="107172" cy="216000"/>
          </a:xfrm>
          <a:scene3d>
            <a:camera prst="orthographicFront">
              <a:rot lat="0" lon="0" rev="12000000"/>
            </a:camera>
            <a:lightRig rig="threePt" dir="t"/>
          </a:scene3d>
        </p:grpSpPr>
        <p:sp>
          <p:nvSpPr>
            <p:cNvPr id="44" name="Ellipse 27">
              <a:extLst>
                <a:ext uri="{FF2B5EF4-FFF2-40B4-BE49-F238E27FC236}">
                  <a16:creationId xmlns:a16="http://schemas.microsoft.com/office/drawing/2014/main" id="{DC9DA835-7042-4467-B1BF-C7697F76D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63FBA73B-DF5A-445B-BD15-DB4AD1C1B52B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D3AE1E-8C6E-435D-84B5-5A44C54E2EEE}"/>
              </a:ext>
            </a:extLst>
          </p:cNvPr>
          <p:cNvGrpSpPr/>
          <p:nvPr/>
        </p:nvGrpSpPr>
        <p:grpSpPr>
          <a:xfrm>
            <a:off x="1101903" y="4159932"/>
            <a:ext cx="107172" cy="216000"/>
            <a:chOff x="8100392" y="5459476"/>
            <a:chExt cx="107172" cy="216000"/>
          </a:xfrm>
          <a:scene3d>
            <a:camera prst="orthographicFront">
              <a:rot lat="0" lon="0" rev="4800000"/>
            </a:camera>
            <a:lightRig rig="threePt" dir="t"/>
          </a:scene3d>
        </p:grpSpPr>
        <p:sp>
          <p:nvSpPr>
            <p:cNvPr id="47" name="Ellipse 27">
              <a:extLst>
                <a:ext uri="{FF2B5EF4-FFF2-40B4-BE49-F238E27FC236}">
                  <a16:creationId xmlns:a16="http://schemas.microsoft.com/office/drawing/2014/main" id="{980536EC-11C4-445F-B6CD-22C5779C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5DE82B94-D3C1-428B-B9AD-E63FE665DBCE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F0E4815-BEBC-403A-8FC3-DA5F68CFCB08}"/>
              </a:ext>
            </a:extLst>
          </p:cNvPr>
          <p:cNvGrpSpPr/>
          <p:nvPr/>
        </p:nvGrpSpPr>
        <p:grpSpPr>
          <a:xfrm>
            <a:off x="957887" y="3367844"/>
            <a:ext cx="107172" cy="216000"/>
            <a:chOff x="8100392" y="5459476"/>
            <a:chExt cx="107172" cy="216000"/>
          </a:xfrm>
          <a:scene3d>
            <a:camera prst="orthographicFront">
              <a:rot lat="0" lon="0" rev="3300000"/>
            </a:camera>
            <a:lightRig rig="threePt" dir="t"/>
          </a:scene3d>
        </p:grpSpPr>
        <p:sp>
          <p:nvSpPr>
            <p:cNvPr id="50" name="Ellipse 27">
              <a:extLst>
                <a:ext uri="{FF2B5EF4-FFF2-40B4-BE49-F238E27FC236}">
                  <a16:creationId xmlns:a16="http://schemas.microsoft.com/office/drawing/2014/main" id="{DE246663-1570-4568-8ADD-B7B5CD17D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106BC00-B5DE-4EC4-B39E-DB5EAEBA64F8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1E32E78-84C7-4B6D-9499-E5051B3C759A}"/>
              </a:ext>
            </a:extLst>
          </p:cNvPr>
          <p:cNvGrpSpPr/>
          <p:nvPr/>
        </p:nvGrpSpPr>
        <p:grpSpPr>
          <a:xfrm>
            <a:off x="1821983" y="4159932"/>
            <a:ext cx="107172" cy="216000"/>
            <a:chOff x="8100392" y="5459476"/>
            <a:chExt cx="107172" cy="216000"/>
          </a:xfrm>
          <a:scene3d>
            <a:camera prst="orthographicFront">
              <a:rot lat="0" lon="0" rev="7200000"/>
            </a:camera>
            <a:lightRig rig="threePt" dir="t"/>
          </a:scene3d>
        </p:grpSpPr>
        <p:sp>
          <p:nvSpPr>
            <p:cNvPr id="53" name="Ellipse 27">
              <a:extLst>
                <a:ext uri="{FF2B5EF4-FFF2-40B4-BE49-F238E27FC236}">
                  <a16:creationId xmlns:a16="http://schemas.microsoft.com/office/drawing/2014/main" id="{DA1E2CFC-8711-4627-A22B-83EC58537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955A0935-A2B5-4D36-A629-EA79307CDE69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8D4FE9-C84C-4274-9242-2A83C6FA376D}"/>
              </a:ext>
            </a:extLst>
          </p:cNvPr>
          <p:cNvGrpSpPr/>
          <p:nvPr/>
        </p:nvGrpSpPr>
        <p:grpSpPr>
          <a:xfrm>
            <a:off x="885879" y="3655876"/>
            <a:ext cx="107172" cy="216000"/>
            <a:chOff x="8100392" y="5459476"/>
            <a:chExt cx="107172" cy="216000"/>
          </a:xfrm>
        </p:grpSpPr>
        <p:sp>
          <p:nvSpPr>
            <p:cNvPr id="56" name="Ellipse 27">
              <a:extLst>
                <a:ext uri="{FF2B5EF4-FFF2-40B4-BE49-F238E27FC236}">
                  <a16:creationId xmlns:a16="http://schemas.microsoft.com/office/drawing/2014/main" id="{13A2634C-6351-45D6-ACD2-8CAEF4E07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445" y="5549412"/>
              <a:ext cx="90119" cy="89469"/>
            </a:xfrm>
            <a:prstGeom prst="ellipse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2400" kern="0">
                <a:solidFill>
                  <a:srgbClr val="FFFF00"/>
                </a:solidFill>
              </a:endParaRP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A126B979-15EC-480D-9C4E-BA4904939F7E}"/>
                </a:ext>
              </a:extLst>
            </p:cNvPr>
            <p:cNvCxnSpPr/>
            <p:nvPr/>
          </p:nvCxnSpPr>
          <p:spPr bwMode="auto">
            <a:xfrm flipH="1" flipV="1">
              <a:off x="8100392" y="5459476"/>
              <a:ext cx="106325" cy="216000"/>
            </a:xfrm>
            <a:prstGeom prst="straightConnector1">
              <a:avLst/>
            </a:prstGeom>
            <a:solidFill>
              <a:srgbClr val="4F81BD"/>
            </a:solidFill>
            <a:ln w="19050" cap="flat" cmpd="sng" algn="ctr">
              <a:solidFill>
                <a:srgbClr val="1F497D">
                  <a:lumMod val="40000"/>
                  <a:lumOff val="60000"/>
                </a:srgb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58" name="ZoneTexte 34">
            <a:extLst>
              <a:ext uri="{FF2B5EF4-FFF2-40B4-BE49-F238E27FC236}">
                <a16:creationId xmlns:a16="http://schemas.microsoft.com/office/drawing/2014/main" id="{0918173A-5C40-4C47-AA55-032703C3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093" y="4292609"/>
            <a:ext cx="1204953" cy="30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20" tIns="45663" rIns="91320" bIns="45663">
            <a:spAutoFit/>
          </a:bodyPr>
          <a:lstStyle/>
          <a:p>
            <a:r>
              <a:rPr lang="fr-FR" sz="1400" b="0" dirty="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direct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BEE5531-697B-45F7-AB7E-84924CC5F369}"/>
              </a:ext>
            </a:extLst>
          </p:cNvPr>
          <p:cNvSpPr/>
          <p:nvPr/>
        </p:nvSpPr>
        <p:spPr bwMode="auto">
          <a:xfrm rot="733554" flipV="1">
            <a:off x="989049" y="2891435"/>
            <a:ext cx="580369" cy="1010187"/>
          </a:xfrm>
          <a:prstGeom prst="arc">
            <a:avLst>
              <a:gd name="adj1" fmla="val 14616269"/>
              <a:gd name="adj2" fmla="val 1763892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/>
          </a:ln>
          <a:effectLst/>
        </p:spPr>
        <p:txBody>
          <a:bodyPr rtlCol="0" anchor="ctr"/>
          <a:lstStyle/>
          <a:p>
            <a:endParaRPr lang="fr-FR">
              <a:solidFill>
                <a:srgbClr val="FFFF41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9E5621F-9A37-4063-BE3B-CF8F31ECBE8E}"/>
              </a:ext>
            </a:extLst>
          </p:cNvPr>
          <p:cNvSpPr/>
          <p:nvPr/>
        </p:nvSpPr>
        <p:spPr bwMode="auto">
          <a:xfrm rot="17781389" flipV="1">
            <a:off x="869897" y="2943217"/>
            <a:ext cx="580369" cy="1010187"/>
          </a:xfrm>
          <a:prstGeom prst="arc">
            <a:avLst>
              <a:gd name="adj1" fmla="val 14616269"/>
              <a:gd name="adj2" fmla="val 1763892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/>
          </a:ln>
          <a:effectLst/>
        </p:spPr>
        <p:txBody>
          <a:bodyPr rtlCol="0" anchor="ctr"/>
          <a:lstStyle/>
          <a:p>
            <a:endParaRPr lang="fr-FR">
              <a:solidFill>
                <a:srgbClr val="FFFF41"/>
              </a:solidFill>
            </a:endParaRPr>
          </a:p>
        </p:txBody>
      </p:sp>
      <p:sp>
        <p:nvSpPr>
          <p:cNvPr id="61" name="ZoneTexte 34">
            <a:extLst>
              <a:ext uri="{FF2B5EF4-FFF2-40B4-BE49-F238E27FC236}">
                <a16:creationId xmlns:a16="http://schemas.microsoft.com/office/drawing/2014/main" id="{A4B2A316-7386-4887-9DA2-87595EB2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646" y="3387852"/>
            <a:ext cx="1204953" cy="52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20" tIns="45663" rIns="91320" bIns="45663">
            <a:spAutoFit/>
          </a:bodyPr>
          <a:lstStyle/>
          <a:p>
            <a:r>
              <a:rPr lang="fr-FR" sz="1400" b="0" dirty="0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Plasmon-</a:t>
            </a:r>
            <a:r>
              <a:rPr lang="fr-FR" sz="1400" b="0" dirty="0" err="1">
                <a:solidFill>
                  <a:srgbClr val="FF0000"/>
                </a:solidFill>
                <a:latin typeface="Cambria" panose="02040503050406030204" pitchFamily="18" charset="0"/>
                <a:cs typeface="Arial" charset="0"/>
              </a:rPr>
              <a:t>mediated</a:t>
            </a:r>
            <a:endParaRPr lang="fr-FR" sz="1400" b="0" dirty="0">
              <a:solidFill>
                <a:srgbClr val="FF0000"/>
              </a:solidFill>
              <a:latin typeface="Cambria" panose="02040503050406030204" pitchFamily="18" charset="0"/>
              <a:cs typeface="Arial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C7F5DD81-300A-458E-AF1E-08DF48AB5772}"/>
              </a:ext>
            </a:extLst>
          </p:cNvPr>
          <p:cNvCxnSpPr/>
          <p:nvPr/>
        </p:nvCxnSpPr>
        <p:spPr bwMode="auto">
          <a:xfrm>
            <a:off x="1244101" y="4220601"/>
            <a:ext cx="57606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stealth" w="med" len="med"/>
            <a:tailEnd type="stealth"/>
          </a:ln>
          <a:effectLst/>
        </p:spPr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B2D27303-8E7A-44A3-84C8-89347985D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t="5080" r="6791" b="6866"/>
          <a:stretch/>
        </p:blipFill>
        <p:spPr>
          <a:xfrm>
            <a:off x="2861765" y="2758880"/>
            <a:ext cx="2991029" cy="2357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1390B3-9D85-41EE-9AC1-05F43BE0E63F}"/>
                  </a:ext>
                </a:extLst>
              </p:cNvPr>
              <p:cNvSpPr/>
              <p:nvPr/>
            </p:nvSpPr>
            <p:spPr>
              <a:xfrm>
                <a:off x="3844020" y="5051914"/>
                <a:ext cx="14654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F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1390B3-9D85-41EE-9AC1-05F43BE0E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20" y="5051914"/>
                <a:ext cx="1465465" cy="338554"/>
              </a:xfrm>
              <a:prstGeom prst="rect">
                <a:avLst/>
              </a:prstGeom>
              <a:blipFill>
                <a:blip r:embed="rId4"/>
                <a:stretch>
                  <a:fillRect t="-103636" r="-22500" b="-16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29B52E0-71D7-4C07-B35F-8B211828704B}"/>
                  </a:ext>
                </a:extLst>
              </p:cNvPr>
              <p:cNvSpPr/>
              <p:nvPr/>
            </p:nvSpPr>
            <p:spPr>
              <a:xfrm rot="16200000">
                <a:off x="2347163" y="3564421"/>
                <a:ext cx="7888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F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29B52E0-71D7-4C07-B35F-8B2118287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47163" y="3564421"/>
                <a:ext cx="788806" cy="338554"/>
              </a:xfrm>
              <a:prstGeom prst="rect">
                <a:avLst/>
              </a:prstGeom>
              <a:blipFill>
                <a:blip r:embed="rId5"/>
                <a:stretch>
                  <a:fillRect l="-101786" t="-40310" r="-16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2">
            <a:extLst>
              <a:ext uri="{FF2B5EF4-FFF2-40B4-BE49-F238E27FC236}">
                <a16:creationId xmlns:a16="http://schemas.microsoft.com/office/drawing/2014/main" id="{092A00EB-C232-4164-BA2E-C5D4C7D6D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1"/>
          <a:stretch/>
        </p:blipFill>
        <p:spPr bwMode="auto">
          <a:xfrm>
            <a:off x="6300192" y="2789236"/>
            <a:ext cx="2736304" cy="201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3A1EEF-97DC-4F09-AEFF-DFCE50E7F2B4}"/>
                  </a:ext>
                </a:extLst>
              </p:cNvPr>
              <p:cNvSpPr/>
              <p:nvPr/>
            </p:nvSpPr>
            <p:spPr>
              <a:xfrm>
                <a:off x="7150547" y="4875164"/>
                <a:ext cx="13322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fr-F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600" b="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16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3A1EEF-97DC-4F09-AEFF-DFCE50E7F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547" y="4875164"/>
                <a:ext cx="1332224" cy="338554"/>
              </a:xfrm>
              <a:prstGeom prst="rect">
                <a:avLst/>
              </a:prstGeom>
              <a:blipFill>
                <a:blip r:embed="rId7"/>
                <a:stretch>
                  <a:fillRect t="-103636" r="-24658" b="-16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787047-C70F-4435-9C38-A62D49200360}"/>
                  </a:ext>
                </a:extLst>
              </p:cNvPr>
              <p:cNvSpPr/>
              <p:nvPr/>
            </p:nvSpPr>
            <p:spPr>
              <a:xfrm rot="16200000">
                <a:off x="5626638" y="3650666"/>
                <a:ext cx="11095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000000"/>
                          </a:solidFill>
                          <a:latin typeface="Cambria Math"/>
                        </a:rPr>
                        <m:t>extinction</m:t>
                      </m:r>
                    </m:oMath>
                  </m:oMathPara>
                </a14:m>
                <a:endParaRPr lang="fr-FR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787047-C70F-4435-9C38-A62D49200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26638" y="3650666"/>
                <a:ext cx="110959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7B33581-A117-4380-9240-5D4B18DBE8FB}"/>
                  </a:ext>
                </a:extLst>
              </p:cNvPr>
              <p:cNvSpPr/>
              <p:nvPr/>
            </p:nvSpPr>
            <p:spPr>
              <a:xfrm>
                <a:off x="202544" y="2724182"/>
                <a:ext cx="798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7B33581-A117-4380-9240-5D4B18DBE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4" y="2724182"/>
                <a:ext cx="798295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1DCC290-2302-4E08-B705-FB7A8768FE14}"/>
              </a:ext>
            </a:extLst>
          </p:cNvPr>
          <p:cNvCxnSpPr>
            <a:cxnSpLocks/>
          </p:cNvCxnSpPr>
          <p:nvPr/>
        </p:nvCxnSpPr>
        <p:spPr>
          <a:xfrm flipV="1">
            <a:off x="4283968" y="2924944"/>
            <a:ext cx="288032" cy="2160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3468A3-26C7-4E34-84DE-917267B50C13}"/>
              </a:ext>
            </a:extLst>
          </p:cNvPr>
          <p:cNvSpPr/>
          <p:nvPr/>
        </p:nvSpPr>
        <p:spPr>
          <a:xfrm>
            <a:off x="3707904" y="3140968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/>
              <a:t>Superradiant</a:t>
            </a:r>
            <a:r>
              <a:rPr lang="fr-FR" sz="1200" dirty="0"/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7713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1012563" y="3075057"/>
            <a:ext cx="7663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photonic</a:t>
            </a:r>
            <a:r>
              <a:rPr lang="fr-FR" sz="4000" dirty="0"/>
              <a:t> </a:t>
            </a:r>
            <a:r>
              <a:rPr lang="fr-FR" sz="4000" dirty="0" err="1"/>
              <a:t>microcavities</a:t>
            </a:r>
            <a:r>
              <a:rPr lang="fr-FR" sz="4000" dirty="0"/>
              <a:t> and </a:t>
            </a:r>
            <a:r>
              <a:rPr lang="fr-FR" sz="4000" dirty="0" err="1"/>
              <a:t>particles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90156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1527</Words>
  <Application>Microsoft Office PowerPoint</Application>
  <PresentationFormat>Affichage à l'écran (4:3)</PresentationFormat>
  <Paragraphs>183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Thème Office</vt:lpstr>
      <vt:lpstr>1_Thème Office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 Lalanne</dc:creator>
  <cp:lastModifiedBy>philippe lalanne</cp:lastModifiedBy>
  <cp:revision>83</cp:revision>
  <dcterms:created xsi:type="dcterms:W3CDTF">2018-05-03T08:58:48Z</dcterms:created>
  <dcterms:modified xsi:type="dcterms:W3CDTF">2020-01-15T17:20:03Z</dcterms:modified>
</cp:coreProperties>
</file>