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6600"/>
    <a:srgbClr val="FF3300"/>
    <a:srgbClr val="FF0000"/>
    <a:srgbClr val="00FF00"/>
    <a:srgbClr val="00CCFF"/>
    <a:srgbClr val="FF6600"/>
    <a:srgbClr val="CC0000"/>
    <a:srgbClr val="009900"/>
    <a:srgbClr val="FFCC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 autoAdjust="0"/>
    <p:restoredTop sz="90000" autoAdjust="0"/>
  </p:normalViewPr>
  <p:slideViewPr>
    <p:cSldViewPr snapToGrid="0">
      <p:cViewPr>
        <p:scale>
          <a:sx n="100" d="100"/>
          <a:sy n="100" d="100"/>
        </p:scale>
        <p:origin x="-1308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DEF1AE2-1B8A-4F9D-84CB-B624523BB1A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499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4C0451-29B5-4824-B958-EEBBBD6863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60573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C73D5-EDA4-4369-9E65-6397BA1D48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A340A-168D-4812-9B37-29E4DF4D33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AE17-0F10-4CE7-82A2-D83F7D18CE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287FD-D341-471F-9259-3F903C1A78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391A-E1D3-4AF6-A750-C988349476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95A45-6141-486E-BE29-8F435840EC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F103-BCBD-4592-9A5D-D8F85CCD2C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C5E8A-4F88-40F2-978C-E1F66259F5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C5791-0BDA-4DD0-9905-8AB37CAA3D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60CB8-7C92-4337-BC2F-F590B6E314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2348-32BF-4DF2-BC1F-935E8B35D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BC425-C70C-42B4-8CDB-34052AE001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3E7E135-DCE9-438D-B51F-454256D698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ZoneTexte 107"/>
          <p:cNvSpPr txBox="1"/>
          <p:nvPr/>
        </p:nvSpPr>
        <p:spPr bwMode="auto">
          <a:xfrm>
            <a:off x="0" y="98464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200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Modeling nanoparticle scattering with QNM</a:t>
            </a:r>
            <a:r>
              <a:rPr lang="en-US" sz="320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, </a:t>
            </a:r>
          </a:p>
          <a:p>
            <a:pPr marL="457200" indent="-457200"/>
            <a:r>
              <a:rPr lang="en-US" sz="320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based </a:t>
            </a:r>
            <a:r>
              <a:rPr lang="en-US" sz="3200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on COMSOL </a:t>
            </a:r>
            <a:r>
              <a:rPr lang="en-US" sz="32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─</a:t>
            </a:r>
            <a:r>
              <a:rPr lang="en-US" sz="3200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Matlab</a:t>
            </a:r>
            <a:r>
              <a:rPr lang="en-US" sz="3200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 simulations.</a:t>
            </a:r>
          </a:p>
          <a:p>
            <a:pPr marL="457200" indent="-457200"/>
            <a:endParaRPr lang="en-US" sz="20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/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Steps</a:t>
            </a:r>
            <a:r>
              <a:rPr lang="en-US" sz="20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l"/>
            <a:endParaRPr lang="en-US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romanUcPeriod"/>
            </a:pPr>
            <a:r>
              <a:rPr lang="en-US" sz="20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Set up the COMSOL model sheet</a:t>
            </a:r>
          </a:p>
          <a:p>
            <a:pPr marL="457200" indent="-457200" algn="l">
              <a:buFont typeface="+mj-lt"/>
              <a:buAutoNum type="romanUcPeriod"/>
            </a:pPr>
            <a:endParaRPr lang="en-US" sz="2000" b="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Tx/>
              <a:buAutoNum type="romanUcPeriod"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Run COMSOL with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via COMSOL</a:t>
            </a:r>
          </a:p>
          <a:p>
            <a:pPr lvl="1" algn="l"/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Livelink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module </a:t>
            </a:r>
          </a:p>
          <a:p>
            <a:pPr lvl="1" algn="l"/>
            <a:endParaRPr lang="en-US" sz="2000" b="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Tx/>
              <a:buAutoNum type="romanUcPeriod"/>
            </a:pPr>
            <a:r>
              <a:rPr lang="en-US" sz="20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Computation and normalization of QNM field </a:t>
            </a:r>
          </a:p>
          <a:p>
            <a:pPr lvl="1" algn="l"/>
            <a:r>
              <a:rPr lang="en-US" sz="18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i="1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ScriptQNM_web.m</a:t>
            </a:r>
            <a:r>
              <a:rPr lang="en-US" sz="18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/>
            <a:endParaRPr lang="en-US" sz="1800" b="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romanUcPeriod" startAt="4"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Calculate cross-sections using QNM data </a:t>
            </a:r>
          </a:p>
          <a:p>
            <a:pPr lvl="1" algn="l"/>
            <a:r>
              <a:rPr lang="en-US" sz="18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Script_cross_sections_QNM.m</a:t>
            </a:r>
            <a:r>
              <a:rPr lang="en-US" sz="1800" b="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/>
            <a:endParaRPr lang="en-US" sz="1800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AutoNum type="romanUcPeriod" startAt="4"/>
            </a:pPr>
            <a:r>
              <a:rPr lang="en-US" sz="2000" b="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Calculate </a:t>
            </a:r>
            <a:r>
              <a:rPr lang="en-US" sz="20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cross-sections using fully-</a:t>
            </a:r>
            <a:r>
              <a:rPr lang="en-US" sz="2000" b="0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vectorial</a:t>
            </a:r>
            <a:r>
              <a:rPr lang="en-US" sz="20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l"/>
            <a:r>
              <a:rPr lang="en-US" sz="20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calculations with COMSOL </a:t>
            </a:r>
          </a:p>
          <a:p>
            <a:pPr lvl="1" algn="l"/>
            <a:r>
              <a:rPr lang="en-US" sz="1800" b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b="0" i="1" dirty="0" err="1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Script_cross_sections_FV.m</a:t>
            </a:r>
            <a:r>
              <a:rPr lang="en-US" sz="1800" b="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 algn="l"/>
            <a:endParaRPr lang="en-US" sz="18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4695825" y="1209675"/>
            <a:ext cx="4933950" cy="5200650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fr-FR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7" name="Groupe 216"/>
          <p:cNvGrpSpPr>
            <a:grpSpLocks noChangeAspect="1"/>
          </p:cNvGrpSpPr>
          <p:nvPr/>
        </p:nvGrpSpPr>
        <p:grpSpPr>
          <a:xfrm>
            <a:off x="5939790" y="1330715"/>
            <a:ext cx="3093720" cy="3992880"/>
            <a:chOff x="5048250" y="1562100"/>
            <a:chExt cx="3867150" cy="4991100"/>
          </a:xfrm>
        </p:grpSpPr>
        <p:grpSp>
          <p:nvGrpSpPr>
            <p:cNvPr id="209" name="Groupe 208"/>
            <p:cNvGrpSpPr/>
            <p:nvPr/>
          </p:nvGrpSpPr>
          <p:grpSpPr>
            <a:xfrm>
              <a:off x="5357813" y="1798447"/>
              <a:ext cx="2887694" cy="4507103"/>
              <a:chOff x="6862763" y="1712722"/>
              <a:chExt cx="2887694" cy="4507103"/>
            </a:xfrm>
          </p:grpSpPr>
          <p:sp>
            <p:nvSpPr>
              <p:cNvPr id="110" name="Rectangle 120"/>
              <p:cNvSpPr>
                <a:spLocks noChangeArrowheads="1"/>
              </p:cNvSpPr>
              <p:nvPr/>
            </p:nvSpPr>
            <p:spPr bwMode="auto">
              <a:xfrm>
                <a:off x="7029451" y="2434918"/>
                <a:ext cx="2511425" cy="32607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1" name="Rectangle 121"/>
              <p:cNvSpPr>
                <a:spLocks noChangeArrowheads="1"/>
              </p:cNvSpPr>
              <p:nvPr/>
            </p:nvSpPr>
            <p:spPr bwMode="auto">
              <a:xfrm>
                <a:off x="7029451" y="2434918"/>
                <a:ext cx="2511425" cy="3260725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2" name="Line 122"/>
              <p:cNvSpPr>
                <a:spLocks noChangeShapeType="1"/>
              </p:cNvSpPr>
              <p:nvPr/>
            </p:nvSpPr>
            <p:spPr bwMode="auto">
              <a:xfrm>
                <a:off x="7029451" y="2434918"/>
                <a:ext cx="25114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3" name="Line 123"/>
              <p:cNvSpPr>
                <a:spLocks noChangeShapeType="1"/>
              </p:cNvSpPr>
              <p:nvPr/>
            </p:nvSpPr>
            <p:spPr bwMode="auto">
              <a:xfrm>
                <a:off x="7029451" y="5695643"/>
                <a:ext cx="25114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4" name="Line 124"/>
              <p:cNvSpPr>
                <a:spLocks noChangeShapeType="1"/>
              </p:cNvSpPr>
              <p:nvPr/>
            </p:nvSpPr>
            <p:spPr bwMode="auto">
              <a:xfrm flipV="1">
                <a:off x="9540876" y="2434918"/>
                <a:ext cx="1587" cy="3260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5" name="Line 125"/>
              <p:cNvSpPr>
                <a:spLocks noChangeShapeType="1"/>
              </p:cNvSpPr>
              <p:nvPr/>
            </p:nvSpPr>
            <p:spPr bwMode="auto">
              <a:xfrm flipV="1">
                <a:off x="7029451" y="2434918"/>
                <a:ext cx="1587" cy="3260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6" name="Line 126"/>
              <p:cNvSpPr>
                <a:spLocks noChangeShapeType="1"/>
              </p:cNvSpPr>
              <p:nvPr/>
            </p:nvSpPr>
            <p:spPr bwMode="auto">
              <a:xfrm>
                <a:off x="7029451" y="5695643"/>
                <a:ext cx="25114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7" name="Line 128"/>
              <p:cNvSpPr>
                <a:spLocks noChangeShapeType="1"/>
              </p:cNvSpPr>
              <p:nvPr/>
            </p:nvSpPr>
            <p:spPr bwMode="auto">
              <a:xfrm flipV="1">
                <a:off x="7029451" y="5660718"/>
                <a:ext cx="1587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6921501" y="5713105"/>
                <a:ext cx="290512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0.7</a:t>
                </a:r>
                <a:endParaRPr lang="fr-FR"/>
              </a:p>
            </p:txBody>
          </p:sp>
          <p:sp>
            <p:nvSpPr>
              <p:cNvPr id="119" name="Line 131"/>
              <p:cNvSpPr>
                <a:spLocks noChangeShapeType="1"/>
              </p:cNvSpPr>
              <p:nvPr/>
            </p:nvSpPr>
            <p:spPr bwMode="auto">
              <a:xfrm flipV="1">
                <a:off x="7532688" y="5660718"/>
                <a:ext cx="1588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0" name="Rectangle 133"/>
              <p:cNvSpPr>
                <a:spLocks noChangeArrowheads="1"/>
              </p:cNvSpPr>
              <p:nvPr/>
            </p:nvSpPr>
            <p:spPr bwMode="auto">
              <a:xfrm>
                <a:off x="7424738" y="5713105"/>
                <a:ext cx="290513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0.8</a:t>
                </a:r>
                <a:endParaRPr lang="fr-FR"/>
              </a:p>
            </p:txBody>
          </p:sp>
          <p:sp>
            <p:nvSpPr>
              <p:cNvPr id="121" name="Line 134"/>
              <p:cNvSpPr>
                <a:spLocks noChangeShapeType="1"/>
              </p:cNvSpPr>
              <p:nvPr/>
            </p:nvSpPr>
            <p:spPr bwMode="auto">
              <a:xfrm flipV="1">
                <a:off x="8037513" y="5660718"/>
                <a:ext cx="1588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2" name="Rectangle 136"/>
              <p:cNvSpPr>
                <a:spLocks noChangeArrowheads="1"/>
              </p:cNvSpPr>
              <p:nvPr/>
            </p:nvSpPr>
            <p:spPr bwMode="auto">
              <a:xfrm>
                <a:off x="7927976" y="5713105"/>
                <a:ext cx="292100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0.9</a:t>
                </a:r>
                <a:endParaRPr lang="fr-FR"/>
              </a:p>
            </p:txBody>
          </p:sp>
          <p:sp>
            <p:nvSpPr>
              <p:cNvPr id="123" name="Line 137"/>
              <p:cNvSpPr>
                <a:spLocks noChangeShapeType="1"/>
              </p:cNvSpPr>
              <p:nvPr/>
            </p:nvSpPr>
            <p:spPr bwMode="auto">
              <a:xfrm flipV="1">
                <a:off x="8534401" y="5660718"/>
                <a:ext cx="1587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8494713" y="5713105"/>
                <a:ext cx="153988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1</a:t>
                </a:r>
                <a:endParaRPr lang="fr-FR"/>
              </a:p>
            </p:txBody>
          </p:sp>
          <p:sp>
            <p:nvSpPr>
              <p:cNvPr id="125" name="Line 140"/>
              <p:cNvSpPr>
                <a:spLocks noChangeShapeType="1"/>
              </p:cNvSpPr>
              <p:nvPr/>
            </p:nvSpPr>
            <p:spPr bwMode="auto">
              <a:xfrm flipV="1">
                <a:off x="9039226" y="5660718"/>
                <a:ext cx="0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6" name="Rectangle 142"/>
              <p:cNvSpPr>
                <a:spLocks noChangeArrowheads="1"/>
              </p:cNvSpPr>
              <p:nvPr/>
            </p:nvSpPr>
            <p:spPr bwMode="auto">
              <a:xfrm>
                <a:off x="8929688" y="5713105"/>
                <a:ext cx="292100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1.1</a:t>
                </a:r>
                <a:endParaRPr lang="fr-FR"/>
              </a:p>
            </p:txBody>
          </p:sp>
          <p:sp>
            <p:nvSpPr>
              <p:cNvPr id="127" name="Line 143"/>
              <p:cNvSpPr>
                <a:spLocks noChangeShapeType="1"/>
              </p:cNvSpPr>
              <p:nvPr/>
            </p:nvSpPr>
            <p:spPr bwMode="auto">
              <a:xfrm flipV="1">
                <a:off x="9540876" y="5660718"/>
                <a:ext cx="1587" cy="34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8" name="Line 144"/>
              <p:cNvSpPr>
                <a:spLocks noChangeShapeType="1"/>
              </p:cNvSpPr>
              <p:nvPr/>
            </p:nvSpPr>
            <p:spPr bwMode="auto">
              <a:xfrm>
                <a:off x="9540876" y="2434918"/>
                <a:ext cx="1587" cy="28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29" name="Rectangle 145"/>
              <p:cNvSpPr>
                <a:spLocks noChangeArrowheads="1"/>
              </p:cNvSpPr>
              <p:nvPr/>
            </p:nvSpPr>
            <p:spPr bwMode="auto">
              <a:xfrm>
                <a:off x="9432926" y="5713105"/>
                <a:ext cx="292100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1.2</a:t>
                </a:r>
                <a:endParaRPr lang="fr-FR"/>
              </a:p>
            </p:txBody>
          </p:sp>
          <p:sp>
            <p:nvSpPr>
              <p:cNvPr id="130" name="Line 146"/>
              <p:cNvSpPr>
                <a:spLocks noChangeShapeType="1"/>
              </p:cNvSpPr>
              <p:nvPr/>
            </p:nvSpPr>
            <p:spPr bwMode="auto">
              <a:xfrm>
                <a:off x="7029451" y="5695643"/>
                <a:ext cx="349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1" name="Line 147"/>
              <p:cNvSpPr>
                <a:spLocks noChangeShapeType="1"/>
              </p:cNvSpPr>
              <p:nvPr/>
            </p:nvSpPr>
            <p:spPr bwMode="auto">
              <a:xfrm flipH="1">
                <a:off x="9507538" y="5695643"/>
                <a:ext cx="333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2" name="Rectangle 148"/>
              <p:cNvSpPr>
                <a:spLocks noChangeArrowheads="1"/>
              </p:cNvSpPr>
              <p:nvPr/>
            </p:nvSpPr>
            <p:spPr bwMode="auto">
              <a:xfrm>
                <a:off x="6862763" y="5582930"/>
                <a:ext cx="153988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0</a:t>
                </a:r>
                <a:endParaRPr lang="fr-FR"/>
              </a:p>
            </p:txBody>
          </p:sp>
          <p:sp>
            <p:nvSpPr>
              <p:cNvPr id="133" name="Line 149"/>
              <p:cNvSpPr>
                <a:spLocks noChangeShapeType="1"/>
              </p:cNvSpPr>
              <p:nvPr/>
            </p:nvSpPr>
            <p:spPr bwMode="auto">
              <a:xfrm>
                <a:off x="7038976" y="4968568"/>
                <a:ext cx="349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4" name="Rectangle 151"/>
              <p:cNvSpPr>
                <a:spLocks noChangeArrowheads="1"/>
              </p:cNvSpPr>
              <p:nvPr/>
            </p:nvSpPr>
            <p:spPr bwMode="auto">
              <a:xfrm>
                <a:off x="6869113" y="4876493"/>
                <a:ext cx="153988" cy="212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2</a:t>
                </a:r>
                <a:endParaRPr lang="fr-FR"/>
              </a:p>
            </p:txBody>
          </p:sp>
          <p:sp>
            <p:nvSpPr>
              <p:cNvPr id="135" name="Line 152"/>
              <p:cNvSpPr>
                <a:spLocks noChangeShapeType="1"/>
              </p:cNvSpPr>
              <p:nvPr/>
            </p:nvSpPr>
            <p:spPr bwMode="auto">
              <a:xfrm>
                <a:off x="7038976" y="4243080"/>
                <a:ext cx="34925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6" name="Rectangle 154"/>
              <p:cNvSpPr>
                <a:spLocks noChangeArrowheads="1"/>
              </p:cNvSpPr>
              <p:nvPr/>
            </p:nvSpPr>
            <p:spPr bwMode="auto">
              <a:xfrm>
                <a:off x="6869113" y="4151005"/>
                <a:ext cx="153988" cy="211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4</a:t>
                </a:r>
                <a:endParaRPr lang="fr-FR"/>
              </a:p>
            </p:txBody>
          </p:sp>
          <p:sp>
            <p:nvSpPr>
              <p:cNvPr id="137" name="Line 155"/>
              <p:cNvSpPr>
                <a:spLocks noChangeShapeType="1"/>
              </p:cNvSpPr>
              <p:nvPr/>
            </p:nvSpPr>
            <p:spPr bwMode="auto">
              <a:xfrm>
                <a:off x="7038976" y="3522355"/>
                <a:ext cx="34925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8" name="Rectangle 157"/>
              <p:cNvSpPr>
                <a:spLocks noChangeArrowheads="1"/>
              </p:cNvSpPr>
              <p:nvPr/>
            </p:nvSpPr>
            <p:spPr bwMode="auto">
              <a:xfrm>
                <a:off x="6869113" y="3431868"/>
                <a:ext cx="153988" cy="211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6</a:t>
                </a:r>
                <a:endParaRPr lang="fr-FR"/>
              </a:p>
            </p:txBody>
          </p:sp>
          <p:sp>
            <p:nvSpPr>
              <p:cNvPr id="139" name="Line 158"/>
              <p:cNvSpPr>
                <a:spLocks noChangeShapeType="1"/>
              </p:cNvSpPr>
              <p:nvPr/>
            </p:nvSpPr>
            <p:spPr bwMode="auto">
              <a:xfrm>
                <a:off x="7038976" y="2795280"/>
                <a:ext cx="34925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0" name="Rectangle 160"/>
              <p:cNvSpPr>
                <a:spLocks noChangeArrowheads="1"/>
              </p:cNvSpPr>
              <p:nvPr/>
            </p:nvSpPr>
            <p:spPr bwMode="auto">
              <a:xfrm>
                <a:off x="6869113" y="2703205"/>
                <a:ext cx="153988" cy="212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>
                    <a:solidFill>
                      <a:srgbClr val="000000"/>
                    </a:solidFill>
                    <a:latin typeface="Helvetica" pitchFamily="34" charset="0"/>
                  </a:rPr>
                  <a:t>8</a:t>
                </a:r>
                <a:endParaRPr lang="fr-FR"/>
              </a:p>
            </p:txBody>
          </p:sp>
          <p:sp>
            <p:nvSpPr>
              <p:cNvPr id="141" name="Line 163"/>
              <p:cNvSpPr>
                <a:spLocks noChangeShapeType="1"/>
              </p:cNvSpPr>
              <p:nvPr/>
            </p:nvSpPr>
            <p:spPr bwMode="auto">
              <a:xfrm>
                <a:off x="7029451" y="2434918"/>
                <a:ext cx="25114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2" name="Line 164"/>
              <p:cNvSpPr>
                <a:spLocks noChangeShapeType="1"/>
              </p:cNvSpPr>
              <p:nvPr/>
            </p:nvSpPr>
            <p:spPr bwMode="auto">
              <a:xfrm>
                <a:off x="7029451" y="5695643"/>
                <a:ext cx="25114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3" name="Line 165"/>
              <p:cNvSpPr>
                <a:spLocks noChangeShapeType="1"/>
              </p:cNvSpPr>
              <p:nvPr/>
            </p:nvSpPr>
            <p:spPr bwMode="auto">
              <a:xfrm flipV="1">
                <a:off x="9540876" y="2434918"/>
                <a:ext cx="1587" cy="32607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4" name="Oval 167"/>
              <p:cNvSpPr>
                <a:spLocks noChangeArrowheads="1"/>
              </p:cNvSpPr>
              <p:nvPr/>
            </p:nvSpPr>
            <p:spPr bwMode="auto">
              <a:xfrm>
                <a:off x="6972301" y="549561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5" name="Oval 168"/>
              <p:cNvSpPr>
                <a:spLocks noChangeArrowheads="1"/>
              </p:cNvSpPr>
              <p:nvPr/>
            </p:nvSpPr>
            <p:spPr bwMode="auto">
              <a:xfrm>
                <a:off x="7024688" y="547815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6" name="Oval 169"/>
              <p:cNvSpPr>
                <a:spLocks noChangeArrowheads="1"/>
              </p:cNvSpPr>
              <p:nvPr/>
            </p:nvSpPr>
            <p:spPr bwMode="auto">
              <a:xfrm>
                <a:off x="7075488" y="54670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7" name="Oval 170"/>
              <p:cNvSpPr>
                <a:spLocks noChangeArrowheads="1"/>
              </p:cNvSpPr>
              <p:nvPr/>
            </p:nvSpPr>
            <p:spPr bwMode="auto">
              <a:xfrm>
                <a:off x="7126288" y="544958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8" name="Oval 171"/>
              <p:cNvSpPr>
                <a:spLocks noChangeArrowheads="1"/>
              </p:cNvSpPr>
              <p:nvPr/>
            </p:nvSpPr>
            <p:spPr bwMode="auto">
              <a:xfrm>
                <a:off x="7178676" y="542735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9" name="Oval 172"/>
              <p:cNvSpPr>
                <a:spLocks noChangeArrowheads="1"/>
              </p:cNvSpPr>
              <p:nvPr/>
            </p:nvSpPr>
            <p:spPr bwMode="auto">
              <a:xfrm>
                <a:off x="7224713" y="54035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0" name="Oval 173"/>
              <p:cNvSpPr>
                <a:spLocks noChangeArrowheads="1"/>
              </p:cNvSpPr>
              <p:nvPr/>
            </p:nvSpPr>
            <p:spPr bwMode="auto">
              <a:xfrm>
                <a:off x="7275513" y="53749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1" name="Oval 174"/>
              <p:cNvSpPr>
                <a:spLocks noChangeArrowheads="1"/>
              </p:cNvSpPr>
              <p:nvPr/>
            </p:nvSpPr>
            <p:spPr bwMode="auto">
              <a:xfrm>
                <a:off x="7326313" y="534639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2" name="Oval 175"/>
              <p:cNvSpPr>
                <a:spLocks noChangeArrowheads="1"/>
              </p:cNvSpPr>
              <p:nvPr/>
            </p:nvSpPr>
            <p:spPr bwMode="auto">
              <a:xfrm>
                <a:off x="7378701" y="530670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3" name="Oval 176"/>
              <p:cNvSpPr>
                <a:spLocks noChangeArrowheads="1"/>
              </p:cNvSpPr>
              <p:nvPr/>
            </p:nvSpPr>
            <p:spPr bwMode="auto">
              <a:xfrm>
                <a:off x="7424738" y="52606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" name="Oval 177"/>
              <p:cNvSpPr>
                <a:spLocks noChangeAspect="1" noChangeArrowheads="1"/>
              </p:cNvSpPr>
              <p:nvPr/>
            </p:nvSpPr>
            <p:spPr bwMode="auto">
              <a:xfrm>
                <a:off x="7475538" y="520351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5" name="Oval 178"/>
              <p:cNvSpPr>
                <a:spLocks noChangeArrowheads="1"/>
              </p:cNvSpPr>
              <p:nvPr/>
            </p:nvSpPr>
            <p:spPr bwMode="auto">
              <a:xfrm>
                <a:off x="7526338" y="5128905"/>
                <a:ext cx="114300" cy="11588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6" name="Oval 179"/>
              <p:cNvSpPr>
                <a:spLocks noChangeArrowheads="1"/>
              </p:cNvSpPr>
              <p:nvPr/>
            </p:nvSpPr>
            <p:spPr bwMode="auto">
              <a:xfrm>
                <a:off x="7578726" y="5043180"/>
                <a:ext cx="115887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7" name="Oval 180"/>
              <p:cNvSpPr>
                <a:spLocks noChangeArrowheads="1"/>
              </p:cNvSpPr>
              <p:nvPr/>
            </p:nvSpPr>
            <p:spPr bwMode="auto">
              <a:xfrm>
                <a:off x="7624763" y="492888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8" name="Oval 181"/>
              <p:cNvSpPr>
                <a:spLocks noChangeArrowheads="1"/>
              </p:cNvSpPr>
              <p:nvPr/>
            </p:nvSpPr>
            <p:spPr bwMode="auto">
              <a:xfrm>
                <a:off x="7677151" y="47907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9" name="Oval 182"/>
              <p:cNvSpPr>
                <a:spLocks noChangeArrowheads="1"/>
              </p:cNvSpPr>
              <p:nvPr/>
            </p:nvSpPr>
            <p:spPr bwMode="auto">
              <a:xfrm>
                <a:off x="7727951" y="460820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0" name="Oval 183"/>
              <p:cNvSpPr>
                <a:spLocks noChangeArrowheads="1"/>
              </p:cNvSpPr>
              <p:nvPr/>
            </p:nvSpPr>
            <p:spPr bwMode="auto">
              <a:xfrm>
                <a:off x="7780338" y="43748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1" name="Oval 184"/>
              <p:cNvSpPr>
                <a:spLocks noChangeArrowheads="1"/>
              </p:cNvSpPr>
              <p:nvPr/>
            </p:nvSpPr>
            <p:spPr bwMode="auto">
              <a:xfrm>
                <a:off x="7824788" y="407639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2" name="Oval 185"/>
              <p:cNvSpPr>
                <a:spLocks noChangeArrowheads="1"/>
              </p:cNvSpPr>
              <p:nvPr/>
            </p:nvSpPr>
            <p:spPr bwMode="auto">
              <a:xfrm>
                <a:off x="7877176" y="37112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3" name="Oval 186"/>
              <p:cNvSpPr>
                <a:spLocks noChangeArrowheads="1"/>
              </p:cNvSpPr>
              <p:nvPr/>
            </p:nvSpPr>
            <p:spPr bwMode="auto">
              <a:xfrm>
                <a:off x="7927976" y="328899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4" name="Oval 187"/>
              <p:cNvSpPr>
                <a:spLocks noChangeArrowheads="1"/>
              </p:cNvSpPr>
              <p:nvPr/>
            </p:nvSpPr>
            <p:spPr bwMode="auto">
              <a:xfrm>
                <a:off x="7980363" y="28635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5" name="Oval 188"/>
              <p:cNvSpPr>
                <a:spLocks noChangeArrowheads="1"/>
              </p:cNvSpPr>
              <p:nvPr/>
            </p:nvSpPr>
            <p:spPr bwMode="auto">
              <a:xfrm>
                <a:off x="8024813" y="254921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6" name="Oval 189"/>
              <p:cNvSpPr>
                <a:spLocks noChangeArrowheads="1"/>
              </p:cNvSpPr>
              <p:nvPr/>
            </p:nvSpPr>
            <p:spPr bwMode="auto">
              <a:xfrm>
                <a:off x="8077201" y="247460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7" name="Oval 190"/>
              <p:cNvSpPr>
                <a:spLocks noChangeArrowheads="1"/>
              </p:cNvSpPr>
              <p:nvPr/>
            </p:nvSpPr>
            <p:spPr bwMode="auto">
              <a:xfrm>
                <a:off x="8128001" y="26698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8" name="Oval 191"/>
              <p:cNvSpPr>
                <a:spLocks noChangeArrowheads="1"/>
              </p:cNvSpPr>
              <p:nvPr/>
            </p:nvSpPr>
            <p:spPr bwMode="auto">
              <a:xfrm>
                <a:off x="8180388" y="3046105"/>
                <a:ext cx="114300" cy="115888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9" name="Oval 192"/>
              <p:cNvSpPr>
                <a:spLocks noChangeArrowheads="1"/>
              </p:cNvSpPr>
              <p:nvPr/>
            </p:nvSpPr>
            <p:spPr bwMode="auto">
              <a:xfrm>
                <a:off x="8224838" y="34826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8277226" y="388271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1" name="Oval 194"/>
              <p:cNvSpPr>
                <a:spLocks noChangeArrowheads="1"/>
              </p:cNvSpPr>
              <p:nvPr/>
            </p:nvSpPr>
            <p:spPr bwMode="auto">
              <a:xfrm>
                <a:off x="8328026" y="42192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2" name="Oval 195"/>
              <p:cNvSpPr>
                <a:spLocks noChangeArrowheads="1"/>
              </p:cNvSpPr>
              <p:nvPr/>
            </p:nvSpPr>
            <p:spPr bwMode="auto">
              <a:xfrm>
                <a:off x="8380413" y="448279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3" name="Oval 196"/>
              <p:cNvSpPr>
                <a:spLocks noChangeArrowheads="1"/>
              </p:cNvSpPr>
              <p:nvPr/>
            </p:nvSpPr>
            <p:spPr bwMode="auto">
              <a:xfrm>
                <a:off x="8431213" y="469393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4" name="Oval 197"/>
              <p:cNvSpPr>
                <a:spLocks noChangeArrowheads="1"/>
              </p:cNvSpPr>
              <p:nvPr/>
            </p:nvSpPr>
            <p:spPr bwMode="auto">
              <a:xfrm>
                <a:off x="8477251" y="48542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5" name="Oval 198"/>
              <p:cNvSpPr>
                <a:spLocks noChangeArrowheads="1"/>
              </p:cNvSpPr>
              <p:nvPr/>
            </p:nvSpPr>
            <p:spPr bwMode="auto">
              <a:xfrm>
                <a:off x="8528051" y="497968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6" name="Oval 199"/>
              <p:cNvSpPr>
                <a:spLocks noChangeArrowheads="1"/>
              </p:cNvSpPr>
              <p:nvPr/>
            </p:nvSpPr>
            <p:spPr bwMode="auto">
              <a:xfrm>
                <a:off x="8580438" y="5082868"/>
                <a:ext cx="114300" cy="11588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7" name="Oval 200"/>
              <p:cNvSpPr>
                <a:spLocks noChangeArrowheads="1"/>
              </p:cNvSpPr>
              <p:nvPr/>
            </p:nvSpPr>
            <p:spPr bwMode="auto">
              <a:xfrm>
                <a:off x="8631238" y="5162243"/>
                <a:ext cx="115888" cy="11588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8" name="Oval 201"/>
              <p:cNvSpPr>
                <a:spLocks noChangeArrowheads="1"/>
              </p:cNvSpPr>
              <p:nvPr/>
            </p:nvSpPr>
            <p:spPr bwMode="auto">
              <a:xfrm>
                <a:off x="8677276" y="5227330"/>
                <a:ext cx="115887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9" name="Oval 202"/>
              <p:cNvSpPr>
                <a:spLocks noChangeArrowheads="1"/>
              </p:cNvSpPr>
              <p:nvPr/>
            </p:nvSpPr>
            <p:spPr bwMode="auto">
              <a:xfrm>
                <a:off x="8729663" y="527813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0" name="Oval 203"/>
              <p:cNvSpPr>
                <a:spLocks noChangeArrowheads="1"/>
              </p:cNvSpPr>
              <p:nvPr/>
            </p:nvSpPr>
            <p:spPr bwMode="auto">
              <a:xfrm>
                <a:off x="8782051" y="53241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1" name="Oval 204"/>
              <p:cNvSpPr>
                <a:spLocks noChangeArrowheads="1"/>
              </p:cNvSpPr>
              <p:nvPr/>
            </p:nvSpPr>
            <p:spPr bwMode="auto">
              <a:xfrm>
                <a:off x="8832851" y="535909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2" name="Oval 205"/>
              <p:cNvSpPr>
                <a:spLocks noChangeArrowheads="1"/>
              </p:cNvSpPr>
              <p:nvPr/>
            </p:nvSpPr>
            <p:spPr bwMode="auto">
              <a:xfrm>
                <a:off x="8878888" y="53876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3" name="Oval 206"/>
              <p:cNvSpPr>
                <a:spLocks noChangeArrowheads="1"/>
              </p:cNvSpPr>
              <p:nvPr/>
            </p:nvSpPr>
            <p:spPr bwMode="auto">
              <a:xfrm>
                <a:off x="8929688" y="54162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4" name="Oval 207"/>
              <p:cNvSpPr>
                <a:spLocks noChangeArrowheads="1"/>
              </p:cNvSpPr>
              <p:nvPr/>
            </p:nvSpPr>
            <p:spPr bwMode="auto">
              <a:xfrm>
                <a:off x="8982076" y="543846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5" name="Oval 208"/>
              <p:cNvSpPr>
                <a:spLocks noChangeArrowheads="1"/>
              </p:cNvSpPr>
              <p:nvPr/>
            </p:nvSpPr>
            <p:spPr bwMode="auto">
              <a:xfrm>
                <a:off x="9032876" y="545593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6" name="Oval 209"/>
              <p:cNvSpPr>
                <a:spLocks noChangeArrowheads="1"/>
              </p:cNvSpPr>
              <p:nvPr/>
            </p:nvSpPr>
            <p:spPr bwMode="auto">
              <a:xfrm>
                <a:off x="9078913" y="547339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7" name="Oval 210"/>
              <p:cNvSpPr>
                <a:spLocks noChangeArrowheads="1"/>
              </p:cNvSpPr>
              <p:nvPr/>
            </p:nvSpPr>
            <p:spPr bwMode="auto">
              <a:xfrm>
                <a:off x="9129713" y="548450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8" name="Oval 211"/>
              <p:cNvSpPr>
                <a:spLocks noChangeArrowheads="1"/>
              </p:cNvSpPr>
              <p:nvPr/>
            </p:nvSpPr>
            <p:spPr bwMode="auto">
              <a:xfrm>
                <a:off x="9182101" y="549561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9" name="Oval 212"/>
              <p:cNvSpPr>
                <a:spLocks noChangeArrowheads="1"/>
              </p:cNvSpPr>
              <p:nvPr/>
            </p:nvSpPr>
            <p:spPr bwMode="auto">
              <a:xfrm>
                <a:off x="9232901" y="5506730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0" name="Oval 213"/>
              <p:cNvSpPr>
                <a:spLocks noChangeArrowheads="1"/>
              </p:cNvSpPr>
              <p:nvPr/>
            </p:nvSpPr>
            <p:spPr bwMode="auto">
              <a:xfrm>
                <a:off x="9278938" y="55178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1" name="Oval 214"/>
              <p:cNvSpPr>
                <a:spLocks noChangeArrowheads="1"/>
              </p:cNvSpPr>
              <p:nvPr/>
            </p:nvSpPr>
            <p:spPr bwMode="auto">
              <a:xfrm>
                <a:off x="9329738" y="5530543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2" name="Oval 215"/>
              <p:cNvSpPr>
                <a:spLocks noChangeArrowheads="1"/>
              </p:cNvSpPr>
              <p:nvPr/>
            </p:nvSpPr>
            <p:spPr bwMode="auto">
              <a:xfrm>
                <a:off x="9382126" y="553530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3" name="Oval 216"/>
              <p:cNvSpPr>
                <a:spLocks noChangeArrowheads="1"/>
              </p:cNvSpPr>
              <p:nvPr/>
            </p:nvSpPr>
            <p:spPr bwMode="auto">
              <a:xfrm>
                <a:off x="9432926" y="5541655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4" name="Oval 217"/>
              <p:cNvSpPr>
                <a:spLocks noChangeArrowheads="1"/>
              </p:cNvSpPr>
              <p:nvPr/>
            </p:nvSpPr>
            <p:spPr bwMode="auto">
              <a:xfrm>
                <a:off x="9478963" y="5546418"/>
                <a:ext cx="114300" cy="1143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5" name="Freeform 218"/>
              <p:cNvSpPr>
                <a:spLocks/>
              </p:cNvSpPr>
              <p:nvPr/>
            </p:nvSpPr>
            <p:spPr bwMode="auto">
              <a:xfrm>
                <a:off x="7029451" y="4911418"/>
                <a:ext cx="693737" cy="663575"/>
              </a:xfrm>
              <a:custGeom>
                <a:avLst/>
                <a:gdLst>
                  <a:gd name="T0" fmla="*/ 2147483647 w 485"/>
                  <a:gd name="T1" fmla="*/ 2147483647 h 465"/>
                  <a:gd name="T2" fmla="*/ 2147483647 w 485"/>
                  <a:gd name="T3" fmla="*/ 2147483647 h 465"/>
                  <a:gd name="T4" fmla="*/ 2147483647 w 485"/>
                  <a:gd name="T5" fmla="*/ 2147483647 h 465"/>
                  <a:gd name="T6" fmla="*/ 2147483647 w 485"/>
                  <a:gd name="T7" fmla="*/ 2147483647 h 465"/>
                  <a:gd name="T8" fmla="*/ 2147483647 w 485"/>
                  <a:gd name="T9" fmla="*/ 2147483647 h 465"/>
                  <a:gd name="T10" fmla="*/ 2147483647 w 485"/>
                  <a:gd name="T11" fmla="*/ 2147483647 h 465"/>
                  <a:gd name="T12" fmla="*/ 2147483647 w 485"/>
                  <a:gd name="T13" fmla="*/ 2147483647 h 465"/>
                  <a:gd name="T14" fmla="*/ 2147483647 w 485"/>
                  <a:gd name="T15" fmla="*/ 2147483647 h 465"/>
                  <a:gd name="T16" fmla="*/ 2147483647 w 485"/>
                  <a:gd name="T17" fmla="*/ 2147483647 h 465"/>
                  <a:gd name="T18" fmla="*/ 2147483647 w 485"/>
                  <a:gd name="T19" fmla="*/ 2147483647 h 465"/>
                  <a:gd name="T20" fmla="*/ 2147483647 w 485"/>
                  <a:gd name="T21" fmla="*/ 2147483647 h 465"/>
                  <a:gd name="T22" fmla="*/ 2147483647 w 485"/>
                  <a:gd name="T23" fmla="*/ 2147483647 h 465"/>
                  <a:gd name="T24" fmla="*/ 2147483647 w 485"/>
                  <a:gd name="T25" fmla="*/ 2147483647 h 465"/>
                  <a:gd name="T26" fmla="*/ 2147483647 w 485"/>
                  <a:gd name="T27" fmla="*/ 2147483647 h 465"/>
                  <a:gd name="T28" fmla="*/ 2147483647 w 485"/>
                  <a:gd name="T29" fmla="*/ 2147483647 h 465"/>
                  <a:gd name="T30" fmla="*/ 2147483647 w 485"/>
                  <a:gd name="T31" fmla="*/ 2147483647 h 465"/>
                  <a:gd name="T32" fmla="*/ 2147483647 w 485"/>
                  <a:gd name="T33" fmla="*/ 2147483647 h 465"/>
                  <a:gd name="T34" fmla="*/ 2147483647 w 485"/>
                  <a:gd name="T35" fmla="*/ 2147483647 h 465"/>
                  <a:gd name="T36" fmla="*/ 2147483647 w 485"/>
                  <a:gd name="T37" fmla="*/ 2147483647 h 465"/>
                  <a:gd name="T38" fmla="*/ 2147483647 w 485"/>
                  <a:gd name="T39" fmla="*/ 2147483647 h 465"/>
                  <a:gd name="T40" fmla="*/ 2147483647 w 485"/>
                  <a:gd name="T41" fmla="*/ 2147483647 h 465"/>
                  <a:gd name="T42" fmla="*/ 2147483647 w 485"/>
                  <a:gd name="T43" fmla="*/ 2147483647 h 465"/>
                  <a:gd name="T44" fmla="*/ 2147483647 w 485"/>
                  <a:gd name="T45" fmla="*/ 2147483647 h 465"/>
                  <a:gd name="T46" fmla="*/ 2147483647 w 485"/>
                  <a:gd name="T47" fmla="*/ 2147483647 h 465"/>
                  <a:gd name="T48" fmla="*/ 2147483647 w 485"/>
                  <a:gd name="T49" fmla="*/ 2147483647 h 465"/>
                  <a:gd name="T50" fmla="*/ 2147483647 w 485"/>
                  <a:gd name="T51" fmla="*/ 2147483647 h 465"/>
                  <a:gd name="T52" fmla="*/ 2147483647 w 485"/>
                  <a:gd name="T53" fmla="*/ 2147483647 h 465"/>
                  <a:gd name="T54" fmla="*/ 2147483647 w 485"/>
                  <a:gd name="T55" fmla="*/ 2147483647 h 465"/>
                  <a:gd name="T56" fmla="*/ 2147483647 w 485"/>
                  <a:gd name="T57" fmla="*/ 2147483647 h 465"/>
                  <a:gd name="T58" fmla="*/ 2147483647 w 485"/>
                  <a:gd name="T59" fmla="*/ 2147483647 h 465"/>
                  <a:gd name="T60" fmla="*/ 2147483647 w 485"/>
                  <a:gd name="T61" fmla="*/ 2147483647 h 465"/>
                  <a:gd name="T62" fmla="*/ 2147483647 w 485"/>
                  <a:gd name="T63" fmla="*/ 2147483647 h 465"/>
                  <a:gd name="T64" fmla="*/ 2147483647 w 485"/>
                  <a:gd name="T65" fmla="*/ 2147483647 h 465"/>
                  <a:gd name="T66" fmla="*/ 2147483647 w 485"/>
                  <a:gd name="T67" fmla="*/ 2147483647 h 465"/>
                  <a:gd name="T68" fmla="*/ 2147483647 w 485"/>
                  <a:gd name="T69" fmla="*/ 2147483647 h 465"/>
                  <a:gd name="T70" fmla="*/ 2147483647 w 485"/>
                  <a:gd name="T71" fmla="*/ 2147483647 h 465"/>
                  <a:gd name="T72" fmla="*/ 2147483647 w 485"/>
                  <a:gd name="T73" fmla="*/ 2147483647 h 465"/>
                  <a:gd name="T74" fmla="*/ 2147483647 w 485"/>
                  <a:gd name="T75" fmla="*/ 2147483647 h 465"/>
                  <a:gd name="T76" fmla="*/ 2147483647 w 485"/>
                  <a:gd name="T77" fmla="*/ 2147483647 h 465"/>
                  <a:gd name="T78" fmla="*/ 2147483647 w 485"/>
                  <a:gd name="T79" fmla="*/ 2147483647 h 465"/>
                  <a:gd name="T80" fmla="*/ 2147483647 w 485"/>
                  <a:gd name="T81" fmla="*/ 2147483647 h 465"/>
                  <a:gd name="T82" fmla="*/ 2147483647 w 485"/>
                  <a:gd name="T83" fmla="*/ 2147483647 h 4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85"/>
                  <a:gd name="T127" fmla="*/ 0 h 465"/>
                  <a:gd name="T128" fmla="*/ 485 w 485"/>
                  <a:gd name="T129" fmla="*/ 465 h 4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85" h="465">
                    <a:moveTo>
                      <a:pt x="0" y="465"/>
                    </a:moveTo>
                    <a:lnTo>
                      <a:pt x="4" y="465"/>
                    </a:lnTo>
                    <a:lnTo>
                      <a:pt x="8" y="465"/>
                    </a:lnTo>
                    <a:lnTo>
                      <a:pt x="12" y="465"/>
                    </a:lnTo>
                    <a:lnTo>
                      <a:pt x="16" y="461"/>
                    </a:lnTo>
                    <a:lnTo>
                      <a:pt x="20" y="461"/>
                    </a:lnTo>
                    <a:lnTo>
                      <a:pt x="24" y="461"/>
                    </a:lnTo>
                    <a:lnTo>
                      <a:pt x="28" y="461"/>
                    </a:lnTo>
                    <a:lnTo>
                      <a:pt x="32" y="457"/>
                    </a:lnTo>
                    <a:lnTo>
                      <a:pt x="36" y="457"/>
                    </a:lnTo>
                    <a:lnTo>
                      <a:pt x="40" y="457"/>
                    </a:lnTo>
                    <a:lnTo>
                      <a:pt x="44" y="453"/>
                    </a:lnTo>
                    <a:lnTo>
                      <a:pt x="48" y="453"/>
                    </a:lnTo>
                    <a:lnTo>
                      <a:pt x="52" y="453"/>
                    </a:lnTo>
                    <a:lnTo>
                      <a:pt x="56" y="453"/>
                    </a:lnTo>
                    <a:lnTo>
                      <a:pt x="60" y="449"/>
                    </a:lnTo>
                    <a:lnTo>
                      <a:pt x="64" y="449"/>
                    </a:lnTo>
                    <a:lnTo>
                      <a:pt x="68" y="449"/>
                    </a:lnTo>
                    <a:lnTo>
                      <a:pt x="72" y="445"/>
                    </a:lnTo>
                    <a:lnTo>
                      <a:pt x="76" y="445"/>
                    </a:lnTo>
                    <a:lnTo>
                      <a:pt x="80" y="445"/>
                    </a:lnTo>
                    <a:lnTo>
                      <a:pt x="84" y="441"/>
                    </a:lnTo>
                    <a:lnTo>
                      <a:pt x="88" y="441"/>
                    </a:lnTo>
                    <a:lnTo>
                      <a:pt x="92" y="441"/>
                    </a:lnTo>
                    <a:lnTo>
                      <a:pt x="96" y="437"/>
                    </a:lnTo>
                    <a:lnTo>
                      <a:pt x="100" y="437"/>
                    </a:lnTo>
                    <a:lnTo>
                      <a:pt x="104" y="437"/>
                    </a:lnTo>
                    <a:lnTo>
                      <a:pt x="108" y="433"/>
                    </a:lnTo>
                    <a:lnTo>
                      <a:pt x="112" y="433"/>
                    </a:lnTo>
                    <a:lnTo>
                      <a:pt x="116" y="433"/>
                    </a:lnTo>
                    <a:lnTo>
                      <a:pt x="120" y="429"/>
                    </a:lnTo>
                    <a:lnTo>
                      <a:pt x="124" y="429"/>
                    </a:lnTo>
                    <a:lnTo>
                      <a:pt x="128" y="425"/>
                    </a:lnTo>
                    <a:lnTo>
                      <a:pt x="132" y="425"/>
                    </a:lnTo>
                    <a:lnTo>
                      <a:pt x="136" y="425"/>
                    </a:lnTo>
                    <a:lnTo>
                      <a:pt x="140" y="421"/>
                    </a:lnTo>
                    <a:lnTo>
                      <a:pt x="144" y="421"/>
                    </a:lnTo>
                    <a:lnTo>
                      <a:pt x="148" y="417"/>
                    </a:lnTo>
                    <a:lnTo>
                      <a:pt x="152" y="417"/>
                    </a:lnTo>
                    <a:lnTo>
                      <a:pt x="156" y="413"/>
                    </a:lnTo>
                    <a:lnTo>
                      <a:pt x="160" y="413"/>
                    </a:lnTo>
                    <a:lnTo>
                      <a:pt x="164" y="409"/>
                    </a:lnTo>
                    <a:lnTo>
                      <a:pt x="168" y="409"/>
                    </a:lnTo>
                    <a:lnTo>
                      <a:pt x="172" y="405"/>
                    </a:lnTo>
                    <a:lnTo>
                      <a:pt x="176" y="405"/>
                    </a:lnTo>
                    <a:lnTo>
                      <a:pt x="180" y="401"/>
                    </a:lnTo>
                    <a:lnTo>
                      <a:pt x="184" y="401"/>
                    </a:lnTo>
                    <a:lnTo>
                      <a:pt x="188" y="397"/>
                    </a:lnTo>
                    <a:lnTo>
                      <a:pt x="192" y="397"/>
                    </a:lnTo>
                    <a:lnTo>
                      <a:pt x="196" y="393"/>
                    </a:lnTo>
                    <a:lnTo>
                      <a:pt x="200" y="393"/>
                    </a:lnTo>
                    <a:lnTo>
                      <a:pt x="204" y="389"/>
                    </a:lnTo>
                    <a:lnTo>
                      <a:pt x="208" y="389"/>
                    </a:lnTo>
                    <a:lnTo>
                      <a:pt x="212" y="385"/>
                    </a:lnTo>
                    <a:lnTo>
                      <a:pt x="216" y="385"/>
                    </a:lnTo>
                    <a:lnTo>
                      <a:pt x="220" y="381"/>
                    </a:lnTo>
                    <a:lnTo>
                      <a:pt x="224" y="377"/>
                    </a:lnTo>
                    <a:lnTo>
                      <a:pt x="228" y="377"/>
                    </a:lnTo>
                    <a:lnTo>
                      <a:pt x="232" y="373"/>
                    </a:lnTo>
                    <a:lnTo>
                      <a:pt x="236" y="369"/>
                    </a:lnTo>
                    <a:lnTo>
                      <a:pt x="240" y="369"/>
                    </a:lnTo>
                    <a:lnTo>
                      <a:pt x="244" y="365"/>
                    </a:lnTo>
                    <a:lnTo>
                      <a:pt x="248" y="361"/>
                    </a:lnTo>
                    <a:lnTo>
                      <a:pt x="252" y="361"/>
                    </a:lnTo>
                    <a:lnTo>
                      <a:pt x="256" y="357"/>
                    </a:lnTo>
                    <a:lnTo>
                      <a:pt x="260" y="353"/>
                    </a:lnTo>
                    <a:lnTo>
                      <a:pt x="264" y="349"/>
                    </a:lnTo>
                    <a:lnTo>
                      <a:pt x="268" y="349"/>
                    </a:lnTo>
                    <a:lnTo>
                      <a:pt x="272" y="345"/>
                    </a:lnTo>
                    <a:lnTo>
                      <a:pt x="276" y="341"/>
                    </a:lnTo>
                    <a:lnTo>
                      <a:pt x="280" y="337"/>
                    </a:lnTo>
                    <a:lnTo>
                      <a:pt x="284" y="333"/>
                    </a:lnTo>
                    <a:lnTo>
                      <a:pt x="288" y="329"/>
                    </a:lnTo>
                    <a:lnTo>
                      <a:pt x="292" y="325"/>
                    </a:lnTo>
                    <a:lnTo>
                      <a:pt x="296" y="325"/>
                    </a:lnTo>
                    <a:lnTo>
                      <a:pt x="300" y="321"/>
                    </a:lnTo>
                    <a:lnTo>
                      <a:pt x="304" y="317"/>
                    </a:lnTo>
                    <a:lnTo>
                      <a:pt x="308" y="313"/>
                    </a:lnTo>
                    <a:lnTo>
                      <a:pt x="312" y="309"/>
                    </a:lnTo>
                    <a:lnTo>
                      <a:pt x="316" y="305"/>
                    </a:lnTo>
                    <a:lnTo>
                      <a:pt x="320" y="301"/>
                    </a:lnTo>
                    <a:lnTo>
                      <a:pt x="324" y="297"/>
                    </a:lnTo>
                    <a:lnTo>
                      <a:pt x="328" y="293"/>
                    </a:lnTo>
                    <a:lnTo>
                      <a:pt x="336" y="285"/>
                    </a:lnTo>
                    <a:lnTo>
                      <a:pt x="336" y="281"/>
                    </a:lnTo>
                    <a:lnTo>
                      <a:pt x="340" y="277"/>
                    </a:lnTo>
                    <a:lnTo>
                      <a:pt x="344" y="273"/>
                    </a:lnTo>
                    <a:lnTo>
                      <a:pt x="348" y="269"/>
                    </a:lnTo>
                    <a:lnTo>
                      <a:pt x="356" y="261"/>
                    </a:lnTo>
                    <a:lnTo>
                      <a:pt x="356" y="257"/>
                    </a:lnTo>
                    <a:lnTo>
                      <a:pt x="360" y="253"/>
                    </a:lnTo>
                    <a:lnTo>
                      <a:pt x="364" y="249"/>
                    </a:lnTo>
                    <a:lnTo>
                      <a:pt x="372" y="241"/>
                    </a:lnTo>
                    <a:lnTo>
                      <a:pt x="372" y="237"/>
                    </a:lnTo>
                    <a:lnTo>
                      <a:pt x="380" y="229"/>
                    </a:lnTo>
                    <a:lnTo>
                      <a:pt x="380" y="225"/>
                    </a:lnTo>
                    <a:lnTo>
                      <a:pt x="388" y="217"/>
                    </a:lnTo>
                    <a:lnTo>
                      <a:pt x="388" y="213"/>
                    </a:lnTo>
                    <a:lnTo>
                      <a:pt x="396" y="205"/>
                    </a:lnTo>
                    <a:lnTo>
                      <a:pt x="396" y="201"/>
                    </a:lnTo>
                    <a:lnTo>
                      <a:pt x="404" y="193"/>
                    </a:lnTo>
                    <a:lnTo>
                      <a:pt x="404" y="184"/>
                    </a:lnTo>
                    <a:lnTo>
                      <a:pt x="412" y="176"/>
                    </a:lnTo>
                    <a:lnTo>
                      <a:pt x="412" y="172"/>
                    </a:lnTo>
                    <a:lnTo>
                      <a:pt x="420" y="164"/>
                    </a:lnTo>
                    <a:lnTo>
                      <a:pt x="420" y="156"/>
                    </a:lnTo>
                    <a:lnTo>
                      <a:pt x="428" y="148"/>
                    </a:lnTo>
                    <a:lnTo>
                      <a:pt x="428" y="140"/>
                    </a:lnTo>
                    <a:lnTo>
                      <a:pt x="436" y="132"/>
                    </a:lnTo>
                    <a:lnTo>
                      <a:pt x="436" y="124"/>
                    </a:lnTo>
                    <a:lnTo>
                      <a:pt x="441" y="120"/>
                    </a:lnTo>
                    <a:lnTo>
                      <a:pt x="441" y="112"/>
                    </a:lnTo>
                    <a:lnTo>
                      <a:pt x="449" y="104"/>
                    </a:lnTo>
                    <a:lnTo>
                      <a:pt x="449" y="96"/>
                    </a:lnTo>
                    <a:lnTo>
                      <a:pt x="453" y="92"/>
                    </a:lnTo>
                    <a:lnTo>
                      <a:pt x="453" y="84"/>
                    </a:lnTo>
                    <a:lnTo>
                      <a:pt x="461" y="76"/>
                    </a:lnTo>
                    <a:lnTo>
                      <a:pt x="461" y="68"/>
                    </a:lnTo>
                    <a:lnTo>
                      <a:pt x="465" y="64"/>
                    </a:lnTo>
                    <a:lnTo>
                      <a:pt x="465" y="56"/>
                    </a:lnTo>
                    <a:lnTo>
                      <a:pt x="469" y="52"/>
                    </a:lnTo>
                    <a:lnTo>
                      <a:pt x="469" y="44"/>
                    </a:lnTo>
                    <a:lnTo>
                      <a:pt x="477" y="36"/>
                    </a:lnTo>
                    <a:lnTo>
                      <a:pt x="477" y="24"/>
                    </a:lnTo>
                    <a:lnTo>
                      <a:pt x="481" y="20"/>
                    </a:lnTo>
                    <a:lnTo>
                      <a:pt x="481" y="12"/>
                    </a:lnTo>
                    <a:lnTo>
                      <a:pt x="485" y="8"/>
                    </a:lnTo>
                    <a:lnTo>
                      <a:pt x="485" y="0"/>
                    </a:ln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6" name="Freeform 219"/>
              <p:cNvSpPr>
                <a:spLocks/>
              </p:cNvSpPr>
              <p:nvPr/>
            </p:nvSpPr>
            <p:spPr bwMode="auto">
              <a:xfrm>
                <a:off x="7723188" y="2630180"/>
                <a:ext cx="365125" cy="2281238"/>
              </a:xfrm>
              <a:custGeom>
                <a:avLst/>
                <a:gdLst>
                  <a:gd name="T0" fmla="*/ 2147483647 w 256"/>
                  <a:gd name="T1" fmla="*/ 2147483647 h 1597"/>
                  <a:gd name="T2" fmla="*/ 2147483647 w 256"/>
                  <a:gd name="T3" fmla="*/ 2147483647 h 1597"/>
                  <a:gd name="T4" fmla="*/ 2147483647 w 256"/>
                  <a:gd name="T5" fmla="*/ 2147483647 h 1597"/>
                  <a:gd name="T6" fmla="*/ 2147483647 w 256"/>
                  <a:gd name="T7" fmla="*/ 2147483647 h 1597"/>
                  <a:gd name="T8" fmla="*/ 2147483647 w 256"/>
                  <a:gd name="T9" fmla="*/ 2147483647 h 1597"/>
                  <a:gd name="T10" fmla="*/ 2147483647 w 256"/>
                  <a:gd name="T11" fmla="*/ 2147483647 h 1597"/>
                  <a:gd name="T12" fmla="*/ 2147483647 w 256"/>
                  <a:gd name="T13" fmla="*/ 2147483647 h 1597"/>
                  <a:gd name="T14" fmla="*/ 2147483647 w 256"/>
                  <a:gd name="T15" fmla="*/ 2147483647 h 1597"/>
                  <a:gd name="T16" fmla="*/ 2147483647 w 256"/>
                  <a:gd name="T17" fmla="*/ 2147483647 h 1597"/>
                  <a:gd name="T18" fmla="*/ 2147483647 w 256"/>
                  <a:gd name="T19" fmla="*/ 2147483647 h 1597"/>
                  <a:gd name="T20" fmla="*/ 2147483647 w 256"/>
                  <a:gd name="T21" fmla="*/ 2147483647 h 1597"/>
                  <a:gd name="T22" fmla="*/ 2147483647 w 256"/>
                  <a:gd name="T23" fmla="*/ 2147483647 h 1597"/>
                  <a:gd name="T24" fmla="*/ 2147483647 w 256"/>
                  <a:gd name="T25" fmla="*/ 2147483647 h 1597"/>
                  <a:gd name="T26" fmla="*/ 2147483647 w 256"/>
                  <a:gd name="T27" fmla="*/ 2147483647 h 1597"/>
                  <a:gd name="T28" fmla="*/ 2147483647 w 256"/>
                  <a:gd name="T29" fmla="*/ 2147483647 h 1597"/>
                  <a:gd name="T30" fmla="*/ 2147483647 w 256"/>
                  <a:gd name="T31" fmla="*/ 2147483647 h 1597"/>
                  <a:gd name="T32" fmla="*/ 2147483647 w 256"/>
                  <a:gd name="T33" fmla="*/ 2147483647 h 1597"/>
                  <a:gd name="T34" fmla="*/ 2147483647 w 256"/>
                  <a:gd name="T35" fmla="*/ 2147483647 h 1597"/>
                  <a:gd name="T36" fmla="*/ 2147483647 w 256"/>
                  <a:gd name="T37" fmla="*/ 2147483647 h 1597"/>
                  <a:gd name="T38" fmla="*/ 2147483647 w 256"/>
                  <a:gd name="T39" fmla="*/ 2147483647 h 1597"/>
                  <a:gd name="T40" fmla="*/ 2147483647 w 256"/>
                  <a:gd name="T41" fmla="*/ 2147483647 h 1597"/>
                  <a:gd name="T42" fmla="*/ 2147483647 w 256"/>
                  <a:gd name="T43" fmla="*/ 2147483647 h 1597"/>
                  <a:gd name="T44" fmla="*/ 2147483647 w 256"/>
                  <a:gd name="T45" fmla="*/ 2147483647 h 1597"/>
                  <a:gd name="T46" fmla="*/ 2147483647 w 256"/>
                  <a:gd name="T47" fmla="*/ 2147483647 h 1597"/>
                  <a:gd name="T48" fmla="*/ 2147483647 w 256"/>
                  <a:gd name="T49" fmla="*/ 2147483647 h 1597"/>
                  <a:gd name="T50" fmla="*/ 2147483647 w 256"/>
                  <a:gd name="T51" fmla="*/ 2147483647 h 1597"/>
                  <a:gd name="T52" fmla="*/ 2147483647 w 256"/>
                  <a:gd name="T53" fmla="*/ 2147483647 h 1597"/>
                  <a:gd name="T54" fmla="*/ 2147483647 w 256"/>
                  <a:gd name="T55" fmla="*/ 2147483647 h 1597"/>
                  <a:gd name="T56" fmla="*/ 2147483647 w 256"/>
                  <a:gd name="T57" fmla="*/ 2147483647 h 1597"/>
                  <a:gd name="T58" fmla="*/ 2147483647 w 256"/>
                  <a:gd name="T59" fmla="*/ 2147483647 h 1597"/>
                  <a:gd name="T60" fmla="*/ 2147483647 w 256"/>
                  <a:gd name="T61" fmla="*/ 2147483647 h 1597"/>
                  <a:gd name="T62" fmla="*/ 2147483647 w 256"/>
                  <a:gd name="T63" fmla="*/ 2147483647 h 1597"/>
                  <a:gd name="T64" fmla="*/ 2147483647 w 256"/>
                  <a:gd name="T65" fmla="*/ 2147483647 h 1597"/>
                  <a:gd name="T66" fmla="*/ 2147483647 w 256"/>
                  <a:gd name="T67" fmla="*/ 2147483647 h 1597"/>
                  <a:gd name="T68" fmla="*/ 2147483647 w 256"/>
                  <a:gd name="T69" fmla="*/ 2147483647 h 1597"/>
                  <a:gd name="T70" fmla="*/ 2147483647 w 256"/>
                  <a:gd name="T71" fmla="*/ 2147483647 h 1597"/>
                  <a:gd name="T72" fmla="*/ 2147483647 w 256"/>
                  <a:gd name="T73" fmla="*/ 2147483647 h 1597"/>
                  <a:gd name="T74" fmla="*/ 2147483647 w 256"/>
                  <a:gd name="T75" fmla="*/ 2147483647 h 1597"/>
                  <a:gd name="T76" fmla="*/ 2147483647 w 256"/>
                  <a:gd name="T77" fmla="*/ 2147483647 h 1597"/>
                  <a:gd name="T78" fmla="*/ 2147483647 w 256"/>
                  <a:gd name="T79" fmla="*/ 2147483647 h 1597"/>
                  <a:gd name="T80" fmla="*/ 2147483647 w 256"/>
                  <a:gd name="T81" fmla="*/ 2147483647 h 1597"/>
                  <a:gd name="T82" fmla="*/ 2147483647 w 256"/>
                  <a:gd name="T83" fmla="*/ 2147483647 h 159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56"/>
                  <a:gd name="T127" fmla="*/ 0 h 1597"/>
                  <a:gd name="T128" fmla="*/ 256 w 256"/>
                  <a:gd name="T129" fmla="*/ 1597 h 159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56" h="1597">
                    <a:moveTo>
                      <a:pt x="0" y="1597"/>
                    </a:moveTo>
                    <a:lnTo>
                      <a:pt x="4" y="1593"/>
                    </a:lnTo>
                    <a:lnTo>
                      <a:pt x="4" y="1585"/>
                    </a:lnTo>
                    <a:lnTo>
                      <a:pt x="8" y="1581"/>
                    </a:lnTo>
                    <a:lnTo>
                      <a:pt x="8" y="1573"/>
                    </a:lnTo>
                    <a:lnTo>
                      <a:pt x="12" y="1569"/>
                    </a:lnTo>
                    <a:lnTo>
                      <a:pt x="12" y="1561"/>
                    </a:lnTo>
                    <a:lnTo>
                      <a:pt x="16" y="1557"/>
                    </a:lnTo>
                    <a:lnTo>
                      <a:pt x="16" y="1545"/>
                    </a:lnTo>
                    <a:lnTo>
                      <a:pt x="20" y="1541"/>
                    </a:lnTo>
                    <a:lnTo>
                      <a:pt x="20" y="1533"/>
                    </a:lnTo>
                    <a:lnTo>
                      <a:pt x="24" y="1529"/>
                    </a:lnTo>
                    <a:lnTo>
                      <a:pt x="24" y="1517"/>
                    </a:lnTo>
                    <a:lnTo>
                      <a:pt x="28" y="1513"/>
                    </a:lnTo>
                    <a:lnTo>
                      <a:pt x="28" y="1505"/>
                    </a:lnTo>
                    <a:lnTo>
                      <a:pt x="32" y="1501"/>
                    </a:lnTo>
                    <a:lnTo>
                      <a:pt x="32" y="1489"/>
                    </a:lnTo>
                    <a:lnTo>
                      <a:pt x="36" y="1485"/>
                    </a:lnTo>
                    <a:lnTo>
                      <a:pt x="36" y="1473"/>
                    </a:lnTo>
                    <a:lnTo>
                      <a:pt x="40" y="1469"/>
                    </a:lnTo>
                    <a:lnTo>
                      <a:pt x="40" y="1457"/>
                    </a:lnTo>
                    <a:lnTo>
                      <a:pt x="44" y="1453"/>
                    </a:lnTo>
                    <a:lnTo>
                      <a:pt x="44" y="1441"/>
                    </a:lnTo>
                    <a:lnTo>
                      <a:pt x="48" y="1437"/>
                    </a:lnTo>
                    <a:lnTo>
                      <a:pt x="48" y="1425"/>
                    </a:lnTo>
                    <a:lnTo>
                      <a:pt x="52" y="1421"/>
                    </a:lnTo>
                    <a:lnTo>
                      <a:pt x="52" y="1409"/>
                    </a:lnTo>
                    <a:lnTo>
                      <a:pt x="56" y="1405"/>
                    </a:lnTo>
                    <a:lnTo>
                      <a:pt x="56" y="1389"/>
                    </a:lnTo>
                    <a:lnTo>
                      <a:pt x="60" y="1385"/>
                    </a:lnTo>
                    <a:lnTo>
                      <a:pt x="60" y="1373"/>
                    </a:lnTo>
                    <a:lnTo>
                      <a:pt x="64" y="1369"/>
                    </a:lnTo>
                    <a:lnTo>
                      <a:pt x="64" y="1353"/>
                    </a:lnTo>
                    <a:lnTo>
                      <a:pt x="68" y="1349"/>
                    </a:lnTo>
                    <a:lnTo>
                      <a:pt x="68" y="1333"/>
                    </a:lnTo>
                    <a:lnTo>
                      <a:pt x="72" y="1329"/>
                    </a:lnTo>
                    <a:lnTo>
                      <a:pt x="72" y="1313"/>
                    </a:lnTo>
                    <a:lnTo>
                      <a:pt x="76" y="1309"/>
                    </a:lnTo>
                    <a:lnTo>
                      <a:pt x="76" y="1293"/>
                    </a:lnTo>
                    <a:lnTo>
                      <a:pt x="80" y="1289"/>
                    </a:lnTo>
                    <a:lnTo>
                      <a:pt x="80" y="1273"/>
                    </a:lnTo>
                    <a:lnTo>
                      <a:pt x="84" y="1269"/>
                    </a:lnTo>
                    <a:lnTo>
                      <a:pt x="84" y="1253"/>
                    </a:lnTo>
                    <a:lnTo>
                      <a:pt x="88" y="1249"/>
                    </a:lnTo>
                    <a:lnTo>
                      <a:pt x="88" y="1229"/>
                    </a:lnTo>
                    <a:lnTo>
                      <a:pt x="92" y="1225"/>
                    </a:lnTo>
                    <a:lnTo>
                      <a:pt x="92" y="1205"/>
                    </a:lnTo>
                    <a:lnTo>
                      <a:pt x="96" y="1201"/>
                    </a:lnTo>
                    <a:lnTo>
                      <a:pt x="96" y="1185"/>
                    </a:lnTo>
                    <a:lnTo>
                      <a:pt x="100" y="1181"/>
                    </a:lnTo>
                    <a:lnTo>
                      <a:pt x="100" y="1161"/>
                    </a:lnTo>
                    <a:lnTo>
                      <a:pt x="104" y="1157"/>
                    </a:lnTo>
                    <a:lnTo>
                      <a:pt x="104" y="1133"/>
                    </a:lnTo>
                    <a:lnTo>
                      <a:pt x="108" y="1129"/>
                    </a:lnTo>
                    <a:lnTo>
                      <a:pt x="108" y="1109"/>
                    </a:lnTo>
                    <a:lnTo>
                      <a:pt x="112" y="1105"/>
                    </a:lnTo>
                    <a:lnTo>
                      <a:pt x="112" y="1085"/>
                    </a:lnTo>
                    <a:lnTo>
                      <a:pt x="116" y="1081"/>
                    </a:lnTo>
                    <a:lnTo>
                      <a:pt x="116" y="1057"/>
                    </a:lnTo>
                    <a:lnTo>
                      <a:pt x="120" y="1053"/>
                    </a:lnTo>
                    <a:lnTo>
                      <a:pt x="120" y="1029"/>
                    </a:lnTo>
                    <a:lnTo>
                      <a:pt x="124" y="1025"/>
                    </a:lnTo>
                    <a:lnTo>
                      <a:pt x="124" y="1001"/>
                    </a:lnTo>
                    <a:lnTo>
                      <a:pt x="128" y="997"/>
                    </a:lnTo>
                    <a:lnTo>
                      <a:pt x="128" y="973"/>
                    </a:lnTo>
                    <a:lnTo>
                      <a:pt x="132" y="969"/>
                    </a:lnTo>
                    <a:lnTo>
                      <a:pt x="132" y="945"/>
                    </a:lnTo>
                    <a:lnTo>
                      <a:pt x="136" y="941"/>
                    </a:lnTo>
                    <a:lnTo>
                      <a:pt x="136" y="913"/>
                    </a:lnTo>
                    <a:lnTo>
                      <a:pt x="140" y="909"/>
                    </a:lnTo>
                    <a:lnTo>
                      <a:pt x="140" y="881"/>
                    </a:lnTo>
                    <a:lnTo>
                      <a:pt x="144" y="877"/>
                    </a:lnTo>
                    <a:lnTo>
                      <a:pt x="144" y="853"/>
                    </a:lnTo>
                    <a:lnTo>
                      <a:pt x="148" y="849"/>
                    </a:lnTo>
                    <a:lnTo>
                      <a:pt x="148" y="821"/>
                    </a:lnTo>
                    <a:lnTo>
                      <a:pt x="152" y="817"/>
                    </a:lnTo>
                    <a:lnTo>
                      <a:pt x="152" y="789"/>
                    </a:lnTo>
                    <a:lnTo>
                      <a:pt x="156" y="785"/>
                    </a:lnTo>
                    <a:lnTo>
                      <a:pt x="156" y="757"/>
                    </a:lnTo>
                    <a:lnTo>
                      <a:pt x="160" y="753"/>
                    </a:lnTo>
                    <a:lnTo>
                      <a:pt x="160" y="721"/>
                    </a:lnTo>
                    <a:lnTo>
                      <a:pt x="164" y="717"/>
                    </a:lnTo>
                    <a:lnTo>
                      <a:pt x="164" y="689"/>
                    </a:lnTo>
                    <a:lnTo>
                      <a:pt x="168" y="685"/>
                    </a:lnTo>
                    <a:lnTo>
                      <a:pt x="168" y="653"/>
                    </a:lnTo>
                    <a:lnTo>
                      <a:pt x="172" y="649"/>
                    </a:lnTo>
                    <a:lnTo>
                      <a:pt x="172" y="621"/>
                    </a:lnTo>
                    <a:lnTo>
                      <a:pt x="176" y="617"/>
                    </a:lnTo>
                    <a:lnTo>
                      <a:pt x="176" y="585"/>
                    </a:lnTo>
                    <a:lnTo>
                      <a:pt x="180" y="581"/>
                    </a:lnTo>
                    <a:lnTo>
                      <a:pt x="180" y="549"/>
                    </a:lnTo>
                    <a:lnTo>
                      <a:pt x="184" y="545"/>
                    </a:lnTo>
                    <a:lnTo>
                      <a:pt x="184" y="513"/>
                    </a:lnTo>
                    <a:lnTo>
                      <a:pt x="188" y="509"/>
                    </a:lnTo>
                    <a:lnTo>
                      <a:pt x="188" y="481"/>
                    </a:lnTo>
                    <a:lnTo>
                      <a:pt x="192" y="477"/>
                    </a:lnTo>
                    <a:lnTo>
                      <a:pt x="192" y="445"/>
                    </a:lnTo>
                    <a:lnTo>
                      <a:pt x="196" y="441"/>
                    </a:lnTo>
                    <a:lnTo>
                      <a:pt x="196" y="409"/>
                    </a:lnTo>
                    <a:lnTo>
                      <a:pt x="200" y="405"/>
                    </a:lnTo>
                    <a:lnTo>
                      <a:pt x="200" y="373"/>
                    </a:lnTo>
                    <a:lnTo>
                      <a:pt x="204" y="369"/>
                    </a:lnTo>
                    <a:lnTo>
                      <a:pt x="204" y="340"/>
                    </a:lnTo>
                    <a:lnTo>
                      <a:pt x="208" y="336"/>
                    </a:lnTo>
                    <a:lnTo>
                      <a:pt x="208" y="304"/>
                    </a:lnTo>
                    <a:lnTo>
                      <a:pt x="212" y="300"/>
                    </a:lnTo>
                    <a:lnTo>
                      <a:pt x="212" y="272"/>
                    </a:lnTo>
                    <a:lnTo>
                      <a:pt x="216" y="268"/>
                    </a:lnTo>
                    <a:lnTo>
                      <a:pt x="216" y="240"/>
                    </a:lnTo>
                    <a:lnTo>
                      <a:pt x="220" y="236"/>
                    </a:lnTo>
                    <a:lnTo>
                      <a:pt x="220" y="208"/>
                    </a:lnTo>
                    <a:lnTo>
                      <a:pt x="224" y="204"/>
                    </a:lnTo>
                    <a:lnTo>
                      <a:pt x="224" y="176"/>
                    </a:lnTo>
                    <a:lnTo>
                      <a:pt x="228" y="172"/>
                    </a:lnTo>
                    <a:lnTo>
                      <a:pt x="228" y="148"/>
                    </a:lnTo>
                    <a:lnTo>
                      <a:pt x="232" y="144"/>
                    </a:lnTo>
                    <a:lnTo>
                      <a:pt x="232" y="120"/>
                    </a:lnTo>
                    <a:lnTo>
                      <a:pt x="236" y="116"/>
                    </a:lnTo>
                    <a:lnTo>
                      <a:pt x="236" y="92"/>
                    </a:lnTo>
                    <a:lnTo>
                      <a:pt x="240" y="88"/>
                    </a:lnTo>
                    <a:lnTo>
                      <a:pt x="240" y="68"/>
                    </a:lnTo>
                    <a:lnTo>
                      <a:pt x="244" y="64"/>
                    </a:lnTo>
                    <a:lnTo>
                      <a:pt x="244" y="44"/>
                    </a:lnTo>
                    <a:lnTo>
                      <a:pt x="248" y="40"/>
                    </a:lnTo>
                    <a:lnTo>
                      <a:pt x="248" y="24"/>
                    </a:lnTo>
                    <a:lnTo>
                      <a:pt x="252" y="20"/>
                    </a:lnTo>
                    <a:lnTo>
                      <a:pt x="252" y="4"/>
                    </a:lnTo>
                    <a:lnTo>
                      <a:pt x="256" y="0"/>
                    </a:ln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7" name="Freeform 220"/>
              <p:cNvSpPr>
                <a:spLocks/>
              </p:cNvSpPr>
              <p:nvPr/>
            </p:nvSpPr>
            <p:spPr bwMode="auto">
              <a:xfrm>
                <a:off x="8088313" y="2531755"/>
                <a:ext cx="388938" cy="2197100"/>
              </a:xfrm>
              <a:custGeom>
                <a:avLst/>
                <a:gdLst>
                  <a:gd name="T0" fmla="*/ 2147483647 w 272"/>
                  <a:gd name="T1" fmla="*/ 2147483647 h 1537"/>
                  <a:gd name="T2" fmla="*/ 2147483647 w 272"/>
                  <a:gd name="T3" fmla="*/ 2147483647 h 1537"/>
                  <a:gd name="T4" fmla="*/ 2147483647 w 272"/>
                  <a:gd name="T5" fmla="*/ 2147483647 h 1537"/>
                  <a:gd name="T6" fmla="*/ 2147483647 w 272"/>
                  <a:gd name="T7" fmla="*/ 0 h 1537"/>
                  <a:gd name="T8" fmla="*/ 2147483647 w 272"/>
                  <a:gd name="T9" fmla="*/ 2147483647 h 1537"/>
                  <a:gd name="T10" fmla="*/ 2147483647 w 272"/>
                  <a:gd name="T11" fmla="*/ 2147483647 h 1537"/>
                  <a:gd name="T12" fmla="*/ 2147483647 w 272"/>
                  <a:gd name="T13" fmla="*/ 2147483647 h 1537"/>
                  <a:gd name="T14" fmla="*/ 2147483647 w 272"/>
                  <a:gd name="T15" fmla="*/ 2147483647 h 1537"/>
                  <a:gd name="T16" fmla="*/ 2147483647 w 272"/>
                  <a:gd name="T17" fmla="*/ 2147483647 h 1537"/>
                  <a:gd name="T18" fmla="*/ 2147483647 w 272"/>
                  <a:gd name="T19" fmla="*/ 2147483647 h 1537"/>
                  <a:gd name="T20" fmla="*/ 2147483647 w 272"/>
                  <a:gd name="T21" fmla="*/ 2147483647 h 1537"/>
                  <a:gd name="T22" fmla="*/ 2147483647 w 272"/>
                  <a:gd name="T23" fmla="*/ 2147483647 h 1537"/>
                  <a:gd name="T24" fmla="*/ 2147483647 w 272"/>
                  <a:gd name="T25" fmla="*/ 2147483647 h 1537"/>
                  <a:gd name="T26" fmla="*/ 2147483647 w 272"/>
                  <a:gd name="T27" fmla="*/ 2147483647 h 1537"/>
                  <a:gd name="T28" fmla="*/ 2147483647 w 272"/>
                  <a:gd name="T29" fmla="*/ 2147483647 h 1537"/>
                  <a:gd name="T30" fmla="*/ 2147483647 w 272"/>
                  <a:gd name="T31" fmla="*/ 2147483647 h 1537"/>
                  <a:gd name="T32" fmla="*/ 2147483647 w 272"/>
                  <a:gd name="T33" fmla="*/ 2147483647 h 1537"/>
                  <a:gd name="T34" fmla="*/ 2147483647 w 272"/>
                  <a:gd name="T35" fmla="*/ 2147483647 h 1537"/>
                  <a:gd name="T36" fmla="*/ 2147483647 w 272"/>
                  <a:gd name="T37" fmla="*/ 2147483647 h 1537"/>
                  <a:gd name="T38" fmla="*/ 2147483647 w 272"/>
                  <a:gd name="T39" fmla="*/ 2147483647 h 1537"/>
                  <a:gd name="T40" fmla="*/ 2147483647 w 272"/>
                  <a:gd name="T41" fmla="*/ 2147483647 h 1537"/>
                  <a:gd name="T42" fmla="*/ 2147483647 w 272"/>
                  <a:gd name="T43" fmla="*/ 2147483647 h 1537"/>
                  <a:gd name="T44" fmla="*/ 2147483647 w 272"/>
                  <a:gd name="T45" fmla="*/ 2147483647 h 1537"/>
                  <a:gd name="T46" fmla="*/ 2147483647 w 272"/>
                  <a:gd name="T47" fmla="*/ 2147483647 h 1537"/>
                  <a:gd name="T48" fmla="*/ 2147483647 w 272"/>
                  <a:gd name="T49" fmla="*/ 2147483647 h 1537"/>
                  <a:gd name="T50" fmla="*/ 2147483647 w 272"/>
                  <a:gd name="T51" fmla="*/ 2147483647 h 1537"/>
                  <a:gd name="T52" fmla="*/ 2147483647 w 272"/>
                  <a:gd name="T53" fmla="*/ 2147483647 h 1537"/>
                  <a:gd name="T54" fmla="*/ 2147483647 w 272"/>
                  <a:gd name="T55" fmla="*/ 2147483647 h 1537"/>
                  <a:gd name="T56" fmla="*/ 2147483647 w 272"/>
                  <a:gd name="T57" fmla="*/ 2147483647 h 1537"/>
                  <a:gd name="T58" fmla="*/ 2147483647 w 272"/>
                  <a:gd name="T59" fmla="*/ 2147483647 h 1537"/>
                  <a:gd name="T60" fmla="*/ 2147483647 w 272"/>
                  <a:gd name="T61" fmla="*/ 2147483647 h 1537"/>
                  <a:gd name="T62" fmla="*/ 2147483647 w 272"/>
                  <a:gd name="T63" fmla="*/ 2147483647 h 1537"/>
                  <a:gd name="T64" fmla="*/ 2147483647 w 272"/>
                  <a:gd name="T65" fmla="*/ 2147483647 h 1537"/>
                  <a:gd name="T66" fmla="*/ 2147483647 w 272"/>
                  <a:gd name="T67" fmla="*/ 2147483647 h 1537"/>
                  <a:gd name="T68" fmla="*/ 2147483647 w 272"/>
                  <a:gd name="T69" fmla="*/ 2147483647 h 1537"/>
                  <a:gd name="T70" fmla="*/ 2147483647 w 272"/>
                  <a:gd name="T71" fmla="*/ 2147483647 h 1537"/>
                  <a:gd name="T72" fmla="*/ 2147483647 w 272"/>
                  <a:gd name="T73" fmla="*/ 2147483647 h 1537"/>
                  <a:gd name="T74" fmla="*/ 2147483647 w 272"/>
                  <a:gd name="T75" fmla="*/ 2147483647 h 1537"/>
                  <a:gd name="T76" fmla="*/ 2147483647 w 272"/>
                  <a:gd name="T77" fmla="*/ 2147483647 h 1537"/>
                  <a:gd name="T78" fmla="*/ 2147483647 w 272"/>
                  <a:gd name="T79" fmla="*/ 2147483647 h 1537"/>
                  <a:gd name="T80" fmla="*/ 2147483647 w 272"/>
                  <a:gd name="T81" fmla="*/ 2147483647 h 1537"/>
                  <a:gd name="T82" fmla="*/ 2147483647 w 272"/>
                  <a:gd name="T83" fmla="*/ 2147483647 h 153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2"/>
                  <a:gd name="T127" fmla="*/ 0 h 1537"/>
                  <a:gd name="T128" fmla="*/ 272 w 272"/>
                  <a:gd name="T129" fmla="*/ 1537 h 153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2" h="1537">
                    <a:moveTo>
                      <a:pt x="0" y="68"/>
                    </a:moveTo>
                    <a:lnTo>
                      <a:pt x="0" y="52"/>
                    </a:lnTo>
                    <a:lnTo>
                      <a:pt x="4" y="48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8" y="28"/>
                    </a:lnTo>
                    <a:lnTo>
                      <a:pt x="12" y="24"/>
                    </a:lnTo>
                    <a:lnTo>
                      <a:pt x="12" y="16"/>
                    </a:lnTo>
                    <a:lnTo>
                      <a:pt x="20" y="8"/>
                    </a:lnTo>
                    <a:lnTo>
                      <a:pt x="20" y="4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2" y="4"/>
                    </a:lnTo>
                    <a:lnTo>
                      <a:pt x="40" y="12"/>
                    </a:lnTo>
                    <a:lnTo>
                      <a:pt x="40" y="20"/>
                    </a:lnTo>
                    <a:lnTo>
                      <a:pt x="48" y="28"/>
                    </a:lnTo>
                    <a:lnTo>
                      <a:pt x="48" y="44"/>
                    </a:lnTo>
                    <a:lnTo>
                      <a:pt x="52" y="48"/>
                    </a:lnTo>
                    <a:lnTo>
                      <a:pt x="52" y="56"/>
                    </a:lnTo>
                    <a:lnTo>
                      <a:pt x="56" y="60"/>
                    </a:lnTo>
                    <a:lnTo>
                      <a:pt x="56" y="76"/>
                    </a:lnTo>
                    <a:lnTo>
                      <a:pt x="60" y="80"/>
                    </a:lnTo>
                    <a:lnTo>
                      <a:pt x="60" y="96"/>
                    </a:lnTo>
                    <a:lnTo>
                      <a:pt x="64" y="100"/>
                    </a:lnTo>
                    <a:lnTo>
                      <a:pt x="64" y="116"/>
                    </a:lnTo>
                    <a:lnTo>
                      <a:pt x="68" y="120"/>
                    </a:lnTo>
                    <a:lnTo>
                      <a:pt x="68" y="140"/>
                    </a:lnTo>
                    <a:lnTo>
                      <a:pt x="72" y="144"/>
                    </a:lnTo>
                    <a:lnTo>
                      <a:pt x="72" y="168"/>
                    </a:lnTo>
                    <a:lnTo>
                      <a:pt x="76" y="172"/>
                    </a:lnTo>
                    <a:lnTo>
                      <a:pt x="76" y="192"/>
                    </a:lnTo>
                    <a:lnTo>
                      <a:pt x="80" y="196"/>
                    </a:lnTo>
                    <a:lnTo>
                      <a:pt x="80" y="220"/>
                    </a:lnTo>
                    <a:lnTo>
                      <a:pt x="84" y="224"/>
                    </a:lnTo>
                    <a:lnTo>
                      <a:pt x="84" y="252"/>
                    </a:lnTo>
                    <a:lnTo>
                      <a:pt x="88" y="256"/>
                    </a:lnTo>
                    <a:lnTo>
                      <a:pt x="88" y="284"/>
                    </a:lnTo>
                    <a:lnTo>
                      <a:pt x="92" y="288"/>
                    </a:lnTo>
                    <a:lnTo>
                      <a:pt x="92" y="316"/>
                    </a:lnTo>
                    <a:lnTo>
                      <a:pt x="96" y="320"/>
                    </a:lnTo>
                    <a:lnTo>
                      <a:pt x="96" y="348"/>
                    </a:lnTo>
                    <a:lnTo>
                      <a:pt x="100" y="352"/>
                    </a:lnTo>
                    <a:lnTo>
                      <a:pt x="100" y="380"/>
                    </a:lnTo>
                    <a:lnTo>
                      <a:pt x="104" y="384"/>
                    </a:lnTo>
                    <a:lnTo>
                      <a:pt x="104" y="416"/>
                    </a:lnTo>
                    <a:lnTo>
                      <a:pt x="108" y="420"/>
                    </a:lnTo>
                    <a:lnTo>
                      <a:pt x="108" y="449"/>
                    </a:lnTo>
                    <a:lnTo>
                      <a:pt x="112" y="453"/>
                    </a:lnTo>
                    <a:lnTo>
                      <a:pt x="112" y="485"/>
                    </a:lnTo>
                    <a:lnTo>
                      <a:pt x="116" y="489"/>
                    </a:lnTo>
                    <a:lnTo>
                      <a:pt x="116" y="521"/>
                    </a:lnTo>
                    <a:lnTo>
                      <a:pt x="120" y="525"/>
                    </a:lnTo>
                    <a:lnTo>
                      <a:pt x="120" y="557"/>
                    </a:lnTo>
                    <a:lnTo>
                      <a:pt x="124" y="561"/>
                    </a:lnTo>
                    <a:lnTo>
                      <a:pt x="124" y="593"/>
                    </a:lnTo>
                    <a:lnTo>
                      <a:pt x="128" y="597"/>
                    </a:lnTo>
                    <a:lnTo>
                      <a:pt x="128" y="625"/>
                    </a:lnTo>
                    <a:lnTo>
                      <a:pt x="132" y="629"/>
                    </a:lnTo>
                    <a:lnTo>
                      <a:pt x="132" y="661"/>
                    </a:lnTo>
                    <a:lnTo>
                      <a:pt x="136" y="665"/>
                    </a:lnTo>
                    <a:lnTo>
                      <a:pt x="136" y="697"/>
                    </a:lnTo>
                    <a:lnTo>
                      <a:pt x="140" y="701"/>
                    </a:lnTo>
                    <a:lnTo>
                      <a:pt x="140" y="733"/>
                    </a:lnTo>
                    <a:lnTo>
                      <a:pt x="144" y="737"/>
                    </a:lnTo>
                    <a:lnTo>
                      <a:pt x="144" y="765"/>
                    </a:lnTo>
                    <a:lnTo>
                      <a:pt x="148" y="769"/>
                    </a:lnTo>
                    <a:lnTo>
                      <a:pt x="148" y="797"/>
                    </a:lnTo>
                    <a:lnTo>
                      <a:pt x="152" y="801"/>
                    </a:lnTo>
                    <a:lnTo>
                      <a:pt x="152" y="833"/>
                    </a:lnTo>
                    <a:lnTo>
                      <a:pt x="156" y="837"/>
                    </a:lnTo>
                    <a:lnTo>
                      <a:pt x="156" y="865"/>
                    </a:lnTo>
                    <a:lnTo>
                      <a:pt x="160" y="869"/>
                    </a:lnTo>
                    <a:lnTo>
                      <a:pt x="160" y="897"/>
                    </a:lnTo>
                    <a:lnTo>
                      <a:pt x="164" y="901"/>
                    </a:lnTo>
                    <a:lnTo>
                      <a:pt x="164" y="929"/>
                    </a:lnTo>
                    <a:lnTo>
                      <a:pt x="168" y="933"/>
                    </a:lnTo>
                    <a:lnTo>
                      <a:pt x="168" y="961"/>
                    </a:lnTo>
                    <a:lnTo>
                      <a:pt x="172" y="965"/>
                    </a:lnTo>
                    <a:lnTo>
                      <a:pt x="172" y="989"/>
                    </a:lnTo>
                    <a:lnTo>
                      <a:pt x="176" y="993"/>
                    </a:lnTo>
                    <a:lnTo>
                      <a:pt x="176" y="1021"/>
                    </a:lnTo>
                    <a:lnTo>
                      <a:pt x="180" y="1025"/>
                    </a:lnTo>
                    <a:lnTo>
                      <a:pt x="180" y="1049"/>
                    </a:lnTo>
                    <a:lnTo>
                      <a:pt x="184" y="1053"/>
                    </a:lnTo>
                    <a:lnTo>
                      <a:pt x="184" y="1077"/>
                    </a:lnTo>
                    <a:lnTo>
                      <a:pt x="188" y="1081"/>
                    </a:lnTo>
                    <a:lnTo>
                      <a:pt x="188" y="1105"/>
                    </a:lnTo>
                    <a:lnTo>
                      <a:pt x="192" y="1109"/>
                    </a:lnTo>
                    <a:lnTo>
                      <a:pt x="192" y="1133"/>
                    </a:lnTo>
                    <a:lnTo>
                      <a:pt x="196" y="1137"/>
                    </a:lnTo>
                    <a:lnTo>
                      <a:pt x="196" y="1161"/>
                    </a:lnTo>
                    <a:lnTo>
                      <a:pt x="200" y="1165"/>
                    </a:lnTo>
                    <a:lnTo>
                      <a:pt x="200" y="1185"/>
                    </a:lnTo>
                    <a:lnTo>
                      <a:pt x="204" y="1189"/>
                    </a:lnTo>
                    <a:lnTo>
                      <a:pt x="204" y="1209"/>
                    </a:lnTo>
                    <a:lnTo>
                      <a:pt x="208" y="1213"/>
                    </a:lnTo>
                    <a:lnTo>
                      <a:pt x="208" y="1237"/>
                    </a:lnTo>
                    <a:lnTo>
                      <a:pt x="212" y="1241"/>
                    </a:lnTo>
                    <a:lnTo>
                      <a:pt x="212" y="1261"/>
                    </a:lnTo>
                    <a:lnTo>
                      <a:pt x="216" y="1265"/>
                    </a:lnTo>
                    <a:lnTo>
                      <a:pt x="216" y="1281"/>
                    </a:lnTo>
                    <a:lnTo>
                      <a:pt x="220" y="1285"/>
                    </a:lnTo>
                    <a:lnTo>
                      <a:pt x="220" y="1305"/>
                    </a:lnTo>
                    <a:lnTo>
                      <a:pt x="224" y="1309"/>
                    </a:lnTo>
                    <a:lnTo>
                      <a:pt x="224" y="1329"/>
                    </a:lnTo>
                    <a:lnTo>
                      <a:pt x="228" y="1333"/>
                    </a:lnTo>
                    <a:lnTo>
                      <a:pt x="228" y="1349"/>
                    </a:lnTo>
                    <a:lnTo>
                      <a:pt x="232" y="1353"/>
                    </a:lnTo>
                    <a:lnTo>
                      <a:pt x="232" y="1369"/>
                    </a:lnTo>
                    <a:lnTo>
                      <a:pt x="236" y="1373"/>
                    </a:lnTo>
                    <a:lnTo>
                      <a:pt x="236" y="1389"/>
                    </a:lnTo>
                    <a:lnTo>
                      <a:pt x="240" y="1393"/>
                    </a:lnTo>
                    <a:lnTo>
                      <a:pt x="240" y="1409"/>
                    </a:lnTo>
                    <a:lnTo>
                      <a:pt x="244" y="1413"/>
                    </a:lnTo>
                    <a:lnTo>
                      <a:pt x="244" y="1429"/>
                    </a:lnTo>
                    <a:lnTo>
                      <a:pt x="248" y="1433"/>
                    </a:lnTo>
                    <a:lnTo>
                      <a:pt x="248" y="1449"/>
                    </a:lnTo>
                    <a:lnTo>
                      <a:pt x="252" y="1453"/>
                    </a:lnTo>
                    <a:lnTo>
                      <a:pt x="252" y="1465"/>
                    </a:lnTo>
                    <a:lnTo>
                      <a:pt x="256" y="1469"/>
                    </a:lnTo>
                    <a:lnTo>
                      <a:pt x="256" y="1485"/>
                    </a:lnTo>
                    <a:lnTo>
                      <a:pt x="260" y="1489"/>
                    </a:lnTo>
                    <a:lnTo>
                      <a:pt x="260" y="1501"/>
                    </a:lnTo>
                    <a:lnTo>
                      <a:pt x="264" y="1505"/>
                    </a:lnTo>
                    <a:lnTo>
                      <a:pt x="264" y="1517"/>
                    </a:lnTo>
                    <a:lnTo>
                      <a:pt x="268" y="1521"/>
                    </a:lnTo>
                    <a:lnTo>
                      <a:pt x="268" y="1533"/>
                    </a:lnTo>
                    <a:lnTo>
                      <a:pt x="272" y="1537"/>
                    </a:ln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8" name="Freeform 221"/>
              <p:cNvSpPr>
                <a:spLocks/>
              </p:cNvSpPr>
              <p:nvPr/>
            </p:nvSpPr>
            <p:spPr bwMode="auto">
              <a:xfrm>
                <a:off x="8477251" y="4728855"/>
                <a:ext cx="641350" cy="846138"/>
              </a:xfrm>
              <a:custGeom>
                <a:avLst/>
                <a:gdLst>
                  <a:gd name="T0" fmla="*/ 2147483647 w 449"/>
                  <a:gd name="T1" fmla="*/ 2147483647 h 593"/>
                  <a:gd name="T2" fmla="*/ 2147483647 w 449"/>
                  <a:gd name="T3" fmla="*/ 2147483647 h 593"/>
                  <a:gd name="T4" fmla="*/ 2147483647 w 449"/>
                  <a:gd name="T5" fmla="*/ 2147483647 h 593"/>
                  <a:gd name="T6" fmla="*/ 2147483647 w 449"/>
                  <a:gd name="T7" fmla="*/ 2147483647 h 593"/>
                  <a:gd name="T8" fmla="*/ 2147483647 w 449"/>
                  <a:gd name="T9" fmla="*/ 2147483647 h 593"/>
                  <a:gd name="T10" fmla="*/ 2147483647 w 449"/>
                  <a:gd name="T11" fmla="*/ 2147483647 h 593"/>
                  <a:gd name="T12" fmla="*/ 2147483647 w 449"/>
                  <a:gd name="T13" fmla="*/ 2147483647 h 593"/>
                  <a:gd name="T14" fmla="*/ 2147483647 w 449"/>
                  <a:gd name="T15" fmla="*/ 2147483647 h 593"/>
                  <a:gd name="T16" fmla="*/ 2147483647 w 449"/>
                  <a:gd name="T17" fmla="*/ 2147483647 h 593"/>
                  <a:gd name="T18" fmla="*/ 2147483647 w 449"/>
                  <a:gd name="T19" fmla="*/ 2147483647 h 593"/>
                  <a:gd name="T20" fmla="*/ 2147483647 w 449"/>
                  <a:gd name="T21" fmla="*/ 2147483647 h 593"/>
                  <a:gd name="T22" fmla="*/ 2147483647 w 449"/>
                  <a:gd name="T23" fmla="*/ 2147483647 h 593"/>
                  <a:gd name="T24" fmla="*/ 2147483647 w 449"/>
                  <a:gd name="T25" fmla="*/ 2147483647 h 593"/>
                  <a:gd name="T26" fmla="*/ 2147483647 w 449"/>
                  <a:gd name="T27" fmla="*/ 2147483647 h 593"/>
                  <a:gd name="T28" fmla="*/ 2147483647 w 449"/>
                  <a:gd name="T29" fmla="*/ 2147483647 h 593"/>
                  <a:gd name="T30" fmla="*/ 2147483647 w 449"/>
                  <a:gd name="T31" fmla="*/ 2147483647 h 593"/>
                  <a:gd name="T32" fmla="*/ 2147483647 w 449"/>
                  <a:gd name="T33" fmla="*/ 2147483647 h 593"/>
                  <a:gd name="T34" fmla="*/ 2147483647 w 449"/>
                  <a:gd name="T35" fmla="*/ 2147483647 h 593"/>
                  <a:gd name="T36" fmla="*/ 2147483647 w 449"/>
                  <a:gd name="T37" fmla="*/ 2147483647 h 593"/>
                  <a:gd name="T38" fmla="*/ 2147483647 w 449"/>
                  <a:gd name="T39" fmla="*/ 2147483647 h 593"/>
                  <a:gd name="T40" fmla="*/ 2147483647 w 449"/>
                  <a:gd name="T41" fmla="*/ 2147483647 h 593"/>
                  <a:gd name="T42" fmla="*/ 2147483647 w 449"/>
                  <a:gd name="T43" fmla="*/ 2147483647 h 593"/>
                  <a:gd name="T44" fmla="*/ 2147483647 w 449"/>
                  <a:gd name="T45" fmla="*/ 2147483647 h 593"/>
                  <a:gd name="T46" fmla="*/ 2147483647 w 449"/>
                  <a:gd name="T47" fmla="*/ 2147483647 h 593"/>
                  <a:gd name="T48" fmla="*/ 2147483647 w 449"/>
                  <a:gd name="T49" fmla="*/ 2147483647 h 593"/>
                  <a:gd name="T50" fmla="*/ 2147483647 w 449"/>
                  <a:gd name="T51" fmla="*/ 2147483647 h 593"/>
                  <a:gd name="T52" fmla="*/ 2147483647 w 449"/>
                  <a:gd name="T53" fmla="*/ 2147483647 h 593"/>
                  <a:gd name="T54" fmla="*/ 2147483647 w 449"/>
                  <a:gd name="T55" fmla="*/ 2147483647 h 593"/>
                  <a:gd name="T56" fmla="*/ 2147483647 w 449"/>
                  <a:gd name="T57" fmla="*/ 2147483647 h 593"/>
                  <a:gd name="T58" fmla="*/ 2147483647 w 449"/>
                  <a:gd name="T59" fmla="*/ 2147483647 h 593"/>
                  <a:gd name="T60" fmla="*/ 2147483647 w 449"/>
                  <a:gd name="T61" fmla="*/ 2147483647 h 593"/>
                  <a:gd name="T62" fmla="*/ 2147483647 w 449"/>
                  <a:gd name="T63" fmla="*/ 2147483647 h 593"/>
                  <a:gd name="T64" fmla="*/ 2147483647 w 449"/>
                  <a:gd name="T65" fmla="*/ 2147483647 h 593"/>
                  <a:gd name="T66" fmla="*/ 2147483647 w 449"/>
                  <a:gd name="T67" fmla="*/ 2147483647 h 593"/>
                  <a:gd name="T68" fmla="*/ 2147483647 w 449"/>
                  <a:gd name="T69" fmla="*/ 2147483647 h 593"/>
                  <a:gd name="T70" fmla="*/ 2147483647 w 449"/>
                  <a:gd name="T71" fmla="*/ 2147483647 h 593"/>
                  <a:gd name="T72" fmla="*/ 2147483647 w 449"/>
                  <a:gd name="T73" fmla="*/ 2147483647 h 593"/>
                  <a:gd name="T74" fmla="*/ 2147483647 w 449"/>
                  <a:gd name="T75" fmla="*/ 2147483647 h 593"/>
                  <a:gd name="T76" fmla="*/ 2147483647 w 449"/>
                  <a:gd name="T77" fmla="*/ 2147483647 h 593"/>
                  <a:gd name="T78" fmla="*/ 2147483647 w 449"/>
                  <a:gd name="T79" fmla="*/ 2147483647 h 593"/>
                  <a:gd name="T80" fmla="*/ 2147483647 w 449"/>
                  <a:gd name="T81" fmla="*/ 2147483647 h 593"/>
                  <a:gd name="T82" fmla="*/ 2147483647 w 449"/>
                  <a:gd name="T83" fmla="*/ 2147483647 h 59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49"/>
                  <a:gd name="T127" fmla="*/ 0 h 593"/>
                  <a:gd name="T128" fmla="*/ 449 w 449"/>
                  <a:gd name="T129" fmla="*/ 593 h 59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49" h="593">
                    <a:moveTo>
                      <a:pt x="0" y="0"/>
                    </a:moveTo>
                    <a:lnTo>
                      <a:pt x="0" y="12"/>
                    </a:lnTo>
                    <a:lnTo>
                      <a:pt x="4" y="16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12" y="48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16" y="72"/>
                    </a:lnTo>
                    <a:lnTo>
                      <a:pt x="20" y="76"/>
                    </a:lnTo>
                    <a:lnTo>
                      <a:pt x="20" y="84"/>
                    </a:lnTo>
                    <a:lnTo>
                      <a:pt x="24" y="88"/>
                    </a:lnTo>
                    <a:lnTo>
                      <a:pt x="24" y="100"/>
                    </a:lnTo>
                    <a:lnTo>
                      <a:pt x="28" y="104"/>
                    </a:lnTo>
                    <a:lnTo>
                      <a:pt x="28" y="112"/>
                    </a:lnTo>
                    <a:lnTo>
                      <a:pt x="32" y="116"/>
                    </a:lnTo>
                    <a:lnTo>
                      <a:pt x="32" y="124"/>
                    </a:lnTo>
                    <a:lnTo>
                      <a:pt x="36" y="128"/>
                    </a:lnTo>
                    <a:lnTo>
                      <a:pt x="36" y="136"/>
                    </a:lnTo>
                    <a:lnTo>
                      <a:pt x="40" y="140"/>
                    </a:lnTo>
                    <a:lnTo>
                      <a:pt x="40" y="148"/>
                    </a:lnTo>
                    <a:lnTo>
                      <a:pt x="44" y="152"/>
                    </a:lnTo>
                    <a:lnTo>
                      <a:pt x="44" y="160"/>
                    </a:lnTo>
                    <a:lnTo>
                      <a:pt x="48" y="164"/>
                    </a:lnTo>
                    <a:lnTo>
                      <a:pt x="48" y="172"/>
                    </a:lnTo>
                    <a:lnTo>
                      <a:pt x="52" y="176"/>
                    </a:lnTo>
                    <a:lnTo>
                      <a:pt x="52" y="184"/>
                    </a:lnTo>
                    <a:lnTo>
                      <a:pt x="60" y="192"/>
                    </a:lnTo>
                    <a:lnTo>
                      <a:pt x="60" y="204"/>
                    </a:lnTo>
                    <a:lnTo>
                      <a:pt x="68" y="212"/>
                    </a:lnTo>
                    <a:lnTo>
                      <a:pt x="68" y="224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80" y="244"/>
                    </a:lnTo>
                    <a:lnTo>
                      <a:pt x="80" y="252"/>
                    </a:lnTo>
                    <a:lnTo>
                      <a:pt x="88" y="260"/>
                    </a:lnTo>
                    <a:lnTo>
                      <a:pt x="88" y="268"/>
                    </a:lnTo>
                    <a:lnTo>
                      <a:pt x="96" y="276"/>
                    </a:lnTo>
                    <a:lnTo>
                      <a:pt x="96" y="284"/>
                    </a:lnTo>
                    <a:lnTo>
                      <a:pt x="104" y="292"/>
                    </a:lnTo>
                    <a:lnTo>
                      <a:pt x="104" y="300"/>
                    </a:lnTo>
                    <a:lnTo>
                      <a:pt x="112" y="308"/>
                    </a:lnTo>
                    <a:lnTo>
                      <a:pt x="112" y="317"/>
                    </a:lnTo>
                    <a:lnTo>
                      <a:pt x="120" y="325"/>
                    </a:lnTo>
                    <a:lnTo>
                      <a:pt x="120" y="329"/>
                    </a:lnTo>
                    <a:lnTo>
                      <a:pt x="128" y="337"/>
                    </a:lnTo>
                    <a:lnTo>
                      <a:pt x="128" y="345"/>
                    </a:lnTo>
                    <a:lnTo>
                      <a:pt x="132" y="349"/>
                    </a:lnTo>
                    <a:lnTo>
                      <a:pt x="140" y="357"/>
                    </a:lnTo>
                    <a:lnTo>
                      <a:pt x="140" y="361"/>
                    </a:lnTo>
                    <a:lnTo>
                      <a:pt x="148" y="369"/>
                    </a:lnTo>
                    <a:lnTo>
                      <a:pt x="148" y="373"/>
                    </a:lnTo>
                    <a:lnTo>
                      <a:pt x="156" y="381"/>
                    </a:lnTo>
                    <a:lnTo>
                      <a:pt x="156" y="385"/>
                    </a:lnTo>
                    <a:lnTo>
                      <a:pt x="165" y="393"/>
                    </a:lnTo>
                    <a:lnTo>
                      <a:pt x="165" y="397"/>
                    </a:lnTo>
                    <a:lnTo>
                      <a:pt x="169" y="401"/>
                    </a:lnTo>
                    <a:lnTo>
                      <a:pt x="173" y="405"/>
                    </a:lnTo>
                    <a:lnTo>
                      <a:pt x="181" y="413"/>
                    </a:lnTo>
                    <a:lnTo>
                      <a:pt x="181" y="417"/>
                    </a:lnTo>
                    <a:lnTo>
                      <a:pt x="185" y="421"/>
                    </a:lnTo>
                    <a:lnTo>
                      <a:pt x="189" y="425"/>
                    </a:lnTo>
                    <a:lnTo>
                      <a:pt x="193" y="429"/>
                    </a:lnTo>
                    <a:lnTo>
                      <a:pt x="201" y="437"/>
                    </a:lnTo>
                    <a:lnTo>
                      <a:pt x="201" y="441"/>
                    </a:lnTo>
                    <a:lnTo>
                      <a:pt x="205" y="445"/>
                    </a:lnTo>
                    <a:lnTo>
                      <a:pt x="209" y="449"/>
                    </a:lnTo>
                    <a:lnTo>
                      <a:pt x="213" y="453"/>
                    </a:lnTo>
                    <a:lnTo>
                      <a:pt x="217" y="457"/>
                    </a:lnTo>
                    <a:lnTo>
                      <a:pt x="221" y="461"/>
                    </a:lnTo>
                    <a:lnTo>
                      <a:pt x="225" y="465"/>
                    </a:lnTo>
                    <a:lnTo>
                      <a:pt x="229" y="469"/>
                    </a:lnTo>
                    <a:lnTo>
                      <a:pt x="233" y="473"/>
                    </a:lnTo>
                    <a:lnTo>
                      <a:pt x="237" y="473"/>
                    </a:lnTo>
                    <a:lnTo>
                      <a:pt x="241" y="477"/>
                    </a:lnTo>
                    <a:lnTo>
                      <a:pt x="245" y="481"/>
                    </a:lnTo>
                    <a:lnTo>
                      <a:pt x="249" y="485"/>
                    </a:lnTo>
                    <a:lnTo>
                      <a:pt x="253" y="489"/>
                    </a:lnTo>
                    <a:lnTo>
                      <a:pt x="257" y="493"/>
                    </a:lnTo>
                    <a:lnTo>
                      <a:pt x="261" y="493"/>
                    </a:lnTo>
                    <a:lnTo>
                      <a:pt x="265" y="497"/>
                    </a:lnTo>
                    <a:lnTo>
                      <a:pt x="269" y="501"/>
                    </a:lnTo>
                    <a:lnTo>
                      <a:pt x="273" y="505"/>
                    </a:lnTo>
                    <a:lnTo>
                      <a:pt x="277" y="505"/>
                    </a:lnTo>
                    <a:lnTo>
                      <a:pt x="281" y="509"/>
                    </a:lnTo>
                    <a:lnTo>
                      <a:pt x="285" y="513"/>
                    </a:lnTo>
                    <a:lnTo>
                      <a:pt x="289" y="513"/>
                    </a:lnTo>
                    <a:lnTo>
                      <a:pt x="293" y="517"/>
                    </a:lnTo>
                    <a:lnTo>
                      <a:pt x="297" y="521"/>
                    </a:lnTo>
                    <a:lnTo>
                      <a:pt x="301" y="521"/>
                    </a:lnTo>
                    <a:lnTo>
                      <a:pt x="305" y="525"/>
                    </a:lnTo>
                    <a:lnTo>
                      <a:pt x="309" y="529"/>
                    </a:lnTo>
                    <a:lnTo>
                      <a:pt x="313" y="529"/>
                    </a:lnTo>
                    <a:lnTo>
                      <a:pt x="317" y="533"/>
                    </a:lnTo>
                    <a:lnTo>
                      <a:pt x="321" y="537"/>
                    </a:lnTo>
                    <a:lnTo>
                      <a:pt x="325" y="537"/>
                    </a:lnTo>
                    <a:lnTo>
                      <a:pt x="329" y="541"/>
                    </a:lnTo>
                    <a:lnTo>
                      <a:pt x="333" y="541"/>
                    </a:lnTo>
                    <a:lnTo>
                      <a:pt x="337" y="545"/>
                    </a:lnTo>
                    <a:lnTo>
                      <a:pt x="341" y="545"/>
                    </a:lnTo>
                    <a:lnTo>
                      <a:pt x="345" y="549"/>
                    </a:lnTo>
                    <a:lnTo>
                      <a:pt x="349" y="549"/>
                    </a:lnTo>
                    <a:lnTo>
                      <a:pt x="353" y="553"/>
                    </a:lnTo>
                    <a:lnTo>
                      <a:pt x="357" y="553"/>
                    </a:lnTo>
                    <a:lnTo>
                      <a:pt x="361" y="557"/>
                    </a:lnTo>
                    <a:lnTo>
                      <a:pt x="365" y="557"/>
                    </a:lnTo>
                    <a:lnTo>
                      <a:pt x="369" y="561"/>
                    </a:lnTo>
                    <a:lnTo>
                      <a:pt x="373" y="561"/>
                    </a:lnTo>
                    <a:lnTo>
                      <a:pt x="377" y="565"/>
                    </a:lnTo>
                    <a:lnTo>
                      <a:pt x="381" y="565"/>
                    </a:lnTo>
                    <a:lnTo>
                      <a:pt x="385" y="569"/>
                    </a:lnTo>
                    <a:lnTo>
                      <a:pt x="389" y="569"/>
                    </a:lnTo>
                    <a:lnTo>
                      <a:pt x="393" y="573"/>
                    </a:lnTo>
                    <a:lnTo>
                      <a:pt x="397" y="573"/>
                    </a:lnTo>
                    <a:lnTo>
                      <a:pt x="401" y="573"/>
                    </a:lnTo>
                    <a:lnTo>
                      <a:pt x="405" y="577"/>
                    </a:lnTo>
                    <a:lnTo>
                      <a:pt x="409" y="577"/>
                    </a:lnTo>
                    <a:lnTo>
                      <a:pt x="413" y="581"/>
                    </a:lnTo>
                    <a:lnTo>
                      <a:pt x="417" y="581"/>
                    </a:lnTo>
                    <a:lnTo>
                      <a:pt x="421" y="581"/>
                    </a:lnTo>
                    <a:lnTo>
                      <a:pt x="425" y="585"/>
                    </a:lnTo>
                    <a:lnTo>
                      <a:pt x="429" y="585"/>
                    </a:lnTo>
                    <a:lnTo>
                      <a:pt x="433" y="589"/>
                    </a:lnTo>
                    <a:lnTo>
                      <a:pt x="437" y="589"/>
                    </a:lnTo>
                    <a:lnTo>
                      <a:pt x="441" y="589"/>
                    </a:lnTo>
                    <a:lnTo>
                      <a:pt x="445" y="593"/>
                    </a:lnTo>
                    <a:lnTo>
                      <a:pt x="449" y="593"/>
                    </a:ln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9" name="Freeform 222"/>
              <p:cNvSpPr>
                <a:spLocks/>
              </p:cNvSpPr>
              <p:nvPr/>
            </p:nvSpPr>
            <p:spPr bwMode="auto">
              <a:xfrm>
                <a:off x="9118601" y="5574993"/>
                <a:ext cx="417512" cy="92075"/>
              </a:xfrm>
              <a:custGeom>
                <a:avLst/>
                <a:gdLst>
                  <a:gd name="T0" fmla="*/ 2147483647 w 292"/>
                  <a:gd name="T1" fmla="*/ 0 h 64"/>
                  <a:gd name="T2" fmla="*/ 2147483647 w 292"/>
                  <a:gd name="T3" fmla="*/ 2147483647 h 64"/>
                  <a:gd name="T4" fmla="*/ 2147483647 w 292"/>
                  <a:gd name="T5" fmla="*/ 2147483647 h 64"/>
                  <a:gd name="T6" fmla="*/ 2147483647 w 292"/>
                  <a:gd name="T7" fmla="*/ 2147483647 h 64"/>
                  <a:gd name="T8" fmla="*/ 2147483647 w 292"/>
                  <a:gd name="T9" fmla="*/ 2147483647 h 64"/>
                  <a:gd name="T10" fmla="*/ 2147483647 w 292"/>
                  <a:gd name="T11" fmla="*/ 2147483647 h 64"/>
                  <a:gd name="T12" fmla="*/ 2147483647 w 292"/>
                  <a:gd name="T13" fmla="*/ 2147483647 h 64"/>
                  <a:gd name="T14" fmla="*/ 2147483647 w 292"/>
                  <a:gd name="T15" fmla="*/ 2147483647 h 64"/>
                  <a:gd name="T16" fmla="*/ 2147483647 w 292"/>
                  <a:gd name="T17" fmla="*/ 2147483647 h 64"/>
                  <a:gd name="T18" fmla="*/ 2147483647 w 292"/>
                  <a:gd name="T19" fmla="*/ 2147483647 h 64"/>
                  <a:gd name="T20" fmla="*/ 2147483647 w 292"/>
                  <a:gd name="T21" fmla="*/ 2147483647 h 64"/>
                  <a:gd name="T22" fmla="*/ 2147483647 w 292"/>
                  <a:gd name="T23" fmla="*/ 2147483647 h 64"/>
                  <a:gd name="T24" fmla="*/ 2147483647 w 292"/>
                  <a:gd name="T25" fmla="*/ 2147483647 h 64"/>
                  <a:gd name="T26" fmla="*/ 2147483647 w 292"/>
                  <a:gd name="T27" fmla="*/ 2147483647 h 64"/>
                  <a:gd name="T28" fmla="*/ 2147483647 w 292"/>
                  <a:gd name="T29" fmla="*/ 2147483647 h 64"/>
                  <a:gd name="T30" fmla="*/ 2147483647 w 292"/>
                  <a:gd name="T31" fmla="*/ 2147483647 h 64"/>
                  <a:gd name="T32" fmla="*/ 2147483647 w 292"/>
                  <a:gd name="T33" fmla="*/ 2147483647 h 64"/>
                  <a:gd name="T34" fmla="*/ 2147483647 w 292"/>
                  <a:gd name="T35" fmla="*/ 2147483647 h 64"/>
                  <a:gd name="T36" fmla="*/ 2147483647 w 292"/>
                  <a:gd name="T37" fmla="*/ 2147483647 h 64"/>
                  <a:gd name="T38" fmla="*/ 2147483647 w 292"/>
                  <a:gd name="T39" fmla="*/ 2147483647 h 64"/>
                  <a:gd name="T40" fmla="*/ 2147483647 w 292"/>
                  <a:gd name="T41" fmla="*/ 2147483647 h 64"/>
                  <a:gd name="T42" fmla="*/ 2147483647 w 292"/>
                  <a:gd name="T43" fmla="*/ 2147483647 h 64"/>
                  <a:gd name="T44" fmla="*/ 2147483647 w 292"/>
                  <a:gd name="T45" fmla="*/ 2147483647 h 64"/>
                  <a:gd name="T46" fmla="*/ 2147483647 w 292"/>
                  <a:gd name="T47" fmla="*/ 2147483647 h 64"/>
                  <a:gd name="T48" fmla="*/ 2147483647 w 292"/>
                  <a:gd name="T49" fmla="*/ 2147483647 h 64"/>
                  <a:gd name="T50" fmla="*/ 2147483647 w 292"/>
                  <a:gd name="T51" fmla="*/ 2147483647 h 64"/>
                  <a:gd name="T52" fmla="*/ 2147483647 w 292"/>
                  <a:gd name="T53" fmla="*/ 2147483647 h 64"/>
                  <a:gd name="T54" fmla="*/ 2147483647 w 292"/>
                  <a:gd name="T55" fmla="*/ 2147483647 h 64"/>
                  <a:gd name="T56" fmla="*/ 2147483647 w 292"/>
                  <a:gd name="T57" fmla="*/ 2147483647 h 64"/>
                  <a:gd name="T58" fmla="*/ 2147483647 w 292"/>
                  <a:gd name="T59" fmla="*/ 2147483647 h 64"/>
                  <a:gd name="T60" fmla="*/ 2147483647 w 292"/>
                  <a:gd name="T61" fmla="*/ 2147483647 h 64"/>
                  <a:gd name="T62" fmla="*/ 2147483647 w 292"/>
                  <a:gd name="T63" fmla="*/ 2147483647 h 64"/>
                  <a:gd name="T64" fmla="*/ 2147483647 w 292"/>
                  <a:gd name="T65" fmla="*/ 2147483647 h 64"/>
                  <a:gd name="T66" fmla="*/ 2147483647 w 292"/>
                  <a:gd name="T67" fmla="*/ 2147483647 h 64"/>
                  <a:gd name="T68" fmla="*/ 2147483647 w 292"/>
                  <a:gd name="T69" fmla="*/ 2147483647 h 64"/>
                  <a:gd name="T70" fmla="*/ 2147483647 w 292"/>
                  <a:gd name="T71" fmla="*/ 2147483647 h 64"/>
                  <a:gd name="T72" fmla="*/ 2147483647 w 292"/>
                  <a:gd name="T73" fmla="*/ 2147483647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2"/>
                  <a:gd name="T112" fmla="*/ 0 h 64"/>
                  <a:gd name="T113" fmla="*/ 292 w 29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2" h="64">
                    <a:moveTo>
                      <a:pt x="0" y="0"/>
                    </a:moveTo>
                    <a:lnTo>
                      <a:pt x="4" y="0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6" y="4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28" y="8"/>
                    </a:lnTo>
                    <a:lnTo>
                      <a:pt x="32" y="12"/>
                    </a:lnTo>
                    <a:lnTo>
                      <a:pt x="36" y="12"/>
                    </a:lnTo>
                    <a:lnTo>
                      <a:pt x="40" y="12"/>
                    </a:lnTo>
                    <a:lnTo>
                      <a:pt x="44" y="12"/>
                    </a:lnTo>
                    <a:lnTo>
                      <a:pt x="48" y="16"/>
                    </a:lnTo>
                    <a:lnTo>
                      <a:pt x="52" y="16"/>
                    </a:lnTo>
                    <a:lnTo>
                      <a:pt x="56" y="16"/>
                    </a:lnTo>
                    <a:lnTo>
                      <a:pt x="60" y="20"/>
                    </a:lnTo>
                    <a:lnTo>
                      <a:pt x="64" y="20"/>
                    </a:lnTo>
                    <a:lnTo>
                      <a:pt x="68" y="20"/>
                    </a:lnTo>
                    <a:lnTo>
                      <a:pt x="72" y="20"/>
                    </a:lnTo>
                    <a:lnTo>
                      <a:pt x="76" y="24"/>
                    </a:lnTo>
                    <a:lnTo>
                      <a:pt x="80" y="24"/>
                    </a:lnTo>
                    <a:lnTo>
                      <a:pt x="84" y="24"/>
                    </a:lnTo>
                    <a:lnTo>
                      <a:pt x="88" y="24"/>
                    </a:lnTo>
                    <a:lnTo>
                      <a:pt x="92" y="28"/>
                    </a:lnTo>
                    <a:lnTo>
                      <a:pt x="96" y="28"/>
                    </a:lnTo>
                    <a:lnTo>
                      <a:pt x="100" y="28"/>
                    </a:lnTo>
                    <a:lnTo>
                      <a:pt x="104" y="28"/>
                    </a:lnTo>
                    <a:lnTo>
                      <a:pt x="108" y="32"/>
                    </a:lnTo>
                    <a:lnTo>
                      <a:pt x="112" y="32"/>
                    </a:lnTo>
                    <a:lnTo>
                      <a:pt x="116" y="32"/>
                    </a:lnTo>
                    <a:lnTo>
                      <a:pt x="120" y="32"/>
                    </a:lnTo>
                    <a:lnTo>
                      <a:pt x="124" y="36"/>
                    </a:lnTo>
                    <a:lnTo>
                      <a:pt x="128" y="36"/>
                    </a:lnTo>
                    <a:lnTo>
                      <a:pt x="132" y="36"/>
                    </a:lnTo>
                    <a:lnTo>
                      <a:pt x="136" y="36"/>
                    </a:lnTo>
                    <a:lnTo>
                      <a:pt x="140" y="36"/>
                    </a:lnTo>
                    <a:lnTo>
                      <a:pt x="144" y="40"/>
                    </a:lnTo>
                    <a:lnTo>
                      <a:pt x="148" y="40"/>
                    </a:lnTo>
                    <a:lnTo>
                      <a:pt x="152" y="40"/>
                    </a:lnTo>
                    <a:lnTo>
                      <a:pt x="156" y="40"/>
                    </a:lnTo>
                    <a:lnTo>
                      <a:pt x="160" y="40"/>
                    </a:lnTo>
                    <a:lnTo>
                      <a:pt x="164" y="44"/>
                    </a:lnTo>
                    <a:lnTo>
                      <a:pt x="168" y="44"/>
                    </a:lnTo>
                    <a:lnTo>
                      <a:pt x="172" y="44"/>
                    </a:lnTo>
                    <a:lnTo>
                      <a:pt x="176" y="44"/>
                    </a:lnTo>
                    <a:lnTo>
                      <a:pt x="180" y="44"/>
                    </a:lnTo>
                    <a:lnTo>
                      <a:pt x="184" y="48"/>
                    </a:lnTo>
                    <a:lnTo>
                      <a:pt x="188" y="48"/>
                    </a:lnTo>
                    <a:lnTo>
                      <a:pt x="192" y="48"/>
                    </a:lnTo>
                    <a:lnTo>
                      <a:pt x="196" y="48"/>
                    </a:lnTo>
                    <a:lnTo>
                      <a:pt x="200" y="48"/>
                    </a:lnTo>
                    <a:lnTo>
                      <a:pt x="204" y="52"/>
                    </a:lnTo>
                    <a:lnTo>
                      <a:pt x="208" y="52"/>
                    </a:lnTo>
                    <a:lnTo>
                      <a:pt x="212" y="52"/>
                    </a:lnTo>
                    <a:lnTo>
                      <a:pt x="216" y="52"/>
                    </a:lnTo>
                    <a:lnTo>
                      <a:pt x="220" y="52"/>
                    </a:lnTo>
                    <a:lnTo>
                      <a:pt x="224" y="52"/>
                    </a:lnTo>
                    <a:lnTo>
                      <a:pt x="228" y="56"/>
                    </a:lnTo>
                    <a:lnTo>
                      <a:pt x="232" y="56"/>
                    </a:lnTo>
                    <a:lnTo>
                      <a:pt x="236" y="56"/>
                    </a:lnTo>
                    <a:lnTo>
                      <a:pt x="240" y="56"/>
                    </a:lnTo>
                    <a:lnTo>
                      <a:pt x="244" y="56"/>
                    </a:lnTo>
                    <a:lnTo>
                      <a:pt x="248" y="56"/>
                    </a:lnTo>
                    <a:lnTo>
                      <a:pt x="252" y="60"/>
                    </a:lnTo>
                    <a:lnTo>
                      <a:pt x="256" y="60"/>
                    </a:lnTo>
                    <a:lnTo>
                      <a:pt x="260" y="60"/>
                    </a:lnTo>
                    <a:lnTo>
                      <a:pt x="264" y="60"/>
                    </a:lnTo>
                    <a:lnTo>
                      <a:pt x="268" y="60"/>
                    </a:lnTo>
                    <a:lnTo>
                      <a:pt x="272" y="60"/>
                    </a:lnTo>
                    <a:lnTo>
                      <a:pt x="276" y="60"/>
                    </a:lnTo>
                    <a:lnTo>
                      <a:pt x="280" y="64"/>
                    </a:lnTo>
                    <a:lnTo>
                      <a:pt x="284" y="64"/>
                    </a:lnTo>
                    <a:lnTo>
                      <a:pt x="288" y="64"/>
                    </a:lnTo>
                    <a:lnTo>
                      <a:pt x="292" y="64"/>
                    </a:ln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0" name="Rectangle 156"/>
              <p:cNvSpPr>
                <a:spLocks noChangeArrowheads="1"/>
              </p:cNvSpPr>
              <p:nvPr/>
            </p:nvSpPr>
            <p:spPr bwMode="auto">
              <a:xfrm>
                <a:off x="7619096" y="5973604"/>
                <a:ext cx="156010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600" b="0">
                    <a:solidFill>
                      <a:srgbClr val="000000"/>
                    </a:solidFill>
                    <a:latin typeface="Helvetica" pitchFamily="34" charset="0"/>
                  </a:rPr>
                  <a:t>Wavelength (µm)</a:t>
                </a:r>
                <a:endParaRPr lang="fr-FR" sz="1600"/>
              </a:p>
            </p:txBody>
          </p:sp>
          <p:sp>
            <p:nvSpPr>
              <p:cNvPr id="201" name="ZoneTexte 361"/>
              <p:cNvSpPr txBox="1">
                <a:spLocks noChangeArrowheads="1"/>
              </p:cNvSpPr>
              <p:nvPr/>
            </p:nvSpPr>
            <p:spPr bwMode="auto">
              <a:xfrm>
                <a:off x="7004082" y="1712722"/>
                <a:ext cx="274637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fr-FR" sz="1600" b="1" u="sng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Extinction cross </a:t>
                </a:r>
                <a:r>
                  <a:rPr lang="fr-FR" sz="1600" b="1" u="sng" dirty="0" smtClean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section</a:t>
                </a:r>
                <a:endParaRPr lang="fr-FR" sz="1600" b="1" u="sng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2" name="Rectangle 49"/>
              <p:cNvSpPr>
                <a:spLocks noChangeArrowheads="1"/>
              </p:cNvSpPr>
              <p:nvPr/>
            </p:nvSpPr>
            <p:spPr bwMode="auto">
              <a:xfrm>
                <a:off x="6864124" y="2182237"/>
                <a:ext cx="73898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FR" sz="1400" b="0" dirty="0">
                    <a:solidFill>
                      <a:srgbClr val="000000"/>
                    </a:solidFill>
                    <a:latin typeface="Helvetica" pitchFamily="34" charset="0"/>
                  </a:rPr>
                  <a:t>x </a:t>
                </a:r>
                <a:r>
                  <a:rPr lang="fr-FR" sz="1400" b="0" dirty="0" smtClean="0">
                    <a:solidFill>
                      <a:srgbClr val="000000"/>
                    </a:solidFill>
                    <a:latin typeface="Helvetica" pitchFamily="34" charset="0"/>
                  </a:rPr>
                  <a:t>10</a:t>
                </a:r>
                <a:r>
                  <a:rPr lang="fr-FR" sz="1400" b="0" baseline="30000" dirty="0" smtClean="0">
                    <a:solidFill>
                      <a:srgbClr val="000000"/>
                    </a:solidFill>
                    <a:latin typeface="Helvetica" pitchFamily="34" charset="0"/>
                  </a:rPr>
                  <a:t>14</a:t>
                </a:r>
                <a:r>
                  <a:rPr lang="fr-FR" sz="1400" b="0" dirty="0" smtClean="0">
                    <a:solidFill>
                      <a:srgbClr val="000000"/>
                    </a:solidFill>
                    <a:latin typeface="Helvetica" pitchFamily="34" charset="0"/>
                  </a:rPr>
                  <a:t> m</a:t>
                </a:r>
                <a:r>
                  <a:rPr lang="fr-FR" sz="1400" b="0" baseline="30000" dirty="0" smtClean="0">
                    <a:solidFill>
                      <a:srgbClr val="000000"/>
                    </a:solidFill>
                    <a:latin typeface="Helvetica" pitchFamily="34" charset="0"/>
                  </a:rPr>
                  <a:t>2</a:t>
                </a:r>
                <a:endParaRPr lang="fr-FR" baseline="30000" dirty="0"/>
              </a:p>
            </p:txBody>
          </p:sp>
        </p:grpSp>
        <p:grpSp>
          <p:nvGrpSpPr>
            <p:cNvPr id="212" name="Groupe 211"/>
            <p:cNvGrpSpPr/>
            <p:nvPr/>
          </p:nvGrpSpPr>
          <p:grpSpPr>
            <a:xfrm>
              <a:off x="7343775" y="2600325"/>
              <a:ext cx="1407516" cy="832638"/>
              <a:chOff x="4991100" y="838200"/>
              <a:chExt cx="1407516" cy="832638"/>
            </a:xfrm>
          </p:grpSpPr>
          <p:sp>
            <p:nvSpPr>
              <p:cNvPr id="203" name="Ellipse 202"/>
              <p:cNvSpPr>
                <a:spLocks noChangeAspect="1"/>
              </p:cNvSpPr>
              <p:nvPr/>
            </p:nvSpPr>
            <p:spPr>
              <a:xfrm>
                <a:off x="5553504" y="952528"/>
                <a:ext cx="484632" cy="4846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2Top"/>
                <a:lightRig rig="threePt" dir="t"/>
              </a:scene3d>
              <a:sp3d>
                <a:bevelT w="0" h="1625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4" name="Groupe 35"/>
              <p:cNvGrpSpPr/>
              <p:nvPr/>
            </p:nvGrpSpPr>
            <p:grpSpPr>
              <a:xfrm rot="10800000">
                <a:off x="5039805" y="1172072"/>
                <a:ext cx="1131679" cy="498766"/>
                <a:chOff x="6056416" y="1139979"/>
                <a:chExt cx="1131679" cy="1270715"/>
              </a:xfrm>
            </p:grpSpPr>
            <p:cxnSp>
              <p:nvCxnSpPr>
                <p:cNvPr id="205" name="Connecteur droit 204"/>
                <p:cNvCxnSpPr/>
                <p:nvPr/>
              </p:nvCxnSpPr>
              <p:spPr bwMode="auto">
                <a:xfrm rot="5400000">
                  <a:off x="6552737" y="1775337"/>
                  <a:ext cx="1270715" cy="0"/>
                </a:xfrm>
                <a:prstGeom prst="line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</p:cxnSp>
            <p:cxnSp>
              <p:nvCxnSpPr>
                <p:cNvPr id="206" name="Connecteur droit 205"/>
                <p:cNvCxnSpPr/>
                <p:nvPr/>
              </p:nvCxnSpPr>
              <p:spPr bwMode="auto">
                <a:xfrm rot="5400000">
                  <a:off x="6377298" y="1775337"/>
                  <a:ext cx="1270715" cy="0"/>
                </a:xfrm>
                <a:prstGeom prst="line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</p:cxnSp>
            <p:cxnSp>
              <p:nvCxnSpPr>
                <p:cNvPr id="207" name="Connecteur droit 206"/>
                <p:cNvCxnSpPr/>
                <p:nvPr/>
              </p:nvCxnSpPr>
              <p:spPr bwMode="auto">
                <a:xfrm rot="5400000">
                  <a:off x="6201860" y="1775337"/>
                  <a:ext cx="1270715" cy="0"/>
                </a:xfrm>
                <a:prstGeom prst="line">
                  <a:avLst/>
                </a:prstGeom>
                <a:solidFill>
                  <a:srgbClr val="FF0000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</p:cxnSp>
            <p:cxnSp>
              <p:nvCxnSpPr>
                <p:cNvPr id="208" name="Connecteur droit avec flèche 207"/>
                <p:cNvCxnSpPr/>
                <p:nvPr/>
              </p:nvCxnSpPr>
              <p:spPr bwMode="auto">
                <a:xfrm flipH="1">
                  <a:off x="6056416" y="1721922"/>
                  <a:ext cx="1104405" cy="11875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0000"/>
                  </a:solidFill>
                  <a:prstDash val="dash"/>
                  <a:round/>
                  <a:headEnd type="none" w="med" len="med"/>
                  <a:tailEnd type="stealth" w="med" len="lg"/>
                </a:ln>
                <a:effectLst/>
              </p:spPr>
            </p:cxnSp>
          </p:grpSp>
          <p:sp>
            <p:nvSpPr>
              <p:cNvPr id="210" name="ZoneTexte 209"/>
              <p:cNvSpPr txBox="1"/>
              <p:nvPr/>
            </p:nvSpPr>
            <p:spPr bwMode="auto">
              <a:xfrm>
                <a:off x="4991100" y="8382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8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E</a:t>
                </a:r>
              </a:p>
            </p:txBody>
          </p:sp>
          <p:sp>
            <p:nvSpPr>
              <p:cNvPr id="211" name="ZoneTexte 210"/>
              <p:cNvSpPr txBox="1"/>
              <p:nvPr/>
            </p:nvSpPr>
            <p:spPr bwMode="auto">
              <a:xfrm>
                <a:off x="6000750" y="1066800"/>
                <a:ext cx="3978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800" i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1800" baseline="-250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</p:grpSp>
        <p:sp>
          <p:nvSpPr>
            <p:cNvPr id="213" name="Rectangle à coins arrondis 212"/>
            <p:cNvSpPr/>
            <p:nvPr/>
          </p:nvSpPr>
          <p:spPr>
            <a:xfrm>
              <a:off x="5048250" y="1562100"/>
              <a:ext cx="3867150" cy="4991100"/>
            </a:xfrm>
            <a:prstGeom prst="round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/>
              <a:endParaRPr lang="fr-FR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Rectangle à coins arrondis 112"/>
            <p:cNvSpPr/>
            <p:nvPr/>
          </p:nvSpPr>
          <p:spPr bwMode="auto">
            <a:xfrm>
              <a:off x="5052985" y="1666875"/>
              <a:ext cx="3738589" cy="4838700"/>
            </a:xfrm>
            <a:prstGeom prst="roundRect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218" name="ZoneTexte 217"/>
          <p:cNvSpPr txBox="1"/>
          <p:nvPr/>
        </p:nvSpPr>
        <p:spPr bwMode="auto">
          <a:xfrm>
            <a:off x="4073208" y="5748605"/>
            <a:ext cx="51530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Reference</a:t>
            </a:r>
            <a:r>
              <a:rPr lang="fr-FR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Bai</a:t>
            </a: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Q. </a:t>
            </a:r>
            <a:r>
              <a:rPr lang="en-US" sz="1600" b="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et al</a:t>
            </a: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Efficient and intuitive method for the </a:t>
            </a:r>
          </a:p>
          <a:p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analysis of light scattering by a resonant nanostructure. Opt. Express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21</a:t>
            </a:r>
            <a:r>
              <a:rPr lang="en-US" sz="1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27371-27382 (2013).</a:t>
            </a:r>
            <a:endParaRPr lang="fr-FR" sz="16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fr-FR" sz="16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0179"/>
          <a:stretch>
            <a:fillRect/>
          </a:stretch>
        </p:blipFill>
        <p:spPr bwMode="auto">
          <a:xfrm>
            <a:off x="4572000" y="1362075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8393"/>
          <a:stretch>
            <a:fillRect/>
          </a:stretch>
        </p:blipFill>
        <p:spPr bwMode="auto">
          <a:xfrm>
            <a:off x="-571500" y="1362075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820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romanU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Set up the COMSOL model sheet</a:t>
            </a:r>
          </a:p>
        </p:txBody>
      </p:sp>
      <p:sp>
        <p:nvSpPr>
          <p:cNvPr id="5" name="Rectangle 4"/>
          <p:cNvSpPr/>
          <p:nvPr/>
        </p:nvSpPr>
        <p:spPr>
          <a:xfrm>
            <a:off x="-2" y="694729"/>
            <a:ext cx="887730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If you want to use your own COMSOL model sheets with the QNM programs</a:t>
            </a:r>
          </a:p>
          <a:p>
            <a:pPr algn="just"/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Your model sheet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must be completely defined and runnable directly in COMSOL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The QNM program will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perform on its own the modifications in the model sheet required for it to be run with complex frequencies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1800" b="0" i="1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cf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Reference).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i="1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If you define frequency-dependent materials’ permeability and permittivity,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the frequency variable name you used to defined your materials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(ex; epsilon(</a:t>
            </a:r>
            <a:r>
              <a:rPr lang="en-US" sz="1800" b="0" dirty="0" smtClean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omega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)=… )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will be used in the programs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so this variable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must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be the same for all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materials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The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programs assume a simple model sheet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with only one “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frequency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domain”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study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</a:rPr>
              <a:t>std1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(it will create a 2</a:t>
            </a:r>
            <a:r>
              <a:rPr lang="en-US" sz="1800" b="0" baseline="30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nd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one ;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</a:rPr>
              <a:t>std2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when required), one geometry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“geom</a:t>
            </a: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one mesh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</a:rPr>
              <a:t>mesh1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one electric point dipole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“epd1”,…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If your model does not respect these conditions, please modify the corresponding variable names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in the QNM programs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(at the beginning of Initialization sections) accordingly to your model sheet.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 can exploit planar (anti-)symmetries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of your simulated system to reduce the computation time.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his will be taken into account in the QNM program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via a variable ‘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sym_factor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(‘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1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’=no symmetries, ‘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2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’ = 1 symmetry, ‘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4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’ = 2 symmetries, and ‘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8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’ = 3 symmetries).</a:t>
            </a: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210"/>
            <a:ext cx="85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romanUcPeriod" startAt="2"/>
            </a:pP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Run COMSOL with </a:t>
            </a:r>
            <a:r>
              <a:rPr lang="en-US" dirty="0" err="1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Matlab</a:t>
            </a: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via COMSOL </a:t>
            </a:r>
            <a:r>
              <a:rPr lang="en-US" dirty="0" err="1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Livelink</a:t>
            </a: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 module </a:t>
            </a:r>
            <a:endParaRPr lang="en-US" dirty="0">
              <a:solidFill>
                <a:srgbClr val="006600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13704"/>
            <a:ext cx="88011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To use the QNM programs,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 must have COMSOL with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Livelink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module, and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installed on the same machine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Be aware that the QNM programs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were written using COMSOL 4.4 and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2013a, and might not be usable with older versions of either software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 lvl="1" algn="l"/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026" name="Picture 2" descr="http://www.mesures-et-tests.com/images_p/p-logo-orig/cm_logo_2010_di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7449" y="1438452"/>
            <a:ext cx="3759875" cy="93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penit.com/wp-content/uploads/2015/05/MATLA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649" y="1525384"/>
            <a:ext cx="3244392" cy="12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comsol.com/products/llmatlab/matlab-main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0906" y="2275363"/>
            <a:ext cx="2879290" cy="29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911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210"/>
            <a:ext cx="8591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romanUcPeriod" startAt="3"/>
            </a:pPr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Computation </a:t>
            </a: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and normalization of QNM field </a:t>
            </a:r>
          </a:p>
          <a:p>
            <a:pPr algn="l"/>
            <a:endParaRPr lang="en-US" dirty="0">
              <a:solidFill>
                <a:srgbClr val="006600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70905"/>
            <a:ext cx="88011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Open the 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script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“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ScriptQNM_web.m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and make sure that the 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functions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“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setCOMSOL_ComplexFreq.m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(adapt the model sheet to complex frequency) 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“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omega_generation.m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(generate the pole evaluation 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freauency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triplet)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are in your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working path.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Check parameters;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Physical parameters;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the initial guess of your complex QNM pole frequency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Numerical critical parameters;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filenames to save data (we save parameters in a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file, and field data in a new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.mph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model sheet), initial frequency triplet shift (f0=initial guess, f1=initial guess*(1-</a:t>
            </a:r>
            <a:r>
              <a:rPr lang="en-US" sz="1800" b="0" u="sng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delta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), f2=initial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guess*(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1+</a:t>
            </a:r>
            <a:r>
              <a:rPr lang="en-US" sz="1800" b="0" u="sng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delta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)), and symmetry factor.</a:t>
            </a:r>
            <a:endParaRPr lang="en-US" sz="1800" b="0" dirty="0" smtClean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COMSOL parameters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; model filename, variable names (frequency, and background material), simulation stop condition (if COMSOL solver takes too many iterations without converging, the program stops and assumes it found the pole frequency)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Numerical parameters;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stop condition for the iterative process (max number of pole frequency estimations allowed), field evaluation parameters (position of evaluation point, field component evaluated), field 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xOz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slice image parameters (position of the window, and resolution). If you want another plane for the slice, modify the program in the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Initialization section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13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4730"/>
            <a:ext cx="88011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Run the program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; it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iteratively approaches the pole frequency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where the simulated field theoretically diverges (there is a plot showing this divergence as the iterative process converges towards the pole).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each iteration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the program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calculates the total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background fields,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to calculate the scattered field, necessary to normalize the QNM.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When the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iterative process converges towards a pole frequency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(COMSOL cannot calculate the field for this frequency), the program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displays the convergences of the estimated pole frequency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and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the normalized field, the divergence of the calculated field,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and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the final normalized field on the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xOz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plane.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Progression information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is displayed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in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command window,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via COMSOL progress window.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If you want to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stop the loop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cancel the ongoing simulation via COMSOL progress window.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This way, if you stop the simulation because it takes too long to reach your stop condition (too loose COMSOL-solver stop condition), the 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program can still continue and normalize the field.</a:t>
            </a: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73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210"/>
            <a:ext cx="85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romanUcPeriod" startAt="4"/>
            </a:pP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Calculate cross-sections using QNM </a:t>
            </a:r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data</a:t>
            </a:r>
            <a:endParaRPr lang="en-US" sz="2800" dirty="0">
              <a:solidFill>
                <a:srgbClr val="006600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70905"/>
            <a:ext cx="880110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Open the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script “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Script_cross_sections_QNM.m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 can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only use this program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if you previously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calculated and normalized a QNM using </a:t>
            </a: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“</a:t>
            </a:r>
            <a:r>
              <a:rPr lang="en-US" sz="1800" i="1" dirty="0" err="1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ScriptQNM_web.m</a:t>
            </a: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because of the specific data format.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This program calculates the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scattering and absorption cross-sections for a z-polarized plane wave, propagating along x-axis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(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cf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Reference). Beware of symmetries (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cf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Script)</a:t>
            </a:r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only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be used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if the resonator is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homogenous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but can be modified to work in a more general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case where the resonator is composed of 2 or more materials.</a:t>
            </a:r>
            <a:endParaRPr lang="en-US" sz="180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just"/>
            <a:endParaRPr lang="en-US" sz="1800" b="0" i="1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Check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parameters;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Numerical parameters;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filename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to save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data (save parameters and cross-sections in a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.mat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file), filename of the </a:t>
            </a:r>
            <a:r>
              <a:rPr lang="en-US" sz="1800" b="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.mat,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normalization file (we retrieve a lot of parameters for the new calculations directly from this file), name of the material composing the resonator (tag in COMSOL model sheet), and wavelengths for which you want cross-sections to be calculated.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Run the program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; it first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initializes COMSOL numerical methods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to calculate volume integrals and other quantities, then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calculates overlap integrals in loop on the wavelength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and finally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calculates cross-sections and plot them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180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38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210"/>
            <a:ext cx="85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romanUcPeriod" startAt="4"/>
            </a:pPr>
            <a:r>
              <a:rPr lang="en-US" dirty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Calculate cross-sections using </a:t>
            </a:r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fully-</a:t>
            </a:r>
            <a:r>
              <a:rPr lang="en-US" dirty="0" err="1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vectorial</a:t>
            </a:r>
            <a:r>
              <a:rPr lang="en-US" dirty="0" smtClean="0">
                <a:solidFill>
                  <a:srgbClr val="002060"/>
                </a:solidFill>
                <a:latin typeface="Candara" panose="020E0502030303020204" pitchFamily="34" charset="0"/>
                <a:cs typeface="Arial" pitchFamily="34" charset="0"/>
              </a:rPr>
              <a:t> calculations</a:t>
            </a:r>
            <a:endParaRPr lang="en-US" sz="2800" dirty="0">
              <a:solidFill>
                <a:srgbClr val="006600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005"/>
            <a:ext cx="88011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Open the </a:t>
            </a:r>
            <a:r>
              <a:rPr lang="en-US" sz="1800" b="0" dirty="0" err="1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Matlab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script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“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Script_cross_sections_FV.m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 can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use this program independently of the 2 other programs.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This program calculates the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scattering and absorption cross-sections for a z-polarized plane wave, propagating along x-axis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 </a:t>
            </a: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In the model sheet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used by this program, you need to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define a closed surface around the resonator (not overlapping with the PMLs), with a mesh dense enough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to calculate accurately the </a:t>
            </a:r>
            <a:r>
              <a:rPr lang="en-US" sz="1800" b="0" dirty="0" err="1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Poynting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vector flux (then the scattering cross-section) 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 geometrical selection attached to this surface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We advise to define this surface as a sphere, and the selection as an “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explicit selection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 of all the boundaries of this sphere. 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Here again, the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programs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assumes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 simple model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sheet (variable name),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but there must be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no active source in it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 Indeed, the program will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automatically set the study in a “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scattered field formulation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”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and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define the plane wave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in the model sheet.</a:t>
            </a:r>
          </a:p>
          <a:p>
            <a:pPr lvl="1" indent="-4572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 cannot exploit any symmetries of your system in this program,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unless you modify the code in this purpose.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800" b="0" dirty="0" smtClean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This program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only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be used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if the resonator is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homogenous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but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can easily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be modified to work in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the case where the resonator is composed of 2 or more materials.</a:t>
            </a:r>
            <a:endParaRPr lang="en-US" sz="180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20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976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Check parameters;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Numerical parameters;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filename to save data (save parameters and cross-sections in a </a:t>
            </a:r>
            <a:r>
              <a:rPr lang="en-US" sz="1800" b="0" i="1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.mat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file),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and wavelengths for which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you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want cross-sections to be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calculated.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1800" i="1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COMSOL parameters;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model filename, variable names (frequency, 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background material, resonator material, and integration surface selection)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1800" b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Run the program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; it first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initializes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COMSOL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, </a:t>
            </a:r>
            <a:r>
              <a:rPr lang="en-US" sz="1800" b="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then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runs field simulations and calculates cross-sections in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loop on the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wavelength,</a:t>
            </a:r>
            <a:r>
              <a:rPr lang="en-US" sz="1800" b="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 and finally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plots the results</a:t>
            </a:r>
            <a:endParaRPr lang="en-US" sz="1800" b="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1800" i="1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611734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">
      <a:dk1>
        <a:srgbClr val="808080"/>
      </a:dk1>
      <a:lt1>
        <a:srgbClr val="FFFF41"/>
      </a:lt1>
      <a:dk2>
        <a:srgbClr val="000099"/>
      </a:dk2>
      <a:lt2>
        <a:srgbClr val="FFFF31"/>
      </a:lt2>
      <a:accent1>
        <a:srgbClr val="FFFFFF"/>
      </a:accent1>
      <a:accent2>
        <a:srgbClr val="3333CC"/>
      </a:accent2>
      <a:accent3>
        <a:srgbClr val="AAAACA"/>
      </a:accent3>
      <a:accent4>
        <a:srgbClr val="DADA36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l">
          <a:defRPr sz="1600" b="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62529</TotalTime>
  <Words>1327</Words>
  <Application>Microsoft Office PowerPoint</Application>
  <PresentationFormat>Affichage à l'écran 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Company>CNRS-LABORATOIRE CHARLES FABRY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Philippe Lalanne</cp:lastModifiedBy>
  <cp:revision>1485</cp:revision>
  <dcterms:created xsi:type="dcterms:W3CDTF">2005-12-02T12:41:23Z</dcterms:created>
  <dcterms:modified xsi:type="dcterms:W3CDTF">2016-02-24T13:31:24Z</dcterms:modified>
</cp:coreProperties>
</file>