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75" r:id="rId6"/>
    <p:sldId id="260" r:id="rId7"/>
    <p:sldId id="276" r:id="rId8"/>
    <p:sldId id="277" r:id="rId9"/>
    <p:sldId id="278" r:id="rId10"/>
    <p:sldId id="279" r:id="rId11"/>
    <p:sldId id="280" r:id="rId12"/>
    <p:sldId id="281" r:id="rId13"/>
    <p:sldId id="286" r:id="rId14"/>
    <p:sldId id="261" r:id="rId15"/>
    <p:sldId id="283" r:id="rId16"/>
    <p:sldId id="284" r:id="rId17"/>
    <p:sldId id="285" r:id="rId18"/>
    <p:sldId id="282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74" r:id="rId27"/>
    <p:sldId id="269" r:id="rId28"/>
    <p:sldId id="270" r:id="rId29"/>
    <p:sldId id="271" r:id="rId30"/>
    <p:sldId id="272" r:id="rId31"/>
    <p:sldId id="27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0" y="2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18586-E2E9-4EBC-A339-CC89A8C543D8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54A19-5BBE-428C-B553-FB486B39C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91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A5F9E-8A10-1FB9-9688-689FEE028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ED4726-AE2B-FDAB-488D-0E4C7B2EB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D8E55-2297-E13A-0376-22C28A706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16F6-63B8-41D7-B6DC-BDA4AC9E813D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526D76-3078-D40A-2BCB-C7BFED42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8FDDE3-9C11-969C-21B8-F5DC85A5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328C-600F-4C34-92D9-27B23D73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78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5E9C0-81CC-4B4B-872D-BD927D43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EF13DB-A314-32D2-EEE1-61AC9B809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C196C-AFEE-ADDA-2731-31DF7503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16F6-63B8-41D7-B6DC-BDA4AC9E813D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E99E5-DEFF-303D-9E19-D1257B40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059F4-3D89-4083-D678-13C33B12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328C-600F-4C34-92D9-27B23D73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01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DCA154-0BF1-F528-6140-67E072C8D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37CE51-02FB-BEF8-A27D-3E44EA208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E074C-797A-4EBB-2308-1F7C0B99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16F6-63B8-41D7-B6DC-BDA4AC9E813D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F923D-D89C-6B0F-62BF-6FFC6121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7E795-C607-5179-BABC-7056BC39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328C-600F-4C34-92D9-27B23D73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36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9C4BE-ABFA-8289-665C-26F0EB3E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C2F07-7443-F831-86FE-9E29D2E27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3BF076-2DB8-F4D9-EC78-AF2E845E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16F6-63B8-41D7-B6DC-BDA4AC9E813D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C353C3-C04B-8566-2AF5-185D9D28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CE0F76-76A7-02D8-F32A-798D876C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328C-600F-4C34-92D9-27B23D73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5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21444-0CDA-9934-260E-3C67B5B4D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7F5CE6-17AD-527F-228A-432B58188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BF0F5-7D66-6D5A-F89E-16C9618E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16F6-63B8-41D7-B6DC-BDA4AC9E813D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32049-35E1-638C-541D-9F059DFD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8476D-F2F8-4395-6C65-188D0C7A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328C-600F-4C34-92D9-27B23D73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7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50BDB-33C1-4C45-3982-0344511E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D0164-24FA-FBD8-EA13-12AE360C0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076149-4856-1873-71F2-1BBDA020B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3C58D7-2188-A2C0-B2A0-8C92E554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16F6-63B8-41D7-B6DC-BDA4AC9E813D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93915A-9FFE-5F5A-FF67-BB85190D0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4911BD-5598-9A8D-6085-14FEF22D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328C-600F-4C34-92D9-27B23D73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29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B7F0B-6CF2-4591-C254-2B37CE98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093C46-ADB7-27CB-5802-C2511ACAA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F25D7A-02B2-B112-2416-E57DE78B5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AEC081-FAFF-FF99-8CD5-B09B6386A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017E28-04B6-76D8-90DB-5535F50C3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5E1690-D35F-1CD1-F6D6-04259D45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16F6-63B8-41D7-B6DC-BDA4AC9E813D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B38D9B-C21F-3B48-A3E5-CBA926604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CB9F6E-2A1C-D52A-0F79-A56AE397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328C-600F-4C34-92D9-27B23D73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48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50A51-2751-AC81-B2F9-78601F15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66BB5F-4567-54F1-DA6A-7BF99CA00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16F6-63B8-41D7-B6DC-BDA4AC9E813D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B36FC0-928F-029C-0329-6831D9BE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05B115-BB20-CE23-189F-1CD18893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328C-600F-4C34-92D9-27B23D73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2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56056E-BD9F-E982-B9FA-49FCE341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16F6-63B8-41D7-B6DC-BDA4AC9E813D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9E7359-2C37-DB4E-CA98-6CD31394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F2A6A7-4A2B-27CE-250C-AC59AEFD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328C-600F-4C34-92D9-27B23D73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5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C2F2F-F4CF-C842-0637-41C811ED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C4BA3-E763-A6BD-E6C7-807BA9DEC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F69720-B54C-8AC3-3F54-E12F5F410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2CEF5C-3425-627D-6C01-07ABF879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16F6-63B8-41D7-B6DC-BDA4AC9E813D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B5A419-425F-F0EC-84B1-6D94B4A5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2A27BA-8415-517E-A144-525388B8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328C-600F-4C34-92D9-27B23D73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51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2C74A-2000-A0BB-4860-7B2DE113D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265C8C-71E3-6F22-A14D-3EAAC8234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96D597-B1F6-ECC6-D117-93F400DD6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A96E18-D969-34EE-2AB1-52EEC858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16F6-63B8-41D7-B6DC-BDA4AC9E813D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74EBE2-0504-A3BD-9A15-BF79FB48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16644A-AA74-D384-189B-61A82179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328C-600F-4C34-92D9-27B23D73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45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0C43DF-9C60-4381-3084-83349FD8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210FAA-34D2-CF77-387C-7AF321B72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BDC687-DC1B-86E3-045D-E8485CDA4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616F6-63B8-41D7-B6DC-BDA4AC9E813D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AC3779-4C2A-46DA-B4DA-82AEF4DDF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130117-8026-96D0-5A99-B89F3EE4A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2328C-600F-4C34-92D9-27B23D73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38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6.jp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47.emf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6.jp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47.emf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9.emf"/><Relationship Id="rId7" Type="http://schemas.openxmlformats.org/officeDocument/2006/relationships/image" Target="../media/image57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1.emf"/><Relationship Id="rId4" Type="http://schemas.openxmlformats.org/officeDocument/2006/relationships/image" Target="../media/image50.emf"/><Relationship Id="rId9" Type="http://schemas.openxmlformats.org/officeDocument/2006/relationships/image" Target="../media/image59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emf"/><Relationship Id="rId7" Type="http://schemas.openxmlformats.org/officeDocument/2006/relationships/image" Target="../media/image19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5.emf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>
            <a:extLst>
              <a:ext uri="{FF2B5EF4-FFF2-40B4-BE49-F238E27FC236}">
                <a16:creationId xmlns:a16="http://schemas.microsoft.com/office/drawing/2014/main" id="{C4392326-34FE-F10B-C9A3-733AB2D77A10}"/>
              </a:ext>
            </a:extLst>
          </p:cNvPr>
          <p:cNvSpPr txBox="1"/>
          <p:nvPr/>
        </p:nvSpPr>
        <p:spPr>
          <a:xfrm>
            <a:off x="210758" y="49212"/>
            <a:ext cx="73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Frenet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A80BB3-63A2-4752-809E-8A727A0D2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212" y="534664"/>
            <a:ext cx="4052030" cy="29023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2CF995-D7F1-F056-1285-8967864BB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99" y="882519"/>
            <a:ext cx="7327501" cy="26523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AE7731-F086-2FA7-377C-992D0686C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18" t="8761"/>
          <a:stretch/>
        </p:blipFill>
        <p:spPr>
          <a:xfrm>
            <a:off x="301426" y="3906487"/>
            <a:ext cx="6434970" cy="2902301"/>
          </a:xfrm>
          <a:prstGeom prst="rect">
            <a:avLst/>
          </a:prstGeom>
        </p:spPr>
      </p:pic>
      <p:sp>
        <p:nvSpPr>
          <p:cNvPr id="8" name="文本框 16">
            <a:extLst>
              <a:ext uri="{FF2B5EF4-FFF2-40B4-BE49-F238E27FC236}">
                <a16:creationId xmlns:a16="http://schemas.microsoft.com/office/drawing/2014/main" id="{098F7990-613B-DFE3-4A5D-C50A0C8BDF2F}"/>
              </a:ext>
            </a:extLst>
          </p:cNvPr>
          <p:cNvSpPr txBox="1"/>
          <p:nvPr/>
        </p:nvSpPr>
        <p:spPr>
          <a:xfrm>
            <a:off x="301426" y="3673996"/>
            <a:ext cx="335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LiberationSans"/>
              </a:rPr>
              <a:t>Frenet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Cartesian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坐标系的转换</a:t>
            </a:r>
            <a:r>
              <a:rPr lang="zh-CN" altLang="en-US" dirty="0"/>
              <a:t> </a:t>
            </a:r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126F19BE-AF50-F571-CE25-E4A194467EBE}"/>
              </a:ext>
            </a:extLst>
          </p:cNvPr>
          <p:cNvSpPr txBox="1"/>
          <p:nvPr/>
        </p:nvSpPr>
        <p:spPr>
          <a:xfrm>
            <a:off x="210758" y="577836"/>
            <a:ext cx="352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Cartesian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LiberationSans"/>
              </a:rPr>
              <a:t>到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LiberationSans"/>
              </a:rPr>
              <a:t>Frenet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坐标系的转换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6418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57D943C1-7576-5DF5-DACD-4B5F0C37DF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61" r="2663"/>
          <a:stretch/>
        </p:blipFill>
        <p:spPr>
          <a:xfrm>
            <a:off x="6218398" y="1271862"/>
            <a:ext cx="5977288" cy="274500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6C35E6F-33BA-BAEF-129C-E9BB89373232}"/>
              </a:ext>
            </a:extLst>
          </p:cNvPr>
          <p:cNvSpPr txBox="1"/>
          <p:nvPr/>
        </p:nvSpPr>
        <p:spPr>
          <a:xfrm>
            <a:off x="0" y="285675"/>
            <a:ext cx="338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速度优化：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 Bounds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17CCC9-3783-F387-34F7-4DDDE7EA7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2" t="6166" r="5824" b="6855"/>
          <a:stretch/>
        </p:blipFill>
        <p:spPr>
          <a:xfrm>
            <a:off x="73788" y="1387365"/>
            <a:ext cx="6088107" cy="31749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309E2B-5B8F-0C18-7642-5252C395739B}"/>
              </a:ext>
            </a:extLst>
          </p:cNvPr>
          <p:cNvSpPr txBox="1"/>
          <p:nvPr/>
        </p:nvSpPr>
        <p:spPr>
          <a:xfrm>
            <a:off x="73788" y="5008970"/>
            <a:ext cx="6144610" cy="1296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如图，在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SL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空间下，⿊⾊虚线表⽰⾃⻋的⾏驶轨迹，红⾊需要代表障碍物的⾏驶轨迹，很显然在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S1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S2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位置中，是存在碰撞⻛险的，因此需要将该障碍物映射到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ST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空间下</a:t>
            </a:r>
            <a:r>
              <a:rPr lang="zh-CN" alt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2DDDB11-1C28-6695-DC92-3A5A91A60257}"/>
                  </a:ext>
                </a:extLst>
              </p:cNvPr>
              <p:cNvSpPr txBox="1"/>
              <p:nvPr/>
            </p:nvSpPr>
            <p:spPr>
              <a:xfrm>
                <a:off x="5973603" y="525198"/>
                <a:ext cx="5090159" cy="1296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800" b="0" i="0" dirty="0">
                    <a:solidFill>
                      <a:srgbClr val="000000"/>
                    </a:solidFill>
                    <a:effectLst/>
                  </a:rPr>
                  <a:t>设在 范围内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b="0" i="0" dirty="0">
                    <a:solidFill>
                      <a:srgbClr val="000000"/>
                    </a:solidFill>
                    <a:effectLst/>
                  </a:rPr>
                  <a:t>范围内，障碍物对应的时间为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b="0" i="0" dirty="0">
                    <a:solidFill>
                      <a:srgbClr val="000000"/>
                    </a:solidFill>
                    <a:effectLst/>
                  </a:rPr>
                  <a:t> ，那么在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b="0" i="0" dirty="0">
                    <a:solidFill>
                      <a:srgbClr val="000000"/>
                    </a:solidFill>
                    <a:effectLst/>
                  </a:rPr>
                  <a:t>时刻，做如下分析：</a:t>
                </a:r>
                <a:r>
                  <a:rPr lang="zh-CN" altLang="en-US" dirty="0"/>
                  <a:t> </a:t>
                </a:r>
                <a:br>
                  <a:rPr lang="zh-CN" altLang="en-US" dirty="0"/>
                </a:br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2DDDB11-1C28-6695-DC92-3A5A91A60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603" y="525198"/>
                <a:ext cx="5090159" cy="1296637"/>
              </a:xfrm>
              <a:prstGeom prst="rect">
                <a:avLst/>
              </a:prstGeom>
              <a:blipFill>
                <a:blip r:embed="rId4"/>
                <a:stretch>
                  <a:fillRect l="-1078" r="-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B96841E-C168-38B5-754A-3C9BFE4CE8AE}"/>
                  </a:ext>
                </a:extLst>
              </p:cNvPr>
              <p:cNvSpPr txBox="1"/>
              <p:nvPr/>
            </p:nvSpPr>
            <p:spPr>
              <a:xfrm>
                <a:off x="6897218" y="4620858"/>
                <a:ext cx="4619648" cy="17119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800" b="0" i="0" dirty="0">
                    <a:solidFill>
                      <a:srgbClr val="000000"/>
                    </a:solidFill>
                    <a:effectLst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b="0" i="0" dirty="0">
                    <a:solidFill>
                      <a:srgbClr val="000000"/>
                    </a:solidFill>
                    <a:effectLst/>
                  </a:rPr>
                  <a:t>时刻，通过上图可以分析出：如果在此时刻，⾃⻋到达了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b="0" i="0" dirty="0">
                    <a:solidFill>
                      <a:srgbClr val="000000"/>
                    </a:solidFill>
                    <a:effectLst/>
                  </a:rPr>
                  <a:t>位置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范围内</a:t>
                </a:r>
                <a:r>
                  <a:rPr lang="zh-CN" altLang="en-US" sz="1800" b="0" i="0" dirty="0">
                    <a:solidFill>
                      <a:srgbClr val="000000"/>
                    </a:solidFill>
                    <a:effectLst/>
                  </a:rPr>
                  <a:t>，存在碰撞⻛险</a:t>
                </a:r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LiberationSans"/>
                  </a:rPr>
                  <a:t>,</a:t>
                </a:r>
                <a:r>
                  <a:rPr lang="zh-CN" altLang="en-US" sz="1800" b="0" i="0" dirty="0">
                    <a:solidFill>
                      <a:srgbClr val="000000"/>
                    </a:solidFill>
                    <a:effectLst/>
                  </a:rPr>
                  <a:t>所以我们的⻋要避免在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b="0" i="0" dirty="0">
                    <a:solidFill>
                      <a:srgbClr val="000000"/>
                    </a:solidFill>
                    <a:effectLst/>
                  </a:rPr>
                  <a:t>时刻达到这段位置，投影到</a:t>
                </a:r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LiberationSans"/>
                  </a:rPr>
                  <a:t>ST</a:t>
                </a:r>
                <a:r>
                  <a:rPr lang="zh-CN" altLang="en-US" sz="1800" b="0" i="0" dirty="0">
                    <a:solidFill>
                      <a:srgbClr val="000000"/>
                    </a:solidFill>
                    <a:effectLst/>
                  </a:rPr>
                  <a:t>空间下便是</a:t>
                </a:r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</a:rPr>
                  <a:t>(</a:t>
                </a:r>
                <a:r>
                  <a:rPr lang="zh-CN" altLang="en-US" sz="1800" b="0" i="0" dirty="0">
                    <a:solidFill>
                      <a:srgbClr val="000000"/>
                    </a:solidFill>
                    <a:effectLst/>
                  </a:rPr>
                  <a:t>见下页</a:t>
                </a:r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</a:rPr>
                  <a:t>)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B96841E-C168-38B5-754A-3C9BFE4CE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18" y="4620858"/>
                <a:ext cx="4619648" cy="1711944"/>
              </a:xfrm>
              <a:prstGeom prst="rect">
                <a:avLst/>
              </a:prstGeom>
              <a:blipFill>
                <a:blip r:embed="rId5"/>
                <a:stretch>
                  <a:fillRect l="-1055" r="-1715" b="-4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07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5FCA03-16BE-008A-472C-2A25DF62D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3206"/>
            <a:ext cx="4157151" cy="35360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AF2A92D-F723-F06B-1521-8112E346A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758" y="1818596"/>
            <a:ext cx="4159097" cy="35360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86D823B-4E6A-13F9-8D18-D9C505DC812E}"/>
              </a:ext>
            </a:extLst>
          </p:cNvPr>
          <p:cNvSpPr txBox="1"/>
          <p:nvPr/>
        </p:nvSpPr>
        <p:spPr>
          <a:xfrm>
            <a:off x="0" y="285675"/>
            <a:ext cx="338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速度优化：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 Bounds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1213C59-575B-5C81-C3C3-02A7FDE49137}"/>
                  </a:ext>
                </a:extLst>
              </p:cNvPr>
              <p:cNvSpPr txBox="1"/>
              <p:nvPr/>
            </p:nvSpPr>
            <p:spPr>
              <a:xfrm>
                <a:off x="4454243" y="4889913"/>
                <a:ext cx="3385686" cy="1712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800" b="0" i="0" dirty="0">
                    <a:solidFill>
                      <a:srgbClr val="000000"/>
                    </a:solidFill>
                    <a:effectLst/>
                  </a:rPr>
                  <a:t>同样的我们对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800" b="0" i="0" dirty="0">
                    <a:solidFill>
                      <a:srgbClr val="000000"/>
                    </a:solidFill>
                    <a:effectLst/>
                  </a:rPr>
                  <a:t>时刻进⾏均匀采样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,</a:t>
                </a:r>
                <a:r>
                  <a:rPr lang="zh-CN" altLang="en-US" sz="1800" b="0" i="0" dirty="0">
                    <a:solidFill>
                      <a:srgbClr val="000000"/>
                    </a:solidFill>
                    <a:effectLst/>
                  </a:rPr>
                  <a:t>将其上⽅相连起来，下⽅相连起来，即可得到该障碍物在</a:t>
                </a:r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LiberationSans"/>
                  </a:rPr>
                  <a:t>ST</a:t>
                </a:r>
                <a:r>
                  <a:rPr lang="zh-CN" altLang="en-US" sz="1800" b="0" i="0" dirty="0">
                    <a:solidFill>
                      <a:srgbClr val="000000"/>
                    </a:solidFill>
                    <a:effectLst/>
                  </a:rPr>
                  <a:t>图下的投影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。</a:t>
                </a:r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1213C59-575B-5C81-C3C3-02A7FDE49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243" y="4889913"/>
                <a:ext cx="3385686" cy="1712135"/>
              </a:xfrm>
              <a:prstGeom prst="rect">
                <a:avLst/>
              </a:prstGeom>
              <a:blipFill>
                <a:blip r:embed="rId4"/>
                <a:stretch>
                  <a:fillRect l="-1622" r="-1441" b="-4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头: 右 8">
            <a:extLst>
              <a:ext uri="{FF2B5EF4-FFF2-40B4-BE49-F238E27FC236}">
                <a16:creationId xmlns:a16="http://schemas.microsoft.com/office/drawing/2014/main" id="{82E8E38E-2093-6BBC-EEB3-CE604551F297}"/>
              </a:ext>
            </a:extLst>
          </p:cNvPr>
          <p:cNvSpPr/>
          <p:nvPr/>
        </p:nvSpPr>
        <p:spPr>
          <a:xfrm>
            <a:off x="5031998" y="3204009"/>
            <a:ext cx="1439388" cy="4499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69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59FED0-D7A6-698A-E50C-ADE5DB8DE8EE}"/>
              </a:ext>
            </a:extLst>
          </p:cNvPr>
          <p:cNvSpPr txBox="1"/>
          <p:nvPr/>
        </p:nvSpPr>
        <p:spPr>
          <a:xfrm>
            <a:off x="0" y="285675"/>
            <a:ext cx="338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速度优化：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 Speed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15B26A-A5E3-D53C-7742-0F621A90BA70}"/>
              </a:ext>
            </a:extLst>
          </p:cNvPr>
          <p:cNvSpPr txBox="1"/>
          <p:nvPr/>
        </p:nvSpPr>
        <p:spPr>
          <a:xfrm>
            <a:off x="820553" y="1120704"/>
            <a:ext cx="10190748" cy="5036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DP SPEED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的搜索过程与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DP PATH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过程相似，也是将整个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ST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图离散化，然后进⾏搜索，具体做法如下：</a:t>
            </a:r>
            <a:br>
              <a:rPr lang="zh-CN" altLang="en-US" sz="1800" b="0" i="0" dirty="0">
                <a:solidFill>
                  <a:srgbClr val="000000"/>
                </a:solidFill>
                <a:effectLst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假设优化的整体时间为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T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秒，在横向上以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1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秒间隔进⾏离散，在纵向上，以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1m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间隔进⾏离散，即可得到离散化后的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ST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图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,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接下来就</a:t>
            </a:r>
            <a:br>
              <a:rPr lang="zh-CN" altLang="en-US" sz="1800" b="0" i="0" dirty="0">
                <a:solidFill>
                  <a:srgbClr val="000000"/>
                </a:solidFill>
                <a:effectLst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开始对图进⾏搜索得到最优的搜索路径出来。与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DP PATH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搜索⽅式不同，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DP SPEED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会存在⼀些约束，包括如下：</a:t>
            </a:r>
            <a:br>
              <a:rPr lang="zh-CN" altLang="en-US" sz="1800" b="0" i="0" dirty="0">
                <a:solidFill>
                  <a:srgbClr val="000000"/>
                </a:solidFill>
                <a:effectLst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1. 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考虑速度是⼤于零的，因此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ST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曲线不会向下移动</a:t>
            </a:r>
            <a:br>
              <a:rPr lang="zh-CN" altLang="en-US" sz="1800" b="0" i="0" dirty="0">
                <a:solidFill>
                  <a:srgbClr val="000000"/>
                </a:solidFill>
                <a:effectLst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2. 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⻋辆速度是存在⼀个范围限制的，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ST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曲线的最⼤斜率和最⼩斜率会被限定</a:t>
            </a:r>
            <a:br>
              <a:rPr lang="zh-CN" altLang="en-US" sz="1800" b="0" i="0" dirty="0">
                <a:solidFill>
                  <a:srgbClr val="000000"/>
                </a:solidFill>
                <a:effectLst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3. 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⻋辆的加速度也存在⼀个范围限制，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ST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曲线的⼆阶变化同样也会被限定</a:t>
            </a:r>
            <a:br>
              <a:rPr lang="zh-CN" altLang="en-US" sz="1800" b="0" i="0" dirty="0">
                <a:solidFill>
                  <a:srgbClr val="000000"/>
                </a:solidFill>
                <a:effectLst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4. 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搜索的起点为原点，横向终点为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T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，纵向上没有要求</a:t>
            </a:r>
            <a:br>
              <a:rPr lang="zh-CN" altLang="en-US" sz="1800" b="0" i="0" dirty="0">
                <a:solidFill>
                  <a:srgbClr val="000000"/>
                </a:solidFill>
                <a:effectLst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5. 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搜索时会存在⼀个参考速度，这个参考速度会根据当前的道路信息、当前曲率等综合计算出来的参考速度。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227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1FC7753-C9B1-8BB0-3AAC-AFB95CA4DE03}"/>
              </a:ext>
            </a:extLst>
          </p:cNvPr>
          <p:cNvSpPr txBox="1"/>
          <p:nvPr/>
        </p:nvSpPr>
        <p:spPr>
          <a:xfrm>
            <a:off x="0" y="285675"/>
            <a:ext cx="338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速度优化：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QP Speed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80FB26-C49D-89C0-5B38-A1D24AC62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430" y="819927"/>
            <a:ext cx="8431672" cy="589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9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6262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760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4373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6758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B2B8BD-BE85-6E6B-DCA8-F1A16414711E}"/>
              </a:ext>
            </a:extLst>
          </p:cNvPr>
          <p:cNvSpPr txBox="1"/>
          <p:nvPr/>
        </p:nvSpPr>
        <p:spPr>
          <a:xfrm>
            <a:off x="2030604" y="3075057"/>
            <a:ext cx="8130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车辆控制算法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270225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9C03180-D03A-B76F-E170-F4892AC1C7CE}"/>
              </a:ext>
            </a:extLst>
          </p:cNvPr>
          <p:cNvSpPr txBox="1"/>
          <p:nvPr/>
        </p:nvSpPr>
        <p:spPr>
          <a:xfrm>
            <a:off x="316837" y="331915"/>
            <a:ext cx="73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横向控制算法：动力学建模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E41D88-7588-4321-A96C-4AF1EBB88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03" y="859313"/>
            <a:ext cx="7811630" cy="5327472"/>
          </a:xfrm>
          <a:prstGeom prst="rect">
            <a:avLst/>
          </a:prstGeom>
        </p:spPr>
      </p:pic>
      <p:sp>
        <p:nvSpPr>
          <p:cNvPr id="4" name="文本框 7">
            <a:extLst>
              <a:ext uri="{FF2B5EF4-FFF2-40B4-BE49-F238E27FC236}">
                <a16:creationId xmlns:a16="http://schemas.microsoft.com/office/drawing/2014/main" id="{7CCF8C2F-1057-4654-8557-78B6C675B9BF}"/>
              </a:ext>
            </a:extLst>
          </p:cNvPr>
          <p:cNvSpPr txBox="1"/>
          <p:nvPr/>
        </p:nvSpPr>
        <p:spPr>
          <a:xfrm>
            <a:off x="197272" y="942389"/>
            <a:ext cx="1942604" cy="380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车辆动力学模型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F8987F3-97C9-47B8-8AB6-AD892148A62C}"/>
                  </a:ext>
                </a:extLst>
              </p:cNvPr>
              <p:cNvSpPr/>
              <p:nvPr/>
            </p:nvSpPr>
            <p:spPr>
              <a:xfrm>
                <a:off x="8978709" y="1532208"/>
                <a:ext cx="3016018" cy="424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̇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𝑥𝑓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𝑥𝑟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F8987F3-97C9-47B8-8AB6-AD892148A6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709" y="1532208"/>
                <a:ext cx="3016018" cy="4247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9FE660D-6CD6-4FB6-9C26-B5C8F258FC62}"/>
                  </a:ext>
                </a:extLst>
              </p:cNvPr>
              <p:cNvSpPr/>
              <p:nvPr/>
            </p:nvSpPr>
            <p:spPr>
              <a:xfrm>
                <a:off x="9012138" y="3185949"/>
                <a:ext cx="2566921" cy="424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𝑦𝑓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𝑦𝑟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9FE660D-6CD6-4FB6-9C26-B5C8F258F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138" y="3185949"/>
                <a:ext cx="2566921" cy="424732"/>
              </a:xfrm>
              <a:prstGeom prst="rect">
                <a:avLst/>
              </a:prstGeom>
              <a:blipFill>
                <a:blip r:embed="rId4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B3F0132-1F9F-4000-9DDC-9E3B60C329FC}"/>
                  </a:ext>
                </a:extLst>
              </p:cNvPr>
              <p:cNvSpPr/>
              <p:nvPr/>
            </p:nvSpPr>
            <p:spPr>
              <a:xfrm>
                <a:off x="9012138" y="4041859"/>
                <a:ext cx="2173223" cy="3779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B3F0132-1F9F-4000-9DDC-9E3B60C329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138" y="4041859"/>
                <a:ext cx="2173223" cy="377989"/>
              </a:xfrm>
              <a:prstGeom prst="rect">
                <a:avLst/>
              </a:prstGeom>
              <a:blipFill>
                <a:blip r:embed="rId5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F38489D-503D-4AD8-AA20-B2D6B73E6613}"/>
                  </a:ext>
                </a:extLst>
              </p:cNvPr>
              <p:cNvSpPr/>
              <p:nvPr/>
            </p:nvSpPr>
            <p:spPr>
              <a:xfrm>
                <a:off x="9007328" y="4511337"/>
                <a:ext cx="2182842" cy="3779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F38489D-503D-4AD8-AA20-B2D6B73E66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328" y="4511337"/>
                <a:ext cx="2182842" cy="377989"/>
              </a:xfrm>
              <a:prstGeom prst="rect">
                <a:avLst/>
              </a:prstGeom>
              <a:blipFill>
                <a:blip r:embed="rId6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12">
            <a:extLst>
              <a:ext uri="{FF2B5EF4-FFF2-40B4-BE49-F238E27FC236}">
                <a16:creationId xmlns:a16="http://schemas.microsoft.com/office/drawing/2014/main" id="{2710FCF1-EE55-4B12-A309-ED3601696D4B}"/>
              </a:ext>
            </a:extLst>
          </p:cNvPr>
          <p:cNvSpPr txBox="1"/>
          <p:nvPr/>
        </p:nvSpPr>
        <p:spPr>
          <a:xfrm>
            <a:off x="8110667" y="1138096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沿</a:t>
            </a:r>
            <a:r>
              <a:rPr lang="en-US" altLang="zh-CN" dirty="0"/>
              <a:t>x</a:t>
            </a:r>
            <a:r>
              <a:rPr lang="zh-CN" altLang="en-US" dirty="0"/>
              <a:t>方向上：</a:t>
            </a:r>
          </a:p>
        </p:txBody>
      </p:sp>
      <p:sp>
        <p:nvSpPr>
          <p:cNvPr id="10" name="文本框 13">
            <a:extLst>
              <a:ext uri="{FF2B5EF4-FFF2-40B4-BE49-F238E27FC236}">
                <a16:creationId xmlns:a16="http://schemas.microsoft.com/office/drawing/2014/main" id="{A7612440-213E-4989-A7BC-974CC1169EF2}"/>
              </a:ext>
            </a:extLst>
          </p:cNvPr>
          <p:cNvSpPr txBox="1"/>
          <p:nvPr/>
        </p:nvSpPr>
        <p:spPr>
          <a:xfrm>
            <a:off x="8110667" y="1964913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沿</a:t>
            </a:r>
            <a:r>
              <a:rPr lang="en-US" altLang="zh-CN" dirty="0"/>
              <a:t>y</a:t>
            </a:r>
            <a:r>
              <a:rPr lang="zh-CN" altLang="en-US" dirty="0"/>
              <a:t>方向上：</a:t>
            </a:r>
          </a:p>
        </p:txBody>
      </p:sp>
      <p:sp>
        <p:nvSpPr>
          <p:cNvPr id="11" name="文本框 14">
            <a:extLst>
              <a:ext uri="{FF2B5EF4-FFF2-40B4-BE49-F238E27FC236}">
                <a16:creationId xmlns:a16="http://schemas.microsoft.com/office/drawing/2014/main" id="{B88F039A-4CD3-4C1E-83B1-67F77CA6E8DF}"/>
              </a:ext>
            </a:extLst>
          </p:cNvPr>
          <p:cNvSpPr txBox="1"/>
          <p:nvPr/>
        </p:nvSpPr>
        <p:spPr>
          <a:xfrm>
            <a:off x="8097843" y="2787797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沿</a:t>
            </a:r>
            <a:r>
              <a:rPr lang="en-US" altLang="zh-CN" dirty="0"/>
              <a:t>z</a:t>
            </a:r>
            <a:r>
              <a:rPr lang="zh-CN" altLang="en-US" dirty="0"/>
              <a:t>方向上：</a:t>
            </a:r>
          </a:p>
        </p:txBody>
      </p:sp>
      <p:sp>
        <p:nvSpPr>
          <p:cNvPr id="12" name="文本框 15">
            <a:extLst>
              <a:ext uri="{FF2B5EF4-FFF2-40B4-BE49-F238E27FC236}">
                <a16:creationId xmlns:a16="http://schemas.microsoft.com/office/drawing/2014/main" id="{C4F6BE82-9D9D-4FBC-B842-B04651E66BF8}"/>
              </a:ext>
            </a:extLst>
          </p:cNvPr>
          <p:cNvSpPr txBox="1"/>
          <p:nvPr/>
        </p:nvSpPr>
        <p:spPr>
          <a:xfrm>
            <a:off x="8097843" y="37013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坐标系变换：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4AB9112-1ABA-4A35-BB77-D4A11D1F2E98}"/>
                  </a:ext>
                </a:extLst>
              </p:cNvPr>
              <p:cNvSpPr/>
              <p:nvPr/>
            </p:nvSpPr>
            <p:spPr>
              <a:xfrm>
                <a:off x="9038015" y="5327249"/>
                <a:ext cx="28552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6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</m:acc>
                                  </m:e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4AB9112-1ABA-4A35-BB77-D4A11D1F2E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015" y="5327249"/>
                <a:ext cx="285520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7">
            <a:extLst>
              <a:ext uri="{FF2B5EF4-FFF2-40B4-BE49-F238E27FC236}">
                <a16:creationId xmlns:a16="http://schemas.microsoft.com/office/drawing/2014/main" id="{D5D3AF86-6B51-478D-BFD4-6235CDD044BA}"/>
              </a:ext>
            </a:extLst>
          </p:cNvPr>
          <p:cNvSpPr txBox="1"/>
          <p:nvPr/>
        </p:nvSpPr>
        <p:spPr>
          <a:xfrm>
            <a:off x="8106615" y="49654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状态变量：</a:t>
            </a:r>
          </a:p>
        </p:txBody>
      </p:sp>
      <p:sp>
        <p:nvSpPr>
          <p:cNvPr id="15" name="文本框 18">
            <a:extLst>
              <a:ext uri="{FF2B5EF4-FFF2-40B4-BE49-F238E27FC236}">
                <a16:creationId xmlns:a16="http://schemas.microsoft.com/office/drawing/2014/main" id="{A280CE0A-61E0-49F0-AE32-54EBFAD26E87}"/>
              </a:ext>
            </a:extLst>
          </p:cNvPr>
          <p:cNvSpPr txBox="1"/>
          <p:nvPr/>
        </p:nvSpPr>
        <p:spPr>
          <a:xfrm>
            <a:off x="8146735" y="58852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控制变量：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83BFED3-B2C0-49D3-BEA3-C4B507012515}"/>
                  </a:ext>
                </a:extLst>
              </p:cNvPr>
              <p:cNvSpPr/>
              <p:nvPr/>
            </p:nvSpPr>
            <p:spPr>
              <a:xfrm>
                <a:off x="9124823" y="6134504"/>
                <a:ext cx="896207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83BFED3-B2C0-49D3-BEA3-C4B507012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823" y="6134504"/>
                <a:ext cx="896207" cy="391582"/>
              </a:xfrm>
              <a:prstGeom prst="rect">
                <a:avLst/>
              </a:prstGeom>
              <a:blipFill>
                <a:blip r:embed="rId8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74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39B7E9BE-4F3C-A1FE-7227-ACA5760AE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812"/>
          <a:stretch/>
        </p:blipFill>
        <p:spPr>
          <a:xfrm>
            <a:off x="7252749" y="3969266"/>
            <a:ext cx="4939251" cy="2841377"/>
          </a:xfrm>
          <a:prstGeom prst="rect">
            <a:avLst/>
          </a:prstGeom>
        </p:spPr>
      </p:pic>
      <p:sp>
        <p:nvSpPr>
          <p:cNvPr id="17" name="文本框 1">
            <a:extLst>
              <a:ext uri="{FF2B5EF4-FFF2-40B4-BE49-F238E27FC236}">
                <a16:creationId xmlns:a16="http://schemas.microsoft.com/office/drawing/2014/main" id="{26FC649B-F2B8-764C-0BB5-13AE5757554B}"/>
              </a:ext>
            </a:extLst>
          </p:cNvPr>
          <p:cNvSpPr txBox="1"/>
          <p:nvPr/>
        </p:nvSpPr>
        <p:spPr>
          <a:xfrm>
            <a:off x="30135" y="47358"/>
            <a:ext cx="73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参考线平滑算法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9">
            <a:extLst>
              <a:ext uri="{FF2B5EF4-FFF2-40B4-BE49-F238E27FC236}">
                <a16:creationId xmlns:a16="http://schemas.microsoft.com/office/drawing/2014/main" id="{FB222A1E-0814-198F-9E72-139C6EC62144}"/>
              </a:ext>
            </a:extLst>
          </p:cNvPr>
          <p:cNvSpPr txBox="1"/>
          <p:nvPr/>
        </p:nvSpPr>
        <p:spPr>
          <a:xfrm>
            <a:off x="0" y="737757"/>
            <a:ext cx="4309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采用五次多项式进行平滑</a:t>
            </a:r>
            <a:r>
              <a:rPr lang="en-US" altLang="zh-CN" dirty="0"/>
              <a:t>,</a:t>
            </a:r>
            <a:r>
              <a:rPr lang="zh-CN" altLang="en-US" dirty="0"/>
              <a:t>考虑优化</a:t>
            </a:r>
            <a:r>
              <a:rPr lang="en-US" altLang="zh-CN" dirty="0"/>
              <a:t>120m,</a:t>
            </a:r>
          </a:p>
          <a:p>
            <a:r>
              <a:rPr lang="zh-CN" altLang="en-US" dirty="0"/>
              <a:t>每段样条曲线优化</a:t>
            </a:r>
            <a:r>
              <a:rPr lang="en-US" altLang="zh-CN" dirty="0"/>
              <a:t>20m</a:t>
            </a:r>
            <a:r>
              <a:rPr lang="zh-CN" altLang="en-US" dirty="0"/>
              <a:t>，共</a:t>
            </a:r>
            <a:r>
              <a:rPr lang="en-US" altLang="zh-CN" dirty="0"/>
              <a:t>6</a:t>
            </a:r>
            <a:r>
              <a:rPr lang="zh-CN" altLang="en-US" dirty="0"/>
              <a:t>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0">
                <a:extLst>
                  <a:ext uri="{FF2B5EF4-FFF2-40B4-BE49-F238E27FC236}">
                    <a16:creationId xmlns:a16="http://schemas.microsoft.com/office/drawing/2014/main" id="{518D62C8-2013-768C-20B7-9FB8F4BD3C90}"/>
                  </a:ext>
                </a:extLst>
              </p:cNvPr>
              <p:cNvSpPr txBox="1"/>
              <p:nvPr/>
            </p:nvSpPr>
            <p:spPr>
              <a:xfrm>
                <a:off x="30135" y="1817239"/>
                <a:ext cx="5952592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,3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,4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,5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,3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,4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,5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=0,1,2,3,4,5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0">
                <a:extLst>
                  <a:ext uri="{FF2B5EF4-FFF2-40B4-BE49-F238E27FC236}">
                    <a16:creationId xmlns:a16="http://schemas.microsoft.com/office/drawing/2014/main" id="{518D62C8-2013-768C-20B7-9FB8F4BD3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5" y="1817239"/>
                <a:ext cx="5952592" cy="1025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1">
            <a:extLst>
              <a:ext uri="{FF2B5EF4-FFF2-40B4-BE49-F238E27FC236}">
                <a16:creationId xmlns:a16="http://schemas.microsoft.com/office/drawing/2014/main" id="{FF388FDB-23B3-FDE3-8B1A-5470904F4BDA}"/>
              </a:ext>
            </a:extLst>
          </p:cNvPr>
          <p:cNvSpPr txBox="1"/>
          <p:nvPr/>
        </p:nvSpPr>
        <p:spPr>
          <a:xfrm>
            <a:off x="5613055" y="7382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目标函数：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12">
                <a:extLst>
                  <a:ext uri="{FF2B5EF4-FFF2-40B4-BE49-F238E27FC236}">
                    <a16:creationId xmlns:a16="http://schemas.microsoft.com/office/drawing/2014/main" id="{675C86F4-6602-BBCC-A815-F065C146C452}"/>
                  </a:ext>
                </a:extLst>
              </p:cNvPr>
              <p:cNvSpPr txBox="1"/>
              <p:nvPr/>
            </p:nvSpPr>
            <p:spPr>
              <a:xfrm>
                <a:off x="6608391" y="1196029"/>
                <a:ext cx="4338687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′′′</m:t>
                                      </m:r>
                                    </m:sup>
                                  </m:sSubSup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′′′</m:t>
                                      </m:r>
                                    </m:sup>
                                  </m:sSubSup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12">
                <a:extLst>
                  <a:ext uri="{FF2B5EF4-FFF2-40B4-BE49-F238E27FC236}">
                    <a16:creationId xmlns:a16="http://schemas.microsoft.com/office/drawing/2014/main" id="{675C86F4-6602-BBCC-A815-F065C146C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391" y="1196029"/>
                <a:ext cx="4338687" cy="8487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2">
            <a:extLst>
              <a:ext uri="{FF2B5EF4-FFF2-40B4-BE49-F238E27FC236}">
                <a16:creationId xmlns:a16="http://schemas.microsoft.com/office/drawing/2014/main" id="{8EA6D337-2FB1-29B4-E6C7-9BE5552955F0}"/>
              </a:ext>
            </a:extLst>
          </p:cNvPr>
          <p:cNvSpPr txBox="1"/>
          <p:nvPr/>
        </p:nvSpPr>
        <p:spPr>
          <a:xfrm>
            <a:off x="0" y="33085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对位置的约束：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660C7B5-2DB2-E0C2-C390-8D3A60226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90" y="3969266"/>
            <a:ext cx="7253517" cy="214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95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72B554-B680-1529-9174-7FA954E0BC1C}"/>
              </a:ext>
            </a:extLst>
          </p:cNvPr>
          <p:cNvSpPr txBox="1"/>
          <p:nvPr/>
        </p:nvSpPr>
        <p:spPr>
          <a:xfrm>
            <a:off x="169182" y="390666"/>
            <a:ext cx="73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横向控制算法：动力学建模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D7498D-65FC-4318-9B99-3737434A6F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887" y="4114340"/>
            <a:ext cx="2667009" cy="231128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1183879-01F0-4F82-80B4-66043E2CD28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889" y="4146456"/>
            <a:ext cx="2940188" cy="2320878"/>
          </a:xfrm>
          <a:prstGeom prst="rect">
            <a:avLst/>
          </a:prstGeom>
        </p:spPr>
      </p:pic>
      <p:sp>
        <p:nvSpPr>
          <p:cNvPr id="5" name="文本框 45">
            <a:extLst>
              <a:ext uri="{FF2B5EF4-FFF2-40B4-BE49-F238E27FC236}">
                <a16:creationId xmlns:a16="http://schemas.microsoft.com/office/drawing/2014/main" id="{5602FB92-58C1-48DF-BCB8-F7F43D4C91E7}"/>
              </a:ext>
            </a:extLst>
          </p:cNvPr>
          <p:cNvSpPr txBox="1"/>
          <p:nvPr/>
        </p:nvSpPr>
        <p:spPr>
          <a:xfrm>
            <a:off x="157772" y="955248"/>
            <a:ext cx="231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车辆动力学模型简化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8378D12-B497-422B-B3BB-9E0C11D77993}"/>
              </a:ext>
            </a:extLst>
          </p:cNvPr>
          <p:cNvSpPr/>
          <p:nvPr/>
        </p:nvSpPr>
        <p:spPr>
          <a:xfrm>
            <a:off x="1571160" y="1524341"/>
            <a:ext cx="1020407" cy="96012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0057EB1-DEEB-41FD-8172-209EE671224C}"/>
                  </a:ext>
                </a:extLst>
              </p:cNvPr>
              <p:cNvSpPr/>
              <p:nvPr/>
            </p:nvSpPr>
            <p:spPr>
              <a:xfrm>
                <a:off x="1571160" y="1625720"/>
                <a:ext cx="579005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0057EB1-DEEB-41FD-8172-209EE6712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160" y="1625720"/>
                <a:ext cx="579005" cy="391582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9A3A012-206E-4545-B581-CA6881246D70}"/>
                  </a:ext>
                </a:extLst>
              </p:cNvPr>
              <p:cNvSpPr/>
              <p:nvPr/>
            </p:nvSpPr>
            <p:spPr>
              <a:xfrm>
                <a:off x="2048746" y="1632247"/>
                <a:ext cx="548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9A3A012-206E-4545-B581-CA6881246D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746" y="1632247"/>
                <a:ext cx="548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07C96C7-D7E7-4FF5-BD11-6748DAECB791}"/>
                  </a:ext>
                </a:extLst>
              </p:cNvPr>
              <p:cNvSpPr/>
              <p:nvPr/>
            </p:nvSpPr>
            <p:spPr>
              <a:xfrm>
                <a:off x="1571160" y="1994888"/>
                <a:ext cx="587020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07C96C7-D7E7-4FF5-BD11-6748DAECB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160" y="1994888"/>
                <a:ext cx="587020" cy="391582"/>
              </a:xfrm>
              <a:prstGeom prst="rect">
                <a:avLst/>
              </a:prstGeom>
              <a:blipFill>
                <a:blip r:embed="rId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9DCB38A-B4CC-4ACD-BEFD-2D2F30BF2574}"/>
                  </a:ext>
                </a:extLst>
              </p:cNvPr>
              <p:cNvSpPr/>
              <p:nvPr/>
            </p:nvSpPr>
            <p:spPr>
              <a:xfrm>
                <a:off x="2044738" y="1995209"/>
                <a:ext cx="556819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9DCB38A-B4CC-4ACD-BEFD-2D2F30BF25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738" y="1995209"/>
                <a:ext cx="556819" cy="391261"/>
              </a:xfrm>
              <a:prstGeom prst="rect">
                <a:avLst/>
              </a:prstGeom>
              <a:blipFill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右 10">
            <a:extLst>
              <a:ext uri="{FF2B5EF4-FFF2-40B4-BE49-F238E27FC236}">
                <a16:creationId xmlns:a16="http://schemas.microsoft.com/office/drawing/2014/main" id="{727D2603-3EC7-4B00-9979-77BF3FB8458A}"/>
              </a:ext>
            </a:extLst>
          </p:cNvPr>
          <p:cNvSpPr/>
          <p:nvPr/>
        </p:nvSpPr>
        <p:spPr>
          <a:xfrm>
            <a:off x="2601557" y="1911509"/>
            <a:ext cx="917687" cy="278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359A41D-E230-462B-B049-3E28A14FA28F}"/>
              </a:ext>
            </a:extLst>
          </p:cNvPr>
          <p:cNvSpPr/>
          <p:nvPr/>
        </p:nvSpPr>
        <p:spPr>
          <a:xfrm>
            <a:off x="3529234" y="1542702"/>
            <a:ext cx="1315778" cy="96012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565B3F1-59FA-4B01-8B49-E479BB93599D}"/>
                  </a:ext>
                </a:extLst>
              </p:cNvPr>
              <p:cNvSpPr/>
              <p:nvPr/>
            </p:nvSpPr>
            <p:spPr>
              <a:xfrm>
                <a:off x="3975995" y="1632247"/>
                <a:ext cx="538929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565B3F1-59FA-4B01-8B49-E479BB935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995" y="1632247"/>
                <a:ext cx="538929" cy="391582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8A28769-E374-47B9-A7C2-C99C315A44E8}"/>
                  </a:ext>
                </a:extLst>
              </p:cNvPr>
              <p:cNvSpPr/>
              <p:nvPr/>
            </p:nvSpPr>
            <p:spPr>
              <a:xfrm>
                <a:off x="3539224" y="1640108"/>
                <a:ext cx="5343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8A28769-E374-47B9-A7C2-C99C315A4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224" y="1640108"/>
                <a:ext cx="5343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DC3A1A7-56B9-4235-83BF-D6AB3D868339}"/>
                  </a:ext>
                </a:extLst>
              </p:cNvPr>
              <p:cNvSpPr/>
              <p:nvPr/>
            </p:nvSpPr>
            <p:spPr>
              <a:xfrm>
                <a:off x="3571621" y="2018538"/>
                <a:ext cx="528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DC3A1A7-56B9-4235-83BF-D6AB3D868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621" y="2018538"/>
                <a:ext cx="5285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D157674-05D1-49C0-8BE7-FA18F1F56F3C}"/>
                  </a:ext>
                </a:extLst>
              </p:cNvPr>
              <p:cNvSpPr/>
              <p:nvPr/>
            </p:nvSpPr>
            <p:spPr>
              <a:xfrm>
                <a:off x="4363762" y="1636753"/>
                <a:ext cx="5343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D157674-05D1-49C0-8BE7-FA18F1F56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762" y="1636753"/>
                <a:ext cx="53437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CB5C9A0-B19F-40DA-8DEA-76EFB18BE6E5}"/>
                  </a:ext>
                </a:extLst>
              </p:cNvPr>
              <p:cNvSpPr/>
              <p:nvPr/>
            </p:nvSpPr>
            <p:spPr>
              <a:xfrm>
                <a:off x="4047680" y="2001579"/>
                <a:ext cx="466602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CB5C9A0-B19F-40DA-8DEA-76EFB18BE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680" y="2001579"/>
                <a:ext cx="466602" cy="391582"/>
              </a:xfrm>
              <a:prstGeom prst="rect">
                <a:avLst/>
              </a:prstGeom>
              <a:blipFill>
                <a:blip r:embed="rId1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B25E204-117A-4CDA-B08A-4BD0AA22D8F5}"/>
                  </a:ext>
                </a:extLst>
              </p:cNvPr>
              <p:cNvSpPr/>
              <p:nvPr/>
            </p:nvSpPr>
            <p:spPr>
              <a:xfrm>
                <a:off x="4417270" y="2030059"/>
                <a:ext cx="470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B25E204-117A-4CDA-B08A-4BD0AA22D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70" y="2030059"/>
                <a:ext cx="47012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FEFDE7D-7428-41C5-ACE8-9E3E99E4A0DD}"/>
              </a:ext>
            </a:extLst>
          </p:cNvPr>
          <p:cNvSpPr/>
          <p:nvPr/>
        </p:nvSpPr>
        <p:spPr>
          <a:xfrm>
            <a:off x="4187123" y="3273947"/>
            <a:ext cx="1691965" cy="96012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轮胎纵向力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轮胎侧向力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A73C187-CF63-4DE8-BED9-904BD0D59383}"/>
              </a:ext>
            </a:extLst>
          </p:cNvPr>
          <p:cNvSpPr/>
          <p:nvPr/>
        </p:nvSpPr>
        <p:spPr>
          <a:xfrm>
            <a:off x="2691568" y="3203958"/>
            <a:ext cx="1020407" cy="96012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魔术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公式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CB660A1-B40C-4F22-8D48-A377ECACF5F5}"/>
              </a:ext>
            </a:extLst>
          </p:cNvPr>
          <p:cNvSpPr/>
          <p:nvPr/>
        </p:nvSpPr>
        <p:spPr>
          <a:xfrm>
            <a:off x="157772" y="3118744"/>
            <a:ext cx="2058648" cy="125439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滑移率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侧偏角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路面摩擦系数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轮胎垂直载荷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2" name="箭头: 手杖形 21">
            <a:extLst>
              <a:ext uri="{FF2B5EF4-FFF2-40B4-BE49-F238E27FC236}">
                <a16:creationId xmlns:a16="http://schemas.microsoft.com/office/drawing/2014/main" id="{0C0DC439-43CC-4F3F-B12D-EEF7F1FACD49}"/>
              </a:ext>
            </a:extLst>
          </p:cNvPr>
          <p:cNvSpPr/>
          <p:nvPr/>
        </p:nvSpPr>
        <p:spPr>
          <a:xfrm rot="5400000">
            <a:off x="4771313" y="2032463"/>
            <a:ext cx="2056194" cy="1767740"/>
          </a:xfrm>
          <a:prstGeom prst="uturnArrow">
            <a:avLst>
              <a:gd name="adj1" fmla="val 9036"/>
              <a:gd name="adj2" fmla="val 12895"/>
              <a:gd name="adj3" fmla="val 15316"/>
              <a:gd name="adj4" fmla="val 43750"/>
              <a:gd name="adj5" fmla="val 421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箭头: 左 22">
            <a:extLst>
              <a:ext uri="{FF2B5EF4-FFF2-40B4-BE49-F238E27FC236}">
                <a16:creationId xmlns:a16="http://schemas.microsoft.com/office/drawing/2014/main" id="{5C3F9624-3CE9-4BA0-8CD3-55E62C8424CB}"/>
              </a:ext>
            </a:extLst>
          </p:cNvPr>
          <p:cNvSpPr/>
          <p:nvPr/>
        </p:nvSpPr>
        <p:spPr>
          <a:xfrm>
            <a:off x="3711975" y="3611316"/>
            <a:ext cx="475148" cy="2692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4" name="箭头: 左 23">
            <a:extLst>
              <a:ext uri="{FF2B5EF4-FFF2-40B4-BE49-F238E27FC236}">
                <a16:creationId xmlns:a16="http://schemas.microsoft.com/office/drawing/2014/main" id="{5FABC2DB-A13C-4454-AD2B-0D7A99341F1D}"/>
              </a:ext>
            </a:extLst>
          </p:cNvPr>
          <p:cNvSpPr/>
          <p:nvPr/>
        </p:nvSpPr>
        <p:spPr>
          <a:xfrm>
            <a:off x="2216420" y="3601704"/>
            <a:ext cx="475148" cy="2692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77D5EBC-1E10-45A7-87CD-EE9D022A8A4E}"/>
                  </a:ext>
                </a:extLst>
              </p:cNvPr>
              <p:cNvSpPr/>
              <p:nvPr/>
            </p:nvSpPr>
            <p:spPr>
              <a:xfrm>
                <a:off x="85103" y="5084330"/>
                <a:ext cx="2203986" cy="647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77D5EBC-1E10-45A7-87CD-EE9D022A8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3" y="5084330"/>
                <a:ext cx="2203986" cy="6472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2046405-EF6F-45A0-9324-4CA43707EC07}"/>
              </a:ext>
            </a:extLst>
          </p:cNvPr>
          <p:cNvSpPr/>
          <p:nvPr/>
        </p:nvSpPr>
        <p:spPr>
          <a:xfrm>
            <a:off x="184895" y="5026029"/>
            <a:ext cx="2203986" cy="75916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B4FD574-FE3D-4F13-860C-EAE62AF38530}"/>
              </a:ext>
            </a:extLst>
          </p:cNvPr>
          <p:cNvSpPr/>
          <p:nvPr/>
        </p:nvSpPr>
        <p:spPr>
          <a:xfrm>
            <a:off x="2744460" y="4925553"/>
            <a:ext cx="1020407" cy="96012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小角度假设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73BFDAF-85FA-4EC1-AB75-0C41272011BA}"/>
              </a:ext>
            </a:extLst>
          </p:cNvPr>
          <p:cNvSpPr/>
          <p:nvPr/>
        </p:nvSpPr>
        <p:spPr>
          <a:xfrm>
            <a:off x="4302631" y="4925553"/>
            <a:ext cx="1582902" cy="96012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简化动力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学模型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37F22B45-B90A-4B57-9569-B034E8ACF1CC}"/>
              </a:ext>
            </a:extLst>
          </p:cNvPr>
          <p:cNvSpPr/>
          <p:nvPr/>
        </p:nvSpPr>
        <p:spPr>
          <a:xfrm>
            <a:off x="2388880" y="5306895"/>
            <a:ext cx="355579" cy="26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ADDE184A-538E-45DE-8D24-38CDFF3480E4}"/>
              </a:ext>
            </a:extLst>
          </p:cNvPr>
          <p:cNvSpPr/>
          <p:nvPr/>
        </p:nvSpPr>
        <p:spPr>
          <a:xfrm>
            <a:off x="3771312" y="5306895"/>
            <a:ext cx="524874" cy="26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20E22A77-A0E0-43B1-8CEA-E0122BCF08C5}"/>
              </a:ext>
            </a:extLst>
          </p:cNvPr>
          <p:cNvSpPr/>
          <p:nvPr/>
        </p:nvSpPr>
        <p:spPr>
          <a:xfrm>
            <a:off x="1044960" y="4373135"/>
            <a:ext cx="239923" cy="6306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6E78E0D0-2B0E-4274-81DE-14D5B22DA8B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49791" y="1632247"/>
            <a:ext cx="3027508" cy="17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61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3D7687-B5CE-88A2-8D97-4B3E116E02AC}"/>
              </a:ext>
            </a:extLst>
          </p:cNvPr>
          <p:cNvSpPr txBox="1"/>
          <p:nvPr/>
        </p:nvSpPr>
        <p:spPr>
          <a:xfrm>
            <a:off x="169182" y="390666"/>
            <a:ext cx="73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横向控制算法：动力学建模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D7498D-65FC-4318-9B99-3737434A6F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887" y="4114340"/>
            <a:ext cx="2667009" cy="231128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1183879-01F0-4F82-80B4-66043E2CD28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889" y="4146456"/>
            <a:ext cx="2940188" cy="2320878"/>
          </a:xfrm>
          <a:prstGeom prst="rect">
            <a:avLst/>
          </a:prstGeom>
        </p:spPr>
      </p:pic>
      <p:sp>
        <p:nvSpPr>
          <p:cNvPr id="5" name="文本框 45">
            <a:extLst>
              <a:ext uri="{FF2B5EF4-FFF2-40B4-BE49-F238E27FC236}">
                <a16:creationId xmlns:a16="http://schemas.microsoft.com/office/drawing/2014/main" id="{5602FB92-58C1-48DF-BCB8-F7F43D4C91E7}"/>
              </a:ext>
            </a:extLst>
          </p:cNvPr>
          <p:cNvSpPr txBox="1"/>
          <p:nvPr/>
        </p:nvSpPr>
        <p:spPr>
          <a:xfrm>
            <a:off x="157772" y="955248"/>
            <a:ext cx="231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车辆动力学模型简化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8378D12-B497-422B-B3BB-9E0C11D77993}"/>
              </a:ext>
            </a:extLst>
          </p:cNvPr>
          <p:cNvSpPr/>
          <p:nvPr/>
        </p:nvSpPr>
        <p:spPr>
          <a:xfrm>
            <a:off x="1571160" y="1524341"/>
            <a:ext cx="1020407" cy="96012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0057EB1-DEEB-41FD-8172-209EE671224C}"/>
                  </a:ext>
                </a:extLst>
              </p:cNvPr>
              <p:cNvSpPr/>
              <p:nvPr/>
            </p:nvSpPr>
            <p:spPr>
              <a:xfrm>
                <a:off x="1571160" y="1625720"/>
                <a:ext cx="579005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0057EB1-DEEB-41FD-8172-209EE6712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160" y="1625720"/>
                <a:ext cx="579005" cy="391582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9A3A012-206E-4545-B581-CA6881246D70}"/>
                  </a:ext>
                </a:extLst>
              </p:cNvPr>
              <p:cNvSpPr/>
              <p:nvPr/>
            </p:nvSpPr>
            <p:spPr>
              <a:xfrm>
                <a:off x="2048746" y="1632247"/>
                <a:ext cx="548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9A3A012-206E-4545-B581-CA6881246D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746" y="1632247"/>
                <a:ext cx="548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07C96C7-D7E7-4FF5-BD11-6748DAECB791}"/>
                  </a:ext>
                </a:extLst>
              </p:cNvPr>
              <p:cNvSpPr/>
              <p:nvPr/>
            </p:nvSpPr>
            <p:spPr>
              <a:xfrm>
                <a:off x="1571160" y="1994888"/>
                <a:ext cx="587020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07C96C7-D7E7-4FF5-BD11-6748DAECB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160" y="1994888"/>
                <a:ext cx="587020" cy="391582"/>
              </a:xfrm>
              <a:prstGeom prst="rect">
                <a:avLst/>
              </a:prstGeom>
              <a:blipFill>
                <a:blip r:embed="rId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9DCB38A-B4CC-4ACD-BEFD-2D2F30BF2574}"/>
                  </a:ext>
                </a:extLst>
              </p:cNvPr>
              <p:cNvSpPr/>
              <p:nvPr/>
            </p:nvSpPr>
            <p:spPr>
              <a:xfrm>
                <a:off x="2044738" y="1995209"/>
                <a:ext cx="556819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9DCB38A-B4CC-4ACD-BEFD-2D2F30BF25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738" y="1995209"/>
                <a:ext cx="556819" cy="391261"/>
              </a:xfrm>
              <a:prstGeom prst="rect">
                <a:avLst/>
              </a:prstGeom>
              <a:blipFill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右 10">
            <a:extLst>
              <a:ext uri="{FF2B5EF4-FFF2-40B4-BE49-F238E27FC236}">
                <a16:creationId xmlns:a16="http://schemas.microsoft.com/office/drawing/2014/main" id="{727D2603-3EC7-4B00-9979-77BF3FB8458A}"/>
              </a:ext>
            </a:extLst>
          </p:cNvPr>
          <p:cNvSpPr/>
          <p:nvPr/>
        </p:nvSpPr>
        <p:spPr>
          <a:xfrm>
            <a:off x="2601557" y="1911509"/>
            <a:ext cx="917687" cy="278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359A41D-E230-462B-B049-3E28A14FA28F}"/>
              </a:ext>
            </a:extLst>
          </p:cNvPr>
          <p:cNvSpPr/>
          <p:nvPr/>
        </p:nvSpPr>
        <p:spPr>
          <a:xfrm>
            <a:off x="3529234" y="1542702"/>
            <a:ext cx="1315778" cy="96012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565B3F1-59FA-4B01-8B49-E479BB93599D}"/>
                  </a:ext>
                </a:extLst>
              </p:cNvPr>
              <p:cNvSpPr/>
              <p:nvPr/>
            </p:nvSpPr>
            <p:spPr>
              <a:xfrm>
                <a:off x="3975995" y="1632247"/>
                <a:ext cx="538929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565B3F1-59FA-4B01-8B49-E479BB935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995" y="1632247"/>
                <a:ext cx="538929" cy="391582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8A28769-E374-47B9-A7C2-C99C315A44E8}"/>
                  </a:ext>
                </a:extLst>
              </p:cNvPr>
              <p:cNvSpPr/>
              <p:nvPr/>
            </p:nvSpPr>
            <p:spPr>
              <a:xfrm>
                <a:off x="3539224" y="1640108"/>
                <a:ext cx="5343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8A28769-E374-47B9-A7C2-C99C315A4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224" y="1640108"/>
                <a:ext cx="5343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DC3A1A7-56B9-4235-83BF-D6AB3D868339}"/>
                  </a:ext>
                </a:extLst>
              </p:cNvPr>
              <p:cNvSpPr/>
              <p:nvPr/>
            </p:nvSpPr>
            <p:spPr>
              <a:xfrm>
                <a:off x="3571621" y="2018538"/>
                <a:ext cx="528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DC3A1A7-56B9-4235-83BF-D6AB3D868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621" y="2018538"/>
                <a:ext cx="5285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D157674-05D1-49C0-8BE7-FA18F1F56F3C}"/>
                  </a:ext>
                </a:extLst>
              </p:cNvPr>
              <p:cNvSpPr/>
              <p:nvPr/>
            </p:nvSpPr>
            <p:spPr>
              <a:xfrm>
                <a:off x="4363762" y="1636753"/>
                <a:ext cx="5343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D157674-05D1-49C0-8BE7-FA18F1F56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762" y="1636753"/>
                <a:ext cx="53437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CB5C9A0-B19F-40DA-8DEA-76EFB18BE6E5}"/>
                  </a:ext>
                </a:extLst>
              </p:cNvPr>
              <p:cNvSpPr/>
              <p:nvPr/>
            </p:nvSpPr>
            <p:spPr>
              <a:xfrm>
                <a:off x="4047680" y="2001579"/>
                <a:ext cx="466602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CB5C9A0-B19F-40DA-8DEA-76EFB18BE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680" y="2001579"/>
                <a:ext cx="466602" cy="391582"/>
              </a:xfrm>
              <a:prstGeom prst="rect">
                <a:avLst/>
              </a:prstGeom>
              <a:blipFill>
                <a:blip r:embed="rId1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B25E204-117A-4CDA-B08A-4BD0AA22D8F5}"/>
                  </a:ext>
                </a:extLst>
              </p:cNvPr>
              <p:cNvSpPr/>
              <p:nvPr/>
            </p:nvSpPr>
            <p:spPr>
              <a:xfrm>
                <a:off x="4417270" y="2030059"/>
                <a:ext cx="470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B25E204-117A-4CDA-B08A-4BD0AA22D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70" y="2030059"/>
                <a:ext cx="47012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FEFDE7D-7428-41C5-ACE8-9E3E99E4A0DD}"/>
              </a:ext>
            </a:extLst>
          </p:cNvPr>
          <p:cNvSpPr/>
          <p:nvPr/>
        </p:nvSpPr>
        <p:spPr>
          <a:xfrm>
            <a:off x="4187123" y="3273947"/>
            <a:ext cx="1691965" cy="96012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轮胎纵向力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轮胎侧向力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A73C187-CF63-4DE8-BED9-904BD0D59383}"/>
              </a:ext>
            </a:extLst>
          </p:cNvPr>
          <p:cNvSpPr/>
          <p:nvPr/>
        </p:nvSpPr>
        <p:spPr>
          <a:xfrm>
            <a:off x="2691568" y="3203958"/>
            <a:ext cx="1020407" cy="96012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魔术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公式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CB660A1-B40C-4F22-8D48-A377ECACF5F5}"/>
              </a:ext>
            </a:extLst>
          </p:cNvPr>
          <p:cNvSpPr/>
          <p:nvPr/>
        </p:nvSpPr>
        <p:spPr>
          <a:xfrm>
            <a:off x="157772" y="3118744"/>
            <a:ext cx="2058648" cy="125439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滑移率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侧偏角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路面摩擦系数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轮胎垂直载荷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2" name="箭头: 手杖形 21">
            <a:extLst>
              <a:ext uri="{FF2B5EF4-FFF2-40B4-BE49-F238E27FC236}">
                <a16:creationId xmlns:a16="http://schemas.microsoft.com/office/drawing/2014/main" id="{0C0DC439-43CC-4F3F-B12D-EEF7F1FACD49}"/>
              </a:ext>
            </a:extLst>
          </p:cNvPr>
          <p:cNvSpPr/>
          <p:nvPr/>
        </p:nvSpPr>
        <p:spPr>
          <a:xfrm rot="5400000">
            <a:off x="4771313" y="2032463"/>
            <a:ext cx="2056194" cy="1767740"/>
          </a:xfrm>
          <a:prstGeom prst="uturnArrow">
            <a:avLst>
              <a:gd name="adj1" fmla="val 9036"/>
              <a:gd name="adj2" fmla="val 12895"/>
              <a:gd name="adj3" fmla="val 15316"/>
              <a:gd name="adj4" fmla="val 43750"/>
              <a:gd name="adj5" fmla="val 421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箭头: 左 22">
            <a:extLst>
              <a:ext uri="{FF2B5EF4-FFF2-40B4-BE49-F238E27FC236}">
                <a16:creationId xmlns:a16="http://schemas.microsoft.com/office/drawing/2014/main" id="{5C3F9624-3CE9-4BA0-8CD3-55E62C8424CB}"/>
              </a:ext>
            </a:extLst>
          </p:cNvPr>
          <p:cNvSpPr/>
          <p:nvPr/>
        </p:nvSpPr>
        <p:spPr>
          <a:xfrm>
            <a:off x="3711975" y="3611316"/>
            <a:ext cx="475148" cy="2692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4" name="箭头: 左 23">
            <a:extLst>
              <a:ext uri="{FF2B5EF4-FFF2-40B4-BE49-F238E27FC236}">
                <a16:creationId xmlns:a16="http://schemas.microsoft.com/office/drawing/2014/main" id="{5FABC2DB-A13C-4454-AD2B-0D7A99341F1D}"/>
              </a:ext>
            </a:extLst>
          </p:cNvPr>
          <p:cNvSpPr/>
          <p:nvPr/>
        </p:nvSpPr>
        <p:spPr>
          <a:xfrm>
            <a:off x="2216420" y="3601704"/>
            <a:ext cx="475148" cy="2692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77D5EBC-1E10-45A7-87CD-EE9D022A8A4E}"/>
                  </a:ext>
                </a:extLst>
              </p:cNvPr>
              <p:cNvSpPr/>
              <p:nvPr/>
            </p:nvSpPr>
            <p:spPr>
              <a:xfrm>
                <a:off x="85103" y="5084330"/>
                <a:ext cx="2203986" cy="647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77D5EBC-1E10-45A7-87CD-EE9D022A8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3" y="5084330"/>
                <a:ext cx="2203986" cy="6472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2046405-EF6F-45A0-9324-4CA43707EC07}"/>
              </a:ext>
            </a:extLst>
          </p:cNvPr>
          <p:cNvSpPr/>
          <p:nvPr/>
        </p:nvSpPr>
        <p:spPr>
          <a:xfrm>
            <a:off x="184895" y="5026029"/>
            <a:ext cx="2203986" cy="75916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B4FD574-FE3D-4F13-860C-EAE62AF38530}"/>
              </a:ext>
            </a:extLst>
          </p:cNvPr>
          <p:cNvSpPr/>
          <p:nvPr/>
        </p:nvSpPr>
        <p:spPr>
          <a:xfrm>
            <a:off x="2744460" y="4925553"/>
            <a:ext cx="1020407" cy="96012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小角度假设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73BFDAF-85FA-4EC1-AB75-0C41272011BA}"/>
              </a:ext>
            </a:extLst>
          </p:cNvPr>
          <p:cNvSpPr/>
          <p:nvPr/>
        </p:nvSpPr>
        <p:spPr>
          <a:xfrm>
            <a:off x="4302631" y="4925553"/>
            <a:ext cx="1582902" cy="96012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简化动力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学模型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37F22B45-B90A-4B57-9569-B034E8ACF1CC}"/>
              </a:ext>
            </a:extLst>
          </p:cNvPr>
          <p:cNvSpPr/>
          <p:nvPr/>
        </p:nvSpPr>
        <p:spPr>
          <a:xfrm>
            <a:off x="2388880" y="5306895"/>
            <a:ext cx="355579" cy="26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ADDE184A-538E-45DE-8D24-38CDFF3480E4}"/>
              </a:ext>
            </a:extLst>
          </p:cNvPr>
          <p:cNvSpPr/>
          <p:nvPr/>
        </p:nvSpPr>
        <p:spPr>
          <a:xfrm>
            <a:off x="3771312" y="5306895"/>
            <a:ext cx="524874" cy="26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20E22A77-A0E0-43B1-8CEA-E0122BCF08C5}"/>
              </a:ext>
            </a:extLst>
          </p:cNvPr>
          <p:cNvSpPr/>
          <p:nvPr/>
        </p:nvSpPr>
        <p:spPr>
          <a:xfrm>
            <a:off x="1044960" y="4373135"/>
            <a:ext cx="239923" cy="6306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6E78E0D0-2B0E-4274-81DE-14D5B22DA8B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49791" y="1632247"/>
            <a:ext cx="3027508" cy="17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97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BACC38-3502-29BE-D266-7EEB7CC8FD0A}"/>
              </a:ext>
            </a:extLst>
          </p:cNvPr>
          <p:cNvSpPr txBox="1"/>
          <p:nvPr/>
        </p:nvSpPr>
        <p:spPr>
          <a:xfrm>
            <a:off x="359605" y="297552"/>
            <a:ext cx="73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横向控制算法：动力学建模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6EB7A2-0C88-47E4-8826-8782BD591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248" y="1988395"/>
            <a:ext cx="2297735" cy="1001577"/>
          </a:xfrm>
          <a:prstGeom prst="rect">
            <a:avLst/>
          </a:prstGeom>
        </p:spPr>
      </p:pic>
      <p:sp>
        <p:nvSpPr>
          <p:cNvPr id="4" name="圆角矩形 23">
            <a:extLst>
              <a:ext uri="{FF2B5EF4-FFF2-40B4-BE49-F238E27FC236}">
                <a16:creationId xmlns:a16="http://schemas.microsoft.com/office/drawing/2014/main" id="{1F52F71D-98F4-40BB-B4E0-604C836C96E1}"/>
              </a:ext>
            </a:extLst>
          </p:cNvPr>
          <p:cNvSpPr/>
          <p:nvPr/>
        </p:nvSpPr>
        <p:spPr>
          <a:xfrm rot="10800000" flipV="1">
            <a:off x="501029" y="1199127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4B2AFF-1D68-4C8A-A87D-01B0EBCE6B05}"/>
              </a:ext>
            </a:extLst>
          </p:cNvPr>
          <p:cNvSpPr/>
          <p:nvPr/>
        </p:nvSpPr>
        <p:spPr>
          <a:xfrm>
            <a:off x="1038426" y="119550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滑移率，侧偏角较小</a:t>
            </a:r>
            <a:endParaRPr lang="en-US" altLang="zh-CN" dirty="0"/>
          </a:p>
        </p:txBody>
      </p:sp>
      <p:sp>
        <p:nvSpPr>
          <p:cNvPr id="6" name="下箭头 59">
            <a:extLst>
              <a:ext uri="{FF2B5EF4-FFF2-40B4-BE49-F238E27FC236}">
                <a16:creationId xmlns:a16="http://schemas.microsoft.com/office/drawing/2014/main" id="{92FBB5C1-F482-49A9-BD44-7EE013430D4C}"/>
              </a:ext>
            </a:extLst>
          </p:cNvPr>
          <p:cNvSpPr/>
          <p:nvPr/>
        </p:nvSpPr>
        <p:spPr>
          <a:xfrm>
            <a:off x="1841093" y="3208521"/>
            <a:ext cx="319099" cy="353291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圆角矩形 23">
            <a:extLst>
              <a:ext uri="{FF2B5EF4-FFF2-40B4-BE49-F238E27FC236}">
                <a16:creationId xmlns:a16="http://schemas.microsoft.com/office/drawing/2014/main" id="{F2507960-276B-4D6B-B791-27EC26C00D74}"/>
              </a:ext>
            </a:extLst>
          </p:cNvPr>
          <p:cNvSpPr/>
          <p:nvPr/>
        </p:nvSpPr>
        <p:spPr>
          <a:xfrm rot="10800000" flipV="1">
            <a:off x="501027" y="3839850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D95C5F-5C98-404F-B8A4-48CBF449065D}"/>
              </a:ext>
            </a:extLst>
          </p:cNvPr>
          <p:cNvSpPr/>
          <p:nvPr/>
        </p:nvSpPr>
        <p:spPr>
          <a:xfrm>
            <a:off x="923010" y="374659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纵向力、侧向力线性化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FD04DFA-4DF1-4ABE-AA53-CB14CCEB1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90" y="4347316"/>
            <a:ext cx="1315646" cy="102963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11E1535-B598-4EE7-AAEE-AAFE967B59AA}"/>
              </a:ext>
            </a:extLst>
          </p:cNvPr>
          <p:cNvSpPr/>
          <p:nvPr/>
        </p:nvSpPr>
        <p:spPr>
          <a:xfrm>
            <a:off x="4225050" y="1162019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前轮转角较小、后轮转角为零</a:t>
            </a:r>
            <a:endParaRPr lang="en-US" altLang="zh-CN" dirty="0"/>
          </a:p>
        </p:txBody>
      </p:sp>
      <p:sp>
        <p:nvSpPr>
          <p:cNvPr id="11" name="圆角矩形 23">
            <a:extLst>
              <a:ext uri="{FF2B5EF4-FFF2-40B4-BE49-F238E27FC236}">
                <a16:creationId xmlns:a16="http://schemas.microsoft.com/office/drawing/2014/main" id="{69DE5A8E-00FC-4AD9-9AF8-4D63CEDE1A79}"/>
              </a:ext>
            </a:extLst>
          </p:cNvPr>
          <p:cNvSpPr/>
          <p:nvPr/>
        </p:nvSpPr>
        <p:spPr>
          <a:xfrm rot="10800000" flipV="1">
            <a:off x="3781626" y="1199127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1ED3358-F568-4017-BBAF-6D81FD347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467" y="2007682"/>
            <a:ext cx="2738399" cy="9910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4E898FE-EBCE-482D-A52A-69D99D9F6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0517" y="3385166"/>
            <a:ext cx="5541878" cy="3175282"/>
          </a:xfrm>
          <a:prstGeom prst="rect">
            <a:avLst/>
          </a:prstGeom>
        </p:spPr>
      </p:pic>
      <p:sp>
        <p:nvSpPr>
          <p:cNvPr id="14" name="下箭头 59">
            <a:extLst>
              <a:ext uri="{FF2B5EF4-FFF2-40B4-BE49-F238E27FC236}">
                <a16:creationId xmlns:a16="http://schemas.microsoft.com/office/drawing/2014/main" id="{A37C1BC5-1B91-4602-8506-431B8D954337}"/>
              </a:ext>
            </a:extLst>
          </p:cNvPr>
          <p:cNvSpPr/>
          <p:nvPr/>
        </p:nvSpPr>
        <p:spPr>
          <a:xfrm>
            <a:off x="5487108" y="2978660"/>
            <a:ext cx="319099" cy="353291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右箭头 60">
            <a:extLst>
              <a:ext uri="{FF2B5EF4-FFF2-40B4-BE49-F238E27FC236}">
                <a16:creationId xmlns:a16="http://schemas.microsoft.com/office/drawing/2014/main" id="{20F437D3-BACC-4227-B3D4-5BA9A4CBF17F}"/>
              </a:ext>
            </a:extLst>
          </p:cNvPr>
          <p:cNvSpPr/>
          <p:nvPr/>
        </p:nvSpPr>
        <p:spPr bwMode="auto">
          <a:xfrm>
            <a:off x="4400065" y="4682976"/>
            <a:ext cx="555961" cy="26574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0170" tIns="46990" rIns="90170" bIns="46990" numCol="1" rtlCol="0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2C851A5-4C0E-44F4-84B9-EFC7A419F6F3}"/>
              </a:ext>
            </a:extLst>
          </p:cNvPr>
          <p:cNvSpPr/>
          <p:nvPr/>
        </p:nvSpPr>
        <p:spPr>
          <a:xfrm>
            <a:off x="3647781" y="3704840"/>
            <a:ext cx="2170011" cy="48428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简化动力学模型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43398C3-5283-4EDE-BF4E-156FC0704D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5613" y="1125055"/>
            <a:ext cx="1799956" cy="78777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4D59CCC-4065-434D-8A54-58741ABA4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1779" y="1963709"/>
            <a:ext cx="1752959" cy="46436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2ABFC3B-3402-46DC-BD64-EB16F2423C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3064" y="2387297"/>
            <a:ext cx="1585097" cy="59136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4E6AD92-558C-4301-AB43-171391EAC1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8831" y="2409355"/>
            <a:ext cx="11334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5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EF015B9-CCC0-C877-E7A9-B4A1AB06276B}"/>
              </a:ext>
            </a:extLst>
          </p:cNvPr>
          <p:cNvSpPr txBox="1"/>
          <p:nvPr/>
        </p:nvSpPr>
        <p:spPr>
          <a:xfrm>
            <a:off x="416688" y="288912"/>
            <a:ext cx="73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横向控制算法：模型线性化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F849D37-759C-424A-9B87-C931261F208A}"/>
                  </a:ext>
                </a:extLst>
              </p:cNvPr>
              <p:cNvSpPr/>
              <p:nvPr/>
            </p:nvSpPr>
            <p:spPr>
              <a:xfrm>
                <a:off x="1831765" y="911667"/>
                <a:ext cx="1348125" cy="4076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F849D37-759C-424A-9B87-C931261F2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765" y="911667"/>
                <a:ext cx="1348125" cy="407612"/>
              </a:xfrm>
              <a:prstGeom prst="rect">
                <a:avLst/>
              </a:prstGeom>
              <a:blipFill>
                <a:blip r:embed="rId2"/>
                <a:stretch>
                  <a:fillRect t="-156061" r="-45946" b="-2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5">
            <a:extLst>
              <a:ext uri="{FF2B5EF4-FFF2-40B4-BE49-F238E27FC236}">
                <a16:creationId xmlns:a16="http://schemas.microsoft.com/office/drawing/2014/main" id="{59A36668-9B0D-4780-871A-65238CBBD6FE}"/>
              </a:ext>
            </a:extLst>
          </p:cNvPr>
          <p:cNvSpPr txBox="1"/>
          <p:nvPr/>
        </p:nvSpPr>
        <p:spPr>
          <a:xfrm>
            <a:off x="475917" y="9116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动力学模型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158E929-34F3-4E0F-B742-8CB7E52DBB24}"/>
                  </a:ext>
                </a:extLst>
              </p:cNvPr>
              <p:cNvSpPr/>
              <p:nvPr/>
            </p:nvSpPr>
            <p:spPr>
              <a:xfrm>
                <a:off x="2191449" y="1394606"/>
                <a:ext cx="1371016" cy="420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158E929-34F3-4E0F-B742-8CB7E52DB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449" y="1394606"/>
                <a:ext cx="1371016" cy="420693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21857D5C-9728-4E06-BD92-F986A4701B65}"/>
              </a:ext>
            </a:extLst>
          </p:cNvPr>
          <p:cNvSpPr/>
          <p:nvPr/>
        </p:nvSpPr>
        <p:spPr>
          <a:xfrm>
            <a:off x="390956" y="144596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在无人车轨迹点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A886A8-997C-4432-A957-7CA013AD5484}"/>
              </a:ext>
            </a:extLst>
          </p:cNvPr>
          <p:cNvSpPr/>
          <p:nvPr/>
        </p:nvSpPr>
        <p:spPr>
          <a:xfrm>
            <a:off x="3562465" y="144596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附近线性化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10CAD80-FD1D-41A8-8D65-E7E9FA018D06}"/>
                  </a:ext>
                </a:extLst>
              </p:cNvPr>
              <p:cNvSpPr/>
              <p:nvPr/>
            </p:nvSpPr>
            <p:spPr>
              <a:xfrm>
                <a:off x="2671518" y="2037943"/>
                <a:ext cx="7355840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den>
                              </m:f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𝑟𝑒𝑓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𝑟𝑒𝑓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</m:d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𝑟𝑒𝑓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𝑟𝑒𝑓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</m:d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10CAD80-FD1D-41A8-8D65-E7E9FA018D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518" y="2037943"/>
                <a:ext cx="7355840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A3D296D-B909-4D71-9D01-A7A1782099BD}"/>
                  </a:ext>
                </a:extLst>
              </p:cNvPr>
              <p:cNvSpPr/>
              <p:nvPr/>
            </p:nvSpPr>
            <p:spPr>
              <a:xfrm>
                <a:off x="585445" y="2968583"/>
                <a:ext cx="4391202" cy="664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A3D296D-B909-4D71-9D01-A7A178209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45" y="2968583"/>
                <a:ext cx="4391202" cy="6647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B67F275-7AB1-4993-AFE7-3C3FDD891FE5}"/>
                  </a:ext>
                </a:extLst>
              </p:cNvPr>
              <p:cNvSpPr/>
              <p:nvPr/>
            </p:nvSpPr>
            <p:spPr>
              <a:xfrm>
                <a:off x="4620703" y="3030533"/>
                <a:ext cx="7195975" cy="6647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/>
                            <m:t>C</m:t>
                          </m:r>
                        </m:e>
                        <m:sub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sub>
                      </m:sSub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sub>
                      </m:sSub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sub>
                      </m:sSub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B67F275-7AB1-4993-AFE7-3C3FDD891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703" y="3030533"/>
                <a:ext cx="7195975" cy="6647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480868B-2C3C-46D3-9ECD-20CD254CCD0B}"/>
                  </a:ext>
                </a:extLst>
              </p:cNvPr>
              <p:cNvSpPr/>
              <p:nvPr/>
            </p:nvSpPr>
            <p:spPr>
              <a:xfrm>
                <a:off x="4388520" y="4205726"/>
                <a:ext cx="3520836" cy="489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sub>
                      </m:sSub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480868B-2C3C-46D3-9ECD-20CD254CC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520" y="4205726"/>
                <a:ext cx="3520836" cy="489429"/>
              </a:xfrm>
              <a:prstGeom prst="rect">
                <a:avLst/>
              </a:prstGeom>
              <a:blipFill>
                <a:blip r:embed="rId7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3">
            <a:extLst>
              <a:ext uri="{FF2B5EF4-FFF2-40B4-BE49-F238E27FC236}">
                <a16:creationId xmlns:a16="http://schemas.microsoft.com/office/drawing/2014/main" id="{82E4B56E-74A2-404A-ABBD-AA03BBF9B324}"/>
              </a:ext>
            </a:extLst>
          </p:cNvPr>
          <p:cNvSpPr txBox="1"/>
          <p:nvPr/>
        </p:nvSpPr>
        <p:spPr>
          <a:xfrm>
            <a:off x="375322" y="24270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令：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90536D81-5333-4BF3-822E-CE8395B1A1F9}"/>
              </a:ext>
            </a:extLst>
          </p:cNvPr>
          <p:cNvSpPr/>
          <p:nvPr/>
        </p:nvSpPr>
        <p:spPr>
          <a:xfrm>
            <a:off x="6068829" y="3743701"/>
            <a:ext cx="223520" cy="523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D7AECB20-2854-4659-9418-26E92D481517}"/>
              </a:ext>
            </a:extLst>
          </p:cNvPr>
          <p:cNvSpPr/>
          <p:nvPr/>
        </p:nvSpPr>
        <p:spPr>
          <a:xfrm>
            <a:off x="6068829" y="4627309"/>
            <a:ext cx="223520" cy="523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文本框 16">
            <a:extLst>
              <a:ext uri="{FF2B5EF4-FFF2-40B4-BE49-F238E27FC236}">
                <a16:creationId xmlns:a16="http://schemas.microsoft.com/office/drawing/2014/main" id="{CECE95C9-33EC-4374-BD17-778356048A65}"/>
              </a:ext>
            </a:extLst>
          </p:cNvPr>
          <p:cNvSpPr txBox="1"/>
          <p:nvPr/>
        </p:nvSpPr>
        <p:spPr>
          <a:xfrm>
            <a:off x="1291048" y="544781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离散化并写成增量形式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A88C087-0F26-4BC4-84BA-C593FFC987C1}"/>
                  </a:ext>
                </a:extLst>
              </p:cNvPr>
              <p:cNvSpPr/>
              <p:nvPr/>
            </p:nvSpPr>
            <p:spPr>
              <a:xfrm>
                <a:off x="4000098" y="5362812"/>
                <a:ext cx="4982518" cy="1008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limUpp>
                                  <m:limUp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li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⌢</m:t>
                                    </m:r>
                                  </m:lim>
                                </m:limUp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+1)=</m:t>
                                </m:r>
                                <m:limUpp>
                                  <m:limUp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li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⌢</m:t>
                                    </m:r>
                                  </m:lim>
                                </m:limUp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limUpp>
                                  <m:limUp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li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⌢</m:t>
                                    </m:r>
                                  </m:lim>
                                </m:limUp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limUpp>
                                  <m:limUp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li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⌢</m:t>
                                    </m:r>
                                  </m:lim>
                                </m:limUp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limUpp>
                                      <m:limUp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Up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lim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⌢</m:t>
                                        </m:r>
                                      </m:lim>
                                    </m:limUpp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limUpp>
                                  <m:limUp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li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⌢</m:t>
                                    </m:r>
                                  </m:lim>
                                </m:limUp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A88C087-0F26-4BC4-84BA-C593FFC987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098" y="5362812"/>
                <a:ext cx="4982518" cy="10080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A73404C-5CB2-4054-BBEB-CD0FCDD6A9C3}"/>
              </a:ext>
            </a:extLst>
          </p:cNvPr>
          <p:cNvSpPr/>
          <p:nvPr/>
        </p:nvSpPr>
        <p:spPr>
          <a:xfrm>
            <a:off x="3869409" y="5290095"/>
            <a:ext cx="5243895" cy="127899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8" name="文本框 19">
            <a:extLst>
              <a:ext uri="{FF2B5EF4-FFF2-40B4-BE49-F238E27FC236}">
                <a16:creationId xmlns:a16="http://schemas.microsoft.com/office/drawing/2014/main" id="{80BF6276-AC16-4CA5-8E8B-F815F537A698}"/>
              </a:ext>
            </a:extLst>
          </p:cNvPr>
          <p:cNvSpPr txBox="1"/>
          <p:nvPr/>
        </p:nvSpPr>
        <p:spPr>
          <a:xfrm>
            <a:off x="7482729" y="4907186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线性时变模型</a:t>
            </a:r>
          </a:p>
        </p:txBody>
      </p:sp>
    </p:spTree>
    <p:extLst>
      <p:ext uri="{BB962C8B-B14F-4D97-AF65-F5344CB8AC3E}">
        <p14:creationId xmlns:p14="http://schemas.microsoft.com/office/powerpoint/2010/main" val="3314025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D97957-0FD4-6796-6B0E-16EEB458F138}"/>
              </a:ext>
            </a:extLst>
          </p:cNvPr>
          <p:cNvSpPr txBox="1"/>
          <p:nvPr/>
        </p:nvSpPr>
        <p:spPr>
          <a:xfrm>
            <a:off x="736596" y="238039"/>
            <a:ext cx="73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横向控制算法：模型线性化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EE711B7-F6D0-469F-8675-B2AC6764995D}"/>
              </a:ext>
            </a:extLst>
          </p:cNvPr>
          <p:cNvSpPr/>
          <p:nvPr/>
        </p:nvSpPr>
        <p:spPr>
          <a:xfrm>
            <a:off x="7018634" y="834476"/>
            <a:ext cx="1601369" cy="484286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单步线性化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352270F4-5D59-43D1-B2A9-808CCBFF017B}"/>
              </a:ext>
            </a:extLst>
          </p:cNvPr>
          <p:cNvSpPr txBox="1"/>
          <p:nvPr/>
        </p:nvSpPr>
        <p:spPr>
          <a:xfrm>
            <a:off x="7017992" y="135004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在整个预测时域内，使用同一个模型，即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CD1E22-5236-48F9-A063-5C1841CEF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340" y="1751277"/>
            <a:ext cx="1476375" cy="102870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CAED45F2-29C8-40A0-B802-54FB17E4C6EF}"/>
              </a:ext>
            </a:extLst>
          </p:cNvPr>
          <p:cNvSpPr/>
          <p:nvPr/>
        </p:nvSpPr>
        <p:spPr>
          <a:xfrm>
            <a:off x="7089274" y="3788152"/>
            <a:ext cx="2572950" cy="484286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降低控制器的动态品质</a:t>
            </a:r>
          </a:p>
        </p:txBody>
      </p:sp>
      <p:sp>
        <p:nvSpPr>
          <p:cNvPr id="7" name="下箭头 59">
            <a:extLst>
              <a:ext uri="{FF2B5EF4-FFF2-40B4-BE49-F238E27FC236}">
                <a16:creationId xmlns:a16="http://schemas.microsoft.com/office/drawing/2014/main" id="{DADE5AC1-0CE4-4031-8963-1DC7BE73517B}"/>
              </a:ext>
            </a:extLst>
          </p:cNvPr>
          <p:cNvSpPr/>
          <p:nvPr/>
        </p:nvSpPr>
        <p:spPr>
          <a:xfrm>
            <a:off x="7856814" y="3295230"/>
            <a:ext cx="319099" cy="353291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下箭头 59">
            <a:extLst>
              <a:ext uri="{FF2B5EF4-FFF2-40B4-BE49-F238E27FC236}">
                <a16:creationId xmlns:a16="http://schemas.microsoft.com/office/drawing/2014/main" id="{9BAFBE0D-7226-4B04-873C-4A051E7E6481}"/>
              </a:ext>
            </a:extLst>
          </p:cNvPr>
          <p:cNvSpPr/>
          <p:nvPr/>
        </p:nvSpPr>
        <p:spPr>
          <a:xfrm>
            <a:off x="7884671" y="4404035"/>
            <a:ext cx="319099" cy="353291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4E2177D-5ECC-4776-A622-99191EF1733B}"/>
              </a:ext>
            </a:extLst>
          </p:cNvPr>
          <p:cNvSpPr/>
          <p:nvPr/>
        </p:nvSpPr>
        <p:spPr>
          <a:xfrm>
            <a:off x="7312732" y="4891421"/>
            <a:ext cx="1601369" cy="484286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多步线性化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下箭头 59">
            <a:extLst>
              <a:ext uri="{FF2B5EF4-FFF2-40B4-BE49-F238E27FC236}">
                <a16:creationId xmlns:a16="http://schemas.microsoft.com/office/drawing/2014/main" id="{DD3A9176-30AB-4437-A307-E158FD086668}"/>
              </a:ext>
            </a:extLst>
          </p:cNvPr>
          <p:cNvSpPr/>
          <p:nvPr/>
        </p:nvSpPr>
        <p:spPr>
          <a:xfrm>
            <a:off x="7912528" y="5521005"/>
            <a:ext cx="319099" cy="353291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EE41434-7D0A-4A9A-A35A-97F0BE19F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80" y="1590906"/>
            <a:ext cx="6442527" cy="39300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722B269-9D57-4065-91AE-38E461373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770" y="2767529"/>
            <a:ext cx="3762375" cy="3524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6A85B06-4108-4FF3-983E-8229B01B7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594" y="5934162"/>
            <a:ext cx="50387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33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7E8C014-2845-6CA5-4904-38A914025545}"/>
              </a:ext>
            </a:extLst>
          </p:cNvPr>
          <p:cNvSpPr txBox="1"/>
          <p:nvPr/>
        </p:nvSpPr>
        <p:spPr>
          <a:xfrm>
            <a:off x="1111476" y="257894"/>
            <a:ext cx="73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横向控制算法：流程图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DAA2EF-9302-48FE-93BD-1B011AF2D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531" y="1301338"/>
            <a:ext cx="5353050" cy="1381125"/>
          </a:xfrm>
          <a:prstGeom prst="rect">
            <a:avLst/>
          </a:prstGeom>
        </p:spPr>
      </p:pic>
      <p:sp>
        <p:nvSpPr>
          <p:cNvPr id="4" name="右箭头 60">
            <a:extLst>
              <a:ext uri="{FF2B5EF4-FFF2-40B4-BE49-F238E27FC236}">
                <a16:creationId xmlns:a16="http://schemas.microsoft.com/office/drawing/2014/main" id="{8121156E-1674-4316-AA34-AB33FA1101C0}"/>
              </a:ext>
            </a:extLst>
          </p:cNvPr>
          <p:cNvSpPr/>
          <p:nvPr/>
        </p:nvSpPr>
        <p:spPr bwMode="auto">
          <a:xfrm rot="5400000">
            <a:off x="2834057" y="3285213"/>
            <a:ext cx="1011186" cy="34553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0170" tIns="46990" rIns="90170" bIns="46990" numCol="1" rtlCol="0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493533-3806-4291-9378-53B5966798D4}"/>
              </a:ext>
            </a:extLst>
          </p:cNvPr>
          <p:cNvSpPr/>
          <p:nvPr/>
        </p:nvSpPr>
        <p:spPr>
          <a:xfrm>
            <a:off x="1287792" y="3148721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转化为</a:t>
            </a:r>
            <a:r>
              <a:rPr lang="en-US" altLang="zh-CN" dirty="0"/>
              <a:t>QP</a:t>
            </a:r>
            <a:r>
              <a:rPr lang="zh-CN" altLang="en-US" dirty="0"/>
              <a:t>问题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742701-ECCF-45E5-B0B5-09FACE6C4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113" y="3984312"/>
            <a:ext cx="4095750" cy="1285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C10241-3FD9-4778-97CF-351E9AAFA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146" y="5444203"/>
            <a:ext cx="2657475" cy="3524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36EEC01-86E7-45B3-80D4-051FDA068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8482" y="5838107"/>
            <a:ext cx="4476750" cy="762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ABD0938-DD18-449E-901D-AF22C92830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248" y="1027982"/>
            <a:ext cx="25812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90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9E7544-0AC7-2EA9-A565-6E4994F9AD9D}"/>
              </a:ext>
            </a:extLst>
          </p:cNvPr>
          <p:cNvSpPr txBox="1"/>
          <p:nvPr/>
        </p:nvSpPr>
        <p:spPr>
          <a:xfrm>
            <a:off x="159379" y="804018"/>
            <a:ext cx="73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纵向控制算法：双层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195B6A-4F60-4386-9E2B-2BF2C590F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" y="2067592"/>
            <a:ext cx="11978640" cy="398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48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">
            <a:extLst>
              <a:ext uri="{FF2B5EF4-FFF2-40B4-BE49-F238E27FC236}">
                <a16:creationId xmlns:a16="http://schemas.microsoft.com/office/drawing/2014/main" id="{B6A61D25-4928-F2B8-2A4A-1EFBC6F79FB1}"/>
              </a:ext>
            </a:extLst>
          </p:cNvPr>
          <p:cNvSpPr txBox="1"/>
          <p:nvPr/>
        </p:nvSpPr>
        <p:spPr>
          <a:xfrm>
            <a:off x="471628" y="223590"/>
            <a:ext cx="73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工程落地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92A4763-6A47-415D-A6F2-E94F81180A92}"/>
              </a:ext>
            </a:extLst>
          </p:cNvPr>
          <p:cNvSpPr/>
          <p:nvPr/>
        </p:nvSpPr>
        <p:spPr>
          <a:xfrm>
            <a:off x="1756527" y="866954"/>
            <a:ext cx="1691965" cy="847532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理论推导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A6BFBFB-33E2-43E5-9D35-5063FCAF0ADF}"/>
              </a:ext>
            </a:extLst>
          </p:cNvPr>
          <p:cNvSpPr/>
          <p:nvPr/>
        </p:nvSpPr>
        <p:spPr>
          <a:xfrm>
            <a:off x="1756527" y="2138252"/>
            <a:ext cx="1691965" cy="847532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代码开发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8B9DF1B-3C6A-4F17-AB90-CAB20E03FA7F}"/>
              </a:ext>
            </a:extLst>
          </p:cNvPr>
          <p:cNvSpPr/>
          <p:nvPr/>
        </p:nvSpPr>
        <p:spPr>
          <a:xfrm>
            <a:off x="1756527" y="3367433"/>
            <a:ext cx="1691965" cy="847532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离线测试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3D7C3D0-9127-4973-BD5D-458245A0DA9A}"/>
              </a:ext>
            </a:extLst>
          </p:cNvPr>
          <p:cNvSpPr/>
          <p:nvPr/>
        </p:nvSpPr>
        <p:spPr>
          <a:xfrm>
            <a:off x="1756527" y="4596614"/>
            <a:ext cx="1691965" cy="847532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实车部署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48E582A-8B83-4DBA-9C48-F150E1678F4B}"/>
              </a:ext>
            </a:extLst>
          </p:cNvPr>
          <p:cNvSpPr/>
          <p:nvPr/>
        </p:nvSpPr>
        <p:spPr>
          <a:xfrm>
            <a:off x="1756527" y="5786878"/>
            <a:ext cx="1691965" cy="847532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调参优化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4C5D6F6-381A-487E-8CA8-B189AC43BEC6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2602510" y="1714486"/>
            <a:ext cx="0" cy="423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35BAFF4-4834-4DB5-AB4E-F2D7BE143256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2602510" y="2985784"/>
            <a:ext cx="0" cy="3816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8E3E899-1330-4632-9079-FD2FDE9BFE7E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2602510" y="4214965"/>
            <a:ext cx="0" cy="3816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4A4D9B1-51C7-4C49-8103-0675E0A2AE99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2602510" y="5444146"/>
            <a:ext cx="0" cy="3427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A28735C8-E4B2-42E8-B279-129024B11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157" y="866954"/>
            <a:ext cx="4995214" cy="5740768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id="{F7D2FEF7-C701-432B-A068-736FD64BDE6E}"/>
              </a:ext>
            </a:extLst>
          </p:cNvPr>
          <p:cNvSpPr/>
          <p:nvPr/>
        </p:nvSpPr>
        <p:spPr>
          <a:xfrm>
            <a:off x="4165514" y="6067683"/>
            <a:ext cx="2153920" cy="306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789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57BB29C-7CB5-3D5D-AA93-7CCBF8E71EBE}"/>
              </a:ext>
            </a:extLst>
          </p:cNvPr>
          <p:cNvSpPr txBox="1"/>
          <p:nvPr/>
        </p:nvSpPr>
        <p:spPr>
          <a:xfrm>
            <a:off x="618169" y="211267"/>
            <a:ext cx="73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工程落地：调参工具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BFD2FB-C045-4527-9771-D632A4E8B8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" t="5185"/>
          <a:stretch/>
        </p:blipFill>
        <p:spPr>
          <a:xfrm>
            <a:off x="1556070" y="1133950"/>
            <a:ext cx="10017760" cy="551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79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2C98186-05C2-4A36-AB7B-63663CB6F9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80"/>
          <a:stretch/>
        </p:blipFill>
        <p:spPr>
          <a:xfrm>
            <a:off x="6370104" y="755120"/>
            <a:ext cx="5774126" cy="3515360"/>
          </a:xfrm>
          <a:prstGeom prst="rect">
            <a:avLst/>
          </a:prstGeom>
        </p:spPr>
      </p:pic>
      <p:sp>
        <p:nvSpPr>
          <p:cNvPr id="3" name="文本框 1">
            <a:extLst>
              <a:ext uri="{FF2B5EF4-FFF2-40B4-BE49-F238E27FC236}">
                <a16:creationId xmlns:a16="http://schemas.microsoft.com/office/drawing/2014/main" id="{243A9BF7-BF01-29C4-D673-850CFD3A0C66}"/>
              </a:ext>
            </a:extLst>
          </p:cNvPr>
          <p:cNvSpPr txBox="1"/>
          <p:nvPr/>
        </p:nvSpPr>
        <p:spPr>
          <a:xfrm>
            <a:off x="207148" y="136114"/>
            <a:ext cx="73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工程落地：稳态误差补偿（选讲）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E39759-AC5E-46DE-BF03-4ECC23586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9" y="4083334"/>
            <a:ext cx="10505440" cy="26385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5849FB1-D1B5-4CFE-8AA7-9AA2B3FC9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0" y="755120"/>
            <a:ext cx="5939384" cy="280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0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44B236-D5F8-7681-E00C-723A0749E116}"/>
              </a:ext>
            </a:extLst>
          </p:cNvPr>
          <p:cNvSpPr txBox="1"/>
          <p:nvPr/>
        </p:nvSpPr>
        <p:spPr>
          <a:xfrm>
            <a:off x="110718" y="56492"/>
            <a:ext cx="73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参考线平滑算法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18">
            <a:extLst>
              <a:ext uri="{FF2B5EF4-FFF2-40B4-BE49-F238E27FC236}">
                <a16:creationId xmlns:a16="http://schemas.microsoft.com/office/drawing/2014/main" id="{4845EABC-783C-E4EA-78DD-A2BBC818B41A}"/>
              </a:ext>
            </a:extLst>
          </p:cNvPr>
          <p:cNvSpPr txBox="1"/>
          <p:nvPr/>
        </p:nvSpPr>
        <p:spPr>
          <a:xfrm>
            <a:off x="110718" y="856497"/>
            <a:ext cx="61298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光滑性约束：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在上⾯将整个参考线分成了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6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个线段，因此需要保证每个线段在连接处的光滑性，即任意⼀条线段与下⼀条线段连接处的坐标点要⼀致，同时要保证⼀阶导数，⼆阶导数，三阶导数连续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  <a:r>
              <a:rPr lang="zh-CN" altLang="en-US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D45AC8-B02F-4702-2066-112D9930E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18" y="2271842"/>
            <a:ext cx="2184382" cy="45296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324122-34AF-F540-1F74-6EF5FB4EC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944" y="303254"/>
            <a:ext cx="5500337" cy="649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71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0D1AA3-8982-5DFD-5D2D-686399F7C43F}"/>
              </a:ext>
            </a:extLst>
          </p:cNvPr>
          <p:cNvSpPr txBox="1"/>
          <p:nvPr/>
        </p:nvSpPr>
        <p:spPr>
          <a:xfrm>
            <a:off x="193404" y="271177"/>
            <a:ext cx="73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工程落地：控制器延迟（选讲）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0579B7-7C6A-4AEA-8635-2095ED2D3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84" y="930486"/>
            <a:ext cx="3721741" cy="305908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CFC5E41-EDA5-4332-8908-791704F20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851" y="905278"/>
            <a:ext cx="3627755" cy="31095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0EEB27-9158-468F-9DEE-8F4EEE9E3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425" y="930486"/>
            <a:ext cx="3728504" cy="3109505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F30936D5-C956-4A15-A9AE-D7ECDE5990EB}"/>
              </a:ext>
            </a:extLst>
          </p:cNvPr>
          <p:cNvSpPr txBox="1"/>
          <p:nvPr/>
        </p:nvSpPr>
        <p:spPr>
          <a:xfrm>
            <a:off x="-16567" y="4459190"/>
            <a:ext cx="4968032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/>
              <a:t>问题：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如果不考虑延迟，可能导致车速无法快速达到期望速度，无法正常刹停，另外也会导致方向盘抖动，影响行车安全。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2C9B10-2C25-4BDC-A9BC-49540FB4A3DD}"/>
              </a:ext>
            </a:extLst>
          </p:cNvPr>
          <p:cNvSpPr txBox="1"/>
          <p:nvPr/>
        </p:nvSpPr>
        <p:spPr>
          <a:xfrm>
            <a:off x="5188008" y="4459190"/>
            <a:ext cx="7020560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/>
              <a:t>解决思路：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以油门刹车为例，我们测算刹车踏板和油门踏板的响应时间，利用这个响应时间在算法层面做补偿，我们的规划轨迹会给出未来</a:t>
            </a:r>
            <a:r>
              <a:rPr lang="en-US" altLang="zh-CN" b="1" dirty="0"/>
              <a:t>4s</a:t>
            </a:r>
            <a:r>
              <a:rPr lang="zh-CN" altLang="en-US" b="1" dirty="0"/>
              <a:t>的轨迹，利用响应的延迟时间叠加当前的控制时间，从轨迹上获取叠加后的那一时刻的期望速度。</a:t>
            </a:r>
          </a:p>
        </p:txBody>
      </p:sp>
    </p:spTree>
    <p:extLst>
      <p:ext uri="{BB962C8B-B14F-4D97-AF65-F5344CB8AC3E}">
        <p14:creationId xmlns:p14="http://schemas.microsoft.com/office/powerpoint/2010/main" val="3969923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13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581C8C4-D9D4-EF14-C43D-3F2C9C9C4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761" y="822880"/>
            <a:ext cx="6983466" cy="5946735"/>
          </a:xfrm>
          <a:prstGeom prst="rect">
            <a:avLst/>
          </a:prstGeom>
        </p:spPr>
      </p:pic>
      <p:sp>
        <p:nvSpPr>
          <p:cNvPr id="3" name="文本框 1">
            <a:extLst>
              <a:ext uri="{FF2B5EF4-FFF2-40B4-BE49-F238E27FC236}">
                <a16:creationId xmlns:a16="http://schemas.microsoft.com/office/drawing/2014/main" id="{788BDFC2-2686-01B6-4A4D-E0290AEFA110}"/>
              </a:ext>
            </a:extLst>
          </p:cNvPr>
          <p:cNvSpPr txBox="1"/>
          <p:nvPr/>
        </p:nvSpPr>
        <p:spPr>
          <a:xfrm>
            <a:off x="-77227" y="88384"/>
            <a:ext cx="452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路径优化：对障碍物的距离计算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77B4AB-11FC-BEAC-7D77-76DE2AD3D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3" y="605365"/>
            <a:ext cx="3252787" cy="19478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510A484-2E1C-A834-572C-8A9F1EC8C353}"/>
              </a:ext>
            </a:extLst>
          </p:cNvPr>
          <p:cNvSpPr txBox="1"/>
          <p:nvPr/>
        </p:nvSpPr>
        <p:spPr>
          <a:xfrm>
            <a:off x="70093" y="2553227"/>
            <a:ext cx="6316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对障碍物距离的计算可以转为计算两个</a:t>
            </a:r>
            <a:r>
              <a:rPr lang="en-US" altLang="zh-CN" sz="1600" dirty="0"/>
              <a:t>box</a:t>
            </a:r>
            <a:r>
              <a:rPr lang="zh-CN" altLang="en-US" sz="1600" dirty="0"/>
              <a:t>之间的距离。</a:t>
            </a:r>
            <a:endParaRPr lang="en-US" altLang="zh-CN" sz="1600" dirty="0"/>
          </a:p>
          <a:p>
            <a:r>
              <a:rPr lang="zh-CN" altLang="en-US" sz="1600" dirty="0"/>
              <a:t>进一步可以转为</a:t>
            </a:r>
            <a:r>
              <a:rPr lang="en-US" altLang="zh-CN" sz="1600" dirty="0"/>
              <a:t>Box A</a:t>
            </a:r>
            <a:r>
              <a:rPr lang="zh-CN" altLang="en-US" sz="1600" dirty="0"/>
              <a:t>转为</a:t>
            </a:r>
            <a:r>
              <a:rPr lang="en-US" altLang="zh-CN" sz="1600" dirty="0"/>
              <a:t>Box B</a:t>
            </a:r>
            <a:r>
              <a:rPr lang="zh-CN" altLang="en-US" sz="1600" dirty="0"/>
              <a:t>四条边的距离中最短的那个边距离。</a:t>
            </a:r>
            <a:endParaRPr lang="en-US" altLang="zh-CN" sz="1600" dirty="0"/>
          </a:p>
          <a:p>
            <a:r>
              <a:rPr lang="zh-CN" altLang="en-US" sz="1600" dirty="0"/>
              <a:t>于是子问题为找到</a:t>
            </a:r>
            <a:r>
              <a:rPr lang="en-US" altLang="zh-CN" sz="1600" dirty="0"/>
              <a:t>Box A</a:t>
            </a:r>
            <a:r>
              <a:rPr lang="zh-CN" altLang="en-US" sz="1600" dirty="0"/>
              <a:t>到</a:t>
            </a:r>
            <a:r>
              <a:rPr lang="en-US" altLang="zh-CN" sz="1600" dirty="0"/>
              <a:t>Box B</a:t>
            </a:r>
            <a:r>
              <a:rPr lang="zh-CN" altLang="en-US" sz="1600" dirty="0"/>
              <a:t>的任意一条边的距离。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876088-61C0-5051-E2F8-38DDFC4BA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33" y="3474910"/>
            <a:ext cx="2623820" cy="19124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7">
                <a:extLst>
                  <a:ext uri="{FF2B5EF4-FFF2-40B4-BE49-F238E27FC236}">
                    <a16:creationId xmlns:a16="http://schemas.microsoft.com/office/drawing/2014/main" id="{FE30276C-E67F-25A5-1B5D-DAABCACA55E0}"/>
                  </a:ext>
                </a:extLst>
              </p:cNvPr>
              <p:cNvSpPr txBox="1"/>
              <p:nvPr/>
            </p:nvSpPr>
            <p:spPr>
              <a:xfrm>
                <a:off x="208523" y="5578685"/>
                <a:ext cx="4991623" cy="967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问题进一步转为：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zh-CN" altLang="en-US" dirty="0"/>
                  <a:t>求端点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到</m:t>
                    </m:r>
                  </m:oMath>
                </a14:m>
                <a:r>
                  <a:rPr lang="en-US" altLang="zh-CN" dirty="0"/>
                  <a:t>Box A</a:t>
                </a:r>
                <a:r>
                  <a:rPr lang="zh-CN" altLang="en-US" dirty="0"/>
                  <a:t>和端点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到</m:t>
                    </m:r>
                  </m:oMath>
                </a14:m>
                <a:r>
                  <a:rPr lang="en-US" altLang="zh-CN" dirty="0"/>
                  <a:t>Box A</a:t>
                </a:r>
                <a:r>
                  <a:rPr lang="zh-CN" altLang="en-US" dirty="0"/>
                  <a:t>的距离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Box A</a:t>
                </a:r>
                <a:r>
                  <a:rPr lang="zh-CN" altLang="en-US" dirty="0"/>
                  <a:t>的四个端点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dirty="0"/>
                  <a:t>到边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距离</a:t>
                </a:r>
              </a:p>
            </p:txBody>
          </p:sp>
        </mc:Choice>
        <mc:Fallback xmlns="">
          <p:sp>
            <p:nvSpPr>
              <p:cNvPr id="7" name="文本框 7">
                <a:extLst>
                  <a:ext uri="{FF2B5EF4-FFF2-40B4-BE49-F238E27FC236}">
                    <a16:creationId xmlns:a16="http://schemas.microsoft.com/office/drawing/2014/main" id="{FE30276C-E67F-25A5-1B5D-DAABCACA5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23" y="5578685"/>
                <a:ext cx="4991623" cy="967957"/>
              </a:xfrm>
              <a:prstGeom prst="rect">
                <a:avLst/>
              </a:prstGeom>
              <a:blipFill>
                <a:blip r:embed="rId5"/>
                <a:stretch>
                  <a:fillRect l="-977" t="-3145" r="-366" b="-6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47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E38112-E422-4904-731B-72675EE56DB0}"/>
              </a:ext>
            </a:extLst>
          </p:cNvPr>
          <p:cNvSpPr txBox="1"/>
          <p:nvPr/>
        </p:nvSpPr>
        <p:spPr>
          <a:xfrm>
            <a:off x="-77227" y="88384"/>
            <a:ext cx="452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路径优化：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图下障碍物的映射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9AF92F5F-758A-C3BB-DB62-4ABD0374F522}"/>
              </a:ext>
            </a:extLst>
          </p:cNvPr>
          <p:cNvSpPr/>
          <p:nvPr/>
        </p:nvSpPr>
        <p:spPr>
          <a:xfrm>
            <a:off x="2387600" y="1498684"/>
            <a:ext cx="7188200" cy="228516"/>
          </a:xfrm>
          <a:custGeom>
            <a:avLst/>
            <a:gdLst>
              <a:gd name="connsiteX0" fmla="*/ 0 w 7188200"/>
              <a:gd name="connsiteY0" fmla="*/ 228516 h 228516"/>
              <a:gd name="connsiteX1" fmla="*/ 1671320 w 7188200"/>
              <a:gd name="connsiteY1" fmla="*/ 30396 h 228516"/>
              <a:gd name="connsiteX2" fmla="*/ 3906520 w 7188200"/>
              <a:gd name="connsiteY2" fmla="*/ 15156 h 228516"/>
              <a:gd name="connsiteX3" fmla="*/ 5867400 w 7188200"/>
              <a:gd name="connsiteY3" fmla="*/ 172636 h 228516"/>
              <a:gd name="connsiteX4" fmla="*/ 7188200 w 7188200"/>
              <a:gd name="connsiteY4" fmla="*/ 223436 h 228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8200" h="228516">
                <a:moveTo>
                  <a:pt x="0" y="228516"/>
                </a:moveTo>
                <a:cubicBezTo>
                  <a:pt x="510116" y="147236"/>
                  <a:pt x="1020233" y="65956"/>
                  <a:pt x="1671320" y="30396"/>
                </a:cubicBezTo>
                <a:cubicBezTo>
                  <a:pt x="2322407" y="-5164"/>
                  <a:pt x="3207173" y="-8551"/>
                  <a:pt x="3906520" y="15156"/>
                </a:cubicBezTo>
                <a:cubicBezTo>
                  <a:pt x="4605867" y="38863"/>
                  <a:pt x="5320453" y="137923"/>
                  <a:pt x="5867400" y="172636"/>
                </a:cubicBezTo>
                <a:cubicBezTo>
                  <a:pt x="6414347" y="207349"/>
                  <a:pt x="6801273" y="215392"/>
                  <a:pt x="7188200" y="223436"/>
                </a:cubicBezTo>
              </a:path>
            </a:pathLst>
          </a:custGeom>
          <a:ln w="127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87DFF94-F152-B4CE-5EA5-899A7BBFCA93}"/>
              </a:ext>
            </a:extLst>
          </p:cNvPr>
          <p:cNvCxnSpPr/>
          <p:nvPr/>
        </p:nvCxnSpPr>
        <p:spPr>
          <a:xfrm>
            <a:off x="8498840" y="1183640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3F59014-DCB6-8E56-4CE1-59B374562D98}"/>
              </a:ext>
            </a:extLst>
          </p:cNvPr>
          <p:cNvCxnSpPr>
            <a:cxnSpLocks/>
          </p:cNvCxnSpPr>
          <p:nvPr/>
        </p:nvCxnSpPr>
        <p:spPr>
          <a:xfrm>
            <a:off x="1498600" y="1137920"/>
            <a:ext cx="7030720" cy="4064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88F1075B-970B-7D42-C392-97FC056BD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" y="836930"/>
            <a:ext cx="8534400" cy="11811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4566B8D-5611-C35B-EC62-CFF7A804D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865" y="1279525"/>
            <a:ext cx="971550" cy="4000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7E100A4-A07A-C9D1-530D-1B9B73015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440" y="937895"/>
            <a:ext cx="971550" cy="400050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EC62CD2-892A-B27B-70FA-3A3FCD825064}"/>
              </a:ext>
            </a:extLst>
          </p:cNvPr>
          <p:cNvCxnSpPr>
            <a:cxnSpLocks/>
          </p:cNvCxnSpPr>
          <p:nvPr/>
        </p:nvCxnSpPr>
        <p:spPr>
          <a:xfrm>
            <a:off x="4739640" y="1679575"/>
            <a:ext cx="447040" cy="814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2F54A6D-2C82-FFEA-01A3-2E5BA9D01120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234305" y="1337945"/>
            <a:ext cx="549910" cy="1149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E88B474-C9BA-2A1E-1434-F8FE4EDD4A00}"/>
                  </a:ext>
                </a:extLst>
              </p:cNvPr>
              <p:cNvSpPr txBox="1"/>
              <p:nvPr/>
            </p:nvSpPr>
            <p:spPr>
              <a:xfrm>
                <a:off x="4846906" y="2388954"/>
                <a:ext cx="903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E88B474-C9BA-2A1E-1434-F8FE4EDD4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906" y="2388954"/>
                <a:ext cx="9030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4E3315E-2680-4427-BB0F-2280FF0E918C}"/>
                  </a:ext>
                </a:extLst>
              </p:cNvPr>
              <p:cNvSpPr txBox="1"/>
              <p:nvPr/>
            </p:nvSpPr>
            <p:spPr>
              <a:xfrm>
                <a:off x="660986" y="1597786"/>
                <a:ext cx="8408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4E3315E-2680-4427-BB0F-2280FF0E9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86" y="1597786"/>
                <a:ext cx="84087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00AB876-A1CF-D5CE-3FBE-19C2F9085F1E}"/>
                  </a:ext>
                </a:extLst>
              </p:cNvPr>
              <p:cNvSpPr txBox="1"/>
              <p:nvPr/>
            </p:nvSpPr>
            <p:spPr>
              <a:xfrm>
                <a:off x="9299509" y="957500"/>
                <a:ext cx="8408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00AB876-A1CF-D5CE-3FBE-19C2F9085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509" y="957500"/>
                <a:ext cx="84087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8F3E1E2-F01E-A1C4-F4EA-C388561CA5E7}"/>
                  </a:ext>
                </a:extLst>
              </p:cNvPr>
              <p:cNvSpPr txBox="1"/>
              <p:nvPr/>
            </p:nvSpPr>
            <p:spPr>
              <a:xfrm>
                <a:off x="141227" y="2745650"/>
                <a:ext cx="11310147" cy="3933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  <a:t>在</a:t>
                </a:r>
                <a:r>
                  <a:rPr lang="en-US" altLang="zh-CN" sz="1600" b="0" i="0" dirty="0">
                    <a:solidFill>
                      <a:srgbClr val="000000"/>
                    </a:solidFill>
                    <a:effectLst/>
                    <a:latin typeface="LiberationSans"/>
                  </a:rPr>
                  <a:t>Path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  <a:t>模块中，对障碍物做如下处理：</a:t>
                </a:r>
                <a:b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</a:b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  <a:t>假设</a:t>
                </a:r>
                <a:r>
                  <a:rPr lang="zh-CN" altLang="en-US" sz="1600" dirty="0">
                    <a:solidFill>
                      <a:srgbClr val="000000"/>
                    </a:solidFill>
                  </a:rPr>
                  <a:t>自车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  <a:t>⾏驶道路上存在⼀个障碍物⻋辆，其⾏驶轨迹为</a:t>
                </a:r>
                <a:r>
                  <a:rPr lang="en-US" altLang="zh-CN" sz="1600" dirty="0">
                    <a:solidFill>
                      <a:srgbClr val="000000"/>
                    </a:solidFill>
                  </a:rPr>
                  <a:t>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/>
              </a:p>
              <a:p>
                <a:pPr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rgbClr val="000000"/>
                    </a:solidFill>
                  </a:rPr>
                  <a:t>计算每段多项式线段的障碍物的代价做法如下</a:t>
                </a:r>
                <a:r>
                  <a:rPr lang="en-US" altLang="zh-CN" sz="1600" dirty="0">
                    <a:solidFill>
                      <a:srgbClr val="000000"/>
                    </a:solidFill>
                  </a:rPr>
                  <a:t>:</a:t>
                </a:r>
              </a:p>
              <a:p>
                <a:pPr marL="342900" indent="-342900">
                  <a:lnSpc>
                    <a:spcPct val="130000"/>
                  </a:lnSpc>
                  <a:buAutoNum type="arabicPeriod"/>
                </a:pPr>
                <a:r>
                  <a:rPr lang="zh-CN" altLang="en-US" sz="1600" dirty="0">
                    <a:solidFill>
                      <a:srgbClr val="000000"/>
                    </a:solidFill>
                  </a:rPr>
                  <a:t>确定当前多项式线段的起始点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000000"/>
                    </a:solidFill>
                  </a:rPr>
                  <a:t>,</a:t>
                </a:r>
                <a:r>
                  <a:rPr lang="zh-CN" altLang="en-US" sz="1600" dirty="0">
                    <a:solidFill>
                      <a:srgbClr val="000000"/>
                    </a:solidFill>
                  </a:rPr>
                  <a:t>以及终点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000000"/>
                    </a:solidFill>
                  </a:rPr>
                  <a:t> ，以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1600" dirty="0">
                    <a:solidFill>
                      <a:srgbClr val="000000"/>
                    </a:solidFill>
                  </a:rPr>
                  <a:t>为间距进⾏等分，那么该多项式有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1600" dirty="0">
                    <a:solidFill>
                      <a:srgbClr val="000000"/>
                    </a:solidFill>
                  </a:rPr>
                  <a:t>个等间距点</a:t>
                </a:r>
                <a:endParaRPr lang="en-US" altLang="zh-CN" sz="1600" dirty="0">
                  <a:solidFill>
                    <a:srgbClr val="000000"/>
                  </a:solidFill>
                </a:endParaRPr>
              </a:p>
              <a:p>
                <a:pPr marL="342900" indent="-342900">
                  <a:lnSpc>
                    <a:spcPct val="130000"/>
                  </a:lnSpc>
                  <a:buAutoNum type="arabicPeriod"/>
                </a:pPr>
                <a:r>
                  <a:rPr lang="zh-CN" altLang="en-US" sz="1600" dirty="0">
                    <a:solidFill>
                      <a:srgbClr val="000000"/>
                    </a:solidFill>
                  </a:rPr>
                  <a:t>对每个间距点处理：</a:t>
                </a:r>
                <a:endParaRPr lang="en-US" altLang="zh-CN" sz="1600" dirty="0">
                  <a:solidFill>
                    <a:srgbClr val="000000"/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AutoNum type="arabicPeriod"/>
                </a:pP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  <a:t>以当前点为⼏何中⼼，该点多项式切线⽅向作为⻋辆⽅向，以⾃⻋的尺⼨作为⻓宽⾼，⽣成⼀个四边形的</a:t>
                </a:r>
                <a:r>
                  <a:rPr lang="en-US" altLang="zh-CN" sz="1600" b="0" i="0" dirty="0">
                    <a:solidFill>
                      <a:srgbClr val="000000"/>
                    </a:solidFill>
                    <a:effectLst/>
                    <a:latin typeface="LiberationSans"/>
                  </a:rPr>
                  <a:t>BOX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  <a:t>，这</a:t>
                </a:r>
                <a:b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</a:b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  <a:t>就是⾃⻋在当前间距点所形成的</a:t>
                </a:r>
                <a:r>
                  <a:rPr lang="en-US" altLang="zh-CN" sz="1600" b="0" i="0" dirty="0">
                    <a:solidFill>
                      <a:srgbClr val="000000"/>
                    </a:solidFill>
                    <a:effectLst/>
                    <a:latin typeface="LiberationSans"/>
                  </a:rPr>
                  <a:t>BOX</a:t>
                </a:r>
              </a:p>
              <a:p>
                <a:pPr marL="800100" lvl="1" indent="-342900">
                  <a:lnSpc>
                    <a:spcPct val="130000"/>
                  </a:lnSpc>
                  <a:buAutoNum type="arabicPeriod"/>
                </a:pP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  <a:t>利⽤当前间距点</a:t>
                </a:r>
                <a:r>
                  <a:rPr lang="en-US" altLang="zh-CN" sz="1600" b="0" i="0" dirty="0">
                    <a:solidFill>
                      <a:srgbClr val="000000"/>
                    </a:solidFill>
                    <a:effectLst/>
                  </a:rPr>
                  <a:t>(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  <a:t>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600" b="0" i="0" dirty="0">
                    <a:solidFill>
                      <a:srgbClr val="000000"/>
                    </a:solidFill>
                    <a:effectLst/>
                    <a:latin typeface="LiberationSans"/>
                  </a:rPr>
                  <a:t>),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  <a:t>并根据上⼀时刻的速度规划，计算出当前间距点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  <a:t>对应的时间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800100" lvl="1" indent="-342900">
                  <a:lnSpc>
                    <a:spcPct val="130000"/>
                  </a:lnSpc>
                  <a:buAutoNum type="arabicPeriod"/>
                </a:pP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  <a:t>根据计算得到的时间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  <a:t>，在推导出这个时刻下障碍物所处的位置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  <a:t>，利⽤这个位置和该障碍物的尺</a:t>
                </a:r>
                <a:b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</a:b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  <a:t>⼨，⽣成对应的</a:t>
                </a:r>
                <a:r>
                  <a:rPr lang="en-US" altLang="zh-CN" sz="1600" b="0" i="0" dirty="0">
                    <a:solidFill>
                      <a:srgbClr val="000000"/>
                    </a:solidFill>
                    <a:effectLst/>
                    <a:latin typeface="LiberationSans"/>
                  </a:rPr>
                  <a:t>BOX</a:t>
                </a:r>
                <a:r>
                  <a:rPr lang="zh-CN" altLang="en-US" sz="1600" dirty="0"/>
                  <a:t> </a:t>
                </a:r>
                <a:endParaRPr lang="en-US" altLang="zh-CN" sz="1600" dirty="0"/>
              </a:p>
              <a:p>
                <a:pPr marL="800100" lvl="1" indent="-342900">
                  <a:lnSpc>
                    <a:spcPct val="130000"/>
                  </a:lnSpc>
                  <a:buAutoNum type="arabicPeriod"/>
                </a:pP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  <a:t>计算⾃⻋的</a:t>
                </a:r>
                <a:r>
                  <a:rPr lang="en-US" altLang="zh-CN" sz="1600" b="0" i="0" dirty="0">
                    <a:solidFill>
                      <a:srgbClr val="000000"/>
                    </a:solidFill>
                    <a:effectLst/>
                    <a:latin typeface="LiberationSans"/>
                  </a:rPr>
                  <a:t>BOX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  <a:t>和障碍物的</a:t>
                </a:r>
                <a:r>
                  <a:rPr lang="en-US" altLang="zh-CN" sz="1600" b="0" i="0" dirty="0">
                    <a:solidFill>
                      <a:srgbClr val="000000"/>
                    </a:solidFill>
                    <a:effectLst/>
                    <a:latin typeface="LiberationSans"/>
                  </a:rPr>
                  <a:t>BOX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  <a:t>之间的距离关系，如果已经重叠，那么代表发⽣碰撞，则给这⾥的赋予⼀个碰撞的</a:t>
                </a:r>
                <a:b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</a:b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  <a:t>代价，如果没有重叠，利⽤距离计算出对应的代价，则为障碍物的距离代价。</a:t>
                </a:r>
                <a:r>
                  <a:rPr lang="zh-CN" altLang="en-US" sz="1600" dirty="0"/>
                  <a:t> </a:t>
                </a: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8F3E1E2-F01E-A1C4-F4EA-C388561C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7" y="2745650"/>
                <a:ext cx="11310147" cy="3933834"/>
              </a:xfrm>
              <a:prstGeom prst="rect">
                <a:avLst/>
              </a:prstGeom>
              <a:blipFill>
                <a:blip r:embed="rId8"/>
                <a:stretch>
                  <a:fillRect l="-269" b="-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556E244-F66A-66E9-1D1B-6839E0B7CAC1}"/>
                  </a:ext>
                </a:extLst>
              </p:cNvPr>
              <p:cNvSpPr txBox="1"/>
              <p:nvPr/>
            </p:nvSpPr>
            <p:spPr>
              <a:xfrm>
                <a:off x="1492200" y="1967118"/>
                <a:ext cx="456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556E244-F66A-66E9-1D1B-6839E0B7C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200" y="1967118"/>
                <a:ext cx="4562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0539496-A56D-BE6C-4A07-B2BE195869DB}"/>
                  </a:ext>
                </a:extLst>
              </p:cNvPr>
              <p:cNvSpPr txBox="1"/>
              <p:nvPr/>
            </p:nvSpPr>
            <p:spPr>
              <a:xfrm>
                <a:off x="8843230" y="1912620"/>
                <a:ext cx="465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0539496-A56D-BE6C-4A07-B2BE19586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230" y="1912620"/>
                <a:ext cx="4658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34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389F1C-408E-4A9A-82FE-C5F35D668424}"/>
              </a:ext>
            </a:extLst>
          </p:cNvPr>
          <p:cNvSpPr txBox="1"/>
          <p:nvPr/>
        </p:nvSpPr>
        <p:spPr>
          <a:xfrm>
            <a:off x="0" y="300915"/>
            <a:ext cx="73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路径优化：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 Path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F9361F-8DC8-2E89-8514-57432CF7B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094" y="676257"/>
            <a:ext cx="6331230" cy="3458327"/>
          </a:xfrm>
          <a:prstGeom prst="rect">
            <a:avLst/>
          </a:prstGeom>
        </p:spPr>
      </p:pic>
      <p:sp>
        <p:nvSpPr>
          <p:cNvPr id="4" name="文本框 5">
            <a:extLst>
              <a:ext uri="{FF2B5EF4-FFF2-40B4-BE49-F238E27FC236}">
                <a16:creationId xmlns:a16="http://schemas.microsoft.com/office/drawing/2014/main" id="{5956AB6B-D610-F697-06C0-5DC9AED3A5EC}"/>
              </a:ext>
            </a:extLst>
          </p:cNvPr>
          <p:cNvSpPr txBox="1"/>
          <p:nvPr/>
        </p:nvSpPr>
        <p:spPr>
          <a:xfrm>
            <a:off x="116676" y="940739"/>
            <a:ext cx="5627418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假设整条参考线长度为</a:t>
            </a:r>
            <a:r>
              <a:rPr lang="en-US" altLang="zh-CN" dirty="0"/>
              <a:t>L</a:t>
            </a:r>
            <a:r>
              <a:rPr lang="zh-CN" altLang="en-US" dirty="0"/>
              <a:t>米，将线段按照</a:t>
            </a:r>
            <a:r>
              <a:rPr lang="en-US" altLang="zh-CN" dirty="0"/>
              <a:t>d</a:t>
            </a:r>
            <a:r>
              <a:rPr lang="zh-CN" altLang="en-US" dirty="0"/>
              <a:t>米进行分割，那么从起点到终点共有</a:t>
            </a:r>
            <a:r>
              <a:rPr lang="en-US" altLang="zh-CN" dirty="0"/>
              <a:t>L/d</a:t>
            </a:r>
            <a:r>
              <a:rPr lang="zh-CN" altLang="en-US" dirty="0"/>
              <a:t>条子线段，同时在横向上根据可行驶区域边界进行</a:t>
            </a:r>
            <a:r>
              <a:rPr lang="en-US" altLang="zh-CN" dirty="0"/>
              <a:t>N</a:t>
            </a:r>
            <a:r>
              <a:rPr lang="zh-CN" altLang="en-US" dirty="0"/>
              <a:t>等分，即可将</a:t>
            </a:r>
            <a:r>
              <a:rPr lang="en-US" altLang="zh-CN" dirty="0"/>
              <a:t>SL</a:t>
            </a:r>
            <a:r>
              <a:rPr lang="zh-CN" altLang="en-US" dirty="0"/>
              <a:t>图离散化为</a:t>
            </a:r>
            <a:r>
              <a:rPr lang="en-US" altLang="zh-CN" dirty="0"/>
              <a:t>(L/d)*N</a:t>
            </a:r>
            <a:r>
              <a:rPr lang="zh-CN" altLang="en-US" dirty="0"/>
              <a:t>个离散点。</a:t>
            </a: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50B5F61B-8A6F-3A1C-4808-732E951B60E0}"/>
              </a:ext>
            </a:extLst>
          </p:cNvPr>
          <p:cNvSpPr txBox="1"/>
          <p:nvPr/>
        </p:nvSpPr>
        <p:spPr>
          <a:xfrm>
            <a:off x="116676" y="2652874"/>
            <a:ext cx="11958648" cy="42051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/>
              <a:t>DP Path </a:t>
            </a:r>
            <a:r>
              <a:rPr lang="zh-CN" altLang="en-US" b="1" dirty="0"/>
              <a:t>搜索过程：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假设该图共有</a:t>
            </a:r>
            <a:r>
              <a:rPr lang="en-US" altLang="zh-CN" dirty="0"/>
              <a:t>m*n</a:t>
            </a:r>
            <a:r>
              <a:rPr lang="zh-CN" altLang="en-US" dirty="0"/>
              <a:t>个点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for  </a:t>
            </a:r>
            <a:r>
              <a:rPr lang="en-US" altLang="zh-CN" dirty="0" err="1"/>
              <a:t>i</a:t>
            </a:r>
            <a:r>
              <a:rPr lang="en-US" altLang="zh-CN" dirty="0"/>
              <a:t> in n: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for j in m:</a:t>
            </a:r>
          </a:p>
          <a:p>
            <a:pPr>
              <a:lnSpc>
                <a:spcPct val="150000"/>
              </a:lnSpc>
            </a:pPr>
            <a:r>
              <a:rPr lang="en-US" altLang="zh-CN" sz="1800" b="0" i="0" dirty="0">
                <a:solidFill>
                  <a:srgbClr val="000000"/>
                </a:solidFill>
                <a:effectLst/>
              </a:rPr>
              <a:t>            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遍历上⼀列所有的点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for k in m: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对当前点（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LiberationSans"/>
              </a:rPr>
              <a:t>i,j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）和前向点（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i-1,k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）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: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	     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两点⽤五次多项式连接，计算曲线的代价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,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障碍物、偏移、⼀阶、⼆阶、三阶微分，计算总代价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cost(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LiberationSans"/>
              </a:rPr>
              <a:t>i,j,k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)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1800" b="0" i="0" dirty="0">
                <a:solidFill>
                  <a:srgbClr val="000000"/>
                </a:solidFill>
                <a:effectLst/>
              </a:rPr>
              <a:t>               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当遍历完所有点后，计算出当前点到前⼀列所有点中总代价最⼩的⼀个点，作为当前点的前向节点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循环结束后即可得到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m*n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个点每⼀个点的前向节点，进⾏回溯得到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DP path 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搜索的最优路径。遍历最后⼀列点，获得总代价最⼩的那个点，并以该点为起点，回溯得到前向每⼀个点，最终获取到从⻋辆起点到终点的⼀段最优路径。</a:t>
            </a:r>
            <a:r>
              <a:rPr lang="zh-CN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216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E77885-3D5B-9749-5B28-AE12FEF99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869" y="461513"/>
            <a:ext cx="6096000" cy="29665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C3D755-96A7-87B6-D325-9F770E82D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069" y="3741511"/>
            <a:ext cx="6019800" cy="28878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6223DE9-31A4-7CD9-CF72-E437E502D863}"/>
              </a:ext>
            </a:extLst>
          </p:cNvPr>
          <p:cNvSpPr txBox="1"/>
          <p:nvPr/>
        </p:nvSpPr>
        <p:spPr>
          <a:xfrm>
            <a:off x="0" y="300915"/>
            <a:ext cx="73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路径优化：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QP Path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F0DEA8-806D-8E73-8FC3-398C4EBABA80}"/>
              </a:ext>
            </a:extLst>
          </p:cNvPr>
          <p:cNvSpPr txBox="1"/>
          <p:nvPr/>
        </p:nvSpPr>
        <p:spPr>
          <a:xfrm>
            <a:off x="0" y="1302033"/>
            <a:ext cx="5551433" cy="707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00"/>
                </a:solidFill>
              </a:rPr>
              <a:t>这⾥的</a:t>
            </a:r>
            <a:r>
              <a:rPr lang="en-US" altLang="zh-CN" sz="1600" dirty="0">
                <a:solidFill>
                  <a:srgbClr val="000000"/>
                </a:solidFill>
              </a:rPr>
              <a:t>QP Path</a:t>
            </a:r>
            <a:r>
              <a:rPr lang="zh-CN" altLang="en-US" sz="1600" dirty="0">
                <a:solidFill>
                  <a:srgbClr val="000000"/>
                </a:solidFill>
              </a:rPr>
              <a:t>⽅法与前⾯参考线平滑使⽤的算法类似，都是采⽤多段五次多项式来拟合出轨迹</a:t>
            </a:r>
            <a:r>
              <a:rPr lang="en-US" altLang="zh-CN" sz="1600" dirty="0">
                <a:solidFill>
                  <a:srgbClr val="000000"/>
                </a:solidFill>
              </a:rPr>
              <a:t>,</a:t>
            </a:r>
            <a:r>
              <a:rPr lang="zh-CN" altLang="en-US" sz="1600" dirty="0">
                <a:solidFill>
                  <a:srgbClr val="000000"/>
                </a:solidFill>
              </a:rPr>
              <a:t>目标函数为</a:t>
            </a:r>
            <a:endParaRPr lang="en-US" altLang="zh-CN" sz="1600" dirty="0">
              <a:solidFill>
                <a:srgbClr val="00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A26FA22-DE8A-0934-D2C6-721B8FE09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206250"/>
            <a:ext cx="5816966" cy="61577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C7DA521-6CBC-841C-CED4-4DDD85A29797}"/>
              </a:ext>
            </a:extLst>
          </p:cNvPr>
          <p:cNvSpPr txBox="1"/>
          <p:nvPr/>
        </p:nvSpPr>
        <p:spPr>
          <a:xfrm>
            <a:off x="0" y="29688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约束条件</a:t>
            </a:r>
            <a:r>
              <a:rPr lang="en-US" altLang="zh-CN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3CD5DD1-66FF-2795-EAFD-5E4D25EFFABD}"/>
                  </a:ext>
                </a:extLst>
              </p:cNvPr>
              <p:cNvSpPr txBox="1"/>
              <p:nvPr/>
            </p:nvSpPr>
            <p:spPr>
              <a:xfrm>
                <a:off x="189186" y="3519830"/>
                <a:ext cx="174470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(1)</a:t>
                </a:r>
                <a:r>
                  <a:rPr lang="zh-CN" altLang="en-US" dirty="0"/>
                  <a:t>起点约束：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3CD5DD1-66FF-2795-EAFD-5E4D25EFF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86" y="3519830"/>
                <a:ext cx="1744708" cy="1200329"/>
              </a:xfrm>
              <a:prstGeom prst="rect">
                <a:avLst/>
              </a:prstGeom>
              <a:blipFill>
                <a:blip r:embed="rId5"/>
                <a:stretch>
                  <a:fillRect l="-2797" t="-2538" b="-3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796D743-61D8-2324-DE56-38CA35A9AC08}"/>
                  </a:ext>
                </a:extLst>
              </p:cNvPr>
              <p:cNvSpPr txBox="1"/>
              <p:nvPr/>
            </p:nvSpPr>
            <p:spPr>
              <a:xfrm>
                <a:off x="2855868" y="3442922"/>
                <a:ext cx="1676036" cy="1326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(2)</a:t>
                </a:r>
                <a:r>
                  <a:rPr lang="zh-CN" altLang="en-US" dirty="0"/>
                  <a:t>终点约束：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796D743-61D8-2324-DE56-38CA35A9A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868" y="3442922"/>
                <a:ext cx="1676036" cy="1326325"/>
              </a:xfrm>
              <a:prstGeom prst="rect">
                <a:avLst/>
              </a:prstGeom>
              <a:blipFill>
                <a:blip r:embed="rId6"/>
                <a:stretch>
                  <a:fillRect l="-2909" t="-2765" b="-1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EFDC942-6356-FAF4-564A-4C0AC313F043}"/>
                  </a:ext>
                </a:extLst>
              </p:cNvPr>
              <p:cNvSpPr txBox="1"/>
              <p:nvPr/>
            </p:nvSpPr>
            <p:spPr>
              <a:xfrm>
                <a:off x="189186" y="5048461"/>
                <a:ext cx="250870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(3)</a:t>
                </a:r>
                <a:r>
                  <a:rPr lang="zh-CN" altLang="en-US" dirty="0"/>
                  <a:t>连续性约束：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EFDC942-6356-FAF4-564A-4C0AC313F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86" y="5048461"/>
                <a:ext cx="2508700" cy="1477328"/>
              </a:xfrm>
              <a:prstGeom prst="rect">
                <a:avLst/>
              </a:prstGeom>
              <a:blipFill>
                <a:blip r:embed="rId7"/>
                <a:stretch>
                  <a:fillRect l="-1942" t="-2058" b="-2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36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0B27CC6-C249-83AE-F078-2CF38BBEE253}"/>
              </a:ext>
            </a:extLst>
          </p:cNvPr>
          <p:cNvSpPr txBox="1"/>
          <p:nvPr/>
        </p:nvSpPr>
        <p:spPr>
          <a:xfrm>
            <a:off x="0" y="285675"/>
            <a:ext cx="73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路径优化：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QP Path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21D125-9C60-67C4-5B2F-D41D58F491B6}"/>
              </a:ext>
            </a:extLst>
          </p:cNvPr>
          <p:cNvSpPr txBox="1"/>
          <p:nvPr/>
        </p:nvSpPr>
        <p:spPr>
          <a:xfrm>
            <a:off x="244112" y="1010386"/>
            <a:ext cx="2743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4)</a:t>
            </a:r>
            <a:r>
              <a:rPr lang="zh-CN" altLang="en-US" dirty="0"/>
              <a:t> 障碍物约束：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AF4140-70A5-D70A-B502-1F33A217D31F}"/>
              </a:ext>
            </a:extLst>
          </p:cNvPr>
          <p:cNvSpPr txBox="1"/>
          <p:nvPr/>
        </p:nvSpPr>
        <p:spPr>
          <a:xfrm>
            <a:off x="132036" y="1627524"/>
            <a:ext cx="6144610" cy="102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00"/>
                </a:solidFill>
              </a:rPr>
              <a:t>在</a:t>
            </a:r>
            <a:r>
              <a:rPr lang="en-US" altLang="zh-CN" sz="1600" dirty="0" err="1">
                <a:solidFill>
                  <a:srgbClr val="000000"/>
                </a:solidFill>
              </a:rPr>
              <a:t>Frenet</a:t>
            </a:r>
            <a:r>
              <a:rPr lang="zh-CN" altLang="en-US" sz="1600" dirty="0">
                <a:solidFill>
                  <a:srgbClr val="000000"/>
                </a:solidFill>
              </a:rPr>
              <a:t>坐标系下，通过</a:t>
            </a:r>
            <a:r>
              <a:rPr lang="en-US" altLang="zh-CN" sz="1600" dirty="0">
                <a:solidFill>
                  <a:srgbClr val="000000"/>
                </a:solidFill>
              </a:rPr>
              <a:t>DQ</a:t>
            </a:r>
            <a:r>
              <a:rPr lang="zh-CN" altLang="en-US" sz="1600" dirty="0">
                <a:solidFill>
                  <a:srgbClr val="000000"/>
                </a:solidFill>
              </a:rPr>
              <a:t>求解出⼀条可⾏解之后，问题就可以从⾮凸优化问题，转化为凸优化问题，关键在于对障碍物的约束可以转化为⼀条凸⾛廊。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C4D768-B02D-4527-DE4D-542019DE2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097" y="564997"/>
            <a:ext cx="5611867" cy="2446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821328E-FFF7-8A7C-56F9-E264B05F38D2}"/>
                  </a:ext>
                </a:extLst>
              </p:cNvPr>
              <p:cNvSpPr txBox="1"/>
              <p:nvPr/>
            </p:nvSpPr>
            <p:spPr>
              <a:xfrm>
                <a:off x="132036" y="2835199"/>
                <a:ext cx="2646878" cy="762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rgbClr val="000000"/>
                    </a:solidFill>
                  </a:rPr>
                  <a:t>在每个点上进行约束，有：</a:t>
                </a:r>
                <a:endParaRPr lang="en-US" altLang="zh-CN" sz="1600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𝑙𝑜𝑤</m:t>
                          </m:r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h𝑖𝑔h</m:t>
                          </m:r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821328E-FFF7-8A7C-56F9-E264B05F3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36" y="2835199"/>
                <a:ext cx="2646878" cy="762838"/>
              </a:xfrm>
              <a:prstGeom prst="rect">
                <a:avLst/>
              </a:prstGeom>
              <a:blipFill>
                <a:blip r:embed="rId3"/>
                <a:stretch>
                  <a:fillRect l="-13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B5B2B896-9529-D906-5001-FBF0B5BC79A3}"/>
              </a:ext>
            </a:extLst>
          </p:cNvPr>
          <p:cNvSpPr txBox="1"/>
          <p:nvPr/>
        </p:nvSpPr>
        <p:spPr>
          <a:xfrm>
            <a:off x="132036" y="3683722"/>
            <a:ext cx="6144610" cy="102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00"/>
                </a:solidFill>
              </a:rPr>
              <a:t>但是如果仅仅依赖式</a:t>
            </a:r>
            <a:r>
              <a:rPr lang="en-US" altLang="zh-CN" sz="1600" dirty="0">
                <a:solidFill>
                  <a:srgbClr val="000000"/>
                </a:solidFill>
              </a:rPr>
              <a:t>(13)</a:t>
            </a:r>
            <a:r>
              <a:rPr lang="zh-CN" altLang="en-US" sz="1600" dirty="0">
                <a:solidFill>
                  <a:srgbClr val="000000"/>
                </a:solidFill>
              </a:rPr>
              <a:t>进⾏障碍物约束，会导致⻋辆的四个边⾓不满⾜障碍物碰撞约束，因此需要对施加更严格的约束，以左前⾓为例有：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E9491CF-E39D-8DE6-F346-F472FD780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837" y="4711119"/>
            <a:ext cx="3442153" cy="19392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FB1A4A3-BEE2-36EC-4CFC-F614E36D9DFF}"/>
                  </a:ext>
                </a:extLst>
              </p:cNvPr>
              <p:cNvSpPr txBox="1"/>
              <p:nvPr/>
            </p:nvSpPr>
            <p:spPr>
              <a:xfrm>
                <a:off x="6443490" y="3214548"/>
                <a:ext cx="5616474" cy="3435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000000"/>
                    </a:solidFill>
                  </a:rPr>
                  <a:t>左前角</a:t>
                </a:r>
                <a14:m>
                  <m:oMath xmlns:m="http://schemas.openxmlformats.org/officeDocument/2006/math">
                    <m:r>
                      <a:rPr lang="zh-CN" altLang="en-US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位置：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𝑓𝑟𝑜𝑛𝑡𝑐𝑜𝑟𝑛𝑒𝑟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1600" dirty="0">
                  <a:solidFill>
                    <a:srgbClr val="000000"/>
                  </a:solidFill>
                </a:endParaRPr>
              </a:p>
              <a:p>
                <a:r>
                  <a:rPr lang="zh-CN" altLang="en-US" sz="1600" dirty="0">
                    <a:solidFill>
                      <a:srgbClr val="000000"/>
                    </a:solidFill>
                  </a:rPr>
                  <a:t>由于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1600" dirty="0">
                    <a:solidFill>
                      <a:srgbClr val="000000"/>
                    </a:solidFill>
                  </a:rPr>
                  <a:t>非线性的，如果直接放入约束中，无法用</a:t>
                </a:r>
                <a:r>
                  <a:rPr lang="en-US" altLang="zh-CN" sz="1600" dirty="0">
                    <a:solidFill>
                      <a:srgbClr val="000000"/>
                    </a:solidFill>
                  </a:rPr>
                  <a:t>QP</a:t>
                </a:r>
              </a:p>
              <a:p>
                <a:r>
                  <a:rPr lang="zh-CN" altLang="en-US" sz="1600" dirty="0">
                    <a:solidFill>
                      <a:srgbClr val="000000"/>
                    </a:solidFill>
                  </a:rPr>
                  <a:t>进行求解，因此需要近似，当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足够</m:t>
                    </m:r>
                  </m:oMath>
                </a14:m>
                <a:r>
                  <a:rPr lang="zh-CN" altLang="en-US" sz="1600" dirty="0">
                    <a:solidFill>
                      <a:srgbClr val="000000"/>
                    </a:solidFill>
                  </a:rPr>
                  <a:t>小时，有：</a:t>
                </a:r>
                <a:endParaRPr lang="en-US" altLang="zh-CN" sz="1600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altLang="zh-CN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𝑡𝑎𝑛</m:t>
                      </m:r>
                      <m:r>
                        <a:rPr lang="en-US" altLang="zh-CN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zh-CN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600" dirty="0">
                  <a:solidFill>
                    <a:srgbClr val="000000"/>
                  </a:solidFill>
                </a:endParaRPr>
              </a:p>
              <a:p>
                <a:r>
                  <a:rPr lang="zh-CN" altLang="en-US" sz="1600" dirty="0">
                    <a:solidFill>
                      <a:srgbClr val="000000"/>
                    </a:solidFill>
                  </a:rPr>
                  <a:t>一般来说，当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纵向误差控制</m:t>
                    </m:r>
                  </m:oMath>
                </a14:m>
                <a:r>
                  <a:rPr lang="zh-CN" altLang="en-US" sz="1600" dirty="0">
                    <a:solidFill>
                      <a:srgbClr val="000000"/>
                    </a:solidFill>
                  </a:rPr>
                  <a:t>在</a:t>
                </a:r>
                <a:r>
                  <a:rPr lang="en-US" altLang="zh-CN" sz="1600" dirty="0">
                    <a:solidFill>
                      <a:srgbClr val="000000"/>
                    </a:solidFill>
                  </a:rPr>
                  <a:t>2~3cm,</a:t>
                </a:r>
                <a:r>
                  <a:rPr lang="zh-CN" altLang="en-US" sz="1600" dirty="0">
                    <a:solidFill>
                      <a:srgbClr val="000000"/>
                    </a:solidFill>
                  </a:rPr>
                  <a:t>可以接受。有：</a:t>
                </a:r>
                <a:endParaRPr lang="en-US" altLang="zh-CN" sz="1600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𝑙𝑒𝑓𝑡</m:t>
                          </m:r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𝑓𝑟𝑜𝑛𝑡𝑐𝑜𝑟𝑛𝑒𝑟</m:t>
                          </m:r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1600" dirty="0">
                  <a:solidFill>
                    <a:srgbClr val="000000"/>
                  </a:solidFill>
                </a:endParaRPr>
              </a:p>
              <a:p>
                <a:endParaRPr lang="en-US" altLang="zh-CN" sz="1600" dirty="0">
                  <a:solidFill>
                    <a:srgbClr val="000000"/>
                  </a:solidFill>
                </a:endParaRPr>
              </a:p>
              <a:p>
                <a:r>
                  <a:rPr lang="zh-CN" altLang="en-US" sz="1600" dirty="0">
                    <a:solidFill>
                      <a:srgbClr val="000000"/>
                    </a:solidFill>
                  </a:rPr>
                  <a:t>左前角：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𝑙𝑜𝑤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h𝑖𝑔h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rgbClr val="000000"/>
                  </a:solidFill>
                </a:endParaRPr>
              </a:p>
              <a:p>
                <a:r>
                  <a:rPr lang="zh-CN" altLang="en-US" sz="1600" dirty="0">
                    <a:solidFill>
                      <a:srgbClr val="000000"/>
                    </a:solidFill>
                  </a:rPr>
                  <a:t>右前角：</a:t>
                </a:r>
                <a:r>
                  <a:rPr lang="en-US" altLang="zh-CN" sz="1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𝑙𝑜𝑤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h𝑖𝑔h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rgbClr val="000000"/>
                  </a:solidFill>
                </a:endParaRPr>
              </a:p>
              <a:p>
                <a:r>
                  <a:rPr lang="zh-CN" altLang="en-US" sz="1600" dirty="0">
                    <a:solidFill>
                      <a:srgbClr val="000000"/>
                    </a:solidFill>
                  </a:rPr>
                  <a:t>左后角：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𝑙𝑜𝑤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h𝑖𝑔h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rgbClr val="000000"/>
                  </a:solidFill>
                </a:endParaRPr>
              </a:p>
              <a:p>
                <a:r>
                  <a:rPr lang="zh-CN" altLang="en-US" sz="1600" dirty="0">
                    <a:solidFill>
                      <a:srgbClr val="000000"/>
                    </a:solidFill>
                  </a:rPr>
                  <a:t>右后角：</a:t>
                </a:r>
                <a:r>
                  <a:rPr lang="en-US" altLang="zh-CN" sz="1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𝑙𝑜𝑤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h𝑖𝑔h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FB1A4A3-BEE2-36EC-4CFC-F614E36D9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490" y="3214548"/>
                <a:ext cx="5616474" cy="3435812"/>
              </a:xfrm>
              <a:prstGeom prst="rect">
                <a:avLst/>
              </a:prstGeom>
              <a:blipFill>
                <a:blip r:embed="rId5"/>
                <a:stretch>
                  <a:fillRect l="-5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32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2E3DFE-3E25-2136-9C26-A764B129C06D}"/>
              </a:ext>
            </a:extLst>
          </p:cNvPr>
          <p:cNvSpPr txBox="1"/>
          <p:nvPr/>
        </p:nvSpPr>
        <p:spPr>
          <a:xfrm>
            <a:off x="0" y="285675"/>
            <a:ext cx="73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路径优化：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QP Path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015DB81-BDB9-9D79-7038-A27E65963838}"/>
                  </a:ext>
                </a:extLst>
              </p:cNvPr>
              <p:cNvSpPr txBox="1"/>
              <p:nvPr/>
            </p:nvSpPr>
            <p:spPr>
              <a:xfrm>
                <a:off x="244112" y="1010386"/>
                <a:ext cx="3403328" cy="1950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4)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Jerk</a:t>
                </a:r>
                <a:r>
                  <a:rPr lang="zh-CN" altLang="en-US" dirty="0"/>
                  <a:t>约束：</a:t>
                </a:r>
                <a:endParaRPr lang="en-US" altLang="zh-CN" dirty="0"/>
              </a:p>
              <a:p>
                <a:r>
                  <a:rPr lang="zh-CN" altLang="en-US" dirty="0"/>
                  <a:t>假设</a:t>
                </a:r>
                <a:r>
                  <a:rPr lang="en-US" altLang="zh-CN" dirty="0"/>
                  <a:t>yaw</a:t>
                </a:r>
                <a:r>
                  <a:rPr lang="zh-CN" altLang="en-US" dirty="0"/>
                  <a:t>角最大速率为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𝑦𝑎𝑤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𝑦𝑎𝑤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015DB81-BDB9-9D79-7038-A27E65963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12" y="1010386"/>
                <a:ext cx="3403328" cy="1950983"/>
              </a:xfrm>
              <a:prstGeom prst="rect">
                <a:avLst/>
              </a:prstGeom>
              <a:blipFill>
                <a:blip r:embed="rId2"/>
                <a:stretch>
                  <a:fillRect l="-1434" t="-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8CDB4A6-A883-FB0A-1675-A9F92EE0E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195" y="1195052"/>
            <a:ext cx="5952805" cy="52882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4B4E0B6-7544-0782-3955-0335914BF52E}"/>
              </a:ext>
            </a:extLst>
          </p:cNvPr>
          <p:cNvSpPr txBox="1"/>
          <p:nvPr/>
        </p:nvSpPr>
        <p:spPr>
          <a:xfrm>
            <a:off x="6144737" y="747340"/>
            <a:ext cx="6141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最终优化目标为：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92A56C-2AF6-0A1D-F219-D34A74291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17" y="3429000"/>
            <a:ext cx="5826610" cy="219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759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2069</Words>
  <Application>Microsoft Office PowerPoint</Application>
  <PresentationFormat>宽屏</PresentationFormat>
  <Paragraphs>192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LiberationSans</vt:lpstr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1603537377@qq.com</dc:creator>
  <cp:lastModifiedBy>1603537377@qq.com</cp:lastModifiedBy>
  <cp:revision>16</cp:revision>
  <dcterms:created xsi:type="dcterms:W3CDTF">2024-01-27T06:59:08Z</dcterms:created>
  <dcterms:modified xsi:type="dcterms:W3CDTF">2024-01-31T06:32:20Z</dcterms:modified>
</cp:coreProperties>
</file>