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9"/>
    <p:restoredTop sz="89225" autoAdjust="0"/>
  </p:normalViewPr>
  <p:slideViewPr>
    <p:cSldViewPr snapToGrid="0" snapToObjects="1">
      <p:cViewPr varScale="1">
        <p:scale>
          <a:sx n="99" d="100"/>
          <a:sy n="99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291C4-1CC0-7F4D-A90F-A2749920FFD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08F54-CA2E-0444-BD3D-5C3E087E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08F54-CA2E-0444-BD3D-5C3E087EF9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08F54-CA2E-0444-BD3D-5C3E087EF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F5B8DF-5F18-2244-ADD6-F5E4A2DAF64D}"/>
              </a:ext>
            </a:extLst>
          </p:cNvPr>
          <p:cNvSpPr>
            <a:spLocks noChangeAspect="1"/>
          </p:cNvSpPr>
          <p:nvPr userDrawn="1"/>
        </p:nvSpPr>
        <p:spPr>
          <a:xfrm>
            <a:off x="211282" y="198911"/>
            <a:ext cx="11769436" cy="6460177"/>
          </a:xfrm>
          <a:prstGeom prst="rect">
            <a:avLst/>
          </a:prstGeom>
          <a:noFill/>
          <a:ln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1E677F-3DB5-D442-BE98-CC496609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480" y="4341218"/>
            <a:ext cx="8775038" cy="1072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Georgia" panose="02040502050405020303" pitchFamily="18" charset="0"/>
              </a:rPr>
              <a:t>Presenter name or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A5CD68-1EBF-7248-8916-0DA49E6692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6195" y="2217880"/>
            <a:ext cx="10579608" cy="20389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7200">
                <a:solidFill>
                  <a:schemeClr val="tx1"/>
                </a:solidFill>
                <a:latin typeface="Oswald Regular" pitchFamily="2" charset="77"/>
              </a:defRPr>
            </a:lvl1pPr>
          </a:lstStyle>
          <a:p>
            <a:r>
              <a:rPr lang="en-US" sz="7200" dirty="0">
                <a:latin typeface="Oswald Medium" panose="02000603000000000000" pitchFamily="2" charset="77"/>
              </a:rPr>
              <a:t>Title slide, option 1</a:t>
            </a:r>
          </a:p>
        </p:txBody>
      </p:sp>
    </p:spTree>
    <p:extLst>
      <p:ext uri="{BB962C8B-B14F-4D97-AF65-F5344CB8AC3E}">
        <p14:creationId xmlns:p14="http://schemas.microsoft.com/office/powerpoint/2010/main" val="41632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65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am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83F1-73F2-8549-9FDD-54C26A57D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5036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pPr algn="ctr"/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Centered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F103-E3F5-1F47-A307-7F064C93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911"/>
            <a:ext cx="10515600" cy="13178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 algn="ctr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 algn="ctr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4B67F13-056A-EB47-9FD0-867CD1B2E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1179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7029D39-F880-9043-9151-A7B8CC0D64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30459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A3BC586-153D-4C41-AF49-CDCB8593F4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80641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77E762C-5960-4649-BF23-031746DB7B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5372" y="3038044"/>
            <a:ext cx="2336825" cy="23140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D13145E-8CCB-6F46-92D1-59306FE244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0459" y="5566417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18C8CF5-D169-984D-9689-962A640783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5565775"/>
            <a:ext cx="2336800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B861F86-78D0-BB45-A4E9-187865728C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0640" y="5565775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F3F7BC-C6C5-5F45-9143-A710502810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55372" y="5565775"/>
            <a:ext cx="2336825" cy="757238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3pPr marL="914400" indent="0">
              <a:buNone/>
              <a:defRPr/>
            </a:lvl3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Georgia" panose="02040502050405020303" pitchFamily="18" charset="0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latin typeface="Georgia" panose="02040502050405020303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271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text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97247-8188-9647-A709-A5AAB03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11072853" cy="38436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85840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text centered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97247-8188-9647-A709-A5AAB03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11072853" cy="384365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7643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lumn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27021-42DA-DD42-927D-42D118894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52" y="2056213"/>
            <a:ext cx="5257846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65C8D-BA26-1D4E-8A3B-856030EAF5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51058" y="2056213"/>
            <a:ext cx="5257846" cy="3721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19830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lumns centered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25E7ED-D783-1648-8AB9-B65495C73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051" y="595713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227021-42DA-DD42-927D-42D118894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52" y="2056213"/>
            <a:ext cx="5257846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32E2DA-BC3D-514A-A263-6649DEEF13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51058" y="2056213"/>
            <a:ext cx="5257846" cy="3721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Column 1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22534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1F3405-8841-A74E-8D4F-7054309B44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B368E-069E-FF4E-90A6-C2F876D733FC}"/>
              </a:ext>
            </a:extLst>
          </p:cNvPr>
          <p:cNvSpPr>
            <a:spLocks noChangeAspect="1"/>
          </p:cNvSpPr>
          <p:nvPr userDrawn="1"/>
        </p:nvSpPr>
        <p:spPr>
          <a:xfrm>
            <a:off x="211282" y="198911"/>
            <a:ext cx="11769436" cy="6460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2E0A6C-EB4B-5D42-B747-E5C112F416C2}"/>
              </a:ext>
            </a:extLst>
          </p:cNvPr>
          <p:cNvGrpSpPr/>
          <p:nvPr userDrawn="1"/>
        </p:nvGrpSpPr>
        <p:grpSpPr>
          <a:xfrm rot="10800000">
            <a:off x="0" y="5591686"/>
            <a:ext cx="3448046" cy="676304"/>
            <a:chOff x="8743954" y="5637474"/>
            <a:chExt cx="3448046" cy="67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FA9FC6-5AD6-0B4A-9826-EBBF9DEBDF02}"/>
                </a:ext>
              </a:extLst>
            </p:cNvPr>
            <p:cNvSpPr/>
            <p:nvPr/>
          </p:nvSpPr>
          <p:spPr>
            <a:xfrm>
              <a:off x="9088342" y="5637474"/>
              <a:ext cx="3103658" cy="676303"/>
            </a:xfrm>
            <a:prstGeom prst="rect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0EA04F9-541C-C941-84F5-D98D3CF96948}"/>
                </a:ext>
              </a:extLst>
            </p:cNvPr>
            <p:cNvSpPr/>
            <p:nvPr/>
          </p:nvSpPr>
          <p:spPr>
            <a:xfrm rot="16200000">
              <a:off x="8577998" y="5803432"/>
              <a:ext cx="676302" cy="344390"/>
            </a:xfrm>
            <a:prstGeom prst="triangle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2186C6-3E4C-3D4E-96C7-BD21BD70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231" y="5633673"/>
            <a:ext cx="2892425" cy="5923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Oswald Regular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Trade Gothic LT Std Cn" pitchFamily="2" charset="0"/>
              </a:rPr>
              <a:t>Consider adding a caption for your photo.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subtext and image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7C0E10E-1AD4-2D48-B9F0-3EA082F79E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99350" y="0"/>
            <a:ext cx="469265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208FA1-A3D4-4841-869A-6119DB8B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51" y="595713"/>
            <a:ext cx="62782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Header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1E9B0E-D41A-A54F-8394-080253CB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6278217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Bullet</a:t>
            </a:r>
          </a:p>
          <a:p>
            <a:r>
              <a:rPr lang="en-US" sz="1800" dirty="0">
                <a:latin typeface="Georgia" panose="02040502050405020303" pitchFamily="18" charset="0"/>
              </a:rPr>
              <a:t>Point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BF792D-D7EA-1443-A0AA-F47A79E50497}"/>
              </a:ext>
            </a:extLst>
          </p:cNvPr>
          <p:cNvGrpSpPr/>
          <p:nvPr userDrawn="1"/>
        </p:nvGrpSpPr>
        <p:grpSpPr>
          <a:xfrm>
            <a:off x="8743954" y="5731247"/>
            <a:ext cx="3448046" cy="676304"/>
            <a:chOff x="8743954" y="5637474"/>
            <a:chExt cx="3448046" cy="6763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5914FF-9263-024A-A9F3-CEB7B3BB251F}"/>
                </a:ext>
              </a:extLst>
            </p:cNvPr>
            <p:cNvSpPr/>
            <p:nvPr/>
          </p:nvSpPr>
          <p:spPr>
            <a:xfrm>
              <a:off x="9088342" y="5637474"/>
              <a:ext cx="3103658" cy="676303"/>
            </a:xfrm>
            <a:prstGeom prst="rect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3B1F92-C7ED-3C45-8F22-210A592E6824}"/>
                </a:ext>
              </a:extLst>
            </p:cNvPr>
            <p:cNvSpPr/>
            <p:nvPr/>
          </p:nvSpPr>
          <p:spPr>
            <a:xfrm rot="16200000">
              <a:off x="8577998" y="5803432"/>
              <a:ext cx="676302" cy="344390"/>
            </a:xfrm>
            <a:prstGeom prst="triangle">
              <a:avLst/>
            </a:prstGeom>
            <a:solidFill>
              <a:srgbClr val="BA0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78F07A1-989D-BD40-971A-187C67FF2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93958" y="5773234"/>
            <a:ext cx="2892425" cy="5923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Oswald Regular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Trade Gothic LT Std Cn" pitchFamily="2" charset="0"/>
              </a:rPr>
              <a:t>Consider adding a caption for your photo.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F504841-0C7A-AE42-8B71-22505C01BF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315" y="185910"/>
            <a:ext cx="2827337" cy="37037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A46ADD-B768-3F43-8A2B-FCF4E727DC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1287" y="185910"/>
            <a:ext cx="2827338" cy="37037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22FB1C9-505F-6440-8531-B0CB067FCD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78733" y="171715"/>
            <a:ext cx="2827338" cy="3717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AFDCB5E-BC59-874D-8AA6-D4E7818024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347" y="171714"/>
            <a:ext cx="2827338" cy="37179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41506A-E775-CA45-9605-577D5AB95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198" y="4026240"/>
            <a:ext cx="11072853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Centered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9AA5E44-4C07-A24B-9EC6-2271D994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98" y="5475151"/>
            <a:ext cx="11072853" cy="119693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271258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subtext and image tiles,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85F-B5FC-524D-B2AB-22E24C9E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51" y="595713"/>
            <a:ext cx="52928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Oswald Regular" pitchFamily="2" charset="77"/>
              </a:defRPr>
            </a:lvl1pPr>
          </a:lstStyle>
          <a:p>
            <a:r>
              <a:rPr lang="en-US" dirty="0">
                <a:solidFill>
                  <a:srgbClr val="BA0C2F"/>
                </a:solidFill>
                <a:latin typeface="Oswald Medium" panose="02000603000000000000" pitchFamily="2" charset="77"/>
              </a:rPr>
              <a:t>Primary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7366-978C-A84F-885F-2B4B0F78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1" y="2056213"/>
            <a:ext cx="5292837" cy="4206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Georgia" panose="02040502050405020303" pitchFamily="18" charset="0"/>
              </a:rPr>
              <a:t>Secondary header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Body copy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6DE92B-D25C-5C45-9B2D-6C98135B1D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3113" y="0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8130BDE-9B19-774C-8E11-540BA75BBF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63075" y="0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61D777D-C382-3447-AC39-A16494E99D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112" y="3506994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532CA15-EB91-DD4E-998B-899FA81F20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63074" y="3506993"/>
            <a:ext cx="2828925" cy="3351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9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7" r:id="rId4"/>
    <p:sldLayoutId id="2147483689" r:id="rId5"/>
    <p:sldLayoutId id="2147483694" r:id="rId6"/>
    <p:sldLayoutId id="2147483692" r:id="rId7"/>
    <p:sldLayoutId id="2147483696" r:id="rId8"/>
    <p:sldLayoutId id="2147483697" r:id="rId9"/>
    <p:sldLayoutId id="2147483704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D9C4F6-FA73-7C46-8EC6-9D7E0C7D0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Facebook Prophet Summary </a:t>
            </a:r>
          </a:p>
        </p:txBody>
      </p:sp>
    </p:spTree>
    <p:extLst>
      <p:ext uri="{BB962C8B-B14F-4D97-AF65-F5344CB8AC3E}">
        <p14:creationId xmlns:p14="http://schemas.microsoft.com/office/powerpoint/2010/main" val="41231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B5198-234D-9E40-C39A-AA1CDF23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111299"/>
            <a:ext cx="11320146" cy="6607135"/>
          </a:xfrm>
        </p:spPr>
        <p:txBody>
          <a:bodyPr>
            <a:normAutofit/>
          </a:bodyPr>
          <a:lstStyle/>
          <a:p>
            <a:r>
              <a:rPr lang="en-US" sz="2000" dirty="0"/>
              <a:t>Purpose: Prophet was originally designed to </a:t>
            </a:r>
            <a:r>
              <a:rPr lang="en-US" sz="2000" u="sng" dirty="0"/>
              <a:t>forecast</a:t>
            </a:r>
            <a:r>
              <a:rPr lang="en-US" sz="2000" dirty="0"/>
              <a:t> time-series market data.</a:t>
            </a:r>
          </a:p>
          <a:p>
            <a:r>
              <a:rPr lang="en-US" sz="2000" dirty="0"/>
              <a:t>Seasonality that Prophet can capture: </a:t>
            </a:r>
            <a:r>
              <a:rPr lang="en-US" sz="2000" u="sng" dirty="0"/>
              <a:t>Yearly, weekly, and daily, hourly </a:t>
            </a:r>
            <a:r>
              <a:rPr lang="en-US" sz="2000" dirty="0"/>
              <a:t>(Holiday can be captured by providing a manual list, weekend and non-weekend can be captured using conditional seasonalities).</a:t>
            </a:r>
          </a:p>
          <a:p>
            <a:r>
              <a:rPr lang="en-US" sz="2000" dirty="0"/>
              <a:t>Prophet </a:t>
            </a:r>
            <a:r>
              <a:rPr lang="en-US" sz="2000" u="sng" dirty="0"/>
              <a:t>needs a training dataset </a:t>
            </a:r>
            <a:r>
              <a:rPr lang="en-US" sz="2000" dirty="0"/>
              <a:t>to train a model.</a:t>
            </a:r>
          </a:p>
          <a:p>
            <a:r>
              <a:rPr lang="en-US" sz="2000" dirty="0"/>
              <a:t>The data length of example training datasets are at least </a:t>
            </a:r>
            <a:r>
              <a:rPr lang="en-US" sz="2000" u="sng" dirty="0"/>
              <a:t>several years</a:t>
            </a:r>
            <a:r>
              <a:rPr lang="en-US" sz="2000" dirty="0"/>
              <a:t>.</a:t>
            </a:r>
          </a:p>
          <a:p>
            <a:r>
              <a:rPr lang="en-US" sz="2000" dirty="0"/>
              <a:t>Inputs for training a Prophet model: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ds: YYYY-MM-DD for a date or YYYY-MM-DD HH:MM:SS.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y: numeric measurement.</a:t>
            </a:r>
          </a:p>
          <a:p>
            <a:r>
              <a:rPr lang="en-US" sz="2000" dirty="0"/>
              <a:t>Is it possible to add additional inputs? Yes, by add_regressor method.</a:t>
            </a:r>
          </a:p>
          <a:p>
            <a:r>
              <a:rPr lang="en-US" sz="2000" dirty="0"/>
              <a:t>Output of forecasting: yhat, yhat_lower, yhat_upper.</a:t>
            </a:r>
          </a:p>
          <a:p>
            <a:r>
              <a:rPr lang="en-US" sz="2000" dirty="0"/>
              <a:t>Can we include outliers when training? Yes, but the best way to handle outliers is to remove them (set values to NA).</a:t>
            </a:r>
          </a:p>
          <a:p>
            <a:endParaRPr lang="en-US" sz="2000" dirty="0"/>
          </a:p>
          <a:p>
            <a:r>
              <a:rPr lang="en-US" sz="2000" dirty="0"/>
              <a:t>Data Fusion: ?</a:t>
            </a:r>
          </a:p>
          <a:p>
            <a:r>
              <a:rPr lang="en-US" sz="2000" dirty="0"/>
              <a:t>Missing data recovery: yes.</a:t>
            </a:r>
          </a:p>
          <a:p>
            <a:r>
              <a:rPr lang="en-US" sz="2000" dirty="0"/>
              <a:t>Bad data detection: Probably not. (Bad data is recommended to be removed in the </a:t>
            </a:r>
            <a:r>
              <a:rPr lang="en-US" sz="2000"/>
              <a:t>training dataset.)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1428869"/>
      </p:ext>
    </p:extLst>
  </p:cSld>
  <p:clrMapOvr>
    <a:masterClrMapping/>
  </p:clrMapOvr>
</p:sld>
</file>

<file path=ppt/theme/theme1.xml><?xml version="1.0" encoding="utf-8"?>
<a:theme xmlns:a="http://schemas.openxmlformats.org/drawingml/2006/main" name="UGA Extension/4-H Theme">
  <a:themeElements>
    <a:clrScheme name="UGA Branding">
      <a:dk1>
        <a:srgbClr val="000000"/>
      </a:dk1>
      <a:lt1>
        <a:srgbClr val="FFFFFF"/>
      </a:lt1>
      <a:dk2>
        <a:srgbClr val="BA0C2F"/>
      </a:dk2>
      <a:lt2>
        <a:srgbClr val="9EA2A2"/>
      </a:lt2>
      <a:accent1>
        <a:srgbClr val="00A3AD"/>
      </a:accent1>
      <a:accent2>
        <a:srgbClr val="B7BF10"/>
      </a:accent2>
      <a:accent3>
        <a:srgbClr val="004E60"/>
      </a:accent3>
      <a:accent4>
        <a:srgbClr val="664359"/>
      </a:accent4>
      <a:accent5>
        <a:srgbClr val="594924"/>
      </a:accent5>
      <a:accent6>
        <a:srgbClr val="554F47"/>
      </a:accent6>
      <a:hlink>
        <a:srgbClr val="BA0C2F"/>
      </a:hlink>
      <a:folHlink>
        <a:srgbClr val="E3002B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</TotalTime>
  <Words>187</Words>
  <Application>Microsoft Office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Oswald Regular</vt:lpstr>
      <vt:lpstr>Trade Gothic LT Std Cn</vt:lpstr>
      <vt:lpstr>Arial</vt:lpstr>
      <vt:lpstr>Calibri</vt:lpstr>
      <vt:lpstr>Georgia</vt:lpstr>
      <vt:lpstr>Oswald Medium</vt:lpstr>
      <vt:lpstr>Wingdings</vt:lpstr>
      <vt:lpstr>UGA Extension/4-H Theme</vt:lpstr>
      <vt:lpstr>Facebook Prophet 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Mirabile</dc:creator>
  <cp:lastModifiedBy>fankun bu</cp:lastModifiedBy>
  <cp:revision>35</cp:revision>
  <dcterms:created xsi:type="dcterms:W3CDTF">2021-11-10T13:51:55Z</dcterms:created>
  <dcterms:modified xsi:type="dcterms:W3CDTF">2024-07-09T04:36:13Z</dcterms:modified>
</cp:coreProperties>
</file>