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7" r:id="rId2"/>
    <p:sldId id="293" r:id="rId3"/>
    <p:sldId id="296" r:id="rId4"/>
    <p:sldId id="258" r:id="rId5"/>
    <p:sldId id="260" r:id="rId6"/>
    <p:sldId id="261" r:id="rId7"/>
    <p:sldId id="263" r:id="rId8"/>
    <p:sldId id="264" r:id="rId9"/>
    <p:sldId id="265" r:id="rId10"/>
    <p:sldId id="266" r:id="rId11"/>
    <p:sldId id="267" r:id="rId12"/>
    <p:sldId id="268" r:id="rId13"/>
    <p:sldId id="269" r:id="rId14"/>
    <p:sldId id="271" r:id="rId15"/>
    <p:sldId id="272" r:id="rId16"/>
    <p:sldId id="276" r:id="rId17"/>
    <p:sldId id="277" r:id="rId18"/>
    <p:sldId id="278" r:id="rId19"/>
    <p:sldId id="279" r:id="rId20"/>
    <p:sldId id="280" r:id="rId21"/>
    <p:sldId id="281" r:id="rId22"/>
    <p:sldId id="282" r:id="rId23"/>
    <p:sldId id="284" r:id="rId24"/>
    <p:sldId id="285" r:id="rId25"/>
    <p:sldId id="287" r:id="rId26"/>
    <p:sldId id="289" r:id="rId27"/>
    <p:sldId id="292" r:id="rId28"/>
    <p:sldId id="294" r:id="rId29"/>
    <p:sldId id="295" r:id="rId30"/>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44" y="87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8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BF751F2-13DE-443F-AB1A-1829AD3A5BD7}" type="datetimeFigureOut">
              <a:rPr lang="en-US" smtClean="0"/>
              <a:t>3/27/2018</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A5D05593-B1F9-4639-8B99-E9F1BC7DD59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913C0E4-8F61-40E9-8F63-E89659E802CD}" type="datetimeFigureOut">
              <a:rPr lang="en-US" smtClean="0"/>
              <a:pPr/>
              <a:t>3/27/2018</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CC24F79-3335-4612-A7B5-3C42AE74013C}" type="slidenum">
              <a:rPr lang="en-US" smtClean="0"/>
              <a:pPr/>
              <a:t>‹#›</a:t>
            </a:fld>
            <a:endParaRPr lang="en-US"/>
          </a:p>
        </p:txBody>
      </p:sp>
    </p:spTree>
    <p:extLst>
      <p:ext uri="{BB962C8B-B14F-4D97-AF65-F5344CB8AC3E}">
        <p14:creationId xmlns:p14="http://schemas.microsoft.com/office/powerpoint/2010/main" val="4189588596"/>
      </p:ext>
    </p:extLst>
  </p:cSld>
  <p:clrMap bg1="lt1" tx1="dk1" bg2="lt2" tx2="dk2" accent1="accent1" accent2="accent2" accent3="accent3" accent4="accent4" accent5="accent5" accent6="accent6" hlink="hlink" folHlink="folHlink"/>
  <p:notesStyle>
    <a:lvl1pPr marL="0" algn="l" defTabSz="914393" rtl="0" eaLnBrk="1" latinLnBrk="0" hangingPunct="1">
      <a:defRPr sz="1000" kern="1200">
        <a:solidFill>
          <a:schemeClr val="tx1"/>
        </a:solidFill>
        <a:latin typeface="+mn-lt"/>
        <a:ea typeface="+mn-ea"/>
        <a:cs typeface="+mn-cs"/>
      </a:defRPr>
    </a:lvl1pPr>
    <a:lvl2pPr marL="457198" algn="l" defTabSz="914393" rtl="0" eaLnBrk="1" latinLnBrk="0" hangingPunct="1">
      <a:defRPr sz="1000" kern="1200">
        <a:solidFill>
          <a:schemeClr val="tx1"/>
        </a:solidFill>
        <a:latin typeface="+mn-lt"/>
        <a:ea typeface="+mn-ea"/>
        <a:cs typeface="+mn-cs"/>
      </a:defRPr>
    </a:lvl2pPr>
    <a:lvl3pPr marL="914393" algn="l" defTabSz="914393" rtl="0" eaLnBrk="1" latinLnBrk="0" hangingPunct="1">
      <a:defRPr sz="1000" kern="1200">
        <a:solidFill>
          <a:schemeClr val="tx1"/>
        </a:solidFill>
        <a:latin typeface="+mn-lt"/>
        <a:ea typeface="+mn-ea"/>
        <a:cs typeface="+mn-cs"/>
      </a:defRPr>
    </a:lvl3pPr>
    <a:lvl4pPr marL="1371592" algn="l" defTabSz="914393" rtl="0" eaLnBrk="1" latinLnBrk="0" hangingPunct="1">
      <a:defRPr sz="1000" kern="1200">
        <a:solidFill>
          <a:schemeClr val="tx1"/>
        </a:solidFill>
        <a:latin typeface="+mn-lt"/>
        <a:ea typeface="+mn-ea"/>
        <a:cs typeface="+mn-cs"/>
      </a:defRPr>
    </a:lvl4pPr>
    <a:lvl5pPr marL="1828787" algn="l" defTabSz="914393" rtl="0" eaLnBrk="1" latinLnBrk="0" hangingPunct="1">
      <a:defRPr sz="1000" kern="1200">
        <a:solidFill>
          <a:schemeClr val="tx1"/>
        </a:solidFill>
        <a:latin typeface="+mn-lt"/>
        <a:ea typeface="+mn-ea"/>
        <a:cs typeface="+mn-cs"/>
      </a:defRPr>
    </a:lvl5pPr>
    <a:lvl6pPr marL="2285985" algn="l" defTabSz="914393" rtl="0" eaLnBrk="1" latinLnBrk="0" hangingPunct="1">
      <a:defRPr sz="1000" kern="1200">
        <a:solidFill>
          <a:schemeClr val="tx1"/>
        </a:solidFill>
        <a:latin typeface="+mn-lt"/>
        <a:ea typeface="+mn-ea"/>
        <a:cs typeface="+mn-cs"/>
      </a:defRPr>
    </a:lvl6pPr>
    <a:lvl7pPr marL="2743184" algn="l" defTabSz="914393" rtl="0" eaLnBrk="1" latinLnBrk="0" hangingPunct="1">
      <a:defRPr sz="1000" kern="1200">
        <a:solidFill>
          <a:schemeClr val="tx1"/>
        </a:solidFill>
        <a:latin typeface="+mn-lt"/>
        <a:ea typeface="+mn-ea"/>
        <a:cs typeface="+mn-cs"/>
      </a:defRPr>
    </a:lvl7pPr>
    <a:lvl8pPr marL="3200379" algn="l" defTabSz="914393" rtl="0" eaLnBrk="1" latinLnBrk="0" hangingPunct="1">
      <a:defRPr sz="1000" kern="1200">
        <a:solidFill>
          <a:schemeClr val="tx1"/>
        </a:solidFill>
        <a:latin typeface="+mn-lt"/>
        <a:ea typeface="+mn-ea"/>
        <a:cs typeface="+mn-cs"/>
      </a:defRPr>
    </a:lvl8pPr>
    <a:lvl9pPr marL="3657577" algn="l" defTabSz="91439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9D8D8F-BEFF-425D-9BC6-F2B3BBF1AB26}"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xfrm>
            <a:off x="1414463" y="1162050"/>
            <a:ext cx="4181475" cy="31369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51073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4D3FD0-80FA-4D9D-9320-82C9E92795B2}" type="slidenum">
              <a:rPr lang="en-US" altLang="en-US"/>
              <a:pPr>
                <a:spcBef>
                  <a:spcPct val="0"/>
                </a:spcBef>
              </a:pPr>
              <a:t>12</a:t>
            </a:fld>
            <a:endParaRPr lang="en-US" altLang="en-US"/>
          </a:p>
        </p:txBody>
      </p:sp>
      <p:sp>
        <p:nvSpPr>
          <p:cNvPr id="27651" name="Rectangle 2"/>
          <p:cNvSpPr>
            <a:spLocks noGrp="1" noRot="1" noChangeAspect="1" noChangeArrowheads="1" noTextEdit="1"/>
          </p:cNvSpPr>
          <p:nvPr>
            <p:ph type="sldImg"/>
          </p:nvPr>
        </p:nvSpPr>
        <p:spPr>
          <a:xfrm>
            <a:off x="1414463" y="1162050"/>
            <a:ext cx="4181475" cy="3136900"/>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Heat production within active muscle and its subsequent transfer from the core to the skin. Under appropriate environmental conditions, excess body heat dissipates to the environment and core temperature stabilizes within a narrow range. </a:t>
            </a:r>
          </a:p>
        </p:txBody>
      </p:sp>
    </p:spTree>
    <p:extLst>
      <p:ext uri="{BB962C8B-B14F-4D97-AF65-F5344CB8AC3E}">
        <p14:creationId xmlns:p14="http://schemas.microsoft.com/office/powerpoint/2010/main" val="1783368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BEA5B8-3D09-4C48-B3E6-3BD0E0A068AA}" type="slidenum">
              <a:rPr lang="en-US" altLang="en-US"/>
              <a:pPr>
                <a:spcBef>
                  <a:spcPct val="0"/>
                </a:spcBef>
              </a:pPr>
              <a:t>13</a:t>
            </a:fld>
            <a:endParaRPr lang="en-US" altLang="en-US"/>
          </a:p>
        </p:txBody>
      </p:sp>
      <p:sp>
        <p:nvSpPr>
          <p:cNvPr id="29699" name="Rectangle 2"/>
          <p:cNvSpPr>
            <a:spLocks noGrp="1" noRot="1" noChangeAspect="1" noChangeArrowheads="1" noTextEdit="1"/>
          </p:cNvSpPr>
          <p:nvPr>
            <p:ph type="sldImg"/>
          </p:nvPr>
        </p:nvSpPr>
        <p:spPr>
          <a:xfrm>
            <a:off x="1414463" y="1162050"/>
            <a:ext cx="4181475" cy="31369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For someone relaxing in a hot, humid environment, the normal 2-L daily fluid requirement doubles or even triples from evaporative fluid loss. </a:t>
            </a:r>
          </a:p>
          <a:p>
            <a:pPr eaLnBrk="1" hangingPunct="1"/>
            <a:r>
              <a:rPr lang="en-US" altLang="en-US">
                <a:latin typeface="Arial" panose="020B0604020202020204" pitchFamily="34" charset="0"/>
              </a:rPr>
              <a:t>Relative humidity exerts the greatest impact on the effectiveness of evaporative heat loss.</a:t>
            </a:r>
          </a:p>
          <a:p>
            <a:pPr eaLnBrk="1" hangingPunct="1"/>
            <a:r>
              <a:rPr lang="en-US" altLang="en-US">
                <a:latin typeface="Arial" panose="020B0604020202020204" pitchFamily="34" charset="0"/>
              </a:rPr>
              <a:t>Relative humidity refers to the percentage of water in ambient air at a particular temperature compared with the total quantity of moisture that the air could carry. </a:t>
            </a:r>
          </a:p>
        </p:txBody>
      </p:sp>
    </p:spTree>
    <p:extLst>
      <p:ext uri="{BB962C8B-B14F-4D97-AF65-F5344CB8AC3E}">
        <p14:creationId xmlns:p14="http://schemas.microsoft.com/office/powerpoint/2010/main" val="2081337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A2145D-5B07-4B9F-BD3F-F93B4D4C6B30}" type="slidenum">
              <a:rPr lang="en-US" altLang="en-US"/>
              <a:pPr>
                <a:spcBef>
                  <a:spcPct val="0"/>
                </a:spcBef>
              </a:pPr>
              <a:t>14</a:t>
            </a:fld>
            <a:endParaRPr lang="en-US" altLang="en-US"/>
          </a:p>
        </p:txBody>
      </p:sp>
      <p:sp>
        <p:nvSpPr>
          <p:cNvPr id="33795" name="Rectangle 2"/>
          <p:cNvSpPr>
            <a:spLocks noGrp="1" noRot="1" noChangeAspect="1" noChangeArrowheads="1" noTextEdit="1"/>
          </p:cNvSpPr>
          <p:nvPr>
            <p:ph type="sldImg"/>
          </p:nvPr>
        </p:nvSpPr>
        <p:spPr>
          <a:xfrm>
            <a:off x="1414463" y="1162050"/>
            <a:ext cx="4181475" cy="313690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At rest in hot weather, heart rate and blood flow from the heart (cardiac output) increase while superficial arterial and venous blood vessels dilate to divert warm blood to the body’s shell. </a:t>
            </a:r>
          </a:p>
          <a:p>
            <a:pPr eaLnBrk="1" hangingPunct="1"/>
            <a:r>
              <a:rPr lang="en-US" altLang="en-US">
                <a:latin typeface="Arial" panose="020B0604020202020204" pitchFamily="34" charset="0"/>
              </a:rPr>
              <a:t>A large cutaneous blood flow coupled with evaporative cooling generally produces an effective thermal defense. </a:t>
            </a:r>
          </a:p>
          <a:p>
            <a:pPr eaLnBrk="1" hangingPunct="1"/>
            <a:r>
              <a:rPr lang="en-US" altLang="en-US">
                <a:latin typeface="Arial" panose="020B0604020202020204" pitchFamily="34" charset="0"/>
              </a:rPr>
              <a:t>ADH increases water reabsorption from the kidney tubules, causing urine to become more concentrated. </a:t>
            </a:r>
          </a:p>
          <a:p>
            <a:pPr eaLnBrk="1" hangingPunct="1"/>
            <a:r>
              <a:rPr lang="en-US" altLang="en-US">
                <a:latin typeface="Arial" panose="020B0604020202020204" pitchFamily="34" charset="0"/>
              </a:rPr>
              <a:t>Aldosterone increases the renal tubules’ reabsorption of sodium and decreases sodium concentration in sweat, which aids in additional electrolyte conservation. </a:t>
            </a:r>
          </a:p>
        </p:txBody>
      </p:sp>
    </p:spTree>
    <p:extLst>
      <p:ext uri="{BB962C8B-B14F-4D97-AF65-F5344CB8AC3E}">
        <p14:creationId xmlns:p14="http://schemas.microsoft.com/office/powerpoint/2010/main" val="349953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FA50D9-24C7-42A9-B06A-4F898D8BAD89}" type="slidenum">
              <a:rPr lang="en-US" altLang="en-US"/>
              <a:pPr>
                <a:spcBef>
                  <a:spcPct val="0"/>
                </a:spcBef>
              </a:pPr>
              <a:t>16</a:t>
            </a:fld>
            <a:endParaRPr lang="en-US" altLang="en-US"/>
          </a:p>
        </p:txBody>
      </p:sp>
      <p:sp>
        <p:nvSpPr>
          <p:cNvPr id="43011" name="Rectangle 2"/>
          <p:cNvSpPr>
            <a:spLocks noGrp="1" noRot="1" noChangeAspect="1" noChangeArrowheads="1" noTextEdit="1"/>
          </p:cNvSpPr>
          <p:nvPr>
            <p:ph type="sldImg"/>
          </p:nvPr>
        </p:nvSpPr>
        <p:spPr>
          <a:xfrm>
            <a:off x="1414463" y="1162050"/>
            <a:ext cx="4181475" cy="3136900"/>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Dehydration refers to an imbalance in fluid dynamics when fluid intake does not replenish water loss from either hyperhydrated or normally hydrated states. </a:t>
            </a:r>
          </a:p>
        </p:txBody>
      </p:sp>
    </p:spTree>
    <p:extLst>
      <p:ext uri="{BB962C8B-B14F-4D97-AF65-F5344CB8AC3E}">
        <p14:creationId xmlns:p14="http://schemas.microsoft.com/office/powerpoint/2010/main" val="2476743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C2FA52-0191-4059-AE3E-66A04DD8276E}" type="slidenum">
              <a:rPr lang="en-US" altLang="en-US"/>
              <a:pPr>
                <a:spcBef>
                  <a:spcPct val="0"/>
                </a:spcBef>
              </a:pPr>
              <a:t>17</a:t>
            </a:fld>
            <a:endParaRPr lang="en-US" altLang="en-US"/>
          </a:p>
        </p:txBody>
      </p:sp>
      <p:sp>
        <p:nvSpPr>
          <p:cNvPr id="45059" name="Rectangle 2"/>
          <p:cNvSpPr>
            <a:spLocks noGrp="1" noRot="1" noChangeAspect="1" noChangeArrowheads="1" noTextEdit="1"/>
          </p:cNvSpPr>
          <p:nvPr>
            <p:ph type="sldImg"/>
          </p:nvPr>
        </p:nvSpPr>
        <p:spPr>
          <a:xfrm>
            <a:off x="1414463" y="1162050"/>
            <a:ext cx="4181475" cy="31369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Colder air contains less moisture than air at warmer temperature, particularly at higher altitudes. Greater fluid volumes leave the respiratory passages as the incoming cold, dry air becomes fully humidified and warmed to body temperature. Cold stress also increases urine production, which adds to total-body fluid loss. </a:t>
            </a:r>
          </a:p>
        </p:txBody>
      </p:sp>
    </p:spTree>
    <p:extLst>
      <p:ext uri="{BB962C8B-B14F-4D97-AF65-F5344CB8AC3E}">
        <p14:creationId xmlns:p14="http://schemas.microsoft.com/office/powerpoint/2010/main" val="1898801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0B363E-E66C-4846-B868-C2D800338CFE}" type="slidenum">
              <a:rPr lang="en-US" altLang="en-US"/>
              <a:pPr>
                <a:spcBef>
                  <a:spcPct val="0"/>
                </a:spcBef>
              </a:pPr>
              <a:t>18</a:t>
            </a:fld>
            <a:endParaRPr lang="en-US" altLang="en-US"/>
          </a:p>
        </p:txBody>
      </p:sp>
      <p:sp>
        <p:nvSpPr>
          <p:cNvPr id="47107" name="Rectangle 2"/>
          <p:cNvSpPr>
            <a:spLocks noGrp="1" noRot="1" noChangeAspect="1" noChangeArrowheads="1" noTextEdit="1"/>
          </p:cNvSpPr>
          <p:nvPr>
            <p:ph type="sldImg"/>
          </p:nvPr>
        </p:nvSpPr>
        <p:spPr>
          <a:xfrm>
            <a:off x="1414463" y="1162050"/>
            <a:ext cx="4181475" cy="31369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Factors that increase the potential for dehydration during cold-weather exercise. The illustration depicts a back-mounted hydration system to provide ready access to water during continuous exercise in the outdoor environment. </a:t>
            </a:r>
          </a:p>
        </p:txBody>
      </p:sp>
    </p:spTree>
    <p:extLst>
      <p:ext uri="{BB962C8B-B14F-4D97-AF65-F5344CB8AC3E}">
        <p14:creationId xmlns:p14="http://schemas.microsoft.com/office/powerpoint/2010/main" val="3573038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32BFCF-0C06-4599-9766-9C106587E97B}" type="slidenum">
              <a:rPr lang="en-US" altLang="en-US"/>
              <a:pPr>
                <a:spcBef>
                  <a:spcPct val="0"/>
                </a:spcBef>
              </a:pPr>
              <a:t>19</a:t>
            </a:fld>
            <a:endParaRPr lang="en-US" altLang="en-US"/>
          </a:p>
        </p:txBody>
      </p:sp>
      <p:sp>
        <p:nvSpPr>
          <p:cNvPr id="49155" name="Rectangle 2"/>
          <p:cNvSpPr>
            <a:spLocks noGrp="1" noRot="1" noChangeAspect="1" noChangeArrowheads="1" noTextEdit="1"/>
          </p:cNvSpPr>
          <p:nvPr>
            <p:ph type="sldImg"/>
          </p:nvPr>
        </p:nvSpPr>
        <p:spPr>
          <a:xfrm>
            <a:off x="1414463" y="1162050"/>
            <a:ext cx="4181475" cy="31369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In addition to increasing fluid intake 24 hours before strenuous exercise in the heat, it is recommend to consume 400 to 600 mL (13-20 oz) of cool water about 20 minutes before exercise. </a:t>
            </a:r>
          </a:p>
          <a:p>
            <a:pPr eaLnBrk="1" hangingPunct="1"/>
            <a:r>
              <a:rPr lang="en-US" altLang="en-US">
                <a:latin typeface="Arial" panose="020B0604020202020204" pitchFamily="34" charset="0"/>
              </a:rPr>
              <a:t>Pre-exercise hyperhydration does not replace the need to continually replace fluid during exercise. </a:t>
            </a:r>
          </a:p>
        </p:txBody>
      </p:sp>
    </p:spTree>
    <p:extLst>
      <p:ext uri="{BB962C8B-B14F-4D97-AF65-F5344CB8AC3E}">
        <p14:creationId xmlns:p14="http://schemas.microsoft.com/office/powerpoint/2010/main" val="2055107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E3CD25-C161-440F-A288-765BF62D3685}" type="slidenum">
              <a:rPr lang="en-US" altLang="en-US"/>
              <a:pPr>
                <a:spcBef>
                  <a:spcPct val="0"/>
                </a:spcBef>
              </a:pPr>
              <a:t>20</a:t>
            </a:fld>
            <a:endParaRPr lang="en-US" altLang="en-US"/>
          </a:p>
        </p:txBody>
      </p:sp>
      <p:sp>
        <p:nvSpPr>
          <p:cNvPr id="51203" name="Rectangle 2"/>
          <p:cNvSpPr>
            <a:spLocks noGrp="1" noRot="1" noChangeAspect="1" noChangeArrowheads="1" noTextEdit="1"/>
          </p:cNvSpPr>
          <p:nvPr>
            <p:ph type="sldImg"/>
          </p:nvPr>
        </p:nvSpPr>
        <p:spPr>
          <a:xfrm>
            <a:off x="1414463" y="1162050"/>
            <a:ext cx="4181475" cy="31369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Drink at least 125-150% of the existing fluid loss (body weight loss) as soon as possible after exercising. The 25-50% “extra” water accounts for that portion of ingested water lost in urine.</a:t>
            </a:r>
          </a:p>
        </p:txBody>
      </p:sp>
    </p:spTree>
    <p:extLst>
      <p:ext uri="{BB962C8B-B14F-4D97-AF65-F5344CB8AC3E}">
        <p14:creationId xmlns:p14="http://schemas.microsoft.com/office/powerpoint/2010/main" val="3989950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7D4B05-9C53-4C8F-8D41-DE38260CBAE0}" type="slidenum">
              <a:rPr lang="en-US" altLang="en-US"/>
              <a:pPr>
                <a:spcBef>
                  <a:spcPct val="0"/>
                </a:spcBef>
              </a:pPr>
              <a:t>21</a:t>
            </a:fld>
            <a:endParaRPr lang="en-US" altLang="en-US"/>
          </a:p>
        </p:txBody>
      </p:sp>
      <p:sp>
        <p:nvSpPr>
          <p:cNvPr id="53251" name="Rectangle 2"/>
          <p:cNvSpPr>
            <a:spLocks noGrp="1" noRot="1" noChangeAspect="1" noChangeArrowheads="1" noTextEdit="1"/>
          </p:cNvSpPr>
          <p:nvPr>
            <p:ph type="sldImg"/>
          </p:nvPr>
        </p:nvSpPr>
        <p:spPr>
          <a:xfrm>
            <a:off x="1414463" y="1162050"/>
            <a:ext cx="4181475" cy="3136900"/>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Computing the magnitude of sweat loss and rate of sweating in exercise. In this example, Mackinzie should drink about 1000 mL of fluid during each hour of activity to remain well hydrated (250 mL every 15 minutes).</a:t>
            </a:r>
          </a:p>
        </p:txBody>
      </p:sp>
    </p:spTree>
    <p:extLst>
      <p:ext uri="{BB962C8B-B14F-4D97-AF65-F5344CB8AC3E}">
        <p14:creationId xmlns:p14="http://schemas.microsoft.com/office/powerpoint/2010/main" val="24862014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2C6518-7361-463F-B1BD-727B4CE6A88F}" type="slidenum">
              <a:rPr lang="en-US" altLang="en-US"/>
              <a:pPr>
                <a:spcBef>
                  <a:spcPct val="0"/>
                </a:spcBef>
              </a:pPr>
              <a:t>22</a:t>
            </a:fld>
            <a:endParaRPr lang="en-US" altLang="en-US"/>
          </a:p>
        </p:txBody>
      </p:sp>
      <p:sp>
        <p:nvSpPr>
          <p:cNvPr id="55299" name="Rectangle 2"/>
          <p:cNvSpPr>
            <a:spLocks noGrp="1" noRot="1" noChangeAspect="1" noChangeArrowheads="1" noTextEdit="1"/>
          </p:cNvSpPr>
          <p:nvPr>
            <p:ph type="sldImg"/>
          </p:nvPr>
        </p:nvSpPr>
        <p:spPr>
          <a:xfrm>
            <a:off x="1414463" y="1162050"/>
            <a:ext cx="4181475" cy="31369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Restoring water and electrolyte balance in recovery occurs most effectively by adding moderate to high amounts of sodium (100 mmol·L</a:t>
            </a:r>
            <a:r>
              <a:rPr lang="en-US" altLang="en-US" baseline="30000">
                <a:latin typeface="Arial" panose="020B0604020202020204" pitchFamily="34" charset="0"/>
              </a:rPr>
              <a:t>-1</a:t>
            </a:r>
            <a:r>
              <a:rPr lang="en-US" altLang="en-US">
                <a:latin typeface="Arial" panose="020B0604020202020204" pitchFamily="34" charset="0"/>
              </a:rPr>
              <a:t>, an amount exceeding that in commercial beverages) to the rehydration drink or combining solid food (with appropriate sodium content) with plain water. </a:t>
            </a:r>
          </a:p>
        </p:txBody>
      </p:sp>
    </p:spTree>
    <p:extLst>
      <p:ext uri="{BB962C8B-B14F-4D97-AF65-F5344CB8AC3E}">
        <p14:creationId xmlns:p14="http://schemas.microsoft.com/office/powerpoint/2010/main" val="1751866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61138A-33EE-4B45-AAD7-A3A5A7CBCCC8}" type="slidenum">
              <a:rPr lang="en-US" altLang="en-US"/>
              <a:pPr>
                <a:spcBef>
                  <a:spcPct val="0"/>
                </a:spcBef>
              </a:pPr>
              <a:t>4</a:t>
            </a:fld>
            <a:endParaRPr lang="en-US" altLang="en-US"/>
          </a:p>
        </p:txBody>
      </p:sp>
      <p:sp>
        <p:nvSpPr>
          <p:cNvPr id="7171" name="Rectangle 2"/>
          <p:cNvSpPr>
            <a:spLocks noGrp="1" noRot="1" noChangeAspect="1" noChangeArrowheads="1" noTextEdit="1"/>
          </p:cNvSpPr>
          <p:nvPr>
            <p:ph type="sldImg"/>
          </p:nvPr>
        </p:nvSpPr>
        <p:spPr>
          <a:xfrm>
            <a:off x="1414463" y="1162050"/>
            <a:ext cx="4181475" cy="31369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300" dirty="0">
                <a:latin typeface="Arial" panose="020B0604020202020204" pitchFamily="34" charset="0"/>
              </a:rPr>
              <a:t>The relative stress of exercise determines the magnitude of the temperature increase.</a:t>
            </a:r>
            <a:r>
              <a:rPr lang="en-US" altLang="en-US" sz="1400" dirty="0">
                <a:latin typeface="Arial" pitchFamily="34" charset="0"/>
                <a:cs typeface="Arial" pitchFamily="34" charset="0"/>
              </a:rPr>
              <a:t> Core temperature rises quickly during vigorous exercise in a warm environment</a:t>
            </a:r>
            <a:endParaRPr lang="en-US" altLang="en-US" sz="1300" dirty="0">
              <a:latin typeface="Arial" panose="020B0604020202020204" pitchFamily="34" charset="0"/>
            </a:endParaRPr>
          </a:p>
        </p:txBody>
      </p:sp>
    </p:spTree>
    <p:extLst>
      <p:ext uri="{BB962C8B-B14F-4D97-AF65-F5344CB8AC3E}">
        <p14:creationId xmlns:p14="http://schemas.microsoft.com/office/powerpoint/2010/main" val="1943836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9451C2B-B45D-4C33-B5C0-B5066F735FFD}" type="slidenum">
              <a:rPr lang="en-US" altLang="en-US"/>
              <a:pPr>
                <a:spcBef>
                  <a:spcPct val="0"/>
                </a:spcBef>
              </a:pPr>
              <a:t>23</a:t>
            </a:fld>
            <a:endParaRPr lang="en-US" altLang="en-US"/>
          </a:p>
        </p:txBody>
      </p:sp>
      <p:sp>
        <p:nvSpPr>
          <p:cNvPr id="59395" name="Rectangle 2"/>
          <p:cNvSpPr>
            <a:spLocks noGrp="1" noRot="1" noChangeAspect="1" noChangeArrowheads="1" noTextEdit="1"/>
          </p:cNvSpPr>
          <p:nvPr>
            <p:ph type="sldImg"/>
          </p:nvPr>
        </p:nvSpPr>
        <p:spPr>
          <a:xfrm>
            <a:off x="1414463" y="1162050"/>
            <a:ext cx="4181475" cy="3136900"/>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Mild: headache, confusion malaise, nausea, cramping</a:t>
            </a:r>
          </a:p>
          <a:p>
            <a:pPr eaLnBrk="1" hangingPunct="1"/>
            <a:r>
              <a:rPr lang="en-US" altLang="en-US">
                <a:latin typeface="Arial" panose="020B0604020202020204" pitchFamily="34" charset="0"/>
              </a:rPr>
              <a:t>Severe: seizures, coma, pulmonary edema, cardiac arrest, death </a:t>
            </a:r>
          </a:p>
        </p:txBody>
      </p:sp>
    </p:spTree>
    <p:extLst>
      <p:ext uri="{BB962C8B-B14F-4D97-AF65-F5344CB8AC3E}">
        <p14:creationId xmlns:p14="http://schemas.microsoft.com/office/powerpoint/2010/main" val="1977189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C51D26-E97E-4513-835A-41BCEE7A016D}" type="slidenum">
              <a:rPr lang="en-US" altLang="en-US"/>
              <a:pPr>
                <a:spcBef>
                  <a:spcPct val="0"/>
                </a:spcBef>
              </a:pPr>
              <a:t>24</a:t>
            </a:fld>
            <a:endParaRPr lang="en-US" altLang="en-US"/>
          </a:p>
        </p:txBody>
      </p:sp>
      <p:sp>
        <p:nvSpPr>
          <p:cNvPr id="61443" name="Rectangle 2"/>
          <p:cNvSpPr>
            <a:spLocks noGrp="1" noRot="1" noChangeAspect="1" noChangeArrowheads="1" noTextEdit="1"/>
          </p:cNvSpPr>
          <p:nvPr>
            <p:ph type="sldImg"/>
          </p:nvPr>
        </p:nvSpPr>
        <p:spPr>
          <a:xfrm>
            <a:off x="1414463" y="1162050"/>
            <a:ext cx="4181475" cy="3136900"/>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Factors that contribute to the development of hyponatremia.</a:t>
            </a:r>
          </a:p>
        </p:txBody>
      </p:sp>
    </p:spTree>
    <p:extLst>
      <p:ext uri="{BB962C8B-B14F-4D97-AF65-F5344CB8AC3E}">
        <p14:creationId xmlns:p14="http://schemas.microsoft.com/office/powerpoint/2010/main" val="2008797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6339C2-283E-4C05-B502-2C3922C1B93A}" type="slidenum">
              <a:rPr lang="en-US" altLang="en-US"/>
              <a:pPr>
                <a:spcBef>
                  <a:spcPct val="0"/>
                </a:spcBef>
              </a:pPr>
              <a:t>25</a:t>
            </a:fld>
            <a:endParaRPr lang="en-US" altLang="en-US"/>
          </a:p>
        </p:txBody>
      </p:sp>
      <p:sp>
        <p:nvSpPr>
          <p:cNvPr id="65539" name="Rectangle 2"/>
          <p:cNvSpPr>
            <a:spLocks noGrp="1" noRot="1" noChangeAspect="1" noChangeArrowheads="1" noTextEdit="1"/>
          </p:cNvSpPr>
          <p:nvPr>
            <p:ph type="sldImg"/>
          </p:nvPr>
        </p:nvSpPr>
        <p:spPr>
          <a:xfrm>
            <a:off x="1414463" y="1162050"/>
            <a:ext cx="4181475" cy="3136900"/>
          </a:xfrm>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After 10 days of heat exposure, sweating capacity nearly doubles, and sweat becomes dilute (less salt lost) and more evenly distributed on the skin surface. Optimal acclimatization necessitates adequate hydration. </a:t>
            </a:r>
          </a:p>
        </p:txBody>
      </p:sp>
    </p:spTree>
    <p:extLst>
      <p:ext uri="{BB962C8B-B14F-4D97-AF65-F5344CB8AC3E}">
        <p14:creationId xmlns:p14="http://schemas.microsoft.com/office/powerpoint/2010/main" val="1963976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50D64D-123C-4E37-9FC6-1174F797CB5B}" type="slidenum">
              <a:rPr lang="en-US" altLang="en-US"/>
              <a:pPr>
                <a:spcBef>
                  <a:spcPct val="0"/>
                </a:spcBef>
              </a:pPr>
              <a:t>26</a:t>
            </a:fld>
            <a:endParaRPr lang="en-US" altLang="en-US"/>
          </a:p>
        </p:txBody>
      </p:sp>
      <p:sp>
        <p:nvSpPr>
          <p:cNvPr id="69635" name="Rectangle 2"/>
          <p:cNvSpPr>
            <a:spLocks noGrp="1" noRot="1" noChangeAspect="1" noChangeArrowheads="1" noTextEdit="1"/>
          </p:cNvSpPr>
          <p:nvPr>
            <p:ph type="sldImg"/>
          </p:nvPr>
        </p:nvSpPr>
        <p:spPr>
          <a:xfrm>
            <a:off x="1414463" y="1162050"/>
            <a:ext cx="4181475" cy="3136900"/>
          </a:xfrm>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3270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ECBED0-0E6E-43DF-8636-559C8F2AFC9D}" type="slidenum">
              <a:rPr lang="en-US" altLang="en-US"/>
              <a:pPr>
                <a:spcBef>
                  <a:spcPct val="0"/>
                </a:spcBef>
              </a:pPr>
              <a:t>27</a:t>
            </a:fld>
            <a:endParaRPr lang="en-US" altLang="en-US"/>
          </a:p>
        </p:txBody>
      </p:sp>
      <p:sp>
        <p:nvSpPr>
          <p:cNvPr id="75779" name="Rectangle 2"/>
          <p:cNvSpPr>
            <a:spLocks noGrp="1" noRot="1" noChangeAspect="1" noChangeArrowheads="1" noTextEdit="1"/>
          </p:cNvSpPr>
          <p:nvPr>
            <p:ph type="sldImg"/>
          </p:nvPr>
        </p:nvSpPr>
        <p:spPr>
          <a:xfrm>
            <a:off x="1414463" y="1162050"/>
            <a:ext cx="4181475" cy="313690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If left untreated, the disability becomes fatal from circulatory collapse, oxidative damage, a systemic inflammatory response, and damage to the central nervous system and other organs. </a:t>
            </a:r>
          </a:p>
          <a:p>
            <a:pPr eaLnBrk="1" hangingPunct="1"/>
            <a:r>
              <a:rPr lang="en-US" altLang="en-US">
                <a:latin typeface="Arial" panose="020B0604020202020204" pitchFamily="34" charset="0"/>
              </a:rPr>
              <a:t>Immediate treatment includes alcohol rubs and application of ice packs. Whole-body cold or ice water immersion remains the most effective treatment for a collapsed hyperthermic individual. </a:t>
            </a:r>
          </a:p>
        </p:txBody>
      </p:sp>
    </p:spTree>
    <p:extLst>
      <p:ext uri="{BB962C8B-B14F-4D97-AF65-F5344CB8AC3E}">
        <p14:creationId xmlns:p14="http://schemas.microsoft.com/office/powerpoint/2010/main" val="3502120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A4FCC0-AC1A-4BC0-9F17-2C1463C65C6E}" type="slidenum">
              <a:rPr lang="en-US" altLang="en-US"/>
              <a:pPr>
                <a:spcBef>
                  <a:spcPct val="0"/>
                </a:spcBef>
              </a:pPr>
              <a:t>5</a:t>
            </a:fld>
            <a:endParaRPr lang="en-US" altLang="en-US"/>
          </a:p>
        </p:txBody>
      </p:sp>
      <p:sp>
        <p:nvSpPr>
          <p:cNvPr id="11267" name="Rectangle 2"/>
          <p:cNvSpPr>
            <a:spLocks noGrp="1" noRot="1" noChangeAspect="1" noChangeArrowheads="1" noTextEdit="1"/>
          </p:cNvSpPr>
          <p:nvPr>
            <p:ph type="sldImg"/>
          </p:nvPr>
        </p:nvSpPr>
        <p:spPr>
          <a:xfrm>
            <a:off x="1414463" y="1162050"/>
            <a:ext cx="4181475" cy="3136900"/>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Factors that contribute to heat gain and heat loss to regulate core temperature at about 37</a:t>
            </a:r>
            <a:r>
              <a:rPr lang="en-US" altLang="en-US">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3825940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EB8C02-79AB-43FE-8AE6-8A73CB059267}" type="slidenum">
              <a:rPr lang="en-US" altLang="en-US"/>
              <a:pPr>
                <a:spcBef>
                  <a:spcPct val="0"/>
                </a:spcBef>
              </a:pPr>
              <a:t>6</a:t>
            </a:fld>
            <a:endParaRPr lang="en-US" altLang="en-US"/>
          </a:p>
        </p:txBody>
      </p:sp>
      <p:sp>
        <p:nvSpPr>
          <p:cNvPr id="13315" name="Rectangle 2"/>
          <p:cNvSpPr>
            <a:spLocks noGrp="1" noRot="1" noChangeAspect="1" noChangeArrowheads="1" noTextEdit="1"/>
          </p:cNvSpPr>
          <p:nvPr>
            <p:ph type="sldImg"/>
          </p:nvPr>
        </p:nvSpPr>
        <p:spPr>
          <a:xfrm>
            <a:off x="1414463" y="1162050"/>
            <a:ext cx="4181475" cy="31369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37658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F0AA5B-8DCD-4939-BD34-C52AD70DAD86}" type="slidenum">
              <a:rPr lang="en-US" altLang="en-US"/>
              <a:pPr>
                <a:spcBef>
                  <a:spcPct val="0"/>
                </a:spcBef>
              </a:pPr>
              <a:t>7</a:t>
            </a:fld>
            <a:endParaRPr lang="en-US" altLang="en-US"/>
          </a:p>
        </p:txBody>
      </p:sp>
      <p:sp>
        <p:nvSpPr>
          <p:cNvPr id="17411" name="Rectangle 2"/>
          <p:cNvSpPr>
            <a:spLocks noGrp="1" noRot="1" noChangeAspect="1" noChangeArrowheads="1" noTextEdit="1"/>
          </p:cNvSpPr>
          <p:nvPr>
            <p:ph type="sldImg"/>
          </p:nvPr>
        </p:nvSpPr>
        <p:spPr>
          <a:xfrm>
            <a:off x="1414463" y="1162050"/>
            <a:ext cx="4181475" cy="31369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body’s thermoregulatory mechanisms primarily protect against overheating. </a:t>
            </a:r>
          </a:p>
        </p:txBody>
      </p:sp>
    </p:spTree>
    <p:extLst>
      <p:ext uri="{BB962C8B-B14F-4D97-AF65-F5344CB8AC3E}">
        <p14:creationId xmlns:p14="http://schemas.microsoft.com/office/powerpoint/2010/main" val="1427863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4CA02F-48E0-47E7-9DD6-6A67E1743266}" type="slidenum">
              <a:rPr lang="en-US" altLang="en-US"/>
              <a:pPr>
                <a:spcBef>
                  <a:spcPct val="0"/>
                </a:spcBef>
              </a:pPr>
              <a:t>8</a:t>
            </a:fld>
            <a:endParaRPr lang="en-US" altLang="en-US"/>
          </a:p>
        </p:txBody>
      </p:sp>
      <p:sp>
        <p:nvSpPr>
          <p:cNvPr id="19459" name="Rectangle 2"/>
          <p:cNvSpPr>
            <a:spLocks noGrp="1" noRot="1" noChangeAspect="1" noChangeArrowheads="1" noTextEdit="1"/>
          </p:cNvSpPr>
          <p:nvPr>
            <p:ph type="sldImg"/>
          </p:nvPr>
        </p:nvSpPr>
        <p:spPr>
          <a:xfrm>
            <a:off x="1414463" y="1162050"/>
            <a:ext cx="4181475" cy="31369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This form of heat transfer, similar to how the sun’s rays warm the earth, does not require molecular contact between objects.</a:t>
            </a:r>
          </a:p>
        </p:txBody>
      </p:sp>
    </p:spTree>
    <p:extLst>
      <p:ext uri="{BB962C8B-B14F-4D97-AF65-F5344CB8AC3E}">
        <p14:creationId xmlns:p14="http://schemas.microsoft.com/office/powerpoint/2010/main" val="850202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0953FC-A7A0-4857-9E6D-B2D96E9A0FD5}" type="slidenum">
              <a:rPr lang="en-US" altLang="en-US"/>
              <a:pPr>
                <a:spcBef>
                  <a:spcPct val="0"/>
                </a:spcBef>
              </a:pPr>
              <a:t>9</a:t>
            </a:fld>
            <a:endParaRPr lang="en-US" altLang="en-US"/>
          </a:p>
        </p:txBody>
      </p:sp>
      <p:sp>
        <p:nvSpPr>
          <p:cNvPr id="21507" name="Rectangle 2"/>
          <p:cNvSpPr>
            <a:spLocks noGrp="1" noRot="1" noChangeAspect="1" noChangeArrowheads="1" noTextEdit="1"/>
          </p:cNvSpPr>
          <p:nvPr>
            <p:ph type="sldImg"/>
          </p:nvPr>
        </p:nvSpPr>
        <p:spPr>
          <a:xfrm>
            <a:off x="1414463" y="1162050"/>
            <a:ext cx="4181475" cy="31369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rate of conductive heat loss depends on the temperature gradient between the skin and surrounding surfaces and their thermal qualities. </a:t>
            </a:r>
          </a:p>
        </p:txBody>
      </p:sp>
    </p:spTree>
    <p:extLst>
      <p:ext uri="{BB962C8B-B14F-4D97-AF65-F5344CB8AC3E}">
        <p14:creationId xmlns:p14="http://schemas.microsoft.com/office/powerpoint/2010/main" val="3244585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57EF81-5155-4547-9111-0E2F0BAEC609}" type="slidenum">
              <a:rPr lang="en-US" altLang="en-US"/>
              <a:pPr>
                <a:spcBef>
                  <a:spcPct val="0"/>
                </a:spcBef>
              </a:pPr>
              <a:t>10</a:t>
            </a:fld>
            <a:endParaRPr lang="en-US" altLang="en-US"/>
          </a:p>
        </p:txBody>
      </p:sp>
      <p:sp>
        <p:nvSpPr>
          <p:cNvPr id="23555" name="Rectangle 2"/>
          <p:cNvSpPr>
            <a:spLocks noGrp="1" noRot="1" noChangeAspect="1" noChangeArrowheads="1" noTextEdit="1"/>
          </p:cNvSpPr>
          <p:nvPr>
            <p:ph type="sldImg"/>
          </p:nvPr>
        </p:nvSpPr>
        <p:spPr>
          <a:xfrm>
            <a:off x="1414463" y="1162050"/>
            <a:ext cx="4181475" cy="3136900"/>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For example, air currents at 4 miles per hour cool twice as effectively as air moving at 1 mile per hour. </a:t>
            </a:r>
          </a:p>
        </p:txBody>
      </p:sp>
    </p:spTree>
    <p:extLst>
      <p:ext uri="{BB962C8B-B14F-4D97-AF65-F5344CB8AC3E}">
        <p14:creationId xmlns:p14="http://schemas.microsoft.com/office/powerpoint/2010/main" val="2874318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066" indent="-291179">
              <a:spcBef>
                <a:spcPct val="30000"/>
              </a:spcBef>
              <a:defRPr sz="1200">
                <a:solidFill>
                  <a:schemeClr val="tx1"/>
                </a:solidFill>
                <a:latin typeface="Arial" panose="020B0604020202020204" pitchFamily="34" charset="0"/>
              </a:defRPr>
            </a:lvl2pPr>
            <a:lvl3pPr marL="1164717" indent="-232943">
              <a:spcBef>
                <a:spcPct val="30000"/>
              </a:spcBef>
              <a:defRPr sz="1200">
                <a:solidFill>
                  <a:schemeClr val="tx1"/>
                </a:solidFill>
                <a:latin typeface="Arial" panose="020B0604020202020204" pitchFamily="34" charset="0"/>
              </a:defRPr>
            </a:lvl3pPr>
            <a:lvl4pPr marL="1630604" indent="-232943">
              <a:spcBef>
                <a:spcPct val="30000"/>
              </a:spcBef>
              <a:defRPr sz="1200">
                <a:solidFill>
                  <a:schemeClr val="tx1"/>
                </a:solidFill>
                <a:latin typeface="Arial" panose="020B0604020202020204" pitchFamily="34" charset="0"/>
              </a:defRPr>
            </a:lvl4pPr>
            <a:lvl5pPr marL="2096491" indent="-232943">
              <a:spcBef>
                <a:spcPct val="30000"/>
              </a:spcBef>
              <a:defRPr sz="1200">
                <a:solidFill>
                  <a:schemeClr val="tx1"/>
                </a:solidFill>
                <a:latin typeface="Arial" panose="020B0604020202020204" pitchFamily="34" charset="0"/>
              </a:defRPr>
            </a:lvl5pPr>
            <a:lvl6pPr marL="2562377" indent="-232943" eaLnBrk="0" fontAlgn="base" hangingPunct="0">
              <a:spcBef>
                <a:spcPct val="30000"/>
              </a:spcBef>
              <a:spcAft>
                <a:spcPct val="0"/>
              </a:spcAft>
              <a:defRPr sz="1200">
                <a:solidFill>
                  <a:schemeClr val="tx1"/>
                </a:solidFill>
                <a:latin typeface="Arial" panose="020B0604020202020204" pitchFamily="34" charset="0"/>
              </a:defRPr>
            </a:lvl6pPr>
            <a:lvl7pPr marL="3028264" indent="-232943" eaLnBrk="0" fontAlgn="base" hangingPunct="0">
              <a:spcBef>
                <a:spcPct val="30000"/>
              </a:spcBef>
              <a:spcAft>
                <a:spcPct val="0"/>
              </a:spcAft>
              <a:defRPr sz="1200">
                <a:solidFill>
                  <a:schemeClr val="tx1"/>
                </a:solidFill>
                <a:latin typeface="Arial" panose="020B0604020202020204" pitchFamily="34" charset="0"/>
              </a:defRPr>
            </a:lvl7pPr>
            <a:lvl8pPr marL="3494151" indent="-232943" eaLnBrk="0" fontAlgn="base" hangingPunct="0">
              <a:spcBef>
                <a:spcPct val="30000"/>
              </a:spcBef>
              <a:spcAft>
                <a:spcPct val="0"/>
              </a:spcAft>
              <a:defRPr sz="1200">
                <a:solidFill>
                  <a:schemeClr val="tx1"/>
                </a:solidFill>
                <a:latin typeface="Arial" panose="020B0604020202020204" pitchFamily="34" charset="0"/>
              </a:defRPr>
            </a:lvl8pPr>
            <a:lvl9pPr marL="3960038" indent="-23294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31470D-8925-4AFF-BE28-E8C7BC7057CB}" type="slidenum">
              <a:rPr lang="en-US" altLang="en-US"/>
              <a:pPr>
                <a:spcBef>
                  <a:spcPct val="0"/>
                </a:spcBef>
              </a:pPr>
              <a:t>11</a:t>
            </a:fld>
            <a:endParaRPr lang="en-US" altLang="en-US"/>
          </a:p>
        </p:txBody>
      </p:sp>
      <p:sp>
        <p:nvSpPr>
          <p:cNvPr id="25603" name="Rectangle 2"/>
          <p:cNvSpPr>
            <a:spLocks noGrp="1" noRot="1" noChangeAspect="1" noChangeArrowheads="1" noTextEdit="1"/>
          </p:cNvSpPr>
          <p:nvPr>
            <p:ph type="sldImg"/>
          </p:nvPr>
        </p:nvSpPr>
        <p:spPr>
          <a:xfrm>
            <a:off x="1414463" y="1162050"/>
            <a:ext cx="4181475" cy="3136900"/>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Along with heat loss through sweating, approximately 350 mL of water seeps through the skin (called </a:t>
            </a:r>
            <a:r>
              <a:rPr lang="en-US" altLang="en-US" i="1">
                <a:latin typeface="Arial" panose="020B0604020202020204" pitchFamily="34" charset="0"/>
              </a:rPr>
              <a:t>insensible perspiration</a:t>
            </a:r>
            <a:r>
              <a:rPr lang="en-US" altLang="en-US">
                <a:latin typeface="Arial" panose="020B0604020202020204" pitchFamily="34" charset="0"/>
              </a:rPr>
              <a:t>) each day and evaporates to the environment. Also, approximately 300 mL of water vaporizes daily from the respiratory passages’ moist mucous membranes. </a:t>
            </a:r>
          </a:p>
        </p:txBody>
      </p:sp>
    </p:spTree>
    <p:extLst>
      <p:ext uri="{BB962C8B-B14F-4D97-AF65-F5344CB8AC3E}">
        <p14:creationId xmlns:p14="http://schemas.microsoft.com/office/powerpoint/2010/main" val="2869079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0DD40-702A-464F-A787-1182B068DEE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299000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0DD40-702A-464F-A787-1182B068DEE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209067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0DD40-702A-464F-A787-1182B068DEE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372410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0DD40-702A-464F-A787-1182B068DEE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99023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40DD40-702A-464F-A787-1182B068DEED}" type="datetimeFigureOut">
              <a:rPr lang="en-US" smtClean="0"/>
              <a:pPr/>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418570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0DD40-702A-464F-A787-1182B068DEED}"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3477169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0DD40-702A-464F-A787-1182B068DEED}" type="datetimeFigureOut">
              <a:rPr lang="en-US" smtClean="0"/>
              <a:pPr/>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163066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0DD40-702A-464F-A787-1182B068DEED}" type="datetimeFigureOut">
              <a:rPr lang="en-US" smtClean="0"/>
              <a:pPr/>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1283210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0DD40-702A-464F-A787-1182B068DEED}" type="datetimeFigureOut">
              <a:rPr lang="en-US" smtClean="0"/>
              <a:pPr/>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286026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40DD40-702A-464F-A787-1182B068DEED}"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360337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40DD40-702A-464F-A787-1182B068DEED}" type="datetimeFigureOut">
              <a:rPr lang="en-US" smtClean="0"/>
              <a:pPr/>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C8CFCB-50BC-4B05-A5CB-79A4418DD221}" type="slidenum">
              <a:rPr lang="en-US" smtClean="0"/>
              <a:pPr/>
              <a:t>‹#›</a:t>
            </a:fld>
            <a:endParaRPr lang="en-US"/>
          </a:p>
        </p:txBody>
      </p:sp>
    </p:spTree>
    <p:extLst>
      <p:ext uri="{BB962C8B-B14F-4D97-AF65-F5344CB8AC3E}">
        <p14:creationId xmlns:p14="http://schemas.microsoft.com/office/powerpoint/2010/main" val="232854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0DD40-702A-464F-A787-1182B068DEED}" type="datetimeFigureOut">
              <a:rPr lang="en-US" smtClean="0"/>
              <a:pPr/>
              <a:t>3/27/2018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8CFCB-50BC-4B05-A5CB-79A4418DD221}" type="slidenum">
              <a:rPr lang="en-US" smtClean="0"/>
              <a:pPr/>
              <a:t>‹#›</a:t>
            </a:fld>
            <a:endParaRPr lang="en-US"/>
          </a:p>
        </p:txBody>
      </p:sp>
    </p:spTree>
    <p:extLst>
      <p:ext uri="{BB962C8B-B14F-4D97-AF65-F5344CB8AC3E}">
        <p14:creationId xmlns:p14="http://schemas.microsoft.com/office/powerpoint/2010/main" val="851402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ksi.uconn.edu/about/koreys-story/"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69967" y="3871356"/>
            <a:ext cx="5715000" cy="685800"/>
          </a:xfrm>
          <a:effectLst>
            <a:outerShdw dist="17961" dir="2700000" algn="ctr" rotWithShape="0">
              <a:schemeClr val="bg2"/>
            </a:outerShdw>
          </a:effectLst>
        </p:spPr>
        <p:txBody>
          <a:bodyPr>
            <a:normAutofit fontScale="90000"/>
          </a:bodyPr>
          <a:lstStyle/>
          <a:p>
            <a:pPr eaLnBrk="1" hangingPunct="1"/>
            <a:br>
              <a:rPr lang="en-US" altLang="en-US" sz="2625" dirty="0">
                <a:solidFill>
                  <a:schemeClr val="accent1"/>
                </a:solidFill>
              </a:rPr>
            </a:br>
            <a:br>
              <a:rPr lang="en-US" altLang="en-US" sz="3150" dirty="0">
                <a:solidFill>
                  <a:schemeClr val="accent1"/>
                </a:solidFill>
              </a:rPr>
            </a:br>
            <a:endParaRPr lang="en-US" altLang="en-US" sz="3100" dirty="0">
              <a:latin typeface="Arial" pitchFamily="34" charset="0"/>
              <a:cs typeface="Arial" pitchFamily="34" charset="0"/>
            </a:endParaRPr>
          </a:p>
        </p:txBody>
      </p:sp>
      <p:sp>
        <p:nvSpPr>
          <p:cNvPr id="4099" name="Rectangle 3"/>
          <p:cNvSpPr>
            <a:spLocks noGrp="1" noChangeArrowheads="1"/>
          </p:cNvSpPr>
          <p:nvPr>
            <p:ph type="subTitle" idx="1"/>
          </p:nvPr>
        </p:nvSpPr>
        <p:spPr>
          <a:xfrm>
            <a:off x="1298713" y="2219903"/>
            <a:ext cx="6762115" cy="917370"/>
          </a:xfrm>
        </p:spPr>
        <p:txBody>
          <a:bodyPr>
            <a:noAutofit/>
          </a:bodyPr>
          <a:lstStyle/>
          <a:p>
            <a:pPr eaLnBrk="1" hangingPunct="1"/>
            <a:r>
              <a:rPr lang="en-US" altLang="en-US" sz="4000" dirty="0">
                <a:latin typeface="Arial" pitchFamily="34" charset="0"/>
                <a:cs typeface="Arial" pitchFamily="34" charset="0"/>
              </a:rPr>
              <a:t>Exercise, Thermoregulation, Fluid Balance, and </a:t>
            </a:r>
            <a:r>
              <a:rPr lang="en-US" altLang="en-US" sz="3600" dirty="0">
                <a:latin typeface="Arial" pitchFamily="34" charset="0"/>
                <a:cs typeface="Arial" pitchFamily="34" charset="0"/>
              </a:rPr>
              <a:t>Rehydration</a:t>
            </a:r>
          </a:p>
        </p:txBody>
      </p:sp>
    </p:spTree>
    <p:extLst>
      <p:ext uri="{BB962C8B-B14F-4D97-AF65-F5344CB8AC3E}">
        <p14:creationId xmlns:p14="http://schemas.microsoft.com/office/powerpoint/2010/main" val="117468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21647" y="967409"/>
            <a:ext cx="6393658" cy="548285"/>
          </a:xfrm>
        </p:spPr>
        <p:txBody>
          <a:bodyPr>
            <a:noAutofit/>
          </a:bodyPr>
          <a:lstStyle/>
          <a:p>
            <a:pPr eaLnBrk="1" hangingPunct="1"/>
            <a:r>
              <a:rPr lang="en-US" altLang="en-US" sz="4000" dirty="0">
                <a:latin typeface="Arial" pitchFamily="34" charset="0"/>
                <a:cs typeface="Arial" pitchFamily="34" charset="0"/>
              </a:rPr>
              <a:t>Convection</a:t>
            </a:r>
          </a:p>
        </p:txBody>
      </p:sp>
      <p:sp>
        <p:nvSpPr>
          <p:cNvPr id="22531" name="Rectangle 3"/>
          <p:cNvSpPr>
            <a:spLocks noGrp="1" noChangeArrowheads="1"/>
          </p:cNvSpPr>
          <p:nvPr>
            <p:ph idx="1"/>
          </p:nvPr>
        </p:nvSpPr>
        <p:spPr/>
        <p:txBody>
          <a:bodyPr/>
          <a:lstStyle/>
          <a:p>
            <a:pPr eaLnBrk="1" hangingPunct="1"/>
            <a:r>
              <a:rPr lang="en-US" altLang="en-US" dirty="0">
                <a:latin typeface="Arial" pitchFamily="34" charset="0"/>
                <a:cs typeface="Arial" pitchFamily="34" charset="0"/>
              </a:rPr>
              <a:t>Air movement </a:t>
            </a:r>
          </a:p>
          <a:p>
            <a:pPr eaLnBrk="1" hangingPunct="1"/>
            <a:r>
              <a:rPr lang="en-US" altLang="en-US" dirty="0">
                <a:latin typeface="Arial" pitchFamily="34" charset="0"/>
                <a:cs typeface="Arial" pitchFamily="34" charset="0"/>
              </a:rPr>
              <a:t>Warm air next to the skin acts as a zone of insulation </a:t>
            </a:r>
          </a:p>
          <a:p>
            <a:pPr eaLnBrk="1" hangingPunct="1"/>
            <a:r>
              <a:rPr lang="en-US" altLang="en-US" dirty="0">
                <a:latin typeface="Arial" pitchFamily="34" charset="0"/>
                <a:cs typeface="Arial" pitchFamily="34" charset="0"/>
              </a:rPr>
              <a:t>If cool air continuously replaces the warmer air surrounding the body, heat loss increases </a:t>
            </a:r>
          </a:p>
        </p:txBody>
      </p:sp>
    </p:spTree>
    <p:extLst>
      <p:ext uri="{BB962C8B-B14F-4D97-AF65-F5344CB8AC3E}">
        <p14:creationId xmlns:p14="http://schemas.microsoft.com/office/powerpoint/2010/main" val="211625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998147"/>
            <a:ext cx="6393658" cy="288132"/>
          </a:xfrm>
        </p:spPr>
        <p:txBody>
          <a:bodyPr>
            <a:normAutofit fontScale="90000"/>
          </a:bodyPr>
          <a:lstStyle/>
          <a:p>
            <a:pPr eaLnBrk="1" hangingPunct="1"/>
            <a:r>
              <a:rPr lang="en-US" altLang="en-US" dirty="0">
                <a:latin typeface="Arial" pitchFamily="34" charset="0"/>
                <a:cs typeface="Arial" pitchFamily="34" charset="0"/>
              </a:rPr>
              <a:t>Evaporation</a:t>
            </a:r>
          </a:p>
        </p:txBody>
      </p:sp>
      <p:sp>
        <p:nvSpPr>
          <p:cNvPr id="24579" name="Rectangle 3"/>
          <p:cNvSpPr>
            <a:spLocks noGrp="1" noChangeArrowheads="1"/>
          </p:cNvSpPr>
          <p:nvPr>
            <p:ph idx="1"/>
          </p:nvPr>
        </p:nvSpPr>
        <p:spPr/>
        <p:txBody>
          <a:bodyPr/>
          <a:lstStyle/>
          <a:p>
            <a:pPr eaLnBrk="1" hangingPunct="1"/>
            <a:r>
              <a:rPr lang="en-US" altLang="en-US" dirty="0">
                <a:latin typeface="Arial" pitchFamily="34" charset="0"/>
                <a:cs typeface="Arial" pitchFamily="34" charset="0"/>
              </a:rPr>
              <a:t>Major physiologic defense against overheating </a:t>
            </a:r>
          </a:p>
          <a:p>
            <a:pPr eaLnBrk="1" hangingPunct="1"/>
            <a:r>
              <a:rPr lang="en-US" altLang="en-US" dirty="0">
                <a:latin typeface="Arial" pitchFamily="34" charset="0"/>
                <a:cs typeface="Arial" pitchFamily="34" charset="0"/>
              </a:rPr>
              <a:t>Water vaporization from the respiratory passages and skin surface continually transfers heat to the environment </a:t>
            </a:r>
          </a:p>
          <a:p>
            <a:pPr eaLnBrk="1" hangingPunct="1"/>
            <a:r>
              <a:rPr lang="en-US" altLang="en-US" dirty="0">
                <a:latin typeface="Arial" pitchFamily="34" charset="0"/>
                <a:cs typeface="Arial" pitchFamily="34" charset="0"/>
              </a:rPr>
              <a:t>Cooling occurs when sweat evaporates from the skin surface </a:t>
            </a:r>
          </a:p>
        </p:txBody>
      </p:sp>
    </p:spTree>
    <p:extLst>
      <p:ext uri="{BB962C8B-B14F-4D97-AF65-F5344CB8AC3E}">
        <p14:creationId xmlns:p14="http://schemas.microsoft.com/office/powerpoint/2010/main" val="69258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descr="D:\D\Katch\Project_SRC\IB\image_bank\images\jpg\figure_1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313" y="1192695"/>
            <a:ext cx="6026882" cy="464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467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92827" y="954157"/>
            <a:ext cx="7225956" cy="954542"/>
          </a:xfrm>
        </p:spPr>
        <p:txBody>
          <a:bodyPr>
            <a:normAutofit/>
          </a:bodyPr>
          <a:lstStyle/>
          <a:p>
            <a:pPr eaLnBrk="1" hangingPunct="1"/>
            <a:r>
              <a:rPr lang="en-US" altLang="en-US" sz="4000" dirty="0">
                <a:latin typeface="Arial" pitchFamily="34" charset="0"/>
                <a:cs typeface="Arial" pitchFamily="34" charset="0"/>
              </a:rPr>
              <a:t>Environmental Temperature</a:t>
            </a:r>
          </a:p>
        </p:txBody>
      </p:sp>
      <p:sp>
        <p:nvSpPr>
          <p:cNvPr id="28675" name="Rectangle 3"/>
          <p:cNvSpPr>
            <a:spLocks noGrp="1" noChangeArrowheads="1"/>
          </p:cNvSpPr>
          <p:nvPr>
            <p:ph idx="1"/>
          </p:nvPr>
        </p:nvSpPr>
        <p:spPr/>
        <p:txBody>
          <a:bodyPr>
            <a:normAutofit/>
          </a:bodyPr>
          <a:lstStyle/>
          <a:p>
            <a:pPr eaLnBrk="1" hangingPunct="1"/>
            <a:r>
              <a:rPr lang="en-US" altLang="en-US" dirty="0">
                <a:latin typeface="Arial" pitchFamily="34" charset="0"/>
                <a:cs typeface="Arial" pitchFamily="34" charset="0"/>
              </a:rPr>
              <a:t>Increased ambient temperature reduces the effectiveness of heat loss by conduction, convection, and radiation</a:t>
            </a:r>
          </a:p>
          <a:p>
            <a:pPr marL="0" indent="0" eaLnBrk="1" hangingPunct="1">
              <a:buNone/>
            </a:pPr>
            <a:endParaRPr lang="en-US" altLang="en-US" dirty="0">
              <a:latin typeface="Arial" pitchFamily="34" charset="0"/>
              <a:cs typeface="Arial" pitchFamily="34" charset="0"/>
            </a:endParaRPr>
          </a:p>
          <a:p>
            <a:pPr eaLnBrk="1" hangingPunct="1"/>
            <a:r>
              <a:rPr lang="en-US" altLang="en-US" dirty="0">
                <a:latin typeface="Arial" pitchFamily="34" charset="0"/>
                <a:cs typeface="Arial" pitchFamily="34" charset="0"/>
              </a:rPr>
              <a:t>Sweat evaporation from the skin depends on:</a:t>
            </a:r>
          </a:p>
          <a:p>
            <a:pPr lvl="1"/>
            <a:r>
              <a:rPr lang="en-US" altLang="en-US" dirty="0">
                <a:latin typeface="Arial" pitchFamily="34" charset="0"/>
                <a:cs typeface="Arial" pitchFamily="34" charset="0"/>
              </a:rPr>
              <a:t>Surface exposed to the environment </a:t>
            </a:r>
          </a:p>
          <a:p>
            <a:pPr lvl="1"/>
            <a:r>
              <a:rPr lang="en-US" altLang="en-US" dirty="0">
                <a:latin typeface="Arial" pitchFamily="34" charset="0"/>
                <a:cs typeface="Arial" pitchFamily="34" charset="0"/>
              </a:rPr>
              <a:t>Temperature and relative humidity of ambient air</a:t>
            </a:r>
          </a:p>
          <a:p>
            <a:pPr lvl="1"/>
            <a:r>
              <a:rPr lang="en-US" altLang="en-US" dirty="0">
                <a:latin typeface="Arial" pitchFamily="34" charset="0"/>
                <a:cs typeface="Arial" pitchFamily="34" charset="0"/>
              </a:rPr>
              <a:t>Convective air currents around the body  </a:t>
            </a:r>
          </a:p>
        </p:txBody>
      </p:sp>
    </p:spTree>
    <p:extLst>
      <p:ext uri="{BB962C8B-B14F-4D97-AF65-F5344CB8AC3E}">
        <p14:creationId xmlns:p14="http://schemas.microsoft.com/office/powerpoint/2010/main" val="79087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4436" y="1089949"/>
            <a:ext cx="7884433" cy="735675"/>
          </a:xfrm>
        </p:spPr>
        <p:txBody>
          <a:bodyPr>
            <a:noAutofit/>
          </a:bodyPr>
          <a:lstStyle/>
          <a:p>
            <a:pPr eaLnBrk="1" hangingPunct="1"/>
            <a:r>
              <a:rPr lang="en-US" altLang="en-US" sz="4000" dirty="0">
                <a:latin typeface="Arial" pitchFamily="34" charset="0"/>
                <a:cs typeface="Arial" pitchFamily="34" charset="0"/>
              </a:rPr>
              <a:t>Heat-Dissipating Mechanisms</a:t>
            </a:r>
          </a:p>
        </p:txBody>
      </p:sp>
      <p:sp>
        <p:nvSpPr>
          <p:cNvPr id="32771" name="Rectangle 3"/>
          <p:cNvSpPr>
            <a:spLocks noGrp="1" noChangeArrowheads="1"/>
          </p:cNvSpPr>
          <p:nvPr>
            <p:ph idx="1"/>
          </p:nvPr>
        </p:nvSpPr>
        <p:spPr>
          <a:xfrm>
            <a:off x="628650" y="1958147"/>
            <a:ext cx="7886700" cy="4351338"/>
          </a:xfrm>
        </p:spPr>
        <p:txBody>
          <a:bodyPr>
            <a:normAutofit/>
          </a:bodyPr>
          <a:lstStyle/>
          <a:p>
            <a:pPr marL="0" indent="0" eaLnBrk="1" hangingPunct="1">
              <a:buNone/>
            </a:pPr>
            <a:r>
              <a:rPr lang="en-US" altLang="en-US" sz="2800" dirty="0">
                <a:latin typeface="Arial" pitchFamily="34" charset="0"/>
                <a:cs typeface="Arial" pitchFamily="34" charset="0"/>
              </a:rPr>
              <a:t>Circulation 	</a:t>
            </a:r>
          </a:p>
          <a:p>
            <a:pPr marL="0" indent="0" eaLnBrk="1" hangingPunct="1">
              <a:buNone/>
            </a:pPr>
            <a:r>
              <a:rPr lang="en-US" altLang="en-US" dirty="0">
                <a:latin typeface="Arial" pitchFamily="34" charset="0"/>
                <a:cs typeface="Arial" pitchFamily="34" charset="0"/>
              </a:rPr>
              <a:t>	workhorse to maintain thermal balance </a:t>
            </a:r>
          </a:p>
          <a:p>
            <a:pPr marL="0" indent="0" eaLnBrk="1" hangingPunct="1">
              <a:buNone/>
            </a:pPr>
            <a:r>
              <a:rPr lang="en-US" altLang="en-US" dirty="0">
                <a:latin typeface="Arial" pitchFamily="34" charset="0"/>
                <a:cs typeface="Arial" pitchFamily="34" charset="0"/>
              </a:rPr>
              <a:t>Evaporation </a:t>
            </a:r>
          </a:p>
          <a:p>
            <a:pPr marL="0" indent="0" eaLnBrk="1" hangingPunct="1">
              <a:buNone/>
            </a:pPr>
            <a:r>
              <a:rPr lang="en-US" altLang="en-US" sz="2800" dirty="0">
                <a:latin typeface="Arial" pitchFamily="34" charset="0"/>
                <a:cs typeface="Arial" pitchFamily="34" charset="0"/>
              </a:rPr>
              <a:t>Hormones </a:t>
            </a:r>
          </a:p>
          <a:p>
            <a:pPr marL="0" indent="0" eaLnBrk="1" hangingPunct="1">
              <a:buNone/>
            </a:pPr>
            <a:r>
              <a:rPr lang="en-US" altLang="en-US" dirty="0">
                <a:latin typeface="Arial" pitchFamily="34" charset="0"/>
                <a:cs typeface="Arial" pitchFamily="34" charset="0"/>
              </a:rPr>
              <a:t>	 antidiuretic hormone (ADH)</a:t>
            </a:r>
          </a:p>
          <a:p>
            <a:pPr marL="0" indent="0" eaLnBrk="1" hangingPunct="1">
              <a:buNone/>
            </a:pPr>
            <a:r>
              <a:rPr lang="en-US" altLang="en-US" sz="2800" dirty="0">
                <a:latin typeface="Arial" pitchFamily="34" charset="0"/>
                <a:cs typeface="Arial" pitchFamily="34" charset="0"/>
              </a:rPr>
              <a:t>	Aldosterone</a:t>
            </a:r>
          </a:p>
        </p:txBody>
      </p:sp>
    </p:spTree>
    <p:extLst>
      <p:ext uri="{BB962C8B-B14F-4D97-AF65-F5344CB8AC3E}">
        <p14:creationId xmlns:p14="http://schemas.microsoft.com/office/powerpoint/2010/main" val="77768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244337" y="2423965"/>
            <a:ext cx="7886700" cy="4351338"/>
          </a:xfrm>
        </p:spPr>
        <p:txBody>
          <a:bodyPr/>
          <a:lstStyle/>
          <a:p>
            <a:pPr marL="0" indent="0">
              <a:buNone/>
            </a:pPr>
            <a:r>
              <a:rPr lang="en-US" altLang="en-US" dirty="0">
                <a:latin typeface="Arial" pitchFamily="34" charset="0"/>
                <a:cs typeface="Arial" pitchFamily="34" charset="0"/>
              </a:rPr>
              <a:t>Body size and fatness </a:t>
            </a:r>
          </a:p>
          <a:p>
            <a:pPr marL="0" indent="0">
              <a:buNone/>
            </a:pPr>
            <a:r>
              <a:rPr lang="en-US" altLang="en-US" dirty="0">
                <a:latin typeface="Arial" pitchFamily="34" charset="0"/>
                <a:cs typeface="Arial" pitchFamily="34" charset="0"/>
              </a:rPr>
              <a:t>Level of training </a:t>
            </a:r>
          </a:p>
          <a:p>
            <a:pPr marL="0" indent="0">
              <a:buNone/>
            </a:pPr>
            <a:r>
              <a:rPr lang="en-US" altLang="en-US" dirty="0">
                <a:latin typeface="Arial" pitchFamily="34" charset="0"/>
                <a:cs typeface="Arial" pitchFamily="34" charset="0"/>
              </a:rPr>
              <a:t>Acclimatization </a:t>
            </a:r>
          </a:p>
          <a:p>
            <a:pPr marL="0" indent="0">
              <a:buNone/>
            </a:pPr>
            <a:r>
              <a:rPr lang="en-US" altLang="en-US" dirty="0">
                <a:latin typeface="Arial" pitchFamily="34" charset="0"/>
                <a:cs typeface="Arial" pitchFamily="34" charset="0"/>
              </a:rPr>
              <a:t>Adequacy of hydration </a:t>
            </a:r>
          </a:p>
          <a:p>
            <a:pPr marL="0" indent="0">
              <a:buNone/>
            </a:pPr>
            <a:r>
              <a:rPr lang="en-US" altLang="en-US" dirty="0">
                <a:latin typeface="Arial" pitchFamily="34" charset="0"/>
                <a:cs typeface="Arial" pitchFamily="34" charset="0"/>
              </a:rPr>
              <a:t>External factors </a:t>
            </a:r>
          </a:p>
        </p:txBody>
      </p:sp>
      <p:sp>
        <p:nvSpPr>
          <p:cNvPr id="2" name="Title 1"/>
          <p:cNvSpPr>
            <a:spLocks noGrp="1"/>
          </p:cNvSpPr>
          <p:nvPr>
            <p:ph type="title"/>
          </p:nvPr>
        </p:nvSpPr>
        <p:spPr>
          <a:xfrm>
            <a:off x="128401" y="417159"/>
            <a:ext cx="8803563" cy="1325563"/>
          </a:xfrm>
        </p:spPr>
        <p:txBody>
          <a:bodyPr>
            <a:normAutofit/>
          </a:bodyPr>
          <a:lstStyle/>
          <a:p>
            <a:r>
              <a:rPr lang="en-US" sz="4000" dirty="0">
                <a:latin typeface="Arial" panose="020B0604020202020204" pitchFamily="34" charset="0"/>
                <a:cs typeface="Arial" panose="020B0604020202020204" pitchFamily="34" charset="0"/>
              </a:rPr>
              <a:t>Evaluating Environmental Heat Stress</a:t>
            </a:r>
          </a:p>
        </p:txBody>
      </p:sp>
      <p:sp>
        <p:nvSpPr>
          <p:cNvPr id="5" name="Title 1"/>
          <p:cNvSpPr txBox="1">
            <a:spLocks/>
          </p:cNvSpPr>
          <p:nvPr/>
        </p:nvSpPr>
        <p:spPr>
          <a:xfrm>
            <a:off x="128402" y="1643270"/>
            <a:ext cx="8386948" cy="78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u="sng" dirty="0">
                <a:latin typeface="Arial" pitchFamily="34" charset="0"/>
                <a:cs typeface="Arial" pitchFamily="34" charset="0"/>
              </a:rPr>
              <a:t>Factors impacting physical strain from heat</a:t>
            </a:r>
          </a:p>
        </p:txBody>
      </p:sp>
    </p:spTree>
    <p:extLst>
      <p:ext uri="{BB962C8B-B14F-4D97-AF65-F5344CB8AC3E}">
        <p14:creationId xmlns:p14="http://schemas.microsoft.com/office/powerpoint/2010/main" val="45716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28650" y="849593"/>
            <a:ext cx="6393658" cy="490337"/>
          </a:xfrm>
        </p:spPr>
        <p:txBody>
          <a:bodyPr>
            <a:normAutofit fontScale="90000"/>
          </a:bodyPr>
          <a:lstStyle/>
          <a:p>
            <a:pPr eaLnBrk="1" hangingPunct="1"/>
            <a:r>
              <a:rPr lang="en-US" altLang="en-US" dirty="0">
                <a:latin typeface="Arial" pitchFamily="34" charset="0"/>
                <a:cs typeface="Arial" pitchFamily="34" charset="0"/>
              </a:rPr>
              <a:t>Water Loss</a:t>
            </a:r>
          </a:p>
        </p:txBody>
      </p:sp>
      <p:sp>
        <p:nvSpPr>
          <p:cNvPr id="41987" name="Rectangle 3"/>
          <p:cNvSpPr>
            <a:spLocks noGrp="1" noChangeArrowheads="1"/>
          </p:cNvSpPr>
          <p:nvPr>
            <p:ph idx="1"/>
          </p:nvPr>
        </p:nvSpPr>
        <p:spPr>
          <a:xfrm>
            <a:off x="628650" y="1666599"/>
            <a:ext cx="7886700" cy="3743601"/>
          </a:xfrm>
        </p:spPr>
        <p:txBody>
          <a:bodyPr>
            <a:normAutofit/>
          </a:bodyPr>
          <a:lstStyle/>
          <a:p>
            <a:pPr eaLnBrk="1" hangingPunct="1">
              <a:buNone/>
            </a:pPr>
            <a:r>
              <a:rPr lang="en-US" altLang="en-US" dirty="0"/>
              <a:t>Dehydration </a:t>
            </a:r>
          </a:p>
          <a:p>
            <a:pPr eaLnBrk="1" hangingPunct="1">
              <a:buNone/>
            </a:pPr>
            <a:r>
              <a:rPr lang="en-US" altLang="en-US" dirty="0"/>
              <a:t>Consideration water loss occurs during several hours of intense exercise in a hot environment </a:t>
            </a:r>
          </a:p>
          <a:p>
            <a:pPr eaLnBrk="1" hangingPunct="1">
              <a:buNone/>
            </a:pPr>
            <a:r>
              <a:rPr lang="en-US" altLang="en-US" dirty="0"/>
              <a:t>Both intracellular and extracellular compartments contribute to fluid deficit </a:t>
            </a:r>
          </a:p>
          <a:p>
            <a:pPr eaLnBrk="1" hangingPunct="1">
              <a:buNone/>
            </a:pPr>
            <a:r>
              <a:rPr lang="en-US" altLang="en-US" dirty="0"/>
              <a:t>The risk of heat illness greatly increases when a person begins exercising in a dehydrated state </a:t>
            </a:r>
          </a:p>
        </p:txBody>
      </p:sp>
      <p:pic>
        <p:nvPicPr>
          <p:cNvPr id="2" name="Picture 1"/>
          <p:cNvPicPr>
            <a:picLocks noChangeAspect="1"/>
          </p:cNvPicPr>
          <p:nvPr/>
        </p:nvPicPr>
        <p:blipFill>
          <a:blip r:embed="rId3"/>
          <a:stretch>
            <a:fillRect/>
          </a:stretch>
        </p:blipFill>
        <p:spPr>
          <a:xfrm>
            <a:off x="0" y="5736868"/>
            <a:ext cx="9144000" cy="1121131"/>
          </a:xfrm>
          <a:prstGeom prst="rect">
            <a:avLst/>
          </a:prstGeom>
        </p:spPr>
      </p:pic>
    </p:spTree>
    <p:extLst>
      <p:ext uri="{BB962C8B-B14F-4D97-AF65-F5344CB8AC3E}">
        <p14:creationId xmlns:p14="http://schemas.microsoft.com/office/powerpoint/2010/main" val="348226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28652" y="1169153"/>
            <a:ext cx="6393658" cy="356741"/>
          </a:xfrm>
        </p:spPr>
        <p:txBody>
          <a:bodyPr>
            <a:normAutofit fontScale="90000"/>
          </a:bodyPr>
          <a:lstStyle/>
          <a:p>
            <a:pPr eaLnBrk="1" hangingPunct="1"/>
            <a:r>
              <a:rPr lang="en-US" altLang="en-US" dirty="0">
                <a:latin typeface="Arial" pitchFamily="34" charset="0"/>
                <a:cs typeface="Arial" pitchFamily="34" charset="0"/>
              </a:rPr>
              <a:t>Dehydration and Exercise</a:t>
            </a:r>
          </a:p>
        </p:txBody>
      </p:sp>
      <p:sp>
        <p:nvSpPr>
          <p:cNvPr id="44035" name="Rectangle 3"/>
          <p:cNvSpPr>
            <a:spLocks noGrp="1" noChangeArrowheads="1"/>
          </p:cNvSpPr>
          <p:nvPr>
            <p:ph idx="1"/>
          </p:nvPr>
        </p:nvSpPr>
        <p:spPr>
          <a:xfrm>
            <a:off x="469625" y="2000079"/>
            <a:ext cx="8170792" cy="3897138"/>
          </a:xfrm>
        </p:spPr>
        <p:txBody>
          <a:bodyPr>
            <a:noAutofit/>
          </a:bodyPr>
          <a:lstStyle/>
          <a:p>
            <a:pPr eaLnBrk="1" hangingPunct="1"/>
            <a:r>
              <a:rPr lang="en-US" altLang="en-US" dirty="0">
                <a:latin typeface="Arial" pitchFamily="34" charset="0"/>
                <a:cs typeface="Arial" pitchFamily="34" charset="0"/>
              </a:rPr>
              <a:t>Dehydration impairs the capacity of circulatory and temperature-regulating mechanisms to adjust to exercise demands </a:t>
            </a:r>
          </a:p>
          <a:p>
            <a:pPr eaLnBrk="1" hangingPunct="1"/>
            <a:r>
              <a:rPr lang="en-US" altLang="en-US" dirty="0">
                <a:latin typeface="Arial" pitchFamily="34" charset="0"/>
                <a:cs typeface="Arial" pitchFamily="34" charset="0"/>
              </a:rPr>
              <a:t>Dehydrations, as little as 2% of body mass, impairs physical work capacity and physiologic function </a:t>
            </a:r>
          </a:p>
          <a:p>
            <a:pPr eaLnBrk="1" hangingPunct="1"/>
            <a:r>
              <a:rPr lang="en-US" altLang="en-US" dirty="0">
                <a:latin typeface="Arial" pitchFamily="34" charset="0"/>
                <a:cs typeface="Arial" pitchFamily="34" charset="0"/>
              </a:rPr>
              <a:t>The risk for dehydration increases during vigorous cold weather exercise </a:t>
            </a:r>
          </a:p>
        </p:txBody>
      </p:sp>
    </p:spTree>
    <p:extLst>
      <p:ext uri="{BB962C8B-B14F-4D97-AF65-F5344CB8AC3E}">
        <p14:creationId xmlns:p14="http://schemas.microsoft.com/office/powerpoint/2010/main" val="4252555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descr="D:\D\Katch\Project_SRC\IB\image_bank\images\jpg\figure_1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035" y="1364013"/>
            <a:ext cx="5569539" cy="436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35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20095" y="1328591"/>
            <a:ext cx="6393658" cy="288132"/>
          </a:xfrm>
        </p:spPr>
        <p:txBody>
          <a:bodyPr>
            <a:normAutofit fontScale="90000"/>
          </a:bodyPr>
          <a:lstStyle/>
          <a:p>
            <a:pPr eaLnBrk="1" hangingPunct="1"/>
            <a:r>
              <a:rPr lang="en-US" altLang="en-US" dirty="0">
                <a:latin typeface="Arial" pitchFamily="34" charset="0"/>
                <a:cs typeface="Arial" pitchFamily="34" charset="0"/>
              </a:rPr>
              <a:t>Rehydration</a:t>
            </a:r>
          </a:p>
        </p:txBody>
      </p:sp>
      <p:sp>
        <p:nvSpPr>
          <p:cNvPr id="48131" name="Rectangle 3"/>
          <p:cNvSpPr>
            <a:spLocks noGrp="1" noChangeArrowheads="1"/>
          </p:cNvSpPr>
          <p:nvPr>
            <p:ph idx="1"/>
          </p:nvPr>
        </p:nvSpPr>
        <p:spPr>
          <a:xfrm>
            <a:off x="320095" y="2013184"/>
            <a:ext cx="7847162" cy="3645956"/>
          </a:xfrm>
        </p:spPr>
        <p:txBody>
          <a:bodyPr>
            <a:noAutofit/>
          </a:bodyPr>
          <a:lstStyle/>
          <a:p>
            <a:pPr eaLnBrk="1" hangingPunct="1">
              <a:buNone/>
            </a:pPr>
            <a:r>
              <a:rPr lang="en-US" altLang="en-US" dirty="0">
                <a:latin typeface="Arial" pitchFamily="34" charset="0"/>
                <a:cs typeface="Arial" pitchFamily="34" charset="0"/>
              </a:rPr>
              <a:t>Properly scheduling fluid replacement maintains plasma volume </a:t>
            </a:r>
          </a:p>
          <a:p>
            <a:pPr eaLnBrk="1" hangingPunct="1"/>
            <a:r>
              <a:rPr lang="en-US" altLang="en-US" dirty="0">
                <a:latin typeface="Arial" pitchFamily="34" charset="0"/>
                <a:cs typeface="Arial" pitchFamily="34" charset="0"/>
              </a:rPr>
              <a:t>Achieving hyper-hydration before exercising in a hot environment protects against heat stress because it:</a:t>
            </a:r>
          </a:p>
          <a:p>
            <a:pPr lvl="1"/>
            <a:r>
              <a:rPr lang="en-US" altLang="en-US" dirty="0">
                <a:latin typeface="Arial" pitchFamily="34" charset="0"/>
                <a:cs typeface="Arial" pitchFamily="34" charset="0"/>
              </a:rPr>
              <a:t>Delays dehydration</a:t>
            </a:r>
          </a:p>
          <a:p>
            <a:pPr lvl="1"/>
            <a:r>
              <a:rPr lang="en-US" altLang="en-US" dirty="0">
                <a:latin typeface="Arial" pitchFamily="34" charset="0"/>
                <a:cs typeface="Arial" pitchFamily="34" charset="0"/>
              </a:rPr>
              <a:t>Increases sweating during exercise </a:t>
            </a:r>
          </a:p>
          <a:p>
            <a:pPr lvl="1"/>
            <a:r>
              <a:rPr lang="en-US" altLang="en-US" dirty="0">
                <a:latin typeface="Arial" pitchFamily="34" charset="0"/>
                <a:cs typeface="Arial" pitchFamily="34" charset="0"/>
              </a:rPr>
              <a:t>Diminishes the rise in core temperature </a:t>
            </a:r>
          </a:p>
        </p:txBody>
      </p:sp>
    </p:spTree>
    <p:extLst>
      <p:ext uri="{BB962C8B-B14F-4D97-AF65-F5344CB8AC3E}">
        <p14:creationId xmlns:p14="http://schemas.microsoft.com/office/powerpoint/2010/main" val="399317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rial" pitchFamily="34" charset="0"/>
                <a:cs typeface="Arial" pitchFamily="34" charset="0"/>
              </a:rPr>
              <a:t>Objectives</a:t>
            </a:r>
          </a:p>
        </p:txBody>
      </p:sp>
      <p:sp>
        <p:nvSpPr>
          <p:cNvPr id="3" name="Content Placeholder 2"/>
          <p:cNvSpPr>
            <a:spLocks noGrp="1"/>
          </p:cNvSpPr>
          <p:nvPr>
            <p:ph idx="1"/>
          </p:nvPr>
        </p:nvSpPr>
        <p:spPr>
          <a:xfrm>
            <a:off x="628650" y="1332881"/>
            <a:ext cx="7886700" cy="4351338"/>
          </a:xfrm>
        </p:spPr>
        <p:txBody>
          <a:bodyPr/>
          <a:lstStyle/>
          <a:p>
            <a:pPr marL="0" indent="0">
              <a:buNone/>
            </a:pPr>
            <a:endParaRPr lang="en-US" dirty="0"/>
          </a:p>
          <a:p>
            <a:r>
              <a:rPr lang="en-US" dirty="0">
                <a:latin typeface="Arial" pitchFamily="34" charset="0"/>
                <a:cs typeface="Arial" pitchFamily="34" charset="0"/>
              </a:rPr>
              <a:t>Describe mechanisms of thermoregulation in the body</a:t>
            </a:r>
          </a:p>
          <a:p>
            <a:r>
              <a:rPr lang="en-US" dirty="0">
                <a:latin typeface="Arial" pitchFamily="34" charset="0"/>
                <a:cs typeface="Arial" pitchFamily="34" charset="0"/>
              </a:rPr>
              <a:t>Define hyponatremia, dehydration, rehydration, and acclimatization</a:t>
            </a:r>
          </a:p>
          <a:p>
            <a:r>
              <a:rPr lang="en-US" dirty="0">
                <a:latin typeface="Arial" pitchFamily="34" charset="0"/>
                <a:cs typeface="Arial" pitchFamily="34" charset="0"/>
              </a:rPr>
              <a:t>List factors that improve heat tolerance</a:t>
            </a:r>
          </a:p>
          <a:p>
            <a:r>
              <a:rPr lang="en-US" dirty="0">
                <a:latin typeface="Arial" pitchFamily="34" charset="0"/>
                <a:cs typeface="Arial" pitchFamily="34" charset="0"/>
              </a:rPr>
              <a:t>Define and describe the symptoms of heat cramps, heat exhaustion, and heat stroke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53737" y="1904281"/>
            <a:ext cx="3805553" cy="4114111"/>
          </a:xfrm>
          <a:prstGeom prst="rect">
            <a:avLst/>
          </a:prstGeom>
        </p:spPr>
      </p:pic>
      <p:sp>
        <p:nvSpPr>
          <p:cNvPr id="50178" name="Rectangle 2"/>
          <p:cNvSpPr>
            <a:spLocks noGrp="1" noChangeArrowheads="1"/>
          </p:cNvSpPr>
          <p:nvPr>
            <p:ph type="title"/>
          </p:nvPr>
        </p:nvSpPr>
        <p:spPr>
          <a:xfrm>
            <a:off x="628650" y="365126"/>
            <a:ext cx="7886700" cy="1325563"/>
          </a:xfrm>
        </p:spPr>
        <p:txBody>
          <a:bodyPr>
            <a:normAutofit/>
          </a:bodyPr>
          <a:lstStyle/>
          <a:p>
            <a:pPr eaLnBrk="1" hangingPunct="1"/>
            <a:r>
              <a:rPr lang="en-US" altLang="en-US" dirty="0">
                <a:latin typeface="Arial" pitchFamily="34" charset="0"/>
                <a:cs typeface="Arial" pitchFamily="34" charset="0"/>
              </a:rPr>
              <a:t>Adequacy of Rehydration</a:t>
            </a:r>
          </a:p>
        </p:txBody>
      </p:sp>
      <p:sp>
        <p:nvSpPr>
          <p:cNvPr id="50179" name="Rectangle 3"/>
          <p:cNvSpPr>
            <a:spLocks noGrp="1" noChangeArrowheads="1"/>
          </p:cNvSpPr>
          <p:nvPr>
            <p:ph idx="1"/>
          </p:nvPr>
        </p:nvSpPr>
        <p:spPr>
          <a:xfrm>
            <a:off x="628650" y="1825625"/>
            <a:ext cx="3761613" cy="4351338"/>
          </a:xfrm>
        </p:spPr>
        <p:txBody>
          <a:bodyPr>
            <a:normAutofit/>
          </a:bodyPr>
          <a:lstStyle/>
          <a:p>
            <a:pPr>
              <a:lnSpc>
                <a:spcPct val="80000"/>
              </a:lnSpc>
            </a:pPr>
            <a:r>
              <a:rPr lang="en-US" altLang="en-US" dirty="0">
                <a:latin typeface="Arial" pitchFamily="34" charset="0"/>
                <a:cs typeface="Arial" pitchFamily="34" charset="0"/>
              </a:rPr>
              <a:t>Body weight changes indicate the extent of water loss</a:t>
            </a:r>
          </a:p>
          <a:p>
            <a:pPr>
              <a:lnSpc>
                <a:spcPct val="80000"/>
              </a:lnSpc>
            </a:pPr>
            <a:r>
              <a:rPr lang="en-US" altLang="en-US" dirty="0">
                <a:latin typeface="Arial" pitchFamily="34" charset="0"/>
                <a:cs typeface="Arial" pitchFamily="34" charset="0"/>
              </a:rPr>
              <a:t>Urine and hydration:</a:t>
            </a:r>
          </a:p>
          <a:p>
            <a:pPr>
              <a:lnSpc>
                <a:spcPct val="80000"/>
              </a:lnSpc>
            </a:pPr>
            <a:r>
              <a:rPr lang="en-US" altLang="en-US" dirty="0">
                <a:latin typeface="Arial" pitchFamily="34" charset="0"/>
                <a:cs typeface="Arial" pitchFamily="34" charset="0"/>
              </a:rPr>
              <a:t>Dark yellow urine with a strong odor = inadequate hydration </a:t>
            </a:r>
          </a:p>
          <a:p>
            <a:pPr>
              <a:lnSpc>
                <a:spcPct val="80000"/>
              </a:lnSpc>
            </a:pPr>
            <a:r>
              <a:rPr lang="en-US" altLang="en-US" dirty="0">
                <a:latin typeface="Arial" pitchFamily="34" charset="0"/>
                <a:cs typeface="Arial" pitchFamily="34" charset="0"/>
              </a:rPr>
              <a:t>Large volume, light color, without a strong odor = adequate </a:t>
            </a:r>
            <a:r>
              <a:rPr lang="en-US" altLang="en-US" dirty="0" err="1">
                <a:latin typeface="Arial" pitchFamily="34" charset="0"/>
                <a:cs typeface="Arial" pitchFamily="34" charset="0"/>
              </a:rPr>
              <a:t>dydration</a:t>
            </a:r>
            <a:endParaRPr lang="en-US" altLang="en-US" dirty="0">
              <a:latin typeface="Arial" pitchFamily="34" charset="0"/>
              <a:cs typeface="Arial" pitchFamily="34" charset="0"/>
            </a:endParaRPr>
          </a:p>
        </p:txBody>
      </p:sp>
    </p:spTree>
    <p:extLst>
      <p:ext uri="{BB962C8B-B14F-4D97-AF65-F5344CB8AC3E}">
        <p14:creationId xmlns:p14="http://schemas.microsoft.com/office/powerpoint/2010/main" val="173243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3" descr="D:\D\Katch\Project_SRC\IB\image_bank\images\jpg\figure_1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8557" y="1058787"/>
            <a:ext cx="5380382" cy="554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5352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7085" y="1114855"/>
            <a:ext cx="6393658" cy="454711"/>
          </a:xfrm>
        </p:spPr>
        <p:txBody>
          <a:bodyPr>
            <a:normAutofit fontScale="90000"/>
          </a:bodyPr>
          <a:lstStyle/>
          <a:p>
            <a:pPr eaLnBrk="1" hangingPunct="1"/>
            <a:r>
              <a:rPr lang="en-US" altLang="en-US" dirty="0">
                <a:latin typeface="Arial" pitchFamily="34" charset="0"/>
                <a:cs typeface="Arial" pitchFamily="34" charset="0"/>
              </a:rPr>
              <a:t>Sodium and Rehydration</a:t>
            </a:r>
          </a:p>
        </p:txBody>
      </p:sp>
      <p:sp>
        <p:nvSpPr>
          <p:cNvPr id="54275" name="Rectangle 3"/>
          <p:cNvSpPr>
            <a:spLocks noGrp="1" noChangeArrowheads="1"/>
          </p:cNvSpPr>
          <p:nvPr>
            <p:ph idx="1"/>
          </p:nvPr>
        </p:nvSpPr>
        <p:spPr>
          <a:xfrm>
            <a:off x="397085" y="2049846"/>
            <a:ext cx="8521628" cy="3263504"/>
          </a:xfrm>
        </p:spPr>
        <p:txBody>
          <a:bodyPr>
            <a:noAutofit/>
          </a:bodyPr>
          <a:lstStyle/>
          <a:p>
            <a:pPr eaLnBrk="1" hangingPunct="1"/>
            <a:r>
              <a:rPr lang="en-US" altLang="en-US" dirty="0">
                <a:latin typeface="Arial" pitchFamily="34" charset="0"/>
                <a:cs typeface="Arial" pitchFamily="34" charset="0"/>
              </a:rPr>
              <a:t>A moderate amount of sodium added to a rehydration beverage provides more complete rehydration </a:t>
            </a:r>
          </a:p>
          <a:p>
            <a:pPr marL="0" indent="0" eaLnBrk="1" hangingPunct="1">
              <a:buNone/>
            </a:pPr>
            <a:endParaRPr lang="en-US" altLang="en-US" dirty="0">
              <a:latin typeface="Arial" pitchFamily="34" charset="0"/>
              <a:cs typeface="Arial" pitchFamily="34" charset="0"/>
            </a:endParaRPr>
          </a:p>
          <a:p>
            <a:pPr eaLnBrk="1" hangingPunct="1"/>
            <a:r>
              <a:rPr lang="en-US" altLang="en-US" dirty="0">
                <a:latin typeface="Arial" pitchFamily="34" charset="0"/>
                <a:cs typeface="Arial" pitchFamily="34" charset="0"/>
              </a:rPr>
              <a:t>Maintaining a relatively high plasma concentration of sodium helps:</a:t>
            </a:r>
          </a:p>
          <a:p>
            <a:pPr lvl="1"/>
            <a:r>
              <a:rPr lang="en-US" altLang="en-US" dirty="0">
                <a:latin typeface="Arial" pitchFamily="34" charset="0"/>
                <a:cs typeface="Arial" pitchFamily="34" charset="0"/>
              </a:rPr>
              <a:t>Sustain the thirst drive </a:t>
            </a:r>
          </a:p>
          <a:p>
            <a:pPr lvl="1"/>
            <a:r>
              <a:rPr lang="en-US" altLang="en-US" dirty="0">
                <a:latin typeface="Arial" pitchFamily="34" charset="0"/>
                <a:cs typeface="Arial" pitchFamily="34" charset="0"/>
              </a:rPr>
              <a:t>Promote retention of ingested fluids </a:t>
            </a:r>
          </a:p>
          <a:p>
            <a:pPr lvl="1"/>
            <a:r>
              <a:rPr lang="en-US" altLang="en-US" dirty="0">
                <a:latin typeface="Arial" pitchFamily="34" charset="0"/>
                <a:cs typeface="Arial" pitchFamily="34" charset="0"/>
              </a:rPr>
              <a:t>More rapidly restore lost plasma volume during rehydration </a:t>
            </a:r>
          </a:p>
        </p:txBody>
      </p:sp>
    </p:spTree>
    <p:extLst>
      <p:ext uri="{BB962C8B-B14F-4D97-AF65-F5344CB8AC3E}">
        <p14:creationId xmlns:p14="http://schemas.microsoft.com/office/powerpoint/2010/main" val="1222914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28650" y="821635"/>
            <a:ext cx="6393658" cy="654304"/>
          </a:xfrm>
        </p:spPr>
        <p:txBody>
          <a:bodyPr>
            <a:normAutofit fontScale="90000"/>
          </a:bodyPr>
          <a:lstStyle/>
          <a:p>
            <a:pPr eaLnBrk="1" hangingPunct="1"/>
            <a:r>
              <a:rPr lang="en-US" altLang="en-US" dirty="0">
                <a:latin typeface="Arial" pitchFamily="34" charset="0"/>
                <a:cs typeface="Arial" pitchFamily="34" charset="0"/>
              </a:rPr>
              <a:t>Hyponatremia</a:t>
            </a:r>
          </a:p>
        </p:txBody>
      </p:sp>
      <p:sp>
        <p:nvSpPr>
          <p:cNvPr id="58371" name="Rectangle 3"/>
          <p:cNvSpPr>
            <a:spLocks noGrp="1" noChangeArrowheads="1"/>
          </p:cNvSpPr>
          <p:nvPr>
            <p:ph idx="1"/>
          </p:nvPr>
        </p:nvSpPr>
        <p:spPr/>
        <p:txBody>
          <a:bodyPr>
            <a:normAutofit/>
          </a:bodyPr>
          <a:lstStyle/>
          <a:p>
            <a:pPr marL="0" indent="0" eaLnBrk="1" hangingPunct="1">
              <a:buNone/>
            </a:pPr>
            <a:r>
              <a:rPr lang="en-US" altLang="en-US" dirty="0">
                <a:latin typeface="Arial" pitchFamily="34" charset="0"/>
                <a:cs typeface="Arial" pitchFamily="34" charset="0"/>
              </a:rPr>
              <a:t>Low blood level of sodium (&lt;135mEq/L)</a:t>
            </a:r>
          </a:p>
          <a:p>
            <a:pPr marL="0" indent="0" eaLnBrk="1" hangingPunct="1">
              <a:buNone/>
            </a:pPr>
            <a:r>
              <a:rPr lang="en-US" altLang="en-US" dirty="0">
                <a:latin typeface="Arial" pitchFamily="34" charset="0"/>
                <a:cs typeface="Arial" pitchFamily="34" charset="0"/>
              </a:rPr>
              <a:t>Can occur due to excessive water intake </a:t>
            </a:r>
          </a:p>
          <a:p>
            <a:pPr marL="0" indent="0" eaLnBrk="1" hangingPunct="1">
              <a:buNone/>
            </a:pPr>
            <a:r>
              <a:rPr lang="en-US" altLang="en-US" dirty="0">
                <a:latin typeface="Arial" pitchFamily="34" charset="0"/>
                <a:cs typeface="Arial" pitchFamily="34" charset="0"/>
              </a:rPr>
              <a:t>A sustained low plasma sodium concentration creates an osmotic imbalance </a:t>
            </a:r>
          </a:p>
          <a:p>
            <a:pPr marL="0" indent="0" eaLnBrk="1" hangingPunct="1">
              <a:buNone/>
            </a:pPr>
            <a:r>
              <a:rPr lang="en-US" altLang="en-US" dirty="0">
                <a:latin typeface="Arial" pitchFamily="34" charset="0"/>
                <a:cs typeface="Arial" pitchFamily="34" charset="0"/>
              </a:rPr>
              <a:t>The resulting swelling of brain tissue produces a cascade of symptoms that range from mild to severe</a:t>
            </a:r>
          </a:p>
        </p:txBody>
      </p:sp>
    </p:spTree>
    <p:extLst>
      <p:ext uri="{BB962C8B-B14F-4D97-AF65-F5344CB8AC3E}">
        <p14:creationId xmlns:p14="http://schemas.microsoft.com/office/powerpoint/2010/main" val="1999491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783" y="1311966"/>
            <a:ext cx="6418155" cy="472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93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41417" y="1453987"/>
            <a:ext cx="6393658" cy="534870"/>
          </a:xfrm>
        </p:spPr>
        <p:txBody>
          <a:bodyPr>
            <a:noAutofit/>
          </a:bodyPr>
          <a:lstStyle/>
          <a:p>
            <a:pPr eaLnBrk="1" hangingPunct="1"/>
            <a:r>
              <a:rPr lang="en-US" altLang="en-US" sz="4000" dirty="0">
                <a:latin typeface="Arial" pitchFamily="34" charset="0"/>
                <a:cs typeface="Arial" pitchFamily="34" charset="0"/>
              </a:rPr>
              <a:t>Acclimatization</a:t>
            </a:r>
          </a:p>
        </p:txBody>
      </p:sp>
      <p:sp>
        <p:nvSpPr>
          <p:cNvPr id="64515" name="Rectangle 3"/>
          <p:cNvSpPr>
            <a:spLocks noGrp="1" noChangeArrowheads="1"/>
          </p:cNvSpPr>
          <p:nvPr>
            <p:ph idx="1"/>
          </p:nvPr>
        </p:nvSpPr>
        <p:spPr>
          <a:xfrm>
            <a:off x="486148" y="2164125"/>
            <a:ext cx="8353052" cy="4475214"/>
          </a:xfrm>
        </p:spPr>
        <p:txBody>
          <a:bodyPr>
            <a:normAutofit/>
          </a:bodyPr>
          <a:lstStyle/>
          <a:p>
            <a:pPr eaLnBrk="1" hangingPunct="1"/>
            <a:r>
              <a:rPr lang="en-US" altLang="en-US" b="1" dirty="0">
                <a:latin typeface="Arial" pitchFamily="34" charset="0"/>
                <a:cs typeface="Arial" pitchFamily="34" charset="0"/>
              </a:rPr>
              <a:t>Definition: </a:t>
            </a:r>
            <a:r>
              <a:rPr lang="en-US" altLang="en-US" dirty="0">
                <a:latin typeface="Arial" pitchFamily="34" charset="0"/>
                <a:cs typeface="Arial" pitchFamily="34" charset="0"/>
              </a:rPr>
              <a:t>The physiologic adaptations that improve heat tolerance</a:t>
            </a:r>
          </a:p>
          <a:p>
            <a:pPr eaLnBrk="1" hangingPunct="1"/>
            <a:r>
              <a:rPr lang="en-US" altLang="en-US" dirty="0">
                <a:latin typeface="Arial" pitchFamily="34" charset="0"/>
                <a:cs typeface="Arial" pitchFamily="34" charset="0"/>
              </a:rPr>
              <a:t> The acclimatized individual:</a:t>
            </a:r>
          </a:p>
          <a:p>
            <a:pPr lvl="1"/>
            <a:r>
              <a:rPr lang="en-US" altLang="en-US" dirty="0">
                <a:latin typeface="Arial" pitchFamily="34" charset="0"/>
                <a:cs typeface="Arial" pitchFamily="34" charset="0"/>
              </a:rPr>
              <a:t>Has larger quantities of blood shunt to cutaneous vessels </a:t>
            </a:r>
          </a:p>
          <a:p>
            <a:pPr lvl="1"/>
            <a:r>
              <a:rPr lang="en-US" altLang="en-US" dirty="0">
                <a:latin typeface="Arial" pitchFamily="34" charset="0"/>
                <a:cs typeface="Arial" pitchFamily="34" charset="0"/>
              </a:rPr>
              <a:t>Has more effective cardiac output</a:t>
            </a:r>
          </a:p>
          <a:p>
            <a:pPr lvl="1"/>
            <a:r>
              <a:rPr lang="en-US" altLang="en-US" dirty="0">
                <a:latin typeface="Arial" pitchFamily="34" charset="0"/>
                <a:cs typeface="Arial" pitchFamily="34" charset="0"/>
              </a:rPr>
              <a:t>Has an earlier onset of sweating </a:t>
            </a:r>
          </a:p>
        </p:txBody>
      </p:sp>
    </p:spTree>
    <p:extLst>
      <p:ext uri="{BB962C8B-B14F-4D97-AF65-F5344CB8AC3E}">
        <p14:creationId xmlns:p14="http://schemas.microsoft.com/office/powerpoint/2010/main" val="1081547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81817" y="946488"/>
            <a:ext cx="8079087" cy="723285"/>
          </a:xfrm>
        </p:spPr>
        <p:txBody>
          <a:bodyPr>
            <a:normAutofit fontScale="90000"/>
          </a:bodyPr>
          <a:lstStyle/>
          <a:p>
            <a:pPr eaLnBrk="1" hangingPunct="1"/>
            <a:r>
              <a:rPr lang="en-US" altLang="en-US" dirty="0">
                <a:latin typeface="Arial" pitchFamily="34" charset="0"/>
                <a:cs typeface="Arial" pitchFamily="34" charset="0"/>
              </a:rPr>
              <a:t>Age Differences in Acclimatization</a:t>
            </a:r>
          </a:p>
        </p:txBody>
      </p:sp>
      <p:sp>
        <p:nvSpPr>
          <p:cNvPr id="68611" name="Rectangle 3"/>
          <p:cNvSpPr>
            <a:spLocks noGrp="1" noChangeArrowheads="1"/>
          </p:cNvSpPr>
          <p:nvPr>
            <p:ph idx="1"/>
          </p:nvPr>
        </p:nvSpPr>
        <p:spPr>
          <a:xfrm>
            <a:off x="481817" y="1958146"/>
            <a:ext cx="7886700" cy="4351338"/>
          </a:xfrm>
        </p:spPr>
        <p:txBody>
          <a:bodyPr>
            <a:normAutofit/>
          </a:bodyPr>
          <a:lstStyle/>
          <a:p>
            <a:pPr marL="0" indent="0" eaLnBrk="1" hangingPunct="1">
              <a:buNone/>
            </a:pPr>
            <a:r>
              <a:rPr lang="en-US" altLang="en-US" dirty="0"/>
              <a:t>Older individuals have:</a:t>
            </a:r>
          </a:p>
          <a:p>
            <a:pPr marL="0" indent="0" eaLnBrk="1" hangingPunct="1">
              <a:buNone/>
            </a:pPr>
            <a:r>
              <a:rPr lang="en-US" altLang="en-US" dirty="0"/>
              <a:t>	a lower sensitivity of thermoreceptors </a:t>
            </a:r>
          </a:p>
          <a:p>
            <a:pPr marL="0" indent="0" eaLnBrk="1" hangingPunct="1">
              <a:buNone/>
            </a:pPr>
            <a:r>
              <a:rPr lang="en-US" altLang="en-US" dirty="0"/>
              <a:t>	limited sweat gland output </a:t>
            </a:r>
          </a:p>
          <a:p>
            <a:pPr marL="0" indent="0" eaLnBrk="1" hangingPunct="1">
              <a:buNone/>
            </a:pPr>
            <a:r>
              <a:rPr lang="en-US" altLang="en-US" dirty="0"/>
              <a:t>	Dehydration-limited sweat output with insufficient fluid replacement </a:t>
            </a:r>
          </a:p>
          <a:p>
            <a:pPr marL="0" indent="0" eaLnBrk="1" hangingPunct="1">
              <a:buNone/>
            </a:pPr>
            <a:r>
              <a:rPr lang="en-US" altLang="en-US" dirty="0"/>
              <a:t>Altered structure and function of the skin </a:t>
            </a:r>
          </a:p>
          <a:p>
            <a:pPr marL="0" indent="0" eaLnBrk="1" hangingPunct="1">
              <a:buNone/>
            </a:pPr>
            <a:r>
              <a:rPr lang="en-US" altLang="en-US" dirty="0"/>
              <a:t>A decreased recovery from dehydration </a:t>
            </a:r>
          </a:p>
        </p:txBody>
      </p:sp>
    </p:spTree>
    <p:extLst>
      <p:ext uri="{BB962C8B-B14F-4D97-AF65-F5344CB8AC3E}">
        <p14:creationId xmlns:p14="http://schemas.microsoft.com/office/powerpoint/2010/main" val="193520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12666" y="1244877"/>
            <a:ext cx="7756691" cy="726167"/>
          </a:xfrm>
        </p:spPr>
        <p:txBody>
          <a:bodyPr>
            <a:noAutofit/>
          </a:bodyPr>
          <a:lstStyle/>
          <a:p>
            <a:pPr eaLnBrk="1" hangingPunct="1"/>
            <a:r>
              <a:rPr lang="en-US" altLang="en-US" sz="4000" dirty="0">
                <a:latin typeface="Arial" pitchFamily="34" charset="0"/>
                <a:cs typeface="Arial" pitchFamily="34" charset="0"/>
              </a:rPr>
              <a:t>Heat Illnesses</a:t>
            </a:r>
          </a:p>
        </p:txBody>
      </p:sp>
      <p:sp>
        <p:nvSpPr>
          <p:cNvPr id="72707" name="Rectangle 3"/>
          <p:cNvSpPr>
            <a:spLocks noGrp="1" noChangeArrowheads="1"/>
          </p:cNvSpPr>
          <p:nvPr>
            <p:ph idx="1"/>
          </p:nvPr>
        </p:nvSpPr>
        <p:spPr>
          <a:xfrm>
            <a:off x="638592" y="2176774"/>
            <a:ext cx="7886700" cy="3263504"/>
          </a:xfrm>
        </p:spPr>
        <p:txBody>
          <a:bodyPr>
            <a:noAutofit/>
          </a:bodyPr>
          <a:lstStyle/>
          <a:p>
            <a:pPr marL="0" indent="0" eaLnBrk="1" hangingPunct="1">
              <a:buNone/>
              <a:defRPr/>
            </a:pPr>
            <a:r>
              <a:rPr lang="en-US" sz="2800" dirty="0">
                <a:latin typeface="Arial" pitchFamily="34" charset="0"/>
                <a:cs typeface="Arial" pitchFamily="34" charset="0"/>
              </a:rPr>
              <a:t>Heat cramps </a:t>
            </a:r>
          </a:p>
          <a:p>
            <a:pPr marL="0" indent="0" eaLnBrk="1" hangingPunct="1">
              <a:buNone/>
              <a:defRPr/>
            </a:pPr>
            <a:r>
              <a:rPr lang="en-US" dirty="0">
                <a:latin typeface="Arial" pitchFamily="34" charset="0"/>
                <a:cs typeface="Arial" pitchFamily="34" charset="0"/>
              </a:rPr>
              <a:t>	involuntary muscle spasms that occur after intense physical activity </a:t>
            </a:r>
          </a:p>
          <a:p>
            <a:pPr marL="0" indent="0" eaLnBrk="1" hangingPunct="1">
              <a:buNone/>
              <a:defRPr/>
            </a:pPr>
            <a:r>
              <a:rPr lang="en-US" dirty="0">
                <a:latin typeface="Arial" pitchFamily="34" charset="0"/>
                <a:cs typeface="Arial" pitchFamily="34" charset="0"/>
              </a:rPr>
              <a:t>Heat exhaustion </a:t>
            </a:r>
          </a:p>
          <a:p>
            <a:pPr marL="0" indent="0" eaLnBrk="1" hangingPunct="1">
              <a:buNone/>
              <a:defRPr/>
            </a:pPr>
            <a:r>
              <a:rPr lang="en-US" sz="2800" dirty="0">
                <a:latin typeface="Arial" pitchFamily="34" charset="0"/>
                <a:cs typeface="Arial" pitchFamily="34" charset="0"/>
              </a:rPr>
              <a:t>	most common heat illness </a:t>
            </a:r>
          </a:p>
          <a:p>
            <a:pPr marL="0" indent="0" eaLnBrk="1" hangingPunct="1">
              <a:buNone/>
              <a:defRPr/>
            </a:pPr>
            <a:r>
              <a:rPr lang="en-US" sz="2800" dirty="0">
                <a:latin typeface="Arial" pitchFamily="34" charset="0"/>
                <a:cs typeface="Arial" pitchFamily="34" charset="0"/>
              </a:rPr>
              <a:t>Heat stroke </a:t>
            </a:r>
          </a:p>
          <a:p>
            <a:pPr marL="0" indent="0" eaLnBrk="1" hangingPunct="1">
              <a:buNone/>
              <a:defRPr/>
            </a:pPr>
            <a:r>
              <a:rPr lang="en-US" dirty="0">
                <a:latin typeface="Arial" pitchFamily="34" charset="0"/>
                <a:cs typeface="Arial" pitchFamily="34" charset="0"/>
              </a:rPr>
              <a:t>	most serious and requires immediate medical attention </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44122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22" y="357464"/>
            <a:ext cx="7886700" cy="1325563"/>
          </a:xfrm>
        </p:spPr>
        <p:txBody>
          <a:bodyPr>
            <a:normAutofit/>
          </a:bodyPr>
          <a:lstStyle/>
          <a:p>
            <a:r>
              <a:rPr lang="en-US" sz="4000" dirty="0">
                <a:latin typeface="Arial" panose="020B0604020202020204" pitchFamily="34" charset="0"/>
                <a:cs typeface="Arial" panose="020B0604020202020204" pitchFamily="34" charset="0"/>
              </a:rPr>
              <a:t>Characteristics of Heat Illnesses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1132316"/>
              </p:ext>
            </p:extLst>
          </p:nvPr>
        </p:nvGraphicFramePr>
        <p:xfrm>
          <a:off x="132522" y="1683027"/>
          <a:ext cx="8547651" cy="4564159"/>
        </p:xfrm>
        <a:graphic>
          <a:graphicData uri="http://schemas.openxmlformats.org/drawingml/2006/table">
            <a:tbl>
              <a:tblPr firstRow="1" bandRow="1">
                <a:tableStyleId>{ED083AE6-46FA-4A59-8FB0-9F97EB10719F}</a:tableStyleId>
              </a:tblPr>
              <a:tblGrid>
                <a:gridCol w="2849217">
                  <a:extLst>
                    <a:ext uri="{9D8B030D-6E8A-4147-A177-3AD203B41FA5}">
                      <a16:colId xmlns:a16="http://schemas.microsoft.com/office/drawing/2014/main" val="4008947860"/>
                    </a:ext>
                  </a:extLst>
                </a:gridCol>
                <a:gridCol w="2849217">
                  <a:extLst>
                    <a:ext uri="{9D8B030D-6E8A-4147-A177-3AD203B41FA5}">
                      <a16:colId xmlns:a16="http://schemas.microsoft.com/office/drawing/2014/main" val="3310468955"/>
                    </a:ext>
                  </a:extLst>
                </a:gridCol>
                <a:gridCol w="2849217">
                  <a:extLst>
                    <a:ext uri="{9D8B030D-6E8A-4147-A177-3AD203B41FA5}">
                      <a16:colId xmlns:a16="http://schemas.microsoft.com/office/drawing/2014/main" val="188140972"/>
                    </a:ext>
                  </a:extLst>
                </a:gridCol>
              </a:tblGrid>
              <a:tr h="728869">
                <a:tc>
                  <a:txBody>
                    <a:bodyPr/>
                    <a:lstStyle/>
                    <a:p>
                      <a:pPr algn="l"/>
                      <a:r>
                        <a:rPr lang="en-US" sz="2800" b="0" dirty="0">
                          <a:latin typeface="Arial" panose="020B0604020202020204" pitchFamily="34" charset="0"/>
                          <a:cs typeface="Arial" panose="020B0604020202020204" pitchFamily="34" charset="0"/>
                        </a:rPr>
                        <a:t>Heat Cramps</a:t>
                      </a:r>
                    </a:p>
                  </a:txBody>
                  <a:tcPr/>
                </a:tc>
                <a:tc>
                  <a:txBody>
                    <a:bodyPr/>
                    <a:lstStyle/>
                    <a:p>
                      <a:pPr algn="l"/>
                      <a:r>
                        <a:rPr lang="en-US" sz="2800" b="0" dirty="0">
                          <a:latin typeface="Arial" panose="020B0604020202020204" pitchFamily="34" charset="0"/>
                          <a:cs typeface="Arial" panose="020B0604020202020204" pitchFamily="34" charset="0"/>
                        </a:rPr>
                        <a:t>Heat Exhaustion</a:t>
                      </a:r>
                    </a:p>
                  </a:txBody>
                  <a:tcPr/>
                </a:tc>
                <a:tc>
                  <a:txBody>
                    <a:bodyPr/>
                    <a:lstStyle/>
                    <a:p>
                      <a:pPr algn="l"/>
                      <a:r>
                        <a:rPr lang="en-US" sz="2800" b="0" dirty="0">
                          <a:latin typeface="Arial" panose="020B0604020202020204" pitchFamily="34" charset="0"/>
                          <a:cs typeface="Arial" panose="020B0604020202020204" pitchFamily="34" charset="0"/>
                        </a:rPr>
                        <a:t>Heat Stroke</a:t>
                      </a:r>
                    </a:p>
                  </a:txBody>
                  <a:tcPr/>
                </a:tc>
                <a:extLst>
                  <a:ext uri="{0D108BD9-81ED-4DB2-BD59-A6C34878D82A}">
                    <a16:rowId xmlns:a16="http://schemas.microsoft.com/office/drawing/2014/main" val="163005570"/>
                  </a:ext>
                </a:extLst>
              </a:tr>
              <a:tr h="455470">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Involuntary jerk or spasm of muscle </a:t>
                      </a:r>
                    </a:p>
                  </a:txBody>
                  <a:tcPr/>
                </a:tc>
                <a:tc>
                  <a:txBody>
                    <a:bodyPr/>
                    <a:lstStyle/>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Confustion</a:t>
                      </a:r>
                      <a:endParaRPr lang="en-US"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Most sever from of heat illness</a:t>
                      </a:r>
                    </a:p>
                  </a:txBody>
                  <a:tcPr/>
                </a:tc>
                <a:extLst>
                  <a:ext uri="{0D108BD9-81ED-4DB2-BD59-A6C34878D82A}">
                    <a16:rowId xmlns:a16="http://schemas.microsoft.com/office/drawing/2014/main" val="865814221"/>
                  </a:ext>
                </a:extLst>
              </a:tr>
              <a:tr h="455470">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Can occur during exercise or a few hours later </a:t>
                      </a: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Dark colored urine (dehydration)</a:t>
                      </a: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High body temperature &gt;= 104 f or higher </a:t>
                      </a:r>
                    </a:p>
                  </a:txBody>
                  <a:tcPr/>
                </a:tc>
                <a:extLst>
                  <a:ext uri="{0D108BD9-81ED-4DB2-BD59-A6C34878D82A}">
                    <a16:rowId xmlns:a16="http://schemas.microsoft.com/office/drawing/2014/main" val="2792310402"/>
                  </a:ext>
                </a:extLst>
              </a:tr>
              <a:tr h="455470">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Muscles are fatigued by heavy work calves, thighs, shoulders </a:t>
                      </a: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Dizziness</a:t>
                      </a: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Altered mental stat or behavior</a:t>
                      </a:r>
                    </a:p>
                  </a:txBody>
                  <a:tcPr/>
                </a:tc>
                <a:extLst>
                  <a:ext uri="{0D108BD9-81ED-4DB2-BD59-A6C34878D82A}">
                    <a16:rowId xmlns:a16="http://schemas.microsoft.com/office/drawing/2014/main" val="2940693195"/>
                  </a:ext>
                </a:extLst>
              </a:tr>
              <a:tr h="455470">
                <a:tc>
                  <a:txBody>
                    <a:bodyPr/>
                    <a:lstStyle/>
                    <a:p>
                      <a:endParaRPr lang="en-US" dirty="0"/>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Fainting </a:t>
                      </a: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Flushed skin</a:t>
                      </a:r>
                    </a:p>
                  </a:txBody>
                  <a:tcPr/>
                </a:tc>
                <a:extLst>
                  <a:ext uri="{0D108BD9-81ED-4DB2-BD59-A6C34878D82A}">
                    <a16:rowId xmlns:a16="http://schemas.microsoft.com/office/drawing/2014/main" val="4161124550"/>
                  </a:ext>
                </a:extLst>
              </a:tr>
              <a:tr h="455470">
                <a:tc>
                  <a:txBody>
                    <a:bodyPr/>
                    <a:lstStyle/>
                    <a:p>
                      <a:endParaRPr lang="en-US" dirty="0"/>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Fatigue</a:t>
                      </a: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Rapid breathing</a:t>
                      </a:r>
                    </a:p>
                  </a:txBody>
                  <a:tcPr/>
                </a:tc>
                <a:extLst>
                  <a:ext uri="{0D108BD9-81ED-4DB2-BD59-A6C34878D82A}">
                    <a16:rowId xmlns:a16="http://schemas.microsoft.com/office/drawing/2014/main" val="2308822336"/>
                  </a:ext>
                </a:extLst>
              </a:tr>
              <a:tr h="455470">
                <a:tc>
                  <a:txBody>
                    <a:bodyPr/>
                    <a:lstStyle/>
                    <a:p>
                      <a:endParaRPr lang="en-US" dirty="0"/>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Nausea , Vomiting</a:t>
                      </a:r>
                    </a:p>
                  </a:txBody>
                  <a:tcPr/>
                </a:tc>
                <a:tc>
                  <a: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Headache</a:t>
                      </a:r>
                    </a:p>
                  </a:txBody>
                  <a:tcPr/>
                </a:tc>
                <a:extLst>
                  <a:ext uri="{0D108BD9-81ED-4DB2-BD59-A6C34878D82A}">
                    <a16:rowId xmlns:a16="http://schemas.microsoft.com/office/drawing/2014/main" val="2929230139"/>
                  </a:ext>
                </a:extLst>
              </a:tr>
            </a:tbl>
          </a:graphicData>
        </a:graphic>
      </p:graphicFrame>
    </p:spTree>
    <p:extLst>
      <p:ext uri="{BB962C8B-B14F-4D97-AF65-F5344CB8AC3E}">
        <p14:creationId xmlns:p14="http://schemas.microsoft.com/office/powerpoint/2010/main" val="2733238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2361"/>
            <a:ext cx="8170793" cy="1325563"/>
          </a:xfrm>
        </p:spPr>
        <p:txBody>
          <a:bodyPr>
            <a:noAutofit/>
          </a:bodyPr>
          <a:lstStyle/>
          <a:p>
            <a:r>
              <a:rPr lang="en-US" sz="3600" dirty="0">
                <a:latin typeface="Arial" panose="020B0604020202020204" pitchFamily="34" charset="0"/>
                <a:cs typeface="Arial" panose="020B0604020202020204" pitchFamily="34" charset="0"/>
              </a:rPr>
              <a:t>Korey Stringer Dies of Heat Stroke on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August 1, 2001</a:t>
            </a:r>
          </a:p>
        </p:txBody>
      </p:sp>
      <p:pic>
        <p:nvPicPr>
          <p:cNvPr id="4" name="Content Placeholder 3"/>
          <p:cNvPicPr>
            <a:picLocks noGrp="1" noChangeAspect="1"/>
          </p:cNvPicPr>
          <p:nvPr>
            <p:ph idx="1"/>
          </p:nvPr>
        </p:nvPicPr>
        <p:blipFill>
          <a:blip r:embed="rId2"/>
          <a:stretch>
            <a:fillRect/>
          </a:stretch>
        </p:blipFill>
        <p:spPr>
          <a:xfrm>
            <a:off x="7410500" y="4638261"/>
            <a:ext cx="1733500" cy="2206035"/>
          </a:xfrm>
          <a:prstGeom prst="rect">
            <a:avLst/>
          </a:prstGeom>
        </p:spPr>
      </p:pic>
      <p:sp>
        <p:nvSpPr>
          <p:cNvPr id="5" name="TextBox 4"/>
          <p:cNvSpPr txBox="1"/>
          <p:nvPr/>
        </p:nvSpPr>
        <p:spPr>
          <a:xfrm>
            <a:off x="178074" y="1789148"/>
            <a:ext cx="8316569" cy="4093428"/>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Died at age 27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Collapsed during football camp(internal body temperature registered over 108 degrees)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Medical experts say death </a:t>
            </a:r>
            <a:r>
              <a:rPr lang="en-US" sz="2800">
                <a:latin typeface="Arial" panose="020B0604020202020204" pitchFamily="34" charset="0"/>
                <a:cs typeface="Arial" panose="020B0604020202020204" pitchFamily="34" charset="0"/>
              </a:rPr>
              <a:t>was preventable</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Read Korey’s full story: </a:t>
            </a:r>
            <a:r>
              <a:rPr lang="en-US" sz="2800" dirty="0">
                <a:latin typeface="Arial" panose="020B0604020202020204" pitchFamily="34" charset="0"/>
                <a:cs typeface="Arial" panose="020B0604020202020204" pitchFamily="34" charset="0"/>
                <a:hlinkClick r:id="rId3"/>
              </a:rPr>
              <a:t>http://ksi.uconn.edu/about/koreys-story/</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p>
          <a:p>
            <a:endParaRPr lang="en-US" dirty="0"/>
          </a:p>
          <a:p>
            <a:endParaRPr lang="en-US" dirty="0"/>
          </a:p>
        </p:txBody>
      </p:sp>
    </p:spTree>
    <p:extLst>
      <p:ext uri="{BB962C8B-B14F-4D97-AF65-F5344CB8AC3E}">
        <p14:creationId xmlns:p14="http://schemas.microsoft.com/office/powerpoint/2010/main" val="41405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312"/>
          <a:stretch/>
        </p:blipFill>
        <p:spPr>
          <a:xfrm>
            <a:off x="628650" y="1825625"/>
            <a:ext cx="4727228" cy="4351338"/>
          </a:xfrm>
          <a:prstGeom prst="rect">
            <a:avLst/>
          </a:prstGeom>
        </p:spPr>
      </p:pic>
      <p:sp>
        <p:nvSpPr>
          <p:cNvPr id="2" name="Title 1"/>
          <p:cNvSpPr>
            <a:spLocks noGrp="1"/>
          </p:cNvSpPr>
          <p:nvPr>
            <p:ph type="title"/>
          </p:nvPr>
        </p:nvSpPr>
        <p:spPr>
          <a:xfrm>
            <a:off x="0" y="365126"/>
            <a:ext cx="9144000" cy="1325563"/>
          </a:xfrm>
        </p:spPr>
        <p:txBody>
          <a:bodyPr>
            <a:normAutofit/>
          </a:bodyPr>
          <a:lstStyle/>
          <a:p>
            <a:r>
              <a:rPr lang="en-US" sz="3600" dirty="0">
                <a:latin typeface="Arial" panose="020B0604020202020204" pitchFamily="34" charset="0"/>
                <a:cs typeface="Arial" panose="020B0604020202020204" pitchFamily="34" charset="0"/>
              </a:rPr>
              <a:t>Thermoregulation and the Hypothalamus</a:t>
            </a:r>
          </a:p>
        </p:txBody>
      </p:sp>
      <p:sp>
        <p:nvSpPr>
          <p:cNvPr id="3" name="Content Placeholder 2"/>
          <p:cNvSpPr>
            <a:spLocks noGrp="1"/>
          </p:cNvSpPr>
          <p:nvPr>
            <p:ph idx="1"/>
          </p:nvPr>
        </p:nvSpPr>
        <p:spPr>
          <a:xfrm>
            <a:off x="5355878" y="1825624"/>
            <a:ext cx="3788122" cy="5032375"/>
          </a:xfrm>
        </p:spPr>
        <p:txBody>
          <a:bodyPr>
            <a:noAutofit/>
          </a:bodyPr>
          <a:lstStyle/>
          <a:p>
            <a:pPr marL="0" indent="0">
              <a:lnSpc>
                <a:spcPct val="80000"/>
              </a:lnSpc>
              <a:buNone/>
            </a:pPr>
            <a:r>
              <a:rPr lang="en-US" u="sng" dirty="0">
                <a:latin typeface="Arial" panose="020B0604020202020204" pitchFamily="34" charset="0"/>
                <a:cs typeface="Arial" panose="020B0604020202020204" pitchFamily="34" charset="0"/>
              </a:rPr>
              <a:t>Thermoregulatio</a:t>
            </a:r>
            <a:r>
              <a:rPr lang="en-US" dirty="0">
                <a:latin typeface="Arial" panose="020B0604020202020204" pitchFamily="34" charset="0"/>
                <a:cs typeface="Arial" panose="020B0604020202020204" pitchFamily="34" charset="0"/>
              </a:rPr>
              <a:t>n</a:t>
            </a:r>
          </a:p>
          <a:p>
            <a:pPr marL="0" indent="0">
              <a:lnSpc>
                <a:spcPct val="80000"/>
              </a:lnSpc>
              <a:buNone/>
            </a:pPr>
            <a:r>
              <a:rPr lang="en-US" dirty="0">
                <a:latin typeface="Arial" panose="020B0604020202020204" pitchFamily="34" charset="0"/>
                <a:cs typeface="Arial" panose="020B0604020202020204" pitchFamily="34" charset="0"/>
              </a:rPr>
              <a:t>The process that allows the human body to maintain its core internal temperature</a:t>
            </a:r>
          </a:p>
          <a:p>
            <a:pPr marL="0" indent="0">
              <a:lnSpc>
                <a:spcPct val="80000"/>
              </a:lnSpc>
              <a:buNone/>
            </a:pPr>
            <a:r>
              <a:rPr lang="en-US" dirty="0">
                <a:latin typeface="Arial" panose="020B0604020202020204" pitchFamily="34" charset="0"/>
                <a:cs typeface="Arial" panose="020B0604020202020204" pitchFamily="34" charset="0"/>
              </a:rPr>
              <a:t>Regulated by the hypothalamus. Works to protect the body from heat gain or heat loss </a:t>
            </a:r>
          </a:p>
          <a:p>
            <a:pPr marL="0" indent="0">
              <a:lnSpc>
                <a:spcPct val="80000"/>
              </a:lnSpc>
              <a:buNone/>
            </a:pPr>
            <a:r>
              <a:rPr lang="en-US" dirty="0">
                <a:latin typeface="Arial" panose="020B0604020202020204" pitchFamily="34" charset="0"/>
                <a:cs typeface="Arial" panose="020B0604020202020204" pitchFamily="34" charset="0"/>
              </a:rPr>
              <a:t>Internal thermostat</a:t>
            </a:r>
          </a:p>
          <a:p>
            <a:pPr marL="0" indent="0">
              <a:lnSpc>
                <a:spcPct val="80000"/>
              </a:lnSpc>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04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3" y="2"/>
            <a:ext cx="5667515" cy="685799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latin typeface="Calibri" panose="020F0502020204030204"/>
            </a:endParaRPr>
          </a:p>
        </p:txBody>
      </p:sp>
      <p:pic>
        <p:nvPicPr>
          <p:cNvPr id="2" name="Picture 1"/>
          <p:cNvPicPr>
            <a:picLocks noChangeAspect="1"/>
          </p:cNvPicPr>
          <p:nvPr/>
        </p:nvPicPr>
        <p:blipFill>
          <a:blip r:embed="rId3"/>
          <a:stretch>
            <a:fillRect/>
          </a:stretch>
        </p:blipFill>
        <p:spPr>
          <a:xfrm>
            <a:off x="6637827" y="320041"/>
            <a:ext cx="1533586" cy="5898413"/>
          </a:xfrm>
          <a:prstGeom prst="rect">
            <a:avLst/>
          </a:prstGeom>
        </p:spPr>
      </p:pic>
      <p:sp>
        <p:nvSpPr>
          <p:cNvPr id="6146" name="Rectangle 2"/>
          <p:cNvSpPr>
            <a:spLocks noGrp="1" noChangeArrowheads="1"/>
          </p:cNvSpPr>
          <p:nvPr>
            <p:ph type="title"/>
          </p:nvPr>
        </p:nvSpPr>
        <p:spPr>
          <a:xfrm>
            <a:off x="628651" y="365125"/>
            <a:ext cx="4687997" cy="1828800"/>
          </a:xfrm>
        </p:spPr>
        <p:txBody>
          <a:bodyPr>
            <a:normAutofit/>
          </a:bodyPr>
          <a:lstStyle/>
          <a:p>
            <a:pPr eaLnBrk="1" hangingPunct="1"/>
            <a:r>
              <a:rPr lang="en-US" altLang="en-US" sz="4000" dirty="0">
                <a:latin typeface="Arial" pitchFamily="34" charset="0"/>
                <a:cs typeface="Arial" pitchFamily="34" charset="0"/>
              </a:rPr>
              <a:t>Body Temperature</a:t>
            </a:r>
          </a:p>
        </p:txBody>
      </p:sp>
      <p:sp>
        <p:nvSpPr>
          <p:cNvPr id="6147" name="Rectangle 3"/>
          <p:cNvSpPr>
            <a:spLocks noGrp="1" noChangeArrowheads="1"/>
          </p:cNvSpPr>
          <p:nvPr>
            <p:ph idx="1"/>
          </p:nvPr>
        </p:nvSpPr>
        <p:spPr>
          <a:xfrm>
            <a:off x="630488" y="1800852"/>
            <a:ext cx="4686160" cy="3859276"/>
          </a:xfrm>
        </p:spPr>
        <p:txBody>
          <a:bodyPr>
            <a:noAutofit/>
          </a:bodyPr>
          <a:lstStyle/>
          <a:p>
            <a:pPr marL="457200" lvl="1" indent="0">
              <a:lnSpc>
                <a:spcPct val="80000"/>
              </a:lnSpc>
              <a:buNone/>
            </a:pPr>
            <a:r>
              <a:rPr lang="en-US" altLang="en-US" sz="2800" dirty="0">
                <a:latin typeface="Arial" pitchFamily="34" charset="0"/>
                <a:cs typeface="Arial" pitchFamily="34" charset="0"/>
              </a:rPr>
              <a:t>Hyperthermia is an increase in body temperature by 5C or more </a:t>
            </a:r>
          </a:p>
          <a:p>
            <a:pPr marL="457200" lvl="1" indent="0">
              <a:lnSpc>
                <a:spcPct val="80000"/>
              </a:lnSpc>
              <a:buNone/>
            </a:pPr>
            <a:r>
              <a:rPr lang="en-US" altLang="en-US" sz="2800" dirty="0">
                <a:latin typeface="Arial" pitchFamily="34" charset="0"/>
                <a:cs typeface="Arial" pitchFamily="34" charset="0"/>
              </a:rPr>
              <a:t>Core body temperature: deep tissues </a:t>
            </a:r>
          </a:p>
          <a:p>
            <a:pPr marL="457200" lvl="1" indent="0">
              <a:lnSpc>
                <a:spcPct val="80000"/>
              </a:lnSpc>
              <a:buNone/>
            </a:pPr>
            <a:r>
              <a:rPr lang="en-US" altLang="en-US" sz="2800" dirty="0">
                <a:latin typeface="Arial" pitchFamily="34" charset="0"/>
                <a:cs typeface="Arial" pitchFamily="34" charset="0"/>
              </a:rPr>
              <a:t>Shell body temperature: peripheral </a:t>
            </a:r>
          </a:p>
          <a:p>
            <a:pPr marL="457200" lvl="1" indent="0">
              <a:lnSpc>
                <a:spcPct val="80000"/>
              </a:lnSpc>
              <a:buNone/>
            </a:pPr>
            <a:r>
              <a:rPr lang="en-US" altLang="en-US" sz="2800" dirty="0">
                <a:latin typeface="Arial" pitchFamily="34" charset="0"/>
                <a:cs typeface="Arial" pitchFamily="34" charset="0"/>
              </a:rPr>
              <a:t>Core temperature rises quickly when heat gain exceeds heat loss</a:t>
            </a:r>
          </a:p>
        </p:txBody>
      </p:sp>
    </p:spTree>
    <p:extLst>
      <p:ext uri="{BB962C8B-B14F-4D97-AF65-F5344CB8AC3E}">
        <p14:creationId xmlns:p14="http://schemas.microsoft.com/office/powerpoint/2010/main" val="386462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D:\D\Katch\Project_SRC\IB\image_bank\images\jpg\figure_1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7583" y="1059763"/>
            <a:ext cx="5420139" cy="4730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95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49" y="895398"/>
            <a:ext cx="7362411" cy="501407"/>
          </a:xfrm>
        </p:spPr>
        <p:txBody>
          <a:bodyPr>
            <a:noAutofit/>
          </a:bodyPr>
          <a:lstStyle/>
          <a:p>
            <a:pPr eaLnBrk="1" hangingPunct="1"/>
            <a:r>
              <a:rPr lang="en-US" altLang="en-US" sz="4000" dirty="0">
                <a:latin typeface="Arial" pitchFamily="34" charset="0"/>
                <a:cs typeface="Arial" pitchFamily="34" charset="0"/>
              </a:rPr>
              <a:t>Heat-Regulating Mechanisms</a:t>
            </a:r>
          </a:p>
        </p:txBody>
      </p:sp>
      <p:sp>
        <p:nvSpPr>
          <p:cNvPr id="12291" name="Rectangle 3"/>
          <p:cNvSpPr>
            <a:spLocks noGrp="1" noChangeArrowheads="1"/>
          </p:cNvSpPr>
          <p:nvPr>
            <p:ph idx="1"/>
          </p:nvPr>
        </p:nvSpPr>
        <p:spPr/>
        <p:txBody>
          <a:bodyPr/>
          <a:lstStyle/>
          <a:p>
            <a:pPr eaLnBrk="1" hangingPunct="1"/>
            <a:r>
              <a:rPr lang="en-US" altLang="en-US" dirty="0">
                <a:latin typeface="Arial" pitchFamily="34" charset="0"/>
                <a:cs typeface="Arial" pitchFamily="34" charset="0"/>
              </a:rPr>
              <a:t>Become activated in 2 ways:</a:t>
            </a:r>
          </a:p>
          <a:p>
            <a:pPr lvl="1"/>
            <a:r>
              <a:rPr lang="en-US" altLang="en-US" dirty="0">
                <a:latin typeface="Arial" pitchFamily="34" charset="0"/>
                <a:cs typeface="Arial" pitchFamily="34" charset="0"/>
              </a:rPr>
              <a:t>Temperature changes in blood around the hypothalamus directly stimulate this thermoregulatory control center</a:t>
            </a:r>
          </a:p>
          <a:p>
            <a:pPr lvl="1"/>
            <a:r>
              <a:rPr lang="en-US" altLang="en-US" dirty="0">
                <a:latin typeface="Arial" pitchFamily="34" charset="0"/>
                <a:cs typeface="Arial" pitchFamily="34" charset="0"/>
              </a:rPr>
              <a:t>Thermal receptors in the skin provide input to regulate hypothalamic activity</a:t>
            </a:r>
          </a:p>
          <a:p>
            <a:pPr lvl="1"/>
            <a:endParaRPr lang="en-US" altLang="en-US" dirty="0">
              <a:latin typeface="Arial" pitchFamily="34" charset="0"/>
              <a:cs typeface="Arial" pitchFamily="34" charset="0"/>
            </a:endParaRPr>
          </a:p>
          <a:p>
            <a:r>
              <a:rPr lang="en-US" altLang="en-US" dirty="0">
                <a:latin typeface="Arial" pitchFamily="34" charset="0"/>
                <a:cs typeface="Arial" pitchFamily="34" charset="0"/>
              </a:rPr>
              <a:t>Structures in the skin tissue help to regulate temperature </a:t>
            </a:r>
          </a:p>
          <a:p>
            <a:pPr lvl="1" eaLnBrk="1" hangingPunct="1"/>
            <a:endParaRPr lang="en-US" altLang="en-US" sz="2800" dirty="0">
              <a:latin typeface="Arial" pitchFamily="34" charset="0"/>
              <a:cs typeface="Arial" pitchFamily="34" charset="0"/>
            </a:endParaRPr>
          </a:p>
          <a:p>
            <a:pPr lvl="1" eaLnBrk="1" hangingPunct="1">
              <a:buFont typeface="Wingdings" panose="05000000000000000000" pitchFamily="2" charset="2"/>
              <a:buChar char="§"/>
            </a:pPr>
            <a:endParaRPr lang="en-US" altLang="en-US" dirty="0"/>
          </a:p>
        </p:txBody>
      </p:sp>
    </p:spTree>
    <p:extLst>
      <p:ext uri="{BB962C8B-B14F-4D97-AF65-F5344CB8AC3E}">
        <p14:creationId xmlns:p14="http://schemas.microsoft.com/office/powerpoint/2010/main" val="226633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24846" y="1690689"/>
            <a:ext cx="4690873" cy="3318792"/>
          </a:xfrm>
          <a:prstGeom prst="rect">
            <a:avLst/>
          </a:prstGeom>
        </p:spPr>
      </p:pic>
      <p:sp>
        <p:nvSpPr>
          <p:cNvPr id="16386" name="Rectangle 2"/>
          <p:cNvSpPr>
            <a:spLocks noGrp="1" noChangeArrowheads="1"/>
          </p:cNvSpPr>
          <p:nvPr>
            <p:ph type="title"/>
          </p:nvPr>
        </p:nvSpPr>
        <p:spPr>
          <a:xfrm>
            <a:off x="185530" y="365126"/>
            <a:ext cx="8329820" cy="1325563"/>
          </a:xfrm>
        </p:spPr>
        <p:txBody>
          <a:bodyPr>
            <a:normAutofit/>
          </a:bodyPr>
          <a:lstStyle/>
          <a:p>
            <a:pPr eaLnBrk="1" hangingPunct="1"/>
            <a:r>
              <a:rPr lang="en-US" altLang="en-US" sz="4000" dirty="0">
                <a:latin typeface="Arial" pitchFamily="34" charset="0"/>
                <a:cs typeface="Arial" pitchFamily="34" charset="0"/>
              </a:rPr>
              <a:t>Thermoregulation during Heat Loss</a:t>
            </a:r>
          </a:p>
        </p:txBody>
      </p:sp>
      <p:sp>
        <p:nvSpPr>
          <p:cNvPr id="16387" name="Rectangle 3"/>
          <p:cNvSpPr>
            <a:spLocks noGrp="1" noChangeArrowheads="1"/>
          </p:cNvSpPr>
          <p:nvPr>
            <p:ph idx="1"/>
          </p:nvPr>
        </p:nvSpPr>
        <p:spPr>
          <a:xfrm>
            <a:off x="376860" y="1690689"/>
            <a:ext cx="2848355" cy="4351338"/>
          </a:xfrm>
        </p:spPr>
        <p:txBody>
          <a:bodyPr>
            <a:normAutofit/>
          </a:bodyPr>
          <a:lstStyle/>
          <a:p>
            <a:pPr marL="457200" lvl="1" indent="0">
              <a:buNone/>
            </a:pPr>
            <a:r>
              <a:rPr lang="en-US" altLang="en-US" sz="2800" dirty="0">
                <a:latin typeface="Arial" pitchFamily="34" charset="0"/>
                <a:cs typeface="Arial" pitchFamily="34" charset="0"/>
              </a:rPr>
              <a:t>Radiation</a:t>
            </a:r>
          </a:p>
          <a:p>
            <a:pPr marL="457200" lvl="1" indent="0">
              <a:buNone/>
            </a:pPr>
            <a:r>
              <a:rPr lang="en-US" altLang="en-US" sz="2800" dirty="0">
                <a:latin typeface="Arial" pitchFamily="34" charset="0"/>
                <a:cs typeface="Arial" pitchFamily="34" charset="0"/>
              </a:rPr>
              <a:t>Conduction </a:t>
            </a:r>
          </a:p>
          <a:p>
            <a:pPr marL="457200" lvl="1" indent="0">
              <a:buNone/>
            </a:pPr>
            <a:r>
              <a:rPr lang="en-US" altLang="en-US" sz="2800" dirty="0">
                <a:latin typeface="Arial" pitchFamily="34" charset="0"/>
                <a:cs typeface="Arial" pitchFamily="34" charset="0"/>
              </a:rPr>
              <a:t>Convection </a:t>
            </a:r>
          </a:p>
          <a:p>
            <a:pPr marL="457200" lvl="1" indent="0">
              <a:buNone/>
            </a:pPr>
            <a:r>
              <a:rPr lang="en-US" altLang="en-US" sz="2800" dirty="0">
                <a:latin typeface="Arial" pitchFamily="34" charset="0"/>
                <a:cs typeface="Arial" pitchFamily="34" charset="0"/>
              </a:rPr>
              <a:t>Evaporation</a:t>
            </a:r>
          </a:p>
        </p:txBody>
      </p:sp>
    </p:spTree>
    <p:extLst>
      <p:ext uri="{BB962C8B-B14F-4D97-AF65-F5344CB8AC3E}">
        <p14:creationId xmlns:p14="http://schemas.microsoft.com/office/powerpoint/2010/main" val="347667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948837"/>
            <a:ext cx="6393658" cy="288132"/>
          </a:xfrm>
        </p:spPr>
        <p:txBody>
          <a:bodyPr>
            <a:normAutofit fontScale="90000"/>
          </a:bodyPr>
          <a:lstStyle/>
          <a:p>
            <a:pPr eaLnBrk="1" hangingPunct="1"/>
            <a:r>
              <a:rPr lang="en-US" altLang="en-US" dirty="0">
                <a:latin typeface="Arial" pitchFamily="34" charset="0"/>
                <a:cs typeface="Arial" pitchFamily="34" charset="0"/>
              </a:rPr>
              <a:t>Radiation</a:t>
            </a:r>
          </a:p>
        </p:txBody>
      </p:sp>
      <p:sp>
        <p:nvSpPr>
          <p:cNvPr id="18435" name="Rectangle 3"/>
          <p:cNvSpPr>
            <a:spLocks noGrp="1" noChangeArrowheads="1"/>
          </p:cNvSpPr>
          <p:nvPr>
            <p:ph idx="1"/>
          </p:nvPr>
        </p:nvSpPr>
        <p:spPr/>
        <p:txBody>
          <a:bodyPr/>
          <a:lstStyle/>
          <a:p>
            <a:pPr eaLnBrk="1" hangingPunct="1"/>
            <a:r>
              <a:rPr lang="en-US" altLang="en-US" dirty="0">
                <a:latin typeface="Arial" pitchFamily="34" charset="0"/>
                <a:cs typeface="Arial" pitchFamily="34" charset="0"/>
              </a:rPr>
              <a:t>Objects emit electromagnetic heat waves </a:t>
            </a:r>
          </a:p>
          <a:p>
            <a:pPr eaLnBrk="1" hangingPunct="1"/>
            <a:r>
              <a:rPr lang="en-US" altLang="en-US" dirty="0">
                <a:latin typeface="Arial" pitchFamily="34" charset="0"/>
                <a:cs typeface="Arial" pitchFamily="34" charset="0"/>
              </a:rPr>
              <a:t>Body temperature is warmer than the environment </a:t>
            </a:r>
          </a:p>
          <a:p>
            <a:pPr eaLnBrk="1" hangingPunct="1"/>
            <a:r>
              <a:rPr lang="en-US" altLang="en-US" dirty="0">
                <a:latin typeface="Arial" pitchFamily="34" charset="0"/>
                <a:cs typeface="Arial" pitchFamily="34" charset="0"/>
              </a:rPr>
              <a:t>Radiant heat energy leaves the body through air to solid cooler objects around us </a:t>
            </a:r>
          </a:p>
        </p:txBody>
      </p:sp>
    </p:spTree>
    <p:extLst>
      <p:ext uri="{BB962C8B-B14F-4D97-AF65-F5344CB8AC3E}">
        <p14:creationId xmlns:p14="http://schemas.microsoft.com/office/powerpoint/2010/main" val="141068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28650" y="755374"/>
            <a:ext cx="6393658" cy="601079"/>
          </a:xfrm>
        </p:spPr>
        <p:txBody>
          <a:bodyPr>
            <a:normAutofit fontScale="90000"/>
          </a:bodyPr>
          <a:lstStyle/>
          <a:p>
            <a:pPr eaLnBrk="1" hangingPunct="1"/>
            <a:r>
              <a:rPr lang="en-US" altLang="en-US" dirty="0">
                <a:latin typeface="Arial" pitchFamily="34" charset="0"/>
                <a:cs typeface="Arial" pitchFamily="34" charset="0"/>
              </a:rPr>
              <a:t>Conduction</a:t>
            </a:r>
          </a:p>
        </p:txBody>
      </p:sp>
      <p:sp>
        <p:nvSpPr>
          <p:cNvPr id="20483" name="Rectangle 3"/>
          <p:cNvSpPr>
            <a:spLocks noGrp="1" noChangeArrowheads="1"/>
          </p:cNvSpPr>
          <p:nvPr>
            <p:ph idx="1"/>
          </p:nvPr>
        </p:nvSpPr>
        <p:spPr/>
        <p:txBody>
          <a:bodyPr/>
          <a:lstStyle/>
          <a:p>
            <a:pPr eaLnBrk="1" hangingPunct="1"/>
            <a:r>
              <a:rPr lang="en-US" altLang="en-US" dirty="0">
                <a:latin typeface="Arial" pitchFamily="34" charset="0"/>
                <a:cs typeface="Arial" pitchFamily="34" charset="0"/>
              </a:rPr>
              <a:t>Transfers heat directly through a liquid, solid, or gas from one molecule to another </a:t>
            </a:r>
          </a:p>
          <a:p>
            <a:pPr eaLnBrk="1" hangingPunct="1"/>
            <a:r>
              <a:rPr lang="en-US" altLang="en-US" dirty="0">
                <a:latin typeface="Arial" pitchFamily="34" charset="0"/>
                <a:cs typeface="Arial" pitchFamily="34" charset="0"/>
              </a:rPr>
              <a:t>The circulation transports most of the body heat to the shell </a:t>
            </a:r>
          </a:p>
          <a:p>
            <a:pPr eaLnBrk="1" hangingPunct="1"/>
            <a:r>
              <a:rPr lang="en-US" altLang="en-US" dirty="0">
                <a:latin typeface="Arial" pitchFamily="34" charset="0"/>
                <a:cs typeface="Arial" pitchFamily="34" charset="0"/>
              </a:rPr>
              <a:t>A small amount continually moves by conduction directly through the deep tissues to the cooler surface</a:t>
            </a:r>
          </a:p>
        </p:txBody>
      </p:sp>
    </p:spTree>
    <p:extLst>
      <p:ext uri="{BB962C8B-B14F-4D97-AF65-F5344CB8AC3E}">
        <p14:creationId xmlns:p14="http://schemas.microsoft.com/office/powerpoint/2010/main" val="21233404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246</TotalTime>
  <Words>1589</Words>
  <Application>Microsoft Office PowerPoint</Application>
  <PresentationFormat>On-screen Show (4:3)</PresentationFormat>
  <Paragraphs>197</Paragraphs>
  <Slides>29</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Office Theme</vt:lpstr>
      <vt:lpstr>  </vt:lpstr>
      <vt:lpstr>Objectives</vt:lpstr>
      <vt:lpstr>Thermoregulation and the Hypothalamus</vt:lpstr>
      <vt:lpstr>Body Temperature</vt:lpstr>
      <vt:lpstr>PowerPoint Presentation</vt:lpstr>
      <vt:lpstr>Heat-Regulating Mechanisms</vt:lpstr>
      <vt:lpstr>Thermoregulation during Heat Loss</vt:lpstr>
      <vt:lpstr>Radiation</vt:lpstr>
      <vt:lpstr>Conduction</vt:lpstr>
      <vt:lpstr>Convection</vt:lpstr>
      <vt:lpstr>Evaporation</vt:lpstr>
      <vt:lpstr>PowerPoint Presentation</vt:lpstr>
      <vt:lpstr>Environmental Temperature</vt:lpstr>
      <vt:lpstr>Heat-Dissipating Mechanisms</vt:lpstr>
      <vt:lpstr>Evaluating Environmental Heat Stress</vt:lpstr>
      <vt:lpstr>Water Loss</vt:lpstr>
      <vt:lpstr>Dehydration and Exercise</vt:lpstr>
      <vt:lpstr>PowerPoint Presentation</vt:lpstr>
      <vt:lpstr>Rehydration</vt:lpstr>
      <vt:lpstr>Adequacy of Rehydration</vt:lpstr>
      <vt:lpstr>PowerPoint Presentation</vt:lpstr>
      <vt:lpstr>Sodium and Rehydration</vt:lpstr>
      <vt:lpstr>Hyponatremia</vt:lpstr>
      <vt:lpstr>PowerPoint Presentation</vt:lpstr>
      <vt:lpstr>Acclimatization</vt:lpstr>
      <vt:lpstr>Age Differences in Acclimatization</vt:lpstr>
      <vt:lpstr>Heat Illnesses</vt:lpstr>
      <vt:lpstr>Characteristics of Heat Illnesses</vt:lpstr>
      <vt:lpstr>Korey Stringer Dies of Heat Stroke on  August 1, 2001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rjk01002</dc:creator>
  <cp:lastModifiedBy>MCG</cp:lastModifiedBy>
  <cp:revision>25</cp:revision>
  <dcterms:created xsi:type="dcterms:W3CDTF">2016-08-16T01:39:51Z</dcterms:created>
  <dcterms:modified xsi:type="dcterms:W3CDTF">2018-03-27T06:09:05Z</dcterms:modified>
</cp:coreProperties>
</file>