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3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BAFCEF5D-9C2C-4CE7-83AD-43E20385A628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B77434C2-B25B-44B9-AC5D-C471B61E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96C56202-30AE-4D0A-AD34-8ABC1B8176E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0477"/>
            <a:ext cx="5661660" cy="421624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00EE91CF-4137-4C70-A00A-D4E603C2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E91CF-4137-4C70-A00A-D4E603C24B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C940A2-9A9B-4AD8-B22B-C2845DB9C11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0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84B55A-2662-4FA5-B884-0C85E305E71F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29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CC64F1-6134-4899-9466-B068D411EF32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6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E89CF5-203D-4A91-B07A-DCC835F33CE3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3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043F7-AAB1-4283-BA5C-876BB41AAF3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36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C1D650-4500-4DFB-9D4B-9695F9EC1149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5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94E1E4-FB84-4EA4-A905-B739A6571ACF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75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5DDD27-E75D-49DD-ACEE-BF393DE76DDF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21A271-32A5-41F5-94A2-BC5BA275B783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4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D43D94-31C8-4993-8C47-9A45D930C24D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6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E91CF-4137-4C70-A00A-D4E603C24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1DF6EE-D0DB-4681-9B69-5E6D5BEEA7EB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05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E144D6-2429-4D52-B077-B4141DE41C66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06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F932D4-6652-489D-B52A-5FBFD1BEE6CE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47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2A4C95-79C4-40B8-A28B-97A3F64CB7B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3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19F8A5-913E-4B1F-B159-4CE73D8CF585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1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F3F3F4-A3C1-4FE1-A611-E3AA7E683CD6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6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E3B0E5-AC7A-45CD-A172-E23A5A268C5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9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B21F41-AFDF-4337-845D-8C2A6D8C54F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8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BA5ABC-78F5-4273-9E9B-5295F046666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3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E91CF-4137-4C70-A00A-D4E603C24B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26D995-1D14-4DC6-9EF3-0C1BF6EB58C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5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0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47E6-D48C-4537-880A-2EA27084F1FE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67" y="244493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Ergogenic Aids Evaluated</a:t>
            </a:r>
          </a:p>
        </p:txBody>
      </p:sp>
    </p:spTree>
    <p:extLst>
      <p:ext uri="{BB962C8B-B14F-4D97-AF65-F5344CB8AC3E}">
        <p14:creationId xmlns:p14="http://schemas.microsoft.com/office/powerpoint/2010/main" val="9510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36" y="228600"/>
            <a:ext cx="7283676" cy="1336659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000" cap="small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-Carnitine, continued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44336" y="1891887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10B3F-140A-4A9E-B8BC-86CC305578F7}"/>
              </a:ext>
            </a:extLst>
          </p:cNvPr>
          <p:cNvSpPr txBox="1"/>
          <p:nvPr/>
        </p:nvSpPr>
        <p:spPr>
          <a:xfrm>
            <a:off x="381000" y="17526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data suggest that healthy adults require carnitine above levels in a well-balanced diet</a:t>
            </a:r>
          </a:p>
          <a:p>
            <a:r>
              <a:rPr lang="en-US" dirty="0"/>
              <a:t>Research shows:</a:t>
            </a:r>
          </a:p>
          <a:p>
            <a:r>
              <a:rPr lang="en-US" dirty="0"/>
              <a:t>No ergogenic benefits </a:t>
            </a:r>
          </a:p>
          <a:p>
            <a:r>
              <a:rPr lang="en-US" dirty="0"/>
              <a:t>No positive metabolic alterations aerobic or anaerobic </a:t>
            </a:r>
          </a:p>
          <a:p>
            <a:r>
              <a:rPr lang="en-US" dirty="0"/>
              <a:t>No enhanced recovery effect </a:t>
            </a:r>
          </a:p>
          <a:p>
            <a:r>
              <a:rPr lang="en-US" dirty="0"/>
              <a:t>No body fat-reducing effects</a:t>
            </a:r>
          </a:p>
        </p:txBody>
      </p:sp>
    </p:spTree>
    <p:extLst>
      <p:ext uri="{BB962C8B-B14F-4D97-AF65-F5344CB8AC3E}">
        <p14:creationId xmlns:p14="http://schemas.microsoft.com/office/powerpoint/2010/main" val="180641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381000"/>
            <a:ext cx="6393656" cy="91258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US" sz="4000" cap="small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-Carnitine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6461" y="1669775"/>
            <a:ext cx="7886700" cy="40036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Acts as a vasodilator in peripheral tissues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May enhance regional blood flow and oxygen delivery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Might improve oxygen supply to injured tissue and promote  clearance of muscle damage byproducts</a:t>
            </a:r>
          </a:p>
        </p:txBody>
      </p:sp>
    </p:spTree>
    <p:extLst>
      <p:ext uri="{BB962C8B-B14F-4D97-AF65-F5344CB8AC3E}">
        <p14:creationId xmlns:p14="http://schemas.microsoft.com/office/powerpoint/2010/main" val="398342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65" y="437323"/>
            <a:ext cx="6393656" cy="96559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Chromium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C89B5-A65F-4EFF-A839-C536B69357BC}"/>
              </a:ext>
            </a:extLst>
          </p:cNvPr>
          <p:cNvSpPr txBox="1"/>
          <p:nvPr/>
        </p:nvSpPr>
        <p:spPr>
          <a:xfrm>
            <a:off x="762000" y="140292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athletes with chromium-deficient diets, prudent use of chromium supplements seem appropriate </a:t>
            </a:r>
          </a:p>
          <a:p>
            <a:r>
              <a:rPr lang="en-US" dirty="0"/>
              <a:t>Poor intestinal absorption of chromium chloride is a main hindrance to effective supplementation </a:t>
            </a:r>
          </a:p>
          <a:p>
            <a:r>
              <a:rPr lang="en-US" dirty="0"/>
              <a:t>Chromium picolinate is absorbed better by the body </a:t>
            </a:r>
          </a:p>
        </p:txBody>
      </p:sp>
    </p:spTree>
    <p:extLst>
      <p:ext uri="{BB962C8B-B14F-4D97-AF65-F5344CB8AC3E}">
        <p14:creationId xmlns:p14="http://schemas.microsoft.com/office/powerpoint/2010/main" val="14924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3" y="530087"/>
            <a:ext cx="7585574" cy="87283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Negative Effects of Chromium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5302B-7981-41E4-B212-7371CD83AC3D}"/>
              </a:ext>
            </a:extLst>
          </p:cNvPr>
          <p:cNvSpPr txBox="1"/>
          <p:nvPr/>
        </p:nvSpPr>
        <p:spPr>
          <a:xfrm>
            <a:off x="1143000" y="17526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Completes with iron for binding to transferrin </a:t>
            </a:r>
          </a:p>
          <a:p>
            <a:r>
              <a:rPr lang="en-US" dirty="0"/>
              <a:t>Excessive dietary chromium inhibits zinc and iron absorption </a:t>
            </a:r>
          </a:p>
        </p:txBody>
      </p:sp>
    </p:spTree>
    <p:extLst>
      <p:ext uri="{BB962C8B-B14F-4D97-AF65-F5344CB8AC3E}">
        <p14:creationId xmlns:p14="http://schemas.microsoft.com/office/powerpoint/2010/main" val="7775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393656" cy="89933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Coenzyme Q</a:t>
            </a:r>
            <a:r>
              <a:rPr lang="en-US" altLang="en-US" sz="4000" baseline="-14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FBEA4-3DB6-427D-86E0-A0E1369E5EA9}"/>
              </a:ext>
            </a:extLst>
          </p:cNvPr>
          <p:cNvSpPr txBox="1"/>
          <p:nvPr/>
        </p:nvSpPr>
        <p:spPr>
          <a:xfrm>
            <a:off x="304800" y="1295400"/>
            <a:ext cx="906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primarily in meats, peanuts, and soybean oil</a:t>
            </a:r>
          </a:p>
          <a:p>
            <a:r>
              <a:rPr lang="en-US" dirty="0"/>
              <a:t>Functions as an integral component of the mitochondrion’s electron transport system </a:t>
            </a:r>
          </a:p>
          <a:p>
            <a:r>
              <a:rPr lang="en-US" dirty="0"/>
              <a:t>Lipid soluble</a:t>
            </a:r>
          </a:p>
          <a:p>
            <a:r>
              <a:rPr lang="en-US" dirty="0"/>
              <a:t>Exists in high concentrations within myocardial tissue </a:t>
            </a:r>
          </a:p>
          <a:p>
            <a:r>
              <a:rPr lang="en-US" dirty="0"/>
              <a:t>Has antioxidant properties</a:t>
            </a:r>
          </a:p>
        </p:txBody>
      </p:sp>
    </p:spTree>
    <p:extLst>
      <p:ext uri="{BB962C8B-B14F-4D97-AF65-F5344CB8AC3E}">
        <p14:creationId xmlns:p14="http://schemas.microsoft.com/office/powerpoint/2010/main" val="257399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143000" y="457200"/>
            <a:ext cx="8044070" cy="9390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Coenzyme Q</a:t>
            </a:r>
            <a:r>
              <a:rPr lang="en-US" altLang="en-US" sz="4000" baseline="-14000" dirty="0">
                <a:latin typeface="Arial" panose="020B0604020202020204" pitchFamily="34" charset="0"/>
                <a:cs typeface="Arial" panose="020B0604020202020204" pitchFamily="34" charset="0"/>
              </a:rPr>
              <a:t>10, continued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78295" y="1918391"/>
            <a:ext cx="78867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Research has found that coenzyme Q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not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Improve aerobic capacity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Improve endurance performance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Improve plasma glucose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Improve lactate levels at submaximal workloads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Improve cardiovascular function </a:t>
            </a:r>
          </a:p>
        </p:txBody>
      </p:sp>
    </p:spTree>
    <p:extLst>
      <p:ext uri="{BB962C8B-B14F-4D97-AF65-F5344CB8AC3E}">
        <p14:creationId xmlns:p14="http://schemas.microsoft.com/office/powerpoint/2010/main" val="361024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61" y="543340"/>
            <a:ext cx="6958169" cy="83307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33D71-74D5-4D53-A869-23262D244385}"/>
              </a:ext>
            </a:extLst>
          </p:cNvPr>
          <p:cNvSpPr txBox="1"/>
          <p:nvPr/>
        </p:nvSpPr>
        <p:spPr>
          <a:xfrm>
            <a:off x="533400" y="14478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Meat , poultry , and fish provide rich sources of creatine </a:t>
            </a:r>
          </a:p>
          <a:p>
            <a:r>
              <a:rPr lang="en-US" dirty="0"/>
              <a:t>The body synthesizes about 1-2 g daily, primarily in the kidneys, liver, and pancreas, </a:t>
            </a:r>
          </a:p>
          <a:p>
            <a:r>
              <a:rPr lang="en-US" dirty="0"/>
              <a:t>Governing bodies do not consider creatine an illegal substance</a:t>
            </a:r>
          </a:p>
        </p:txBody>
      </p:sp>
    </p:spTree>
    <p:extLst>
      <p:ext uri="{BB962C8B-B14F-4D97-AF65-F5344CB8AC3E}">
        <p14:creationId xmlns:p14="http://schemas.microsoft.com/office/powerpoint/2010/main" val="286792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974" y="649357"/>
            <a:ext cx="7612078" cy="76681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continued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5974" y="1669774"/>
            <a:ext cx="7886700" cy="46912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Supplementation exerts the following 3 effects in individuals involved in power-type physical activities: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Improves repetitive performance in muscular strength and power activities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Augments short bursts of muscular endurance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for greater muscular overload to enhance training effectiveness </a:t>
            </a:r>
          </a:p>
        </p:txBody>
      </p:sp>
    </p:spTree>
    <p:extLst>
      <p:ext uri="{BB962C8B-B14F-4D97-AF65-F5344CB8AC3E}">
        <p14:creationId xmlns:p14="http://schemas.microsoft.com/office/powerpoint/2010/main" val="45066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042" y="371063"/>
            <a:ext cx="9107557" cy="83307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Risks Associated With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Supplementation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A7955-0F10-49D9-AC88-621329B54BCB}"/>
              </a:ext>
            </a:extLst>
          </p:cNvPr>
          <p:cNvSpPr txBox="1"/>
          <p:nvPr/>
        </p:nvSpPr>
        <p:spPr>
          <a:xfrm>
            <a:off x="381000" y="1447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Short-term use in healthy men has produced no detrimental effect on blood pressure, plasma creatine , plasma CK activity, or the renal response </a:t>
            </a:r>
          </a:p>
          <a:p>
            <a:endParaRPr lang="en-US" dirty="0"/>
          </a:p>
          <a:p>
            <a:r>
              <a:rPr lang="en-US" dirty="0"/>
              <a:t>Individuals with suspected renal malfunction should refrain from creatine supplementation </a:t>
            </a:r>
          </a:p>
        </p:txBody>
      </p:sp>
    </p:spTree>
    <p:extLst>
      <p:ext uri="{BB962C8B-B14F-4D97-AF65-F5344CB8AC3E}">
        <p14:creationId xmlns:p14="http://schemas.microsoft.com/office/powerpoint/2010/main" val="184057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52600" y="457200"/>
            <a:ext cx="6393656" cy="7403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Choline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45" y="4959058"/>
            <a:ext cx="2818258" cy="1881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498478-9DC5-411D-B0B4-3106C325BD08}"/>
              </a:ext>
            </a:extLst>
          </p:cNvPr>
          <p:cNvSpPr txBox="1"/>
          <p:nvPr/>
        </p:nvSpPr>
        <p:spPr>
          <a:xfrm>
            <a:off x="914400" y="1752600"/>
            <a:ext cx="6393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compound from normal cellular functioning </a:t>
            </a:r>
          </a:p>
          <a:p>
            <a:r>
              <a:rPr lang="en-US" dirty="0"/>
              <a:t>Must be obtained in the diet </a:t>
            </a:r>
          </a:p>
          <a:p>
            <a:r>
              <a:rPr lang="en-US" dirty="0"/>
              <a:t>Choline functions to depress accumulation of fat in the liver or to increase fatty acid uptake by the liver</a:t>
            </a:r>
          </a:p>
        </p:txBody>
      </p:sp>
    </p:spTree>
    <p:extLst>
      <p:ext uri="{BB962C8B-B14F-4D97-AF65-F5344CB8AC3E}">
        <p14:creationId xmlns:p14="http://schemas.microsoft.com/office/powerpoint/2010/main" val="31197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benefits of carbohydrate loading </a:t>
            </a:r>
          </a:p>
          <a:p>
            <a:r>
              <a:rPr lang="en-US" dirty="0"/>
              <a:t>Describe the negative aspects of carbohydrate loading</a:t>
            </a:r>
          </a:p>
          <a:p>
            <a:pPr marL="0" indent="0">
              <a:buNone/>
            </a:pPr>
            <a:r>
              <a:rPr lang="en-US" u="sng" dirty="0"/>
              <a:t>Compare and contrast each of the following ergogenic aids</a:t>
            </a:r>
          </a:p>
          <a:p>
            <a:pPr lvl="1"/>
            <a:r>
              <a:rPr lang="en-US" dirty="0"/>
              <a:t>L-carnitine		-</a:t>
            </a:r>
            <a:r>
              <a:rPr lang="en-US" dirty="0" err="1"/>
              <a:t>Creatine</a:t>
            </a:r>
            <a:endParaRPr lang="en-US" dirty="0"/>
          </a:p>
          <a:p>
            <a:pPr lvl="1"/>
            <a:r>
              <a:rPr lang="en-US" dirty="0"/>
              <a:t>Chromium		-Choline</a:t>
            </a:r>
          </a:p>
          <a:p>
            <a:pPr lvl="1"/>
            <a:r>
              <a:rPr lang="en-US" dirty="0"/>
              <a:t>Coenzyme Q10	-Pyruvate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609600"/>
            <a:ext cx="8486721" cy="7933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Medium-Chain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Triacylglycerols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37DE2-B167-401E-BD9D-49D99432EC52}"/>
              </a:ext>
            </a:extLst>
          </p:cNvPr>
          <p:cNvSpPr txBox="1"/>
          <p:nvPr/>
        </p:nvSpPr>
        <p:spPr>
          <a:xfrm>
            <a:off x="152400" y="1600200"/>
            <a:ext cx="8029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a rapid source of fatty acid fuel </a:t>
            </a:r>
          </a:p>
          <a:p>
            <a:r>
              <a:rPr lang="en-US" dirty="0"/>
              <a:t>Marketed to sports enthusiast as a fat burner , energy source , glycogen sparer , and muscle builder </a:t>
            </a:r>
          </a:p>
          <a:p>
            <a:r>
              <a:rPr lang="en-US" dirty="0"/>
              <a:t>The water-solubility of medium-chain fatty acids enables them to movie across the intestinal mucosa directly into the bloodstream </a:t>
            </a:r>
          </a:p>
        </p:txBody>
      </p:sp>
    </p:spTree>
    <p:extLst>
      <p:ext uri="{BB962C8B-B14F-4D97-AF65-F5344CB8AC3E}">
        <p14:creationId xmlns:p14="http://schemas.microsoft.com/office/powerpoint/2010/main" val="372529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571" y="724107"/>
            <a:ext cx="8515349" cy="5762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Medium-Chain Triacylglycerol Supplements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83795-C3FE-4B13-998C-474F57778F6F}"/>
              </a:ext>
            </a:extLst>
          </p:cNvPr>
          <p:cNvSpPr txBox="1"/>
          <p:nvPr/>
        </p:nvSpPr>
        <p:spPr>
          <a:xfrm>
            <a:off x="762000" y="1828800"/>
            <a:ext cx="790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Supplements of these lipids might spare liver and muscle glycogen during high-intensity aerobic exercise </a:t>
            </a:r>
          </a:p>
          <a:p>
            <a:r>
              <a:rPr lang="en-US" dirty="0"/>
              <a:t>Conflicting research exists about their use during exercise </a:t>
            </a:r>
          </a:p>
          <a:p>
            <a:r>
              <a:rPr lang="en-US" dirty="0"/>
              <a:t>Cramping and diarrhea often accompany excess intake of this lipid form</a:t>
            </a:r>
          </a:p>
        </p:txBody>
      </p:sp>
    </p:spTree>
    <p:extLst>
      <p:ext uri="{BB962C8B-B14F-4D97-AF65-F5344CB8AC3E}">
        <p14:creationId xmlns:p14="http://schemas.microsoft.com/office/powerpoint/2010/main" val="264985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31" y="450575"/>
            <a:ext cx="6076950" cy="103569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(—)-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Hydroxycitrate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AA8A5-FCB8-4F72-96BB-B218CF60BCCD}"/>
              </a:ext>
            </a:extLst>
          </p:cNvPr>
          <p:cNvSpPr txBox="1"/>
          <p:nvPr/>
        </p:nvSpPr>
        <p:spPr>
          <a:xfrm>
            <a:off x="364331" y="1600200"/>
            <a:ext cx="6265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Promoted as a natural fat burner to facilitate weight loss and enhance endurance performance </a:t>
            </a:r>
          </a:p>
          <a:p>
            <a:r>
              <a:rPr lang="en-US" dirty="0"/>
              <a:t>Research findings indicate that increasing plasma HCA availability with supplementation exerts no effect on skeletal muscle fat oxidation during rest or exercise </a:t>
            </a:r>
          </a:p>
        </p:txBody>
      </p:sp>
    </p:spTree>
    <p:extLst>
      <p:ext uri="{BB962C8B-B14F-4D97-AF65-F5344CB8AC3E}">
        <p14:creationId xmlns:p14="http://schemas.microsoft.com/office/powerpoint/2010/main" val="206474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5000" y="304800"/>
            <a:ext cx="6393656" cy="7800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B4709-74CF-4123-92E1-74D83B2B3C09}"/>
              </a:ext>
            </a:extLst>
          </p:cNvPr>
          <p:cNvSpPr txBox="1"/>
          <p:nvPr/>
        </p:nvSpPr>
        <p:spPr>
          <a:xfrm>
            <a:off x="342900" y="13716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Three-carbon end product of the cytoplasmic breakdown of glucose in glycolysis</a:t>
            </a:r>
          </a:p>
          <a:p>
            <a:r>
              <a:rPr lang="en-US" dirty="0"/>
              <a:t>Exogenous pyruvate allegedly augments endurance exercise performance and promotes fat loss </a:t>
            </a:r>
          </a:p>
          <a:p>
            <a:r>
              <a:rPr lang="en-US" dirty="0"/>
              <a:t>Several reports indicate beneficial effects of exogenous pyruvate on </a:t>
            </a:r>
            <a:r>
              <a:rPr lang="en-US"/>
              <a:t>endurance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0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829" r="46971"/>
          <a:stretch/>
        </p:blipFill>
        <p:spPr>
          <a:xfrm>
            <a:off x="20" y="10"/>
            <a:ext cx="3492988" cy="6857990"/>
          </a:xfrm>
          <a:prstGeom prst="rect">
            <a:avLst/>
          </a:prstGeom>
          <a:effectLst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8798" y="629267"/>
            <a:ext cx="4860570" cy="167660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Carbohydrate Loading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798799" y="2438401"/>
            <a:ext cx="486056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Popular method to increase glycogen reserves</a:t>
            </a:r>
          </a:p>
          <a:p>
            <a:pPr>
              <a:lnSpc>
                <a:spcPct val="90000"/>
              </a:lnSpc>
            </a:pPr>
            <a:r>
              <a:rPr lang="en-US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Normally, each 100 g of muscle contains about 1.7 g of glycogen </a:t>
            </a:r>
          </a:p>
          <a:p>
            <a:pPr>
              <a:lnSpc>
                <a:spcPct val="90000"/>
              </a:lnSpc>
            </a:pPr>
            <a:r>
              <a:rPr lang="en-US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Carbohydrate loading packs up to 5 g of glycogen per 100 g of skeletal muscle  </a:t>
            </a:r>
          </a:p>
        </p:txBody>
      </p:sp>
    </p:spTree>
    <p:extLst>
      <p:ext uri="{BB962C8B-B14F-4D97-AF65-F5344CB8AC3E}">
        <p14:creationId xmlns:p14="http://schemas.microsoft.com/office/powerpoint/2010/main" val="423154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57810" y="304800"/>
            <a:ext cx="8706679" cy="6873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Carbohydrate Loading, continued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E2CCA-5E37-4DBF-847A-06F25C7D7C70}"/>
              </a:ext>
            </a:extLst>
          </p:cNvPr>
          <p:cNvSpPr txBox="1"/>
          <p:nvPr/>
        </p:nvSpPr>
        <p:spPr>
          <a:xfrm>
            <a:off x="381000" y="12954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the muscle’s glycogen content with prolonged exercise </a:t>
            </a:r>
          </a:p>
          <a:p>
            <a:r>
              <a:rPr lang="en-US" dirty="0"/>
              <a:t>Maintain a low-carbohydrate diet ( about 60-100 g/day) for several days </a:t>
            </a:r>
          </a:p>
          <a:p>
            <a:r>
              <a:rPr lang="en-US" dirty="0"/>
              <a:t>Glycogen depletion increases formation of glycogen-storing enzyme glycogen synthetase in the muscle </a:t>
            </a:r>
          </a:p>
          <a:p>
            <a:r>
              <a:rPr lang="en-US" dirty="0"/>
              <a:t>3 days prior to competition , switch to a high-carbohydrate diet (400-700 g/day)</a:t>
            </a:r>
          </a:p>
        </p:txBody>
      </p:sp>
    </p:spTree>
    <p:extLst>
      <p:ext uri="{BB962C8B-B14F-4D97-AF65-F5344CB8AC3E}">
        <p14:creationId xmlns:p14="http://schemas.microsoft.com/office/powerpoint/2010/main" val="97073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D:\D\Katch\Project_SRC\IB\image_bank\images\jpg\figure_12.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92" y="1210594"/>
            <a:ext cx="5238906" cy="48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814" y="381000"/>
            <a:ext cx="8859907" cy="91238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Negative Aspects of Carbohydrate Loading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84092" y="1895060"/>
            <a:ext cx="8687629" cy="462501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Only benefits intense aerobic activities lasting &gt; than 60 minutes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Causes a person to feel “heavy” due to the addition of 2.7 g of water with each gram of glycogen stored 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Negatively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affects individuals susceptible to: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T2DM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Heat disease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Muscle enzyme deficiencies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Renal Disease</a:t>
            </a:r>
          </a:p>
        </p:txBody>
      </p:sp>
    </p:spTree>
    <p:extLst>
      <p:ext uri="{BB962C8B-B14F-4D97-AF65-F5344CB8AC3E}">
        <p14:creationId xmlns:p14="http://schemas.microsoft.com/office/powerpoint/2010/main" val="67957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593" y="304800"/>
            <a:ext cx="6980807" cy="8595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Amino Acid Supplementation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991600" cy="5181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Fact or Fiction?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use of amino acid supplements boosts the body’s natural production of anabolic hormones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Research on healthy subjects does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 evidence for an ergogenic effect of a general dietary increase of amino acid supplements 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Hormone secretion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Training responsiveness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Exercise performance</a:t>
            </a:r>
          </a:p>
        </p:txBody>
      </p:sp>
    </p:spTree>
    <p:extLst>
      <p:ext uri="{BB962C8B-B14F-4D97-AF65-F5344CB8AC3E}">
        <p14:creationId xmlns:p14="http://schemas.microsoft.com/office/powerpoint/2010/main" val="1786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46" y="22734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Overview of Various </a:t>
            </a:r>
            <a:b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Ergogenic Aids</a:t>
            </a:r>
          </a:p>
        </p:txBody>
      </p:sp>
    </p:spTree>
    <p:extLst>
      <p:ext uri="{BB962C8B-B14F-4D97-AF65-F5344CB8AC3E}">
        <p14:creationId xmlns:p14="http://schemas.microsoft.com/office/powerpoint/2010/main" val="45152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07" y="635737"/>
            <a:ext cx="2996946" cy="5575713"/>
          </a:xfrm>
          <a:prstGeom prst="rect">
            <a:avLst/>
          </a:prstGeom>
          <a:effectLst/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697" y="629267"/>
            <a:ext cx="4860570" cy="16766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cap="small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-Carnitine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45AFC-6A7D-40B7-BB77-DA6ABDF20F37}"/>
              </a:ext>
            </a:extLst>
          </p:cNvPr>
          <p:cNvSpPr txBox="1"/>
          <p:nvPr/>
        </p:nvSpPr>
        <p:spPr>
          <a:xfrm>
            <a:off x="228600" y="19812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short-chain carboxylic acid containing nitrogen</a:t>
            </a:r>
          </a:p>
          <a:p>
            <a:r>
              <a:rPr lang="en-US" dirty="0"/>
              <a:t>Found mostly in meat and dairy products</a:t>
            </a:r>
          </a:p>
          <a:p>
            <a:r>
              <a:rPr lang="en-US" dirty="0"/>
              <a:t>Liver and kidneys synthesize L-carnitine from methionine and lysine</a:t>
            </a:r>
          </a:p>
          <a:p>
            <a:r>
              <a:rPr lang="en-US" dirty="0"/>
              <a:t>Vital to normal metabolism</a:t>
            </a:r>
          </a:p>
        </p:txBody>
      </p:sp>
    </p:spTree>
    <p:extLst>
      <p:ext uri="{BB962C8B-B14F-4D97-AF65-F5344CB8AC3E}">
        <p14:creationId xmlns:p14="http://schemas.microsoft.com/office/powerpoint/2010/main" val="111974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769</Words>
  <Application>Microsoft Office PowerPoint</Application>
  <PresentationFormat>On-screen Show (4:3)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Ergogenic Aids Evaluated</vt:lpstr>
      <vt:lpstr>Objectives</vt:lpstr>
      <vt:lpstr>Carbohydrate Loading</vt:lpstr>
      <vt:lpstr>Carbohydrate Loading, continued</vt:lpstr>
      <vt:lpstr>PowerPoint Presentation</vt:lpstr>
      <vt:lpstr>Negative Aspects of Carbohydrate Loading</vt:lpstr>
      <vt:lpstr>Amino Acid Supplementation</vt:lpstr>
      <vt:lpstr>Overview of Various  Ergogenic Aids</vt:lpstr>
      <vt:lpstr>l-Carnitine</vt:lpstr>
      <vt:lpstr>l-Carnitine, continued</vt:lpstr>
      <vt:lpstr>Benefits of l-Carnitine</vt:lpstr>
      <vt:lpstr>Chromium</vt:lpstr>
      <vt:lpstr>Negative Effects of Chromium</vt:lpstr>
      <vt:lpstr>Coenzyme Q10 </vt:lpstr>
      <vt:lpstr>Coenzyme Q10, continued</vt:lpstr>
      <vt:lpstr>Creatine</vt:lpstr>
      <vt:lpstr>Creatine, continued</vt:lpstr>
      <vt:lpstr>Risks Associated With Creatine Supplementation</vt:lpstr>
      <vt:lpstr>Choline</vt:lpstr>
      <vt:lpstr>Medium-Chain Triacylglycerols </vt:lpstr>
      <vt:lpstr>Medium-Chain Triacylglycerol Supplements</vt:lpstr>
      <vt:lpstr>(—)-Hydroxycitrate </vt:lpstr>
      <vt:lpstr>Pyruvate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Ergogenic Aids Evaluated</dc:title>
  <dc:creator>Renata Korczak</dc:creator>
  <cp:lastModifiedBy>MCG</cp:lastModifiedBy>
  <cp:revision>19</cp:revision>
  <cp:lastPrinted>2016-08-25T01:46:21Z</cp:lastPrinted>
  <dcterms:created xsi:type="dcterms:W3CDTF">2016-08-24T19:48:48Z</dcterms:created>
  <dcterms:modified xsi:type="dcterms:W3CDTF">2018-04-05T00:10:39Z</dcterms:modified>
</cp:coreProperties>
</file>