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7" r:id="rId2"/>
    <p:sldId id="302" r:id="rId3"/>
    <p:sldId id="258" r:id="rId4"/>
    <p:sldId id="259" r:id="rId5"/>
    <p:sldId id="260" r:id="rId6"/>
    <p:sldId id="261" r:id="rId7"/>
    <p:sldId id="303" r:id="rId8"/>
    <p:sldId id="262" r:id="rId9"/>
    <p:sldId id="263" r:id="rId10"/>
    <p:sldId id="304" r:id="rId11"/>
    <p:sldId id="305" r:id="rId12"/>
    <p:sldId id="265" r:id="rId13"/>
    <p:sldId id="270" r:id="rId14"/>
    <p:sldId id="271" r:id="rId15"/>
    <p:sldId id="276" r:id="rId16"/>
    <p:sldId id="277" r:id="rId17"/>
    <p:sldId id="278" r:id="rId18"/>
    <p:sldId id="280" r:id="rId19"/>
    <p:sldId id="281" r:id="rId20"/>
    <p:sldId id="282" r:id="rId21"/>
    <p:sldId id="284" r:id="rId22"/>
    <p:sldId id="289" r:id="rId23"/>
    <p:sldId id="290" r:id="rId24"/>
    <p:sldId id="291" r:id="rId25"/>
    <p:sldId id="293" r:id="rId26"/>
    <p:sldId id="294" r:id="rId27"/>
    <p:sldId id="295" r:id="rId28"/>
  </p:sldIdLst>
  <p:sldSz cx="9144000" cy="6858000" type="screen4x3"/>
  <p:notesSz cx="7077075" cy="93694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11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098"/>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sz="quarter" idx="1"/>
          </p:nvPr>
        </p:nvSpPr>
        <p:spPr>
          <a:xfrm>
            <a:off x="4008705" y="0"/>
            <a:ext cx="3066733" cy="470098"/>
          </a:xfrm>
          <a:prstGeom prst="rect">
            <a:avLst/>
          </a:prstGeom>
        </p:spPr>
        <p:txBody>
          <a:bodyPr vert="horz" lIns="93973" tIns="46986" rIns="93973" bIns="46986" rtlCol="0"/>
          <a:lstStyle>
            <a:lvl1pPr algn="r">
              <a:defRPr sz="1200"/>
            </a:lvl1pPr>
          </a:lstStyle>
          <a:p>
            <a:fld id="{17FE511C-1DC3-413F-B50A-486AC4871518}" type="datetimeFigureOut">
              <a:rPr lang="en-US" smtClean="0"/>
              <a:t>4/10/2018</a:t>
            </a:fld>
            <a:endParaRPr lang="en-US"/>
          </a:p>
        </p:txBody>
      </p:sp>
      <p:sp>
        <p:nvSpPr>
          <p:cNvPr id="4" name="Footer Placeholder 3"/>
          <p:cNvSpPr>
            <a:spLocks noGrp="1"/>
          </p:cNvSpPr>
          <p:nvPr>
            <p:ph type="ftr" sz="quarter" idx="2"/>
          </p:nvPr>
        </p:nvSpPr>
        <p:spPr>
          <a:xfrm>
            <a:off x="0" y="8899328"/>
            <a:ext cx="3066733" cy="470097"/>
          </a:xfrm>
          <a:prstGeom prst="rect">
            <a:avLst/>
          </a:prstGeom>
        </p:spPr>
        <p:txBody>
          <a:bodyPr vert="horz" lIns="93973" tIns="46986" rIns="93973" bIns="46986"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9328"/>
            <a:ext cx="3066733" cy="470097"/>
          </a:xfrm>
          <a:prstGeom prst="rect">
            <a:avLst/>
          </a:prstGeom>
        </p:spPr>
        <p:txBody>
          <a:bodyPr vert="horz" lIns="93973" tIns="46986" rIns="93973" bIns="46986" rtlCol="0" anchor="b"/>
          <a:lstStyle>
            <a:lvl1pPr algn="r">
              <a:defRPr sz="1200"/>
            </a:lvl1pPr>
          </a:lstStyle>
          <a:p>
            <a:fld id="{250A39FA-6F8C-49B8-82D4-FB00EE3E80E5}" type="slidenum">
              <a:rPr lang="en-US" smtClean="0"/>
              <a:t>‹#›</a:t>
            </a:fld>
            <a:endParaRPr lang="en-US"/>
          </a:p>
        </p:txBody>
      </p:sp>
    </p:spTree>
    <p:extLst>
      <p:ext uri="{BB962C8B-B14F-4D97-AF65-F5344CB8AC3E}">
        <p14:creationId xmlns:p14="http://schemas.microsoft.com/office/powerpoint/2010/main" val="4604945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70098"/>
          </a:xfrm>
          <a:prstGeom prst="rect">
            <a:avLst/>
          </a:prstGeom>
        </p:spPr>
        <p:txBody>
          <a:bodyPr vert="horz" lIns="93973" tIns="46986" rIns="93973" bIns="46986" rtlCol="0"/>
          <a:lstStyle>
            <a:lvl1pPr algn="l">
              <a:defRPr sz="1200"/>
            </a:lvl1pPr>
          </a:lstStyle>
          <a:p>
            <a:endParaRPr lang="en-US"/>
          </a:p>
        </p:txBody>
      </p:sp>
      <p:sp>
        <p:nvSpPr>
          <p:cNvPr id="3" name="Date Placeholder 2"/>
          <p:cNvSpPr>
            <a:spLocks noGrp="1"/>
          </p:cNvSpPr>
          <p:nvPr>
            <p:ph type="dt" idx="1"/>
          </p:nvPr>
        </p:nvSpPr>
        <p:spPr>
          <a:xfrm>
            <a:off x="4008705" y="0"/>
            <a:ext cx="3066733" cy="470098"/>
          </a:xfrm>
          <a:prstGeom prst="rect">
            <a:avLst/>
          </a:prstGeom>
        </p:spPr>
        <p:txBody>
          <a:bodyPr vert="horz" lIns="93973" tIns="46986" rIns="93973" bIns="46986" rtlCol="0"/>
          <a:lstStyle>
            <a:lvl1pPr algn="r">
              <a:defRPr sz="1200"/>
            </a:lvl1pPr>
          </a:lstStyle>
          <a:p>
            <a:fld id="{D9A4DEBA-4AB9-4ED5-B0AE-63FB028B3C95}" type="datetimeFigureOut">
              <a:rPr lang="en-US" smtClean="0"/>
              <a:t>4/10/2018</a:t>
            </a:fld>
            <a:endParaRPr lang="en-US"/>
          </a:p>
        </p:txBody>
      </p:sp>
      <p:sp>
        <p:nvSpPr>
          <p:cNvPr id="4" name="Slide Image Placeholder 3"/>
          <p:cNvSpPr>
            <a:spLocks noGrp="1" noRot="1" noChangeAspect="1"/>
          </p:cNvSpPr>
          <p:nvPr>
            <p:ph type="sldImg" idx="2"/>
          </p:nvPr>
        </p:nvSpPr>
        <p:spPr>
          <a:xfrm>
            <a:off x="1430338" y="1171575"/>
            <a:ext cx="4216400" cy="3162300"/>
          </a:xfrm>
          <a:prstGeom prst="rect">
            <a:avLst/>
          </a:prstGeom>
          <a:noFill/>
          <a:ln w="12700">
            <a:solidFill>
              <a:prstClr val="black"/>
            </a:solidFill>
          </a:ln>
        </p:spPr>
        <p:txBody>
          <a:bodyPr vert="horz" lIns="93973" tIns="46986" rIns="93973" bIns="46986" rtlCol="0" anchor="ctr"/>
          <a:lstStyle/>
          <a:p>
            <a:endParaRPr lang="en-US"/>
          </a:p>
        </p:txBody>
      </p:sp>
      <p:sp>
        <p:nvSpPr>
          <p:cNvPr id="5" name="Notes Placeholder 4"/>
          <p:cNvSpPr>
            <a:spLocks noGrp="1"/>
          </p:cNvSpPr>
          <p:nvPr>
            <p:ph type="body" sz="quarter" idx="3"/>
          </p:nvPr>
        </p:nvSpPr>
        <p:spPr>
          <a:xfrm>
            <a:off x="707708" y="4509036"/>
            <a:ext cx="5661660" cy="3689211"/>
          </a:xfrm>
          <a:prstGeom prst="rect">
            <a:avLst/>
          </a:prstGeom>
        </p:spPr>
        <p:txBody>
          <a:bodyPr vert="horz" lIns="93973" tIns="46986" rIns="93973" bIns="4698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9328"/>
            <a:ext cx="3066733" cy="470097"/>
          </a:xfrm>
          <a:prstGeom prst="rect">
            <a:avLst/>
          </a:prstGeom>
        </p:spPr>
        <p:txBody>
          <a:bodyPr vert="horz" lIns="93973" tIns="46986" rIns="93973" bIns="46986"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9328"/>
            <a:ext cx="3066733" cy="470097"/>
          </a:xfrm>
          <a:prstGeom prst="rect">
            <a:avLst/>
          </a:prstGeom>
        </p:spPr>
        <p:txBody>
          <a:bodyPr vert="horz" lIns="93973" tIns="46986" rIns="93973" bIns="46986" rtlCol="0" anchor="b"/>
          <a:lstStyle>
            <a:lvl1pPr algn="r">
              <a:defRPr sz="1200"/>
            </a:lvl1pPr>
          </a:lstStyle>
          <a:p>
            <a:fld id="{4EE6E8BE-C1C4-425A-A052-D157858D0790}" type="slidenum">
              <a:rPr lang="en-US" smtClean="0"/>
              <a:t>‹#›</a:t>
            </a:fld>
            <a:endParaRPr lang="en-US"/>
          </a:p>
        </p:txBody>
      </p:sp>
    </p:spTree>
    <p:extLst>
      <p:ext uri="{BB962C8B-B14F-4D97-AF65-F5344CB8AC3E}">
        <p14:creationId xmlns:p14="http://schemas.microsoft.com/office/powerpoint/2010/main" val="12938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332ED8-C0AF-4C7A-B8C5-F566A93FAA8C}"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xfrm>
            <a:off x="1430338" y="1171575"/>
            <a:ext cx="4216400" cy="316230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37305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20A907-8C90-4263-9B4A-540962C9DD9A}" type="slidenum">
              <a:rPr lang="en-US" altLang="en-US"/>
              <a:pPr>
                <a:spcBef>
                  <a:spcPct val="0"/>
                </a:spcBef>
              </a:pPr>
              <a:t>14</a:t>
            </a:fld>
            <a:endParaRPr lang="en-US" altLang="en-US"/>
          </a:p>
        </p:txBody>
      </p:sp>
      <p:sp>
        <p:nvSpPr>
          <p:cNvPr id="33795" name="Rectangle 2"/>
          <p:cNvSpPr>
            <a:spLocks noGrp="1" noRot="1" noChangeAspect="1" noChangeArrowheads="1" noTextEdit="1"/>
          </p:cNvSpPr>
          <p:nvPr>
            <p:ph type="sldImg"/>
          </p:nvPr>
        </p:nvSpPr>
        <p:spPr>
          <a:xfrm>
            <a:off x="1430338" y="1171575"/>
            <a:ext cx="4216400" cy="3162300"/>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LBM calculations include the small quantity of essential fat, whereas FFM computations exclude “total” body fat.</a:t>
            </a:r>
            <a:r>
              <a:rPr lang="en-US" altLang="en-US">
                <a:latin typeface="Arial" panose="020B0604020202020204" pitchFamily="34" charset="0"/>
              </a:rPr>
              <a:t> </a:t>
            </a:r>
          </a:p>
        </p:txBody>
      </p:sp>
    </p:spTree>
    <p:extLst>
      <p:ext uri="{BB962C8B-B14F-4D97-AF65-F5344CB8AC3E}">
        <p14:creationId xmlns:p14="http://schemas.microsoft.com/office/powerpoint/2010/main" val="88130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C469AA-9C82-41EE-B974-88FDF1EAE57A}" type="slidenum">
              <a:rPr lang="en-US" altLang="en-US"/>
              <a:pPr>
                <a:spcBef>
                  <a:spcPct val="0"/>
                </a:spcBef>
              </a:pPr>
              <a:t>15</a:t>
            </a:fld>
            <a:endParaRPr lang="en-US" altLang="en-US"/>
          </a:p>
        </p:txBody>
      </p:sp>
      <p:sp>
        <p:nvSpPr>
          <p:cNvPr id="44035" name="Rectangle 2"/>
          <p:cNvSpPr>
            <a:spLocks noGrp="1" noRot="1" noChangeAspect="1" noChangeArrowheads="1" noTextEdit="1"/>
          </p:cNvSpPr>
          <p:nvPr>
            <p:ph type="sldImg"/>
          </p:nvPr>
        </p:nvSpPr>
        <p:spPr>
          <a:xfrm>
            <a:off x="1430338" y="1171575"/>
            <a:ext cx="4216400" cy="3162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2241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98CEAA-1675-406A-AF17-3B62F6340EB0}" type="slidenum">
              <a:rPr lang="en-US" altLang="en-US"/>
              <a:pPr>
                <a:spcBef>
                  <a:spcPct val="0"/>
                </a:spcBef>
              </a:pPr>
              <a:t>16</a:t>
            </a:fld>
            <a:endParaRPr lang="en-US" altLang="en-US"/>
          </a:p>
        </p:txBody>
      </p:sp>
      <p:sp>
        <p:nvSpPr>
          <p:cNvPr id="46083" name="Rectangle 2"/>
          <p:cNvSpPr>
            <a:spLocks noGrp="1" noRot="1" noChangeAspect="1" noChangeArrowheads="1" noTextEdit="1"/>
          </p:cNvSpPr>
          <p:nvPr>
            <p:ph type="sldImg"/>
          </p:nvPr>
        </p:nvSpPr>
        <p:spPr>
          <a:xfrm>
            <a:off x="1430338" y="1171575"/>
            <a:ext cx="4216400" cy="31623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9961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9A84D2-7D1E-4FFD-B385-3143F24567D0}" type="slidenum">
              <a:rPr lang="en-US" altLang="en-US"/>
              <a:pPr>
                <a:spcBef>
                  <a:spcPct val="0"/>
                </a:spcBef>
              </a:pPr>
              <a:t>17</a:t>
            </a:fld>
            <a:endParaRPr lang="en-US" altLang="en-US"/>
          </a:p>
        </p:txBody>
      </p:sp>
      <p:sp>
        <p:nvSpPr>
          <p:cNvPr id="48131" name="Rectangle 2"/>
          <p:cNvSpPr>
            <a:spLocks noGrp="1" noRot="1" noChangeAspect="1" noChangeArrowheads="1" noTextEdit="1"/>
          </p:cNvSpPr>
          <p:nvPr>
            <p:ph type="sldImg"/>
          </p:nvPr>
        </p:nvSpPr>
        <p:spPr>
          <a:xfrm>
            <a:off x="1430338" y="1171575"/>
            <a:ext cx="4216400" cy="31623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Applying constant density values for the fat and fat-free tissues to growing children or aging adults introduces errors in predicting body composition.</a:t>
            </a:r>
            <a:r>
              <a:rPr lang="en-US" altLang="en-US">
                <a:latin typeface="Arial" panose="020B0604020202020204" pitchFamily="34" charset="0"/>
              </a:rPr>
              <a:t> </a:t>
            </a:r>
          </a:p>
        </p:txBody>
      </p:sp>
    </p:spTree>
    <p:extLst>
      <p:ext uri="{BB962C8B-B14F-4D97-AF65-F5344CB8AC3E}">
        <p14:creationId xmlns:p14="http://schemas.microsoft.com/office/powerpoint/2010/main" val="400645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826E1FB-7145-4EEA-B565-CEF333C7397F}" type="slidenum">
              <a:rPr lang="en-US" altLang="en-US"/>
              <a:pPr>
                <a:spcBef>
                  <a:spcPct val="0"/>
                </a:spcBef>
              </a:pPr>
              <a:t>18</a:t>
            </a:fld>
            <a:endParaRPr lang="en-US" altLang="en-US"/>
          </a:p>
        </p:txBody>
      </p:sp>
      <p:sp>
        <p:nvSpPr>
          <p:cNvPr id="52227" name="Rectangle 2"/>
          <p:cNvSpPr>
            <a:spLocks noGrp="1" noRot="1" noChangeAspect="1" noChangeArrowheads="1" noTextEdit="1"/>
          </p:cNvSpPr>
          <p:nvPr>
            <p:ph type="sldImg"/>
          </p:nvPr>
        </p:nvSpPr>
        <p:spPr>
          <a:xfrm>
            <a:off x="1430338" y="1171575"/>
            <a:ext cx="4216400" cy="31623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Measuring body volume by underwater weighing. Prone and supine methods for underwater weighing with no difference in results, with residual lung volume measured before, during, or after the underwater weighing. Measurements taken (A) prone, (B) seated in a swimming pool, (C) seated in a therapy pool, and (D) upright in a stainless steel tank with Plexiglas front in the laboratory. For any method, subjects can use a snorkel with nose clip if apprehensive about submersion. Final calculation of underwater weight must account for these objects.</a:t>
            </a:r>
          </a:p>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81742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386A96-16A4-4F94-9542-621A7685D0BF}" type="slidenum">
              <a:rPr lang="en-US" altLang="en-US"/>
              <a:pPr>
                <a:spcBef>
                  <a:spcPct val="0"/>
                </a:spcBef>
              </a:pPr>
              <a:t>19</a:t>
            </a:fld>
            <a:endParaRPr lang="en-US" altLang="en-US"/>
          </a:p>
        </p:txBody>
      </p:sp>
      <p:sp>
        <p:nvSpPr>
          <p:cNvPr id="54275" name="Rectangle 2"/>
          <p:cNvSpPr>
            <a:spLocks noGrp="1" noRot="1" noChangeAspect="1" noChangeArrowheads="1" noTextEdit="1"/>
          </p:cNvSpPr>
          <p:nvPr>
            <p:ph type="sldImg"/>
          </p:nvPr>
        </p:nvSpPr>
        <p:spPr>
          <a:xfrm>
            <a:off x="1430338" y="1171575"/>
            <a:ext cx="4216400" cy="31623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5353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9248D7-5618-4663-B773-D2D7DA411DC2}" type="slidenum">
              <a:rPr lang="en-US" altLang="en-US"/>
              <a:pPr>
                <a:spcBef>
                  <a:spcPct val="0"/>
                </a:spcBef>
              </a:pPr>
              <a:t>20</a:t>
            </a:fld>
            <a:endParaRPr lang="en-US" altLang="en-US"/>
          </a:p>
        </p:txBody>
      </p:sp>
      <p:sp>
        <p:nvSpPr>
          <p:cNvPr id="56323" name="Rectangle 2"/>
          <p:cNvSpPr>
            <a:spLocks noGrp="1" noRot="1" noChangeAspect="1" noChangeArrowheads="1" noTextEdit="1"/>
          </p:cNvSpPr>
          <p:nvPr>
            <p:ph type="sldImg"/>
          </p:nvPr>
        </p:nvSpPr>
        <p:spPr>
          <a:xfrm>
            <a:off x="1430338" y="1171575"/>
            <a:ext cx="4216400" cy="31623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This time limitation avoids excessive skinfold compression when taking the measurement.</a:t>
            </a:r>
            <a:r>
              <a:rPr lang="en-US" altLang="en-US">
                <a:latin typeface="Arial" panose="020B0604020202020204" pitchFamily="34" charset="0"/>
              </a:rPr>
              <a:t> </a:t>
            </a:r>
          </a:p>
        </p:txBody>
      </p:sp>
    </p:spTree>
    <p:extLst>
      <p:ext uri="{BB962C8B-B14F-4D97-AF65-F5344CB8AC3E}">
        <p14:creationId xmlns:p14="http://schemas.microsoft.com/office/powerpoint/2010/main" val="3922473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E534F4-1E9F-4FAE-B8F8-7239FEF149DA}" type="slidenum">
              <a:rPr lang="en-US" altLang="en-US"/>
              <a:pPr>
                <a:spcBef>
                  <a:spcPct val="0"/>
                </a:spcBef>
              </a:pPr>
              <a:t>21</a:t>
            </a:fld>
            <a:endParaRPr lang="en-US" altLang="en-US"/>
          </a:p>
        </p:txBody>
      </p:sp>
      <p:sp>
        <p:nvSpPr>
          <p:cNvPr id="60419" name="Rectangle 2"/>
          <p:cNvSpPr>
            <a:spLocks noGrp="1" noRot="1" noChangeAspect="1" noChangeArrowheads="1" noTextEdit="1"/>
          </p:cNvSpPr>
          <p:nvPr>
            <p:ph type="sldImg"/>
          </p:nvPr>
        </p:nvSpPr>
        <p:spPr>
          <a:xfrm>
            <a:off x="1430338" y="1171575"/>
            <a:ext cx="4216400" cy="3162300"/>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72604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110213-86F3-4408-9E88-0C6E03875D10}" type="slidenum">
              <a:rPr lang="en-US" altLang="en-US"/>
              <a:pPr>
                <a:spcBef>
                  <a:spcPct val="0"/>
                </a:spcBef>
              </a:pPr>
              <a:t>22</a:t>
            </a:fld>
            <a:endParaRPr lang="en-US" altLang="en-US"/>
          </a:p>
        </p:txBody>
      </p:sp>
      <p:sp>
        <p:nvSpPr>
          <p:cNvPr id="70659" name="Rectangle 2"/>
          <p:cNvSpPr>
            <a:spLocks noGrp="1" noRot="1" noChangeAspect="1" noChangeArrowheads="1" noTextEdit="1"/>
          </p:cNvSpPr>
          <p:nvPr>
            <p:ph type="sldImg"/>
          </p:nvPr>
        </p:nvSpPr>
        <p:spPr>
          <a:xfrm>
            <a:off x="1430338" y="1171575"/>
            <a:ext cx="4216400" cy="3162300"/>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32260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ACDBBC-26CF-46FE-A0AB-BC7BAFF43649}" type="slidenum">
              <a:rPr lang="en-US" altLang="en-US"/>
              <a:pPr>
                <a:spcBef>
                  <a:spcPct val="0"/>
                </a:spcBef>
              </a:pPr>
              <a:t>23</a:t>
            </a:fld>
            <a:endParaRPr lang="en-US" altLang="en-US"/>
          </a:p>
        </p:txBody>
      </p:sp>
      <p:sp>
        <p:nvSpPr>
          <p:cNvPr id="72707" name="Rectangle 2"/>
          <p:cNvSpPr>
            <a:spLocks noGrp="1" noRot="1" noChangeAspect="1" noChangeArrowheads="1" noTextEdit="1"/>
          </p:cNvSpPr>
          <p:nvPr>
            <p:ph type="sldImg"/>
          </p:nvPr>
        </p:nvSpPr>
        <p:spPr>
          <a:xfrm>
            <a:off x="1430338" y="1171575"/>
            <a:ext cx="4216400" cy="3162300"/>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Common calipers for skinfold measurement.  The Harpenden and Lange calipers provide constant tension at all jaw openings.</a:t>
            </a:r>
          </a:p>
        </p:txBody>
      </p:sp>
    </p:spTree>
    <p:extLst>
      <p:ext uri="{BB962C8B-B14F-4D97-AF65-F5344CB8AC3E}">
        <p14:creationId xmlns:p14="http://schemas.microsoft.com/office/powerpoint/2010/main" val="90820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C5256A-D04F-469A-9A8D-F301B322B658}" type="slidenum">
              <a:rPr lang="en-US" altLang="en-US"/>
              <a:pPr>
                <a:spcBef>
                  <a:spcPct val="0"/>
                </a:spcBef>
              </a:pPr>
              <a:t>3</a:t>
            </a:fld>
            <a:endParaRPr lang="en-US" altLang="en-US"/>
          </a:p>
        </p:txBody>
      </p:sp>
      <p:sp>
        <p:nvSpPr>
          <p:cNvPr id="7171" name="Rectangle 2"/>
          <p:cNvSpPr>
            <a:spLocks noGrp="1" noRot="1" noChangeAspect="1" noChangeArrowheads="1" noTextEdit="1"/>
          </p:cNvSpPr>
          <p:nvPr>
            <p:ph type="sldImg"/>
          </p:nvPr>
        </p:nvSpPr>
        <p:spPr>
          <a:xfrm>
            <a:off x="1430338" y="1171575"/>
            <a:ext cx="4216400" cy="31623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5588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301975-DF76-4182-9A58-0E293F432393}" type="slidenum">
              <a:rPr lang="en-US" altLang="en-US"/>
              <a:pPr>
                <a:spcBef>
                  <a:spcPct val="0"/>
                </a:spcBef>
              </a:pPr>
              <a:t>24</a:t>
            </a:fld>
            <a:endParaRPr lang="en-US" altLang="en-US"/>
          </a:p>
        </p:txBody>
      </p:sp>
      <p:sp>
        <p:nvSpPr>
          <p:cNvPr id="74755" name="Rectangle 2"/>
          <p:cNvSpPr>
            <a:spLocks noGrp="1" noRot="1" noChangeAspect="1" noChangeArrowheads="1" noTextEdit="1"/>
          </p:cNvSpPr>
          <p:nvPr>
            <p:ph type="sldImg"/>
          </p:nvPr>
        </p:nvSpPr>
        <p:spPr>
          <a:xfrm>
            <a:off x="1430338" y="1171575"/>
            <a:ext cx="4216400" cy="316230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 A lower predicted body fat value occurs in a warm environment (less impedance to electrical flow) than in a cold one.</a:t>
            </a:r>
            <a:r>
              <a:rPr lang="en-US" altLang="en-US">
                <a:latin typeface="Arial" panose="020B0604020202020204" pitchFamily="34" charset="0"/>
              </a:rPr>
              <a:t> </a:t>
            </a:r>
          </a:p>
        </p:txBody>
      </p:sp>
    </p:spTree>
    <p:extLst>
      <p:ext uri="{BB962C8B-B14F-4D97-AF65-F5344CB8AC3E}">
        <p14:creationId xmlns:p14="http://schemas.microsoft.com/office/powerpoint/2010/main" val="2360538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1DCB69-9B78-47EE-AF46-8CD78981BB14}" type="slidenum">
              <a:rPr lang="en-US" altLang="en-US"/>
              <a:pPr>
                <a:spcBef>
                  <a:spcPct val="0"/>
                </a:spcBef>
              </a:pPr>
              <a:t>25</a:t>
            </a:fld>
            <a:endParaRPr lang="en-US" altLang="en-US"/>
          </a:p>
        </p:txBody>
      </p:sp>
      <p:sp>
        <p:nvSpPr>
          <p:cNvPr id="78851" name="Rectangle 2"/>
          <p:cNvSpPr>
            <a:spLocks noGrp="1" noRot="1" noChangeAspect="1" noChangeArrowheads="1" noTextEdit="1"/>
          </p:cNvSpPr>
          <p:nvPr>
            <p:ph type="sldImg"/>
          </p:nvPr>
        </p:nvSpPr>
        <p:spPr>
          <a:xfrm>
            <a:off x="1430338" y="1171575"/>
            <a:ext cx="4216400" cy="316230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21988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0C70D5C-8323-4B19-B2A2-02786340C5FE}" type="slidenum">
              <a:rPr lang="en-US" altLang="en-US"/>
              <a:pPr>
                <a:spcBef>
                  <a:spcPct val="0"/>
                </a:spcBef>
              </a:pPr>
              <a:t>26</a:t>
            </a:fld>
            <a:endParaRPr lang="en-US" altLang="en-US"/>
          </a:p>
        </p:txBody>
      </p:sp>
      <p:sp>
        <p:nvSpPr>
          <p:cNvPr id="80899" name="Rectangle 2"/>
          <p:cNvSpPr>
            <a:spLocks noGrp="1" noRot="1" noChangeAspect="1" noChangeArrowheads="1" noTextEdit="1"/>
          </p:cNvSpPr>
          <p:nvPr>
            <p:ph type="sldImg"/>
          </p:nvPr>
        </p:nvSpPr>
        <p:spPr>
          <a:xfrm>
            <a:off x="1430338" y="1171575"/>
            <a:ext cx="4216400" cy="316230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Analyses also include selected trunk and limb regions for detailed study of tissue composition and possible relation to disease risk, including the effects of exercise training and detraining.</a:t>
            </a:r>
            <a:r>
              <a:rPr lang="en-US" altLang="en-US">
                <a:latin typeface="Arial" panose="020B0604020202020204" pitchFamily="34" charset="0"/>
              </a:rPr>
              <a:t> </a:t>
            </a:r>
          </a:p>
        </p:txBody>
      </p:sp>
    </p:spTree>
    <p:extLst>
      <p:ext uri="{BB962C8B-B14F-4D97-AF65-F5344CB8AC3E}">
        <p14:creationId xmlns:p14="http://schemas.microsoft.com/office/powerpoint/2010/main" val="1169653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E1C3050-8704-4883-9856-E2FAA7DF1832}" type="slidenum">
              <a:rPr lang="en-US" altLang="en-US"/>
              <a:pPr>
                <a:spcBef>
                  <a:spcPct val="0"/>
                </a:spcBef>
              </a:pPr>
              <a:t>27</a:t>
            </a:fld>
            <a:endParaRPr lang="en-US" altLang="en-US"/>
          </a:p>
        </p:txBody>
      </p:sp>
      <p:sp>
        <p:nvSpPr>
          <p:cNvPr id="82947" name="Rectangle 2"/>
          <p:cNvSpPr>
            <a:spLocks noGrp="1" noRot="1" noChangeAspect="1" noChangeArrowheads="1" noTextEdit="1"/>
          </p:cNvSpPr>
          <p:nvPr>
            <p:ph type="sldImg"/>
          </p:nvPr>
        </p:nvSpPr>
        <p:spPr>
          <a:xfrm>
            <a:off x="1430338" y="1171575"/>
            <a:ext cx="4216400" cy="316230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2546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2B9480-D6E2-47DA-86BA-5BF07206837A}" type="slidenum">
              <a:rPr lang="en-US" altLang="en-US"/>
              <a:pPr>
                <a:spcBef>
                  <a:spcPct val="0"/>
                </a:spcBef>
              </a:pPr>
              <a:t>4</a:t>
            </a:fld>
            <a:endParaRPr lang="en-US" altLang="en-US"/>
          </a:p>
        </p:txBody>
      </p:sp>
      <p:sp>
        <p:nvSpPr>
          <p:cNvPr id="9219" name="Rectangle 2"/>
          <p:cNvSpPr>
            <a:spLocks noGrp="1" noRot="1" noChangeAspect="1" noChangeArrowheads="1" noTextEdit="1"/>
          </p:cNvSpPr>
          <p:nvPr>
            <p:ph type="sldImg"/>
          </p:nvPr>
        </p:nvSpPr>
        <p:spPr>
          <a:xfrm>
            <a:off x="1430338" y="1171575"/>
            <a:ext cx="4216400" cy="3162300"/>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32420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1AD279-A225-4617-B48D-BF22F7D2CB41}" type="slidenum">
              <a:rPr lang="en-US" altLang="en-US"/>
              <a:pPr>
                <a:spcBef>
                  <a:spcPct val="0"/>
                </a:spcBef>
              </a:pPr>
              <a:t>5</a:t>
            </a:fld>
            <a:endParaRPr lang="en-US" altLang="en-US"/>
          </a:p>
        </p:txBody>
      </p:sp>
      <p:sp>
        <p:nvSpPr>
          <p:cNvPr id="11267" name="Rectangle 2"/>
          <p:cNvSpPr>
            <a:spLocks noGrp="1" noRot="1" noChangeAspect="1" noChangeArrowheads="1" noTextEdit="1"/>
          </p:cNvSpPr>
          <p:nvPr>
            <p:ph type="sldImg"/>
          </p:nvPr>
        </p:nvSpPr>
        <p:spPr>
          <a:xfrm>
            <a:off x="1430338" y="1171575"/>
            <a:ext cx="4216400" cy="3162300"/>
          </a:xfrm>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Weight-for-height tables </a:t>
            </a:r>
            <a:r>
              <a:rPr lang="en-GB" altLang="en-US" i="1">
                <a:latin typeface="Arial" panose="020B0604020202020204" pitchFamily="34" charset="0"/>
              </a:rPr>
              <a:t>do not</a:t>
            </a:r>
            <a:r>
              <a:rPr lang="en-GB" altLang="en-US">
                <a:latin typeface="Arial" panose="020B0604020202020204" pitchFamily="34" charset="0"/>
              </a:rPr>
              <a:t> consider specific causes of death or disease status before death (morbidity).</a:t>
            </a:r>
            <a:r>
              <a:rPr lang="en-US" altLang="en-US">
                <a:latin typeface="Arial" panose="020B0604020202020204" pitchFamily="34" charset="0"/>
              </a:rPr>
              <a:t> </a:t>
            </a:r>
          </a:p>
          <a:p>
            <a:pPr eaLnBrk="1" hangingPunct="1"/>
            <a:r>
              <a:rPr lang="en-GB" altLang="en-US">
                <a:latin typeface="Arial" panose="020B0604020202020204" pitchFamily="34" charset="0"/>
              </a:rPr>
              <a:t>“Overweight” and “overfat” often describe different aspects of body composition for physically active men and women.</a:t>
            </a:r>
            <a:r>
              <a:rPr lang="en-US" altLang="en-US">
                <a:latin typeface="Arial" panose="020B0604020202020204" pitchFamily="34" charset="0"/>
              </a:rPr>
              <a:t> </a:t>
            </a:r>
          </a:p>
        </p:txBody>
      </p:sp>
    </p:spTree>
    <p:extLst>
      <p:ext uri="{BB962C8B-B14F-4D97-AF65-F5344CB8AC3E}">
        <p14:creationId xmlns:p14="http://schemas.microsoft.com/office/powerpoint/2010/main" val="3290480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434C9A-A210-4ACC-AE9E-6E7EC5284FC9}" type="slidenum">
              <a:rPr lang="en-US" altLang="en-US"/>
              <a:pPr>
                <a:spcBef>
                  <a:spcPct val="0"/>
                </a:spcBef>
              </a:pPr>
              <a:t>6</a:t>
            </a:fld>
            <a:endParaRPr lang="en-US" altLang="en-US"/>
          </a:p>
        </p:txBody>
      </p:sp>
      <p:sp>
        <p:nvSpPr>
          <p:cNvPr id="13315" name="Rectangle 2"/>
          <p:cNvSpPr>
            <a:spLocks noGrp="1" noRot="1" noChangeAspect="1" noChangeArrowheads="1" noTextEdit="1"/>
          </p:cNvSpPr>
          <p:nvPr>
            <p:ph type="sldImg"/>
          </p:nvPr>
        </p:nvSpPr>
        <p:spPr>
          <a:xfrm>
            <a:off x="1430338" y="1171575"/>
            <a:ext cx="4216400" cy="31623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02923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C3DC32-F7C6-4EA0-AF3F-E824BBAB3B27}" type="slidenum">
              <a:rPr lang="en-US" altLang="en-US"/>
              <a:pPr>
                <a:spcBef>
                  <a:spcPct val="0"/>
                </a:spcBef>
              </a:pPr>
              <a:t>8</a:t>
            </a:fld>
            <a:endParaRPr lang="en-US" altLang="en-US"/>
          </a:p>
        </p:txBody>
      </p:sp>
      <p:sp>
        <p:nvSpPr>
          <p:cNvPr id="15363" name="Rectangle 2"/>
          <p:cNvSpPr>
            <a:spLocks noGrp="1" noRot="1" noChangeAspect="1" noChangeArrowheads="1" noTextEdit="1"/>
          </p:cNvSpPr>
          <p:nvPr>
            <p:ph type="sldImg"/>
          </p:nvPr>
        </p:nvSpPr>
        <p:spPr>
          <a:xfrm>
            <a:off x="1430338" y="1171575"/>
            <a:ext cx="4216400" cy="3162300"/>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055933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3E4116-B319-441B-BD2B-7664A53E885D}" type="slidenum">
              <a:rPr lang="en-US" altLang="en-US"/>
              <a:pPr>
                <a:spcBef>
                  <a:spcPct val="0"/>
                </a:spcBef>
              </a:pPr>
              <a:t>9</a:t>
            </a:fld>
            <a:endParaRPr lang="en-US" altLang="en-US"/>
          </a:p>
        </p:txBody>
      </p:sp>
      <p:sp>
        <p:nvSpPr>
          <p:cNvPr id="17411" name="Rectangle 2"/>
          <p:cNvSpPr>
            <a:spLocks noGrp="1" noRot="1" noChangeAspect="1" noChangeArrowheads="1" noTextEdit="1"/>
          </p:cNvSpPr>
          <p:nvPr>
            <p:ph type="sldImg"/>
          </p:nvPr>
        </p:nvSpPr>
        <p:spPr>
          <a:xfrm>
            <a:off x="1430338" y="1171575"/>
            <a:ext cx="4216400" cy="316230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Curvilinear relationship based on American Cancer Society data between all-cause mortality and body mass index. The classification schema proposed for very low to very high risk includes a classification relating risk to one of a number of treatments such as reduced food intake, exercise, drug therapy, and surgery.</a:t>
            </a:r>
            <a:r>
              <a:rPr lang="en-US" altLang="en-US">
                <a:latin typeface="Arial" panose="020B0604020202020204" pitchFamily="34" charset="0"/>
              </a:rPr>
              <a:t> </a:t>
            </a:r>
          </a:p>
        </p:txBody>
      </p:sp>
    </p:spTree>
    <p:extLst>
      <p:ext uri="{BB962C8B-B14F-4D97-AF65-F5344CB8AC3E}">
        <p14:creationId xmlns:p14="http://schemas.microsoft.com/office/powerpoint/2010/main" val="411537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80B203-4535-48CC-819D-F84DFEC0BDA4}" type="slidenum">
              <a:rPr lang="en-US" altLang="en-US"/>
              <a:pPr>
                <a:spcBef>
                  <a:spcPct val="0"/>
                </a:spcBef>
              </a:pPr>
              <a:t>12</a:t>
            </a:fld>
            <a:endParaRPr lang="en-US" altLang="en-US"/>
          </a:p>
        </p:txBody>
      </p:sp>
      <p:sp>
        <p:nvSpPr>
          <p:cNvPr id="21507" name="Rectangle 2"/>
          <p:cNvSpPr>
            <a:spLocks noGrp="1" noRot="1" noChangeAspect="1" noChangeArrowheads="1" noTextEdit="1"/>
          </p:cNvSpPr>
          <p:nvPr>
            <p:ph type="sldImg"/>
          </p:nvPr>
        </p:nvSpPr>
        <p:spPr>
          <a:xfrm>
            <a:off x="1430338" y="1171575"/>
            <a:ext cx="4216400" cy="3162300"/>
          </a:xfrm>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Research and contemporary discussion among diverse disciplines emphasizes the need to distinguish between overweight, overfat, and obesity to insure consistency in use and interpretation. </a:t>
            </a:r>
            <a:endParaRPr lang="en-US" altLang="en-US">
              <a:latin typeface="Arial" panose="020B0604020202020204" pitchFamily="34" charset="0"/>
            </a:endParaRPr>
          </a:p>
        </p:txBody>
      </p:sp>
    </p:spTree>
    <p:extLst>
      <p:ext uri="{BB962C8B-B14F-4D97-AF65-F5344CB8AC3E}">
        <p14:creationId xmlns:p14="http://schemas.microsoft.com/office/powerpoint/2010/main" val="1630260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63530" indent="-293665">
              <a:spcBef>
                <a:spcPct val="30000"/>
              </a:spcBef>
              <a:defRPr sz="1200">
                <a:solidFill>
                  <a:schemeClr val="tx1"/>
                </a:solidFill>
                <a:latin typeface="Arial" panose="020B0604020202020204" pitchFamily="34" charset="0"/>
              </a:defRPr>
            </a:lvl2pPr>
            <a:lvl3pPr marL="1174661" indent="-234932">
              <a:spcBef>
                <a:spcPct val="30000"/>
              </a:spcBef>
              <a:defRPr sz="1200">
                <a:solidFill>
                  <a:schemeClr val="tx1"/>
                </a:solidFill>
                <a:latin typeface="Arial" panose="020B0604020202020204" pitchFamily="34" charset="0"/>
              </a:defRPr>
            </a:lvl3pPr>
            <a:lvl4pPr marL="1644526" indent="-234932">
              <a:spcBef>
                <a:spcPct val="30000"/>
              </a:spcBef>
              <a:defRPr sz="1200">
                <a:solidFill>
                  <a:schemeClr val="tx1"/>
                </a:solidFill>
                <a:latin typeface="Arial" panose="020B0604020202020204" pitchFamily="34" charset="0"/>
              </a:defRPr>
            </a:lvl4pPr>
            <a:lvl5pPr marL="2114390" indent="-234932">
              <a:spcBef>
                <a:spcPct val="30000"/>
              </a:spcBef>
              <a:defRPr sz="1200">
                <a:solidFill>
                  <a:schemeClr val="tx1"/>
                </a:solidFill>
                <a:latin typeface="Arial" panose="020B0604020202020204" pitchFamily="34" charset="0"/>
              </a:defRPr>
            </a:lvl5pPr>
            <a:lvl6pPr marL="2584254" indent="-234932" eaLnBrk="0" fontAlgn="base" hangingPunct="0">
              <a:spcBef>
                <a:spcPct val="30000"/>
              </a:spcBef>
              <a:spcAft>
                <a:spcPct val="0"/>
              </a:spcAft>
              <a:defRPr sz="1200">
                <a:solidFill>
                  <a:schemeClr val="tx1"/>
                </a:solidFill>
                <a:latin typeface="Arial" panose="020B0604020202020204" pitchFamily="34" charset="0"/>
              </a:defRPr>
            </a:lvl6pPr>
            <a:lvl7pPr marL="3054119" indent="-234932" eaLnBrk="0" fontAlgn="base" hangingPunct="0">
              <a:spcBef>
                <a:spcPct val="30000"/>
              </a:spcBef>
              <a:spcAft>
                <a:spcPct val="0"/>
              </a:spcAft>
              <a:defRPr sz="1200">
                <a:solidFill>
                  <a:schemeClr val="tx1"/>
                </a:solidFill>
                <a:latin typeface="Arial" panose="020B0604020202020204" pitchFamily="34" charset="0"/>
              </a:defRPr>
            </a:lvl7pPr>
            <a:lvl8pPr marL="3523983" indent="-234932" eaLnBrk="0" fontAlgn="base" hangingPunct="0">
              <a:spcBef>
                <a:spcPct val="30000"/>
              </a:spcBef>
              <a:spcAft>
                <a:spcPct val="0"/>
              </a:spcAft>
              <a:defRPr sz="1200">
                <a:solidFill>
                  <a:schemeClr val="tx1"/>
                </a:solidFill>
                <a:latin typeface="Arial" panose="020B0604020202020204" pitchFamily="34" charset="0"/>
              </a:defRPr>
            </a:lvl8pPr>
            <a:lvl9pPr marL="3993848" indent="-234932"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D2ED1A-D1F1-425E-9E0C-0E06C3CC9B93}" type="slidenum">
              <a:rPr lang="en-US" altLang="en-US"/>
              <a:pPr>
                <a:spcBef>
                  <a:spcPct val="0"/>
                </a:spcBef>
              </a:pPr>
              <a:t>13</a:t>
            </a:fld>
            <a:endParaRPr lang="en-US" altLang="en-US"/>
          </a:p>
        </p:txBody>
      </p:sp>
      <p:sp>
        <p:nvSpPr>
          <p:cNvPr id="31747" name="Rectangle 2"/>
          <p:cNvSpPr>
            <a:spLocks noGrp="1" noRot="1" noChangeAspect="1" noChangeArrowheads="1" noTextEdit="1"/>
          </p:cNvSpPr>
          <p:nvPr>
            <p:ph type="sldImg"/>
          </p:nvPr>
        </p:nvSpPr>
        <p:spPr>
          <a:xfrm>
            <a:off x="1430338" y="1171575"/>
            <a:ext cx="4216400" cy="31623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latin typeface="Arial" panose="020B0604020202020204" pitchFamily="34" charset="0"/>
              </a:rPr>
              <a:t>Storage fat includes the visceral fatty tissues that protect the various internal organs within the thoracic and abdominal cavities and the larger subcutaneous fat tissue volume deposited beneath the skin’s surface.</a:t>
            </a:r>
            <a:r>
              <a:rPr lang="en-US" altLang="en-US">
                <a:latin typeface="Arial" panose="020B0604020202020204" pitchFamily="34" charset="0"/>
              </a:rPr>
              <a:t> </a:t>
            </a:r>
          </a:p>
        </p:txBody>
      </p:sp>
    </p:spTree>
    <p:extLst>
      <p:ext uri="{BB962C8B-B14F-4D97-AF65-F5344CB8AC3E}">
        <p14:creationId xmlns:p14="http://schemas.microsoft.com/office/powerpoint/2010/main" val="268034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EA8B76-F7CE-440F-96D4-F6BD776C464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399866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A8B76-F7CE-440F-96D4-F6BD776C464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328009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A8B76-F7CE-440F-96D4-F6BD776C464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228184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A8B76-F7CE-440F-96D4-F6BD776C464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329406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EA8B76-F7CE-440F-96D4-F6BD776C464D}"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110915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EA8B76-F7CE-440F-96D4-F6BD776C464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3573167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EA8B76-F7CE-440F-96D4-F6BD776C464D}"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187606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EA8B76-F7CE-440F-96D4-F6BD776C464D}"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38448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A8B76-F7CE-440F-96D4-F6BD776C464D}"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226978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EA8B76-F7CE-440F-96D4-F6BD776C464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386327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EA8B76-F7CE-440F-96D4-F6BD776C464D}"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4F612C-2D0B-4105-A903-18E96610DF72}" type="slidenum">
              <a:rPr lang="en-US" smtClean="0"/>
              <a:t>‹#›</a:t>
            </a:fld>
            <a:endParaRPr lang="en-US"/>
          </a:p>
        </p:txBody>
      </p:sp>
    </p:spTree>
    <p:extLst>
      <p:ext uri="{BB962C8B-B14F-4D97-AF65-F5344CB8AC3E}">
        <p14:creationId xmlns:p14="http://schemas.microsoft.com/office/powerpoint/2010/main" val="4266309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A8B76-F7CE-440F-96D4-F6BD776C464D}" type="datetimeFigureOut">
              <a:rPr lang="en-US" smtClean="0"/>
              <a:t>4/10/2018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F612C-2D0B-4105-A903-18E96610DF72}" type="slidenum">
              <a:rPr lang="en-US" smtClean="0"/>
              <a:t>‹#›</a:t>
            </a:fld>
            <a:endParaRPr lang="en-US"/>
          </a:p>
        </p:txBody>
      </p:sp>
    </p:spTree>
    <p:extLst>
      <p:ext uri="{BB962C8B-B14F-4D97-AF65-F5344CB8AC3E}">
        <p14:creationId xmlns:p14="http://schemas.microsoft.com/office/powerpoint/2010/main" val="39632292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nhlbi.nih.gov/health/educational/lose_wt/BMI/bmicalc.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69504" y="3157422"/>
            <a:ext cx="6858000" cy="1655762"/>
          </a:xfrm>
        </p:spPr>
        <p:txBody>
          <a:bodyPr>
            <a:normAutofit/>
          </a:bodyPr>
          <a:lstStyle/>
          <a:p>
            <a:r>
              <a:rPr lang="en-US" sz="3200" dirty="0">
                <a:latin typeface="Arial" panose="020B0604020202020204" pitchFamily="34" charset="0"/>
                <a:cs typeface="Arial" panose="020B0604020202020204" pitchFamily="34" charset="0"/>
              </a:rPr>
              <a:t>Body Composition Assessment </a:t>
            </a:r>
          </a:p>
        </p:txBody>
      </p:sp>
      <p:sp>
        <p:nvSpPr>
          <p:cNvPr id="3" name="TextBox 2"/>
          <p:cNvSpPr txBox="1"/>
          <p:nvPr/>
        </p:nvSpPr>
        <p:spPr>
          <a:xfrm>
            <a:off x="2088859" y="3791824"/>
            <a:ext cx="4932727" cy="523220"/>
          </a:xfrm>
          <a:prstGeom prst="rect">
            <a:avLst/>
          </a:prstGeom>
          <a:noFill/>
        </p:spPr>
        <p:txBody>
          <a:bodyPr wrap="square" rtlCol="0">
            <a:spAutoFit/>
          </a:bodyPr>
          <a:lstStyle/>
          <a:p>
            <a:pPr algn="ctr"/>
            <a:r>
              <a:rPr lang="en-US" sz="2800" dirty="0">
                <a:latin typeface="Arial" panose="020B0604020202020204" pitchFamily="34" charset="0"/>
                <a:cs typeface="Arial" panose="020B0604020202020204" pitchFamily="34" charset="0"/>
              </a:rPr>
              <a:t>Chapter 13</a:t>
            </a:r>
          </a:p>
        </p:txBody>
      </p:sp>
    </p:spTree>
    <p:extLst>
      <p:ext uri="{BB962C8B-B14F-4D97-AF65-F5344CB8AC3E}">
        <p14:creationId xmlns:p14="http://schemas.microsoft.com/office/powerpoint/2010/main" val="175087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3515"/>
            <a:ext cx="7886700" cy="1325563"/>
          </a:xfrm>
        </p:spPr>
        <p:txBody>
          <a:bodyPr>
            <a:normAutofit/>
          </a:bodyPr>
          <a:lstStyle/>
          <a:p>
            <a:r>
              <a:rPr lang="en-US" sz="4000" dirty="0">
                <a:latin typeface="Arial" panose="020B0604020202020204" pitchFamily="34" charset="0"/>
                <a:cs typeface="Arial" panose="020B0604020202020204" pitchFamily="34" charset="0"/>
              </a:rPr>
              <a:t>How to Calculate BMI</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on slide at 7:57</a:t>
            </a:r>
          </a:p>
        </p:txBody>
      </p:sp>
    </p:spTree>
    <p:extLst>
      <p:ext uri="{BB962C8B-B14F-4D97-AF65-F5344CB8AC3E}">
        <p14:creationId xmlns:p14="http://schemas.microsoft.com/office/powerpoint/2010/main" val="300120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How to Calculate BMI, continued</a:t>
            </a:r>
          </a:p>
        </p:txBody>
      </p:sp>
      <p:sp>
        <p:nvSpPr>
          <p:cNvPr id="3" name="Content Placeholder 2"/>
          <p:cNvSpPr>
            <a:spLocks noGrp="1"/>
          </p:cNvSpPr>
          <p:nvPr>
            <p:ph sz="half" idx="1"/>
          </p:nvPr>
        </p:nvSpPr>
        <p:spPr>
          <a:xfrm>
            <a:off x="628649" y="1825625"/>
            <a:ext cx="8104289" cy="4351338"/>
          </a:xfrm>
        </p:spPr>
        <p:txBody>
          <a:bodyPr/>
          <a:lstStyle/>
          <a:p>
            <a:pPr marL="0" indent="0">
              <a:buNone/>
            </a:pPr>
            <a:r>
              <a:rPr lang="en-US" dirty="0"/>
              <a:t>9:53</a:t>
            </a:r>
          </a:p>
        </p:txBody>
      </p:sp>
    </p:spTree>
    <p:extLst>
      <p:ext uri="{BB962C8B-B14F-4D97-AF65-F5344CB8AC3E}">
        <p14:creationId xmlns:p14="http://schemas.microsoft.com/office/powerpoint/2010/main" val="240529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66034" y="487316"/>
            <a:ext cx="8114567" cy="288131"/>
          </a:xfrm>
        </p:spPr>
        <p:txBody>
          <a:bodyPr>
            <a:normAutofit fontScale="90000"/>
          </a:bodyPr>
          <a:lstStyle/>
          <a:p>
            <a:pPr eaLnBrk="1" hangingPunct="1"/>
            <a:r>
              <a:rPr lang="en-GB" altLang="en-US" dirty="0">
                <a:latin typeface="Arial" panose="020B0604020202020204" pitchFamily="34" charset="0"/>
                <a:cs typeface="Arial" panose="020B0604020202020204" pitchFamily="34" charset="0"/>
              </a:rPr>
              <a:t>Body Composition Definition</a:t>
            </a:r>
            <a:r>
              <a:rPr lang="en-US" altLang="en-US" dirty="0">
                <a:latin typeface="Arial" panose="020B0604020202020204" pitchFamily="34" charset="0"/>
                <a:cs typeface="Arial" panose="020B0604020202020204" pitchFamily="34" charset="0"/>
              </a:rPr>
              <a:t>s</a:t>
            </a:r>
          </a:p>
        </p:txBody>
      </p:sp>
      <p:sp>
        <p:nvSpPr>
          <p:cNvPr id="2" name="TextBox 1">
            <a:extLst>
              <a:ext uri="{FF2B5EF4-FFF2-40B4-BE49-F238E27FC236}">
                <a16:creationId xmlns:a16="http://schemas.microsoft.com/office/drawing/2014/main" id="{DDBBAF41-8535-4968-80A4-8F765B089D75}"/>
              </a:ext>
            </a:extLst>
          </p:cNvPr>
          <p:cNvSpPr txBox="1"/>
          <p:nvPr/>
        </p:nvSpPr>
        <p:spPr>
          <a:xfrm>
            <a:off x="511728" y="1233182"/>
            <a:ext cx="7835318" cy="4801314"/>
          </a:xfrm>
          <a:prstGeom prst="rect">
            <a:avLst/>
          </a:prstGeom>
          <a:noFill/>
        </p:spPr>
        <p:txBody>
          <a:bodyPr wrap="square" rtlCol="0">
            <a:spAutoFit/>
          </a:bodyPr>
          <a:lstStyle/>
          <a:p>
            <a:r>
              <a:rPr lang="en-US" dirty="0"/>
              <a:t>Overweight: a body weight that exceeds some average for eight and age </a:t>
            </a:r>
          </a:p>
          <a:p>
            <a:r>
              <a:rPr lang="en-US" dirty="0"/>
              <a:t>Overfat: A condition in which body fat exceeds an age-and/or gender appropriate average by a predetermined amount</a:t>
            </a:r>
          </a:p>
          <a:p>
            <a:endParaRPr lang="en-US" dirty="0"/>
          </a:p>
          <a:p>
            <a:r>
              <a:rPr lang="en-US" dirty="0"/>
              <a:t>Obese: the overfat conditions that accompanies comorbidities that include one or all of the following:</a:t>
            </a:r>
          </a:p>
          <a:p>
            <a:r>
              <a:rPr lang="en-US" dirty="0"/>
              <a:t>Glucose intolerance </a:t>
            </a:r>
          </a:p>
          <a:p>
            <a:r>
              <a:rPr lang="en-US" dirty="0"/>
              <a:t>Insulin resistance </a:t>
            </a:r>
          </a:p>
          <a:p>
            <a:r>
              <a:rPr lang="en-US" dirty="0"/>
              <a:t>Dyslipidemia </a:t>
            </a:r>
          </a:p>
          <a:p>
            <a:r>
              <a:rPr lang="en-US" dirty="0"/>
              <a:t>Type 2 diabetes </a:t>
            </a:r>
          </a:p>
          <a:p>
            <a:r>
              <a:rPr lang="en-US" dirty="0"/>
              <a:t>Hypertension </a:t>
            </a:r>
          </a:p>
          <a:p>
            <a:r>
              <a:rPr lang="en-US" dirty="0"/>
              <a:t>Elevated plasma leptin concentrations </a:t>
            </a:r>
          </a:p>
          <a:p>
            <a:r>
              <a:rPr lang="en-US" dirty="0"/>
              <a:t>Increased visceral adipose tissue </a:t>
            </a:r>
          </a:p>
          <a:p>
            <a:r>
              <a:rPr lang="en-US" dirty="0"/>
              <a:t>Increased coronary heart disease risk </a:t>
            </a:r>
          </a:p>
          <a:p>
            <a:r>
              <a:rPr lang="en-US" dirty="0"/>
              <a:t>Increased cancer risk </a:t>
            </a:r>
          </a:p>
          <a:p>
            <a:endParaRPr lang="en-US" dirty="0"/>
          </a:p>
          <a:p>
            <a:endParaRPr lang="en-US" dirty="0"/>
          </a:p>
        </p:txBody>
      </p:sp>
    </p:spTree>
    <p:extLst>
      <p:ext uri="{BB962C8B-B14F-4D97-AF65-F5344CB8AC3E}">
        <p14:creationId xmlns:p14="http://schemas.microsoft.com/office/powerpoint/2010/main" val="39451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74423" y="613151"/>
            <a:ext cx="8492071" cy="288131"/>
          </a:xfrm>
        </p:spPr>
        <p:txBody>
          <a:bodyPr>
            <a:noAutofit/>
          </a:bodyPr>
          <a:lstStyle/>
          <a:p>
            <a:pPr eaLnBrk="1" hangingPunct="1"/>
            <a:r>
              <a:rPr lang="en-GB" altLang="en-US" sz="3600" dirty="0">
                <a:latin typeface="Arial" panose="020B0604020202020204" pitchFamily="34" charset="0"/>
                <a:cs typeface="Arial" panose="020B0604020202020204" pitchFamily="34" charset="0"/>
              </a:rPr>
              <a:t>Essential and Storage Fat</a:t>
            </a:r>
            <a:r>
              <a:rPr lang="en-US" altLang="en-US" sz="3600" dirty="0">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4B31701E-8B40-435A-9755-A5F467226C1F}"/>
              </a:ext>
            </a:extLst>
          </p:cNvPr>
          <p:cNvSpPr txBox="1"/>
          <p:nvPr/>
        </p:nvSpPr>
        <p:spPr>
          <a:xfrm>
            <a:off x="662730" y="1233182"/>
            <a:ext cx="7600426" cy="1754326"/>
          </a:xfrm>
          <a:prstGeom prst="rect">
            <a:avLst/>
          </a:prstGeom>
          <a:noFill/>
        </p:spPr>
        <p:txBody>
          <a:bodyPr wrap="square" rtlCol="0">
            <a:spAutoFit/>
          </a:bodyPr>
          <a:lstStyle/>
          <a:p>
            <a:r>
              <a:rPr lang="en-US" dirty="0"/>
              <a:t>Essential fat: fat stored in the bone marrow, heart. Lungs. Liver, spleen kidneys intestines muscles and lipid rich tissues of the central nervous system </a:t>
            </a:r>
          </a:p>
          <a:p>
            <a:r>
              <a:rPr lang="en-US" dirty="0"/>
              <a:t>	  normal physiologic functioning requires this fat </a:t>
            </a:r>
          </a:p>
          <a:p>
            <a:r>
              <a:rPr lang="en-US" dirty="0"/>
              <a:t>Storage fat depot consist of fat accumulation in adipose tissue </a:t>
            </a:r>
          </a:p>
          <a:p>
            <a:r>
              <a:rPr lang="en-US" dirty="0"/>
              <a:t>Reference man : 12% storage fat</a:t>
            </a:r>
          </a:p>
          <a:p>
            <a:r>
              <a:rPr lang="en-US" dirty="0"/>
              <a:t>Reference woman: 15% storage fat </a:t>
            </a:r>
          </a:p>
        </p:txBody>
      </p:sp>
    </p:spTree>
    <p:extLst>
      <p:ext uri="{BB962C8B-B14F-4D97-AF65-F5344CB8AC3E}">
        <p14:creationId xmlns:p14="http://schemas.microsoft.com/office/powerpoint/2010/main" val="159559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0867" y="698329"/>
            <a:ext cx="8383015" cy="238125"/>
          </a:xfrm>
        </p:spPr>
        <p:txBody>
          <a:bodyPr>
            <a:noAutofit/>
          </a:bodyPr>
          <a:lstStyle/>
          <a:p>
            <a:pPr eaLnBrk="1" hangingPunct="1"/>
            <a:r>
              <a:rPr lang="en-GB" altLang="en-US" sz="3600" dirty="0">
                <a:latin typeface="Arial" panose="020B0604020202020204" pitchFamily="34" charset="0"/>
                <a:cs typeface="Arial" panose="020B0604020202020204" pitchFamily="34" charset="0"/>
              </a:rPr>
              <a:t>Fat-Free Body Mass and Lean Body Mass</a:t>
            </a:r>
            <a:r>
              <a:rPr lang="en-US" altLang="en-US" sz="3600" dirty="0">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6E1239F1-DC62-426D-AACB-1E34D85089D2}"/>
              </a:ext>
            </a:extLst>
          </p:cNvPr>
          <p:cNvSpPr txBox="1"/>
          <p:nvPr/>
        </p:nvSpPr>
        <p:spPr>
          <a:xfrm>
            <a:off x="240867" y="1585519"/>
            <a:ext cx="7846120" cy="2031325"/>
          </a:xfrm>
          <a:prstGeom prst="rect">
            <a:avLst/>
          </a:prstGeom>
          <a:noFill/>
        </p:spPr>
        <p:txBody>
          <a:bodyPr wrap="square" rtlCol="0">
            <a:spAutoFit/>
          </a:bodyPr>
          <a:lstStyle/>
          <a:p>
            <a:r>
              <a:rPr lang="en-US" dirty="0"/>
              <a:t>Lean body mass LBM contains a small % of essential fat stores equivalent to approximately 3% of body mass </a:t>
            </a:r>
          </a:p>
          <a:p>
            <a:endParaRPr lang="en-US" dirty="0"/>
          </a:p>
          <a:p>
            <a:r>
              <a:rPr lang="en-US" dirty="0"/>
              <a:t>Fat free body mass FFM represents the body devoid of all extractable fat </a:t>
            </a:r>
          </a:p>
          <a:p>
            <a:endParaRPr lang="en-US" dirty="0"/>
          </a:p>
          <a:p>
            <a:r>
              <a:rPr lang="en-US" dirty="0"/>
              <a:t>In normally healthy adults FFM and LBM differ only in the essential lipid rich stores in the bone marrow brain spinal cord and internal organs </a:t>
            </a:r>
          </a:p>
        </p:txBody>
      </p:sp>
    </p:spTree>
    <p:extLst>
      <p:ext uri="{BB962C8B-B14F-4D97-AF65-F5344CB8AC3E}">
        <p14:creationId xmlns:p14="http://schemas.microsoft.com/office/powerpoint/2010/main" val="421553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Autofit/>
          </a:bodyPr>
          <a:lstStyle/>
          <a:p>
            <a:pPr eaLnBrk="1" hangingPunct="1"/>
            <a:r>
              <a:rPr lang="en-US" altLang="en-US" sz="3600" dirty="0">
                <a:latin typeface="Arial" panose="020B0604020202020204" pitchFamily="34" charset="0"/>
                <a:cs typeface="Arial" panose="020B0604020202020204" pitchFamily="34" charset="0"/>
              </a:rPr>
              <a:t>Assessment of Body Composition:</a:t>
            </a:r>
            <a:br>
              <a:rPr lang="en-US" altLang="en-US" sz="3600" dirty="0">
                <a:latin typeface="Arial" panose="020B0604020202020204" pitchFamily="34" charset="0"/>
                <a:cs typeface="Arial" panose="020B0604020202020204" pitchFamily="34" charset="0"/>
              </a:rPr>
            </a:br>
            <a:r>
              <a:rPr lang="en-US" altLang="en-US" sz="3600" i="1" dirty="0">
                <a:latin typeface="Arial" panose="020B0604020202020204" pitchFamily="34" charset="0"/>
                <a:cs typeface="Arial" panose="020B0604020202020204" pitchFamily="34" charset="0"/>
              </a:rPr>
              <a:t>Direct vs. Indirect Measures</a:t>
            </a:r>
          </a:p>
        </p:txBody>
      </p:sp>
      <p:sp>
        <p:nvSpPr>
          <p:cNvPr id="2" name="Content Placeholder 1"/>
          <p:cNvSpPr>
            <a:spLocks noGrp="1"/>
          </p:cNvSpPr>
          <p:nvPr>
            <p:ph sz="half" idx="1"/>
          </p:nvPr>
        </p:nvSpPr>
        <p:spPr/>
        <p:txBody>
          <a:bodyPr/>
          <a:lstStyle/>
          <a:p>
            <a:pPr marL="0" indent="0">
              <a:buNone/>
            </a:pPr>
            <a:r>
              <a:rPr lang="en-US" u="sng" dirty="0"/>
              <a:t>Direct Measurement</a:t>
            </a:r>
          </a:p>
          <a:p>
            <a:pPr marL="0" indent="0">
              <a:buNone/>
            </a:pPr>
            <a:r>
              <a:rPr lang="en-US" u="sng" dirty="0"/>
              <a:t>Requires chem</a:t>
            </a:r>
            <a:r>
              <a:rPr lang="en-US" b="1" u="sng" dirty="0"/>
              <a:t>ical </a:t>
            </a:r>
            <a:r>
              <a:rPr lang="en-US" b="1" i="1" dirty="0"/>
              <a:t> </a:t>
            </a:r>
            <a:r>
              <a:rPr lang="en-US" dirty="0"/>
              <a:t>analysis of the animal carcass or human cadaver</a:t>
            </a:r>
          </a:p>
          <a:p>
            <a:pPr marL="0" indent="0">
              <a:buNone/>
            </a:pPr>
            <a:r>
              <a:rPr lang="en-US" u="sng" dirty="0"/>
              <a:t>Time consuming </a:t>
            </a:r>
          </a:p>
          <a:p>
            <a:pPr marL="0" indent="0">
              <a:buNone/>
            </a:pPr>
            <a:r>
              <a:rPr lang="en-US" u="sng" dirty="0"/>
              <a:t>Expensive </a:t>
            </a:r>
          </a:p>
        </p:txBody>
      </p:sp>
      <p:sp>
        <p:nvSpPr>
          <p:cNvPr id="3" name="Content Placeholder 2"/>
          <p:cNvSpPr>
            <a:spLocks noGrp="1"/>
          </p:cNvSpPr>
          <p:nvPr>
            <p:ph sz="half" idx="2"/>
          </p:nvPr>
        </p:nvSpPr>
        <p:spPr/>
        <p:txBody>
          <a:bodyPr/>
          <a:lstStyle/>
          <a:p>
            <a:pPr marL="0" indent="0">
              <a:buNone/>
            </a:pPr>
            <a:r>
              <a:rPr lang="en-US" u="sng" dirty="0"/>
              <a:t>Indirect Measurement*</a:t>
            </a:r>
          </a:p>
          <a:p>
            <a:pPr marL="0" indent="0">
              <a:buNone/>
            </a:pPr>
            <a:endParaRPr lang="en-US" u="sng" dirty="0"/>
          </a:p>
          <a:p>
            <a:pPr marL="0" indent="0">
              <a:buNone/>
            </a:pPr>
            <a:r>
              <a:rPr lang="en-US" dirty="0"/>
              <a:t>Simple anthropometric measurements </a:t>
            </a:r>
          </a:p>
          <a:p>
            <a:pPr marL="0" indent="0">
              <a:buNone/>
            </a:pPr>
            <a:r>
              <a:rPr lang="en-US" dirty="0"/>
              <a:t>Noninvasive procedures </a:t>
            </a:r>
          </a:p>
          <a:p>
            <a:pPr marL="0" indent="0">
              <a:buNone/>
            </a:pPr>
            <a:endParaRPr lang="en-US" u="sng" dirty="0"/>
          </a:p>
        </p:txBody>
      </p:sp>
    </p:spTree>
    <p:extLst>
      <p:ext uri="{BB962C8B-B14F-4D97-AF65-F5344CB8AC3E}">
        <p14:creationId xmlns:p14="http://schemas.microsoft.com/office/powerpoint/2010/main" val="165156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6979" y="807386"/>
            <a:ext cx="9079300" cy="238125"/>
          </a:xfrm>
        </p:spPr>
        <p:txBody>
          <a:bodyPr>
            <a:noAutofit/>
          </a:bodyPr>
          <a:lstStyle/>
          <a:p>
            <a:pPr eaLnBrk="1" hangingPunct="1"/>
            <a:r>
              <a:rPr lang="en-US" altLang="en-US" sz="3600" dirty="0">
                <a:latin typeface="Arial" panose="020B0604020202020204" pitchFamily="34" charset="0"/>
                <a:cs typeface="Arial" panose="020B0604020202020204" pitchFamily="34" charset="0"/>
              </a:rPr>
              <a:t>Types of Indirect Assessment Techniques</a:t>
            </a:r>
          </a:p>
        </p:txBody>
      </p:sp>
      <p:sp>
        <p:nvSpPr>
          <p:cNvPr id="2" name="TextBox 1">
            <a:extLst>
              <a:ext uri="{FF2B5EF4-FFF2-40B4-BE49-F238E27FC236}">
                <a16:creationId xmlns:a16="http://schemas.microsoft.com/office/drawing/2014/main" id="{76E3A59D-A6DB-470D-919A-98D70AAE35B4}"/>
              </a:ext>
            </a:extLst>
          </p:cNvPr>
          <p:cNvSpPr txBox="1"/>
          <p:nvPr/>
        </p:nvSpPr>
        <p:spPr>
          <a:xfrm>
            <a:off x="461394" y="1476462"/>
            <a:ext cx="7139032" cy="2308324"/>
          </a:xfrm>
          <a:prstGeom prst="rect">
            <a:avLst/>
          </a:prstGeom>
          <a:noFill/>
        </p:spPr>
        <p:txBody>
          <a:bodyPr wrap="square" rtlCol="0">
            <a:spAutoFit/>
          </a:bodyPr>
          <a:lstStyle/>
          <a:p>
            <a:r>
              <a:rPr lang="en-US" dirty="0"/>
              <a:t>Hydrostatic weighing </a:t>
            </a:r>
          </a:p>
          <a:p>
            <a:r>
              <a:rPr lang="en-US" dirty="0"/>
              <a:t>Skinfold thickness </a:t>
            </a:r>
          </a:p>
          <a:p>
            <a:r>
              <a:rPr lang="en-US" dirty="0"/>
              <a:t>Girth measurements </a:t>
            </a:r>
          </a:p>
          <a:p>
            <a:r>
              <a:rPr lang="en-US" dirty="0"/>
              <a:t>Bioelectrical impedance analysis </a:t>
            </a:r>
          </a:p>
          <a:p>
            <a:r>
              <a:rPr lang="en-US" dirty="0"/>
              <a:t>Near-infrared </a:t>
            </a:r>
            <a:r>
              <a:rPr lang="en-US" dirty="0" err="1"/>
              <a:t>interactance</a:t>
            </a:r>
            <a:r>
              <a:rPr lang="en-US" dirty="0"/>
              <a:t>  </a:t>
            </a:r>
          </a:p>
          <a:p>
            <a:r>
              <a:rPr lang="en-US" dirty="0"/>
              <a:t>CT or MRI </a:t>
            </a:r>
          </a:p>
          <a:p>
            <a:r>
              <a:rPr lang="en-US" dirty="0"/>
              <a:t>Dual-energy x-ray absorptiometry DEXA</a:t>
            </a:r>
          </a:p>
          <a:p>
            <a:r>
              <a:rPr lang="en-US" dirty="0"/>
              <a:t>BOD POD </a:t>
            </a:r>
          </a:p>
        </p:txBody>
      </p:sp>
    </p:spTree>
    <p:extLst>
      <p:ext uri="{BB962C8B-B14F-4D97-AF65-F5344CB8AC3E}">
        <p14:creationId xmlns:p14="http://schemas.microsoft.com/office/powerpoint/2010/main" val="671036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16369" y="715107"/>
            <a:ext cx="6638104" cy="593576"/>
          </a:xfrm>
        </p:spPr>
        <p:txBody>
          <a:bodyPr>
            <a:noAutofit/>
          </a:bodyPr>
          <a:lstStyle/>
          <a:p>
            <a:pPr eaLnBrk="1" hangingPunct="1"/>
            <a:r>
              <a:rPr lang="en-US" altLang="en-US" sz="3600" dirty="0">
                <a:latin typeface="Arial" panose="020B0604020202020204" pitchFamily="34" charset="0"/>
                <a:cs typeface="Arial" panose="020B0604020202020204" pitchFamily="34" charset="0"/>
              </a:rPr>
              <a:t>Hydrostatic Weighing</a:t>
            </a:r>
          </a:p>
        </p:txBody>
      </p:sp>
      <p:sp>
        <p:nvSpPr>
          <p:cNvPr id="2" name="TextBox 1">
            <a:extLst>
              <a:ext uri="{FF2B5EF4-FFF2-40B4-BE49-F238E27FC236}">
                <a16:creationId xmlns:a16="http://schemas.microsoft.com/office/drawing/2014/main" id="{4B5A8FBF-43CF-465B-932E-64ED0278B2C3}"/>
              </a:ext>
            </a:extLst>
          </p:cNvPr>
          <p:cNvSpPr txBox="1"/>
          <p:nvPr/>
        </p:nvSpPr>
        <p:spPr>
          <a:xfrm>
            <a:off x="503339" y="1619075"/>
            <a:ext cx="7071920" cy="1754326"/>
          </a:xfrm>
          <a:prstGeom prst="rect">
            <a:avLst/>
          </a:prstGeom>
          <a:noFill/>
        </p:spPr>
        <p:txBody>
          <a:bodyPr wrap="square" rtlCol="0">
            <a:spAutoFit/>
          </a:bodyPr>
          <a:lstStyle/>
          <a:p>
            <a:r>
              <a:rPr lang="en-US" dirty="0"/>
              <a:t>Based on Archimedes’ principle </a:t>
            </a:r>
          </a:p>
          <a:p>
            <a:endParaRPr lang="en-US" dirty="0"/>
          </a:p>
          <a:p>
            <a:r>
              <a:rPr lang="en-US" dirty="0"/>
              <a:t>Dividing a person’s body mass by body volume yields body density and from this an estimate of percentage body fat </a:t>
            </a:r>
          </a:p>
          <a:p>
            <a:endParaRPr lang="en-US" dirty="0"/>
          </a:p>
          <a:p>
            <a:r>
              <a:rPr lang="en-US" dirty="0"/>
              <a:t>Involves immersion in water </a:t>
            </a:r>
          </a:p>
        </p:txBody>
      </p:sp>
    </p:spTree>
    <p:extLst>
      <p:ext uri="{BB962C8B-B14F-4D97-AF65-F5344CB8AC3E}">
        <p14:creationId xmlns:p14="http://schemas.microsoft.com/office/powerpoint/2010/main" val="219328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descr="D:\D\Katch\Project_SRC\IB\image_bank\images\jpg\figure_13.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6201" y="1771651"/>
            <a:ext cx="1198960" cy="402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656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t="15047" r="-1" b="-1"/>
          <a:stretch/>
        </p:blipFill>
        <p:spPr>
          <a:xfrm>
            <a:off x="20" y="10"/>
            <a:ext cx="9143980" cy="6857990"/>
          </a:xfrm>
          <a:prstGeom prst="rect">
            <a:avLst/>
          </a:prstGeom>
        </p:spPr>
      </p:pic>
      <p:sp>
        <p:nvSpPr>
          <p:cNvPr id="69"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751" y="320041"/>
            <a:ext cx="5333239" cy="5861304"/>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0" name="Rectangle 2"/>
          <p:cNvSpPr>
            <a:spLocks noGrp="1" noChangeArrowheads="1"/>
          </p:cNvSpPr>
          <p:nvPr>
            <p:ph type="title"/>
          </p:nvPr>
        </p:nvSpPr>
        <p:spPr>
          <a:xfrm>
            <a:off x="437264" y="478241"/>
            <a:ext cx="5017238" cy="1325563"/>
          </a:xfrm>
        </p:spPr>
        <p:txBody>
          <a:bodyPr>
            <a:normAutofit/>
          </a:bodyPr>
          <a:lstStyle/>
          <a:p>
            <a:r>
              <a:rPr lang="en-US" altLang="en-US" sz="4000">
                <a:latin typeface="Arial" panose="020B0604020202020204" pitchFamily="34" charset="0"/>
                <a:cs typeface="Arial" panose="020B0604020202020204" pitchFamily="34" charset="0"/>
              </a:rPr>
              <a:t>Skinfold Measurements</a:t>
            </a:r>
          </a:p>
        </p:txBody>
      </p:sp>
      <p:sp>
        <p:nvSpPr>
          <p:cNvPr id="53251" name="Rectangle 3"/>
          <p:cNvSpPr>
            <a:spLocks noGrp="1" noChangeArrowheads="1"/>
          </p:cNvSpPr>
          <p:nvPr>
            <p:ph idx="1"/>
          </p:nvPr>
        </p:nvSpPr>
        <p:spPr>
          <a:xfrm>
            <a:off x="437264" y="1938740"/>
            <a:ext cx="5017238" cy="4089920"/>
          </a:xfrm>
        </p:spPr>
        <p:txBody>
          <a:bodyPr>
            <a:normAutofit/>
          </a:bodyPr>
          <a:lstStyle/>
          <a:p>
            <a:pPr>
              <a:lnSpc>
                <a:spcPct val="80000"/>
              </a:lnSpc>
            </a:pPr>
            <a:r>
              <a:rPr lang="en-GB" altLang="en-US" sz="2200" dirty="0">
                <a:latin typeface="Arial" panose="020B0604020202020204" pitchFamily="34" charset="0"/>
                <a:cs typeface="Arial" panose="020B0604020202020204" pitchFamily="34" charset="0"/>
              </a:rPr>
              <a:t>The rationale for using skinfolds to estimate body fat is based on 3 factors:</a:t>
            </a:r>
          </a:p>
          <a:p>
            <a:pPr lvl="1">
              <a:lnSpc>
                <a:spcPct val="80000"/>
              </a:lnSpc>
            </a:pPr>
            <a:r>
              <a:rPr lang="en-GB" altLang="en-US" sz="1800" dirty="0">
                <a:latin typeface="Arial" panose="020B0604020202020204" pitchFamily="34" charset="0"/>
                <a:cs typeface="Arial" panose="020B0604020202020204" pitchFamily="34" charset="0"/>
              </a:rPr>
              <a:t>Fat in the adipose tissue deposits directly beneath the skin subcutaneous fat </a:t>
            </a:r>
          </a:p>
          <a:p>
            <a:pPr lvl="1">
              <a:lnSpc>
                <a:spcPct val="80000"/>
              </a:lnSpc>
            </a:pPr>
            <a:r>
              <a:rPr lang="en-GB" altLang="en-US" sz="1800" dirty="0">
                <a:latin typeface="Arial" panose="020B0604020202020204" pitchFamily="34" charset="0"/>
                <a:cs typeface="Arial" panose="020B0604020202020204" pitchFamily="34" charset="0"/>
              </a:rPr>
              <a:t>Internal fat </a:t>
            </a:r>
          </a:p>
          <a:p>
            <a:pPr lvl="1">
              <a:lnSpc>
                <a:spcPct val="80000"/>
              </a:lnSpc>
            </a:pPr>
            <a:r>
              <a:rPr lang="en-GB" altLang="en-US" sz="1800" dirty="0">
                <a:latin typeface="Arial" panose="020B0604020202020204" pitchFamily="34" charset="0"/>
                <a:cs typeface="Arial" panose="020B0604020202020204" pitchFamily="34" charset="0"/>
              </a:rPr>
              <a:t>Whole body density </a:t>
            </a:r>
            <a:endParaRPr lang="en-GB" altLang="en-US" sz="2200" dirty="0">
              <a:latin typeface="Arial" panose="020B0604020202020204" pitchFamily="34" charset="0"/>
              <a:cs typeface="Arial" panose="020B0604020202020204" pitchFamily="34" charset="0"/>
            </a:endParaRPr>
          </a:p>
          <a:p>
            <a:pPr>
              <a:lnSpc>
                <a:spcPct val="80000"/>
              </a:lnSpc>
            </a:pPr>
            <a:r>
              <a:rPr lang="en-GB" altLang="en-US" sz="2200" dirty="0">
                <a:latin typeface="Arial" panose="020B0604020202020204" pitchFamily="34" charset="0"/>
                <a:cs typeface="Arial" panose="020B0604020202020204" pitchFamily="34" charset="0"/>
              </a:rPr>
              <a:t>Most common anatomic locations for skinfold measurement include:</a:t>
            </a:r>
          </a:p>
          <a:p>
            <a:pPr lvl="1">
              <a:lnSpc>
                <a:spcPct val="80000"/>
              </a:lnSpc>
            </a:pPr>
            <a:r>
              <a:rPr lang="en-GB" altLang="en-US" sz="1800" dirty="0">
                <a:latin typeface="Arial" panose="020B0604020202020204" pitchFamily="34" charset="0"/>
                <a:cs typeface="Arial" panose="020B0604020202020204" pitchFamily="34" charset="0"/>
              </a:rPr>
              <a:t>Triceps subscapular </a:t>
            </a:r>
            <a:r>
              <a:rPr lang="en-GB" altLang="en-US" sz="1800" dirty="0" err="1">
                <a:latin typeface="Arial" panose="020B0604020202020204" pitchFamily="34" charset="0"/>
                <a:cs typeface="Arial" panose="020B0604020202020204" pitchFamily="34" charset="0"/>
              </a:rPr>
              <a:t>suprailiac</a:t>
            </a:r>
            <a:r>
              <a:rPr lang="en-GB" altLang="en-US" sz="1800" dirty="0">
                <a:latin typeface="Arial" panose="020B0604020202020204" pitchFamily="34" charset="0"/>
                <a:cs typeface="Arial" panose="020B0604020202020204" pitchFamily="34" charset="0"/>
              </a:rPr>
              <a:t> abdominal and upper thigh sites</a:t>
            </a:r>
          </a:p>
        </p:txBody>
      </p:sp>
    </p:spTree>
    <p:extLst>
      <p:ext uri="{BB962C8B-B14F-4D97-AF65-F5344CB8AC3E}">
        <p14:creationId xmlns:p14="http://schemas.microsoft.com/office/powerpoint/2010/main" val="28697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628650" y="1582344"/>
            <a:ext cx="7886700" cy="4351338"/>
          </a:xfrm>
        </p:spPr>
        <p:txBody>
          <a:bodyPr/>
          <a:lstStyle/>
          <a:p>
            <a:r>
              <a:rPr lang="en-US" dirty="0"/>
              <a:t>Define overweight, obese, and overfat</a:t>
            </a:r>
          </a:p>
          <a:p>
            <a:r>
              <a:rPr lang="en-US" dirty="0"/>
              <a:t>Define body mass index and describe the limitations of the formula</a:t>
            </a:r>
          </a:p>
          <a:p>
            <a:r>
              <a:rPr lang="en-US" dirty="0"/>
              <a:t>Calculate body mass index and interpret BMI based on BMI categories</a:t>
            </a:r>
          </a:p>
          <a:p>
            <a:r>
              <a:rPr lang="en-US" dirty="0"/>
              <a:t>List types of indirect body composition techniques</a:t>
            </a:r>
          </a:p>
          <a:p>
            <a:r>
              <a:rPr lang="en-US" dirty="0"/>
              <a:t>Compare and contrast between BOD POD, skinfold, BIA, and DEXA body composition measurement techniques</a:t>
            </a:r>
          </a:p>
          <a:p>
            <a:endParaRPr lang="en-US" dirty="0"/>
          </a:p>
        </p:txBody>
      </p:sp>
    </p:spTree>
    <p:extLst>
      <p:ext uri="{BB962C8B-B14F-4D97-AF65-F5344CB8AC3E}">
        <p14:creationId xmlns:p14="http://schemas.microsoft.com/office/powerpoint/2010/main" val="3584127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26095" y="818157"/>
            <a:ext cx="8559182" cy="288131"/>
          </a:xfrm>
        </p:spPr>
        <p:txBody>
          <a:bodyPr>
            <a:noAutofit/>
          </a:bodyPr>
          <a:lstStyle/>
          <a:p>
            <a:pPr eaLnBrk="1" hangingPunct="1"/>
            <a:r>
              <a:rPr lang="en-US" altLang="en-US" sz="3600" dirty="0">
                <a:latin typeface="Arial" panose="020B0604020202020204" pitchFamily="34" charset="0"/>
                <a:cs typeface="Arial" panose="020B0604020202020204" pitchFamily="34" charset="0"/>
              </a:rPr>
              <a:t>Skinfold Measurements, continued</a:t>
            </a:r>
          </a:p>
        </p:txBody>
      </p:sp>
      <p:sp>
        <p:nvSpPr>
          <p:cNvPr id="2" name="TextBox 1">
            <a:extLst>
              <a:ext uri="{FF2B5EF4-FFF2-40B4-BE49-F238E27FC236}">
                <a16:creationId xmlns:a16="http://schemas.microsoft.com/office/drawing/2014/main" id="{3301B266-3AE3-46E5-B21D-758C442C526C}"/>
              </a:ext>
            </a:extLst>
          </p:cNvPr>
          <p:cNvSpPr txBox="1"/>
          <p:nvPr/>
        </p:nvSpPr>
        <p:spPr>
          <a:xfrm>
            <a:off x="855677" y="1417739"/>
            <a:ext cx="6979640" cy="2031325"/>
          </a:xfrm>
          <a:prstGeom prst="rect">
            <a:avLst/>
          </a:prstGeom>
          <a:noFill/>
        </p:spPr>
        <p:txBody>
          <a:bodyPr wrap="square" rtlCol="0">
            <a:spAutoFit/>
          </a:bodyPr>
          <a:lstStyle/>
          <a:p>
            <a:r>
              <a:rPr lang="en-US" dirty="0"/>
              <a:t>Requires grasping a fold of skin and subcutaneous fat firmly with the thumb and forefingers and pulling it away from the underlying muscle tissue </a:t>
            </a:r>
          </a:p>
          <a:p>
            <a:endParaRPr lang="en-US" dirty="0"/>
          </a:p>
          <a:p>
            <a:r>
              <a:rPr lang="en-US" dirty="0"/>
              <a:t>The pincer jaws used for precise measurement </a:t>
            </a:r>
          </a:p>
          <a:p>
            <a:endParaRPr lang="en-US" dirty="0"/>
          </a:p>
          <a:p>
            <a:r>
              <a:rPr lang="en-US" dirty="0"/>
              <a:t>The caliper dial indicates skinfold thickness in millimeters </a:t>
            </a:r>
          </a:p>
        </p:txBody>
      </p:sp>
    </p:spTree>
    <p:extLst>
      <p:ext uri="{BB962C8B-B14F-4D97-AF65-F5344CB8AC3E}">
        <p14:creationId xmlns:p14="http://schemas.microsoft.com/office/powerpoint/2010/main" val="2186199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17575" y="771788"/>
            <a:ext cx="8356641" cy="355998"/>
          </a:xfrm>
        </p:spPr>
        <p:txBody>
          <a:bodyPr>
            <a:noAutofit/>
          </a:bodyPr>
          <a:lstStyle/>
          <a:p>
            <a:pPr eaLnBrk="1" hangingPunct="1"/>
            <a:r>
              <a:rPr lang="en-US" altLang="en-US" sz="3600" dirty="0">
                <a:latin typeface="Arial" panose="020B0604020202020204" pitchFamily="34" charset="0"/>
                <a:cs typeface="Arial" panose="020B0604020202020204" pitchFamily="34" charset="0"/>
              </a:rPr>
              <a:t>Limitations to Use of Skinfold Measurements</a:t>
            </a:r>
          </a:p>
        </p:txBody>
      </p:sp>
      <p:sp>
        <p:nvSpPr>
          <p:cNvPr id="2" name="TextBox 1">
            <a:extLst>
              <a:ext uri="{FF2B5EF4-FFF2-40B4-BE49-F238E27FC236}">
                <a16:creationId xmlns:a16="http://schemas.microsoft.com/office/drawing/2014/main" id="{9A447ADA-EE17-4D2F-AF93-D7B620C3AC64}"/>
              </a:ext>
            </a:extLst>
          </p:cNvPr>
          <p:cNvSpPr txBox="1"/>
          <p:nvPr/>
        </p:nvSpPr>
        <p:spPr>
          <a:xfrm>
            <a:off x="427839" y="2021747"/>
            <a:ext cx="7835317" cy="2031325"/>
          </a:xfrm>
          <a:prstGeom prst="rect">
            <a:avLst/>
          </a:prstGeom>
          <a:noFill/>
        </p:spPr>
        <p:txBody>
          <a:bodyPr wrap="square" rtlCol="0">
            <a:spAutoFit/>
          </a:bodyPr>
          <a:lstStyle/>
          <a:p>
            <a:r>
              <a:rPr lang="en-US" dirty="0"/>
              <a:t>The person taking skinfold must develop technical expertise with the proper measurement techniques </a:t>
            </a:r>
          </a:p>
          <a:p>
            <a:endParaRPr lang="en-US" dirty="0"/>
          </a:p>
          <a:p>
            <a:r>
              <a:rPr lang="en-US" dirty="0"/>
              <a:t>With extremely obese people skinfold thickness often exceeds the width of the caliper’s jaws </a:t>
            </a:r>
          </a:p>
          <a:p>
            <a:endParaRPr lang="en-US" dirty="0"/>
          </a:p>
          <a:p>
            <a:r>
              <a:rPr lang="en-US" dirty="0"/>
              <a:t>The particular caliper used can contribute to measurement </a:t>
            </a:r>
            <a:r>
              <a:rPr lang="en-US" dirty="0" err="1"/>
              <a:t>erros</a:t>
            </a:r>
            <a:r>
              <a:rPr lang="en-US" dirty="0"/>
              <a:t> </a:t>
            </a:r>
          </a:p>
        </p:txBody>
      </p:sp>
    </p:spTree>
    <p:extLst>
      <p:ext uri="{BB962C8B-B14F-4D97-AF65-F5344CB8AC3E}">
        <p14:creationId xmlns:p14="http://schemas.microsoft.com/office/powerpoint/2010/main" val="777611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91203" y="385895"/>
            <a:ext cx="7057554" cy="829452"/>
          </a:xfrm>
        </p:spPr>
        <p:txBody>
          <a:bodyPr>
            <a:noAutofit/>
          </a:bodyPr>
          <a:lstStyle/>
          <a:p>
            <a:pPr eaLnBrk="1" hangingPunct="1"/>
            <a:r>
              <a:rPr lang="en-US" altLang="en-US" sz="3600" dirty="0">
                <a:latin typeface="Arial" panose="020B0604020202020204" pitchFamily="34" charset="0"/>
                <a:cs typeface="Arial" panose="020B0604020202020204" pitchFamily="34" charset="0"/>
              </a:rPr>
              <a:t>Bioelectrical Impedance Analysis (BIA) </a:t>
            </a:r>
          </a:p>
        </p:txBody>
      </p:sp>
      <p:sp>
        <p:nvSpPr>
          <p:cNvPr id="2" name="TextBox 1">
            <a:extLst>
              <a:ext uri="{FF2B5EF4-FFF2-40B4-BE49-F238E27FC236}">
                <a16:creationId xmlns:a16="http://schemas.microsoft.com/office/drawing/2014/main" id="{1F0E4993-C061-4C87-9ECC-5B46340C5018}"/>
              </a:ext>
            </a:extLst>
          </p:cNvPr>
          <p:cNvSpPr txBox="1"/>
          <p:nvPr/>
        </p:nvSpPr>
        <p:spPr>
          <a:xfrm>
            <a:off x="291203" y="1619075"/>
            <a:ext cx="7669949" cy="1477328"/>
          </a:xfrm>
          <a:prstGeom prst="rect">
            <a:avLst/>
          </a:prstGeom>
          <a:noFill/>
        </p:spPr>
        <p:txBody>
          <a:bodyPr wrap="square" rtlCol="0">
            <a:spAutoFit/>
          </a:bodyPr>
          <a:lstStyle/>
          <a:p>
            <a:r>
              <a:rPr lang="en-US" dirty="0"/>
              <a:t>An electric current is introduced and the impedance resistance to current flow is determined between the source and the detector electrodes </a:t>
            </a:r>
          </a:p>
          <a:p>
            <a:r>
              <a:rPr lang="en-US" dirty="0"/>
              <a:t>Conversion of the impedance value to body density adding body mass and stature sex age and sometimes race level of fatness and several girths to the equation computes percent of body fat </a:t>
            </a:r>
          </a:p>
        </p:txBody>
      </p:sp>
    </p:spTree>
    <p:extLst>
      <p:ext uri="{BB962C8B-B14F-4D97-AF65-F5344CB8AC3E}">
        <p14:creationId xmlns:p14="http://schemas.microsoft.com/office/powerpoint/2010/main" val="125354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3" descr="D:\D\Katch\Project_SRC\IB\image_bank\images\jpg\figure_13.1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8900" y="1828801"/>
            <a:ext cx="3833813" cy="387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4515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49925" y="411061"/>
            <a:ext cx="6393656" cy="683169"/>
          </a:xfrm>
        </p:spPr>
        <p:txBody>
          <a:bodyPr>
            <a:normAutofit/>
          </a:bodyPr>
          <a:lstStyle/>
          <a:p>
            <a:pPr eaLnBrk="1" hangingPunct="1"/>
            <a:r>
              <a:rPr lang="en-US" altLang="en-US" sz="3600" dirty="0">
                <a:latin typeface="Arial" panose="020B0604020202020204" pitchFamily="34" charset="0"/>
                <a:cs typeface="Arial" panose="020B0604020202020204" pitchFamily="34" charset="0"/>
              </a:rPr>
              <a:t>BIA Limitations</a:t>
            </a:r>
          </a:p>
        </p:txBody>
      </p:sp>
      <p:sp>
        <p:nvSpPr>
          <p:cNvPr id="2" name="TextBox 1">
            <a:extLst>
              <a:ext uri="{FF2B5EF4-FFF2-40B4-BE49-F238E27FC236}">
                <a16:creationId xmlns:a16="http://schemas.microsoft.com/office/drawing/2014/main" id="{5BA92E51-315D-4C78-9911-135D8A226F48}"/>
              </a:ext>
            </a:extLst>
          </p:cNvPr>
          <p:cNvSpPr txBox="1"/>
          <p:nvPr/>
        </p:nvSpPr>
        <p:spPr>
          <a:xfrm>
            <a:off x="349925" y="1291905"/>
            <a:ext cx="6503881" cy="2862322"/>
          </a:xfrm>
          <a:prstGeom prst="rect">
            <a:avLst/>
          </a:prstGeom>
          <a:noFill/>
        </p:spPr>
        <p:txBody>
          <a:bodyPr wrap="square" rtlCol="0">
            <a:spAutoFit/>
          </a:bodyPr>
          <a:lstStyle/>
          <a:p>
            <a:r>
              <a:rPr lang="en-US" dirty="0"/>
              <a:t>Hydration level even small changes that occur with exercise affects BIA accuracy and may give inaccurate information about a </a:t>
            </a:r>
            <a:r>
              <a:rPr lang="en-US" dirty="0" err="1"/>
              <a:t>persons’s</a:t>
            </a:r>
            <a:r>
              <a:rPr lang="en-US" dirty="0"/>
              <a:t> body fat content </a:t>
            </a:r>
          </a:p>
          <a:p>
            <a:endParaRPr lang="en-US" dirty="0"/>
          </a:p>
          <a:p>
            <a:r>
              <a:rPr lang="en-US" dirty="0"/>
              <a:t>Hypohydration and hyperhydration alter normal electrolyte concentrations which in turn affect current flow independent of real change in body composition </a:t>
            </a:r>
          </a:p>
          <a:p>
            <a:endParaRPr lang="en-US" dirty="0"/>
          </a:p>
          <a:p>
            <a:r>
              <a:rPr lang="en-US" dirty="0"/>
              <a:t>Skin temperature influenced by ambient conditions also affects whole body resistance and thus the </a:t>
            </a:r>
            <a:r>
              <a:rPr lang="en-US" dirty="0" err="1"/>
              <a:t>bia</a:t>
            </a:r>
            <a:r>
              <a:rPr lang="en-US" dirty="0"/>
              <a:t> prediction of body fat </a:t>
            </a:r>
          </a:p>
        </p:txBody>
      </p:sp>
    </p:spTree>
    <p:extLst>
      <p:ext uri="{BB962C8B-B14F-4D97-AF65-F5344CB8AC3E}">
        <p14:creationId xmlns:p14="http://schemas.microsoft.com/office/powerpoint/2010/main" val="407296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51813" y="377505"/>
            <a:ext cx="6393656" cy="725113"/>
          </a:xfrm>
        </p:spPr>
        <p:txBody>
          <a:bodyPr>
            <a:normAutofit/>
          </a:bodyPr>
          <a:lstStyle/>
          <a:p>
            <a:pPr eaLnBrk="1" hangingPunct="1"/>
            <a:r>
              <a:rPr lang="en-US" altLang="en-US" sz="3600" dirty="0">
                <a:latin typeface="Arial" panose="020B0604020202020204" pitchFamily="34" charset="0"/>
                <a:cs typeface="Arial" panose="020B0604020202020204" pitchFamily="34" charset="0"/>
              </a:rPr>
              <a:t>CT and MRI</a:t>
            </a:r>
          </a:p>
        </p:txBody>
      </p:sp>
      <p:sp>
        <p:nvSpPr>
          <p:cNvPr id="2" name="TextBox 1">
            <a:extLst>
              <a:ext uri="{FF2B5EF4-FFF2-40B4-BE49-F238E27FC236}">
                <a16:creationId xmlns:a16="http://schemas.microsoft.com/office/drawing/2014/main" id="{AF87FC1E-FF61-4E96-8DA0-8C2CA2232B1E}"/>
              </a:ext>
            </a:extLst>
          </p:cNvPr>
          <p:cNvSpPr txBox="1"/>
          <p:nvPr/>
        </p:nvSpPr>
        <p:spPr>
          <a:xfrm>
            <a:off x="763398" y="1102618"/>
            <a:ext cx="6862195" cy="2308324"/>
          </a:xfrm>
          <a:prstGeom prst="rect">
            <a:avLst/>
          </a:prstGeom>
          <a:noFill/>
        </p:spPr>
        <p:txBody>
          <a:bodyPr wrap="square" rtlCol="0">
            <a:spAutoFit/>
          </a:bodyPr>
          <a:lstStyle/>
          <a:p>
            <a:r>
              <a:rPr lang="en-US" dirty="0"/>
              <a:t>Computed tomography </a:t>
            </a:r>
            <a:r>
              <a:rPr lang="en-US" dirty="0" err="1"/>
              <a:t>ct</a:t>
            </a:r>
            <a:r>
              <a:rPr lang="en-US" dirty="0"/>
              <a:t> and magnetic resonance imaging MRI produce images of body segments </a:t>
            </a:r>
          </a:p>
          <a:p>
            <a:br>
              <a:rPr lang="en-US" dirty="0"/>
            </a:br>
            <a:r>
              <a:rPr lang="en-US" dirty="0"/>
              <a:t>CT scans can evaluate the relationship between simple anthropometric measures at the abdominal region and total adipose tissue volume </a:t>
            </a:r>
          </a:p>
          <a:p>
            <a:endParaRPr lang="en-US" dirty="0"/>
          </a:p>
          <a:p>
            <a:r>
              <a:rPr lang="en-US" dirty="0" err="1"/>
              <a:t>Mri</a:t>
            </a:r>
            <a:r>
              <a:rPr lang="en-US" dirty="0"/>
              <a:t> quantifies total subcutaneous adipose tissue in individuals of varying degrees of body fatness. </a:t>
            </a:r>
          </a:p>
        </p:txBody>
      </p:sp>
    </p:spTree>
    <p:extLst>
      <p:ext uri="{BB962C8B-B14F-4D97-AF65-F5344CB8AC3E}">
        <p14:creationId xmlns:p14="http://schemas.microsoft.com/office/powerpoint/2010/main" val="179943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51813" y="394284"/>
            <a:ext cx="7953288" cy="863008"/>
          </a:xfrm>
        </p:spPr>
        <p:txBody>
          <a:bodyPr>
            <a:noAutofit/>
          </a:bodyPr>
          <a:lstStyle/>
          <a:p>
            <a:pPr eaLnBrk="1" hangingPunct="1"/>
            <a:r>
              <a:rPr lang="en-GB" altLang="en-US" sz="3600" dirty="0">
                <a:latin typeface="Arial" panose="020B0604020202020204" pitchFamily="34" charset="0"/>
                <a:cs typeface="Arial" panose="020B0604020202020204" pitchFamily="34" charset="0"/>
              </a:rPr>
              <a:t>Dual-Energy X-Ray Absorptiometry</a:t>
            </a:r>
            <a:r>
              <a:rPr lang="en-US" altLang="en-US" sz="3600" dirty="0">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7C40D941-F25E-4C50-8503-AB55F509818E}"/>
              </a:ext>
            </a:extLst>
          </p:cNvPr>
          <p:cNvSpPr txBox="1"/>
          <p:nvPr/>
        </p:nvSpPr>
        <p:spPr>
          <a:xfrm>
            <a:off x="587229" y="1593908"/>
            <a:ext cx="7290033" cy="1477328"/>
          </a:xfrm>
          <a:prstGeom prst="rect">
            <a:avLst/>
          </a:prstGeom>
          <a:noFill/>
        </p:spPr>
        <p:txBody>
          <a:bodyPr wrap="square" rtlCol="0">
            <a:spAutoFit/>
          </a:bodyPr>
          <a:lstStyle/>
          <a:p>
            <a:r>
              <a:rPr lang="en-US" dirty="0"/>
              <a:t>Quantifies fat and non-bone regional lean body mass </a:t>
            </a:r>
          </a:p>
          <a:p>
            <a:r>
              <a:rPr lang="en-US" dirty="0"/>
              <a:t>Clinical tool to assess spinal osteoporosis and related bone disorders </a:t>
            </a:r>
          </a:p>
          <a:p>
            <a:r>
              <a:rPr lang="en-US" dirty="0"/>
              <a:t>Computer software reconstructs the attenuated x-ray beams to produce an image of the underlying tissues and quantify bone mineral content, total fat mass and FFM </a:t>
            </a:r>
          </a:p>
        </p:txBody>
      </p:sp>
    </p:spTree>
    <p:extLst>
      <p:ext uri="{BB962C8B-B14F-4D97-AF65-F5344CB8AC3E}">
        <p14:creationId xmlns:p14="http://schemas.microsoft.com/office/powerpoint/2010/main" val="3233272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0593" y="494951"/>
            <a:ext cx="6393656" cy="557334"/>
          </a:xfrm>
        </p:spPr>
        <p:txBody>
          <a:bodyPr>
            <a:noAutofit/>
          </a:bodyPr>
          <a:lstStyle/>
          <a:p>
            <a:pPr eaLnBrk="1" hangingPunct="1"/>
            <a:r>
              <a:rPr lang="en-US" altLang="en-US" sz="3600" dirty="0">
                <a:latin typeface="Arial" panose="020B0604020202020204" pitchFamily="34" charset="0"/>
                <a:cs typeface="Arial" panose="020B0604020202020204" pitchFamily="34" charset="0"/>
              </a:rPr>
              <a:t>BOD POD</a:t>
            </a:r>
          </a:p>
        </p:txBody>
      </p:sp>
      <p:sp>
        <p:nvSpPr>
          <p:cNvPr id="2" name="TextBox 1">
            <a:extLst>
              <a:ext uri="{FF2B5EF4-FFF2-40B4-BE49-F238E27FC236}">
                <a16:creationId xmlns:a16="http://schemas.microsoft.com/office/drawing/2014/main" id="{39604323-377A-42B6-A6E5-203D59F72477}"/>
              </a:ext>
            </a:extLst>
          </p:cNvPr>
          <p:cNvSpPr txBox="1"/>
          <p:nvPr/>
        </p:nvSpPr>
        <p:spPr>
          <a:xfrm>
            <a:off x="520117" y="1291905"/>
            <a:ext cx="7885652" cy="1754326"/>
          </a:xfrm>
          <a:prstGeom prst="rect">
            <a:avLst/>
          </a:prstGeom>
          <a:noFill/>
        </p:spPr>
        <p:txBody>
          <a:bodyPr wrap="square" rtlCol="0">
            <a:spAutoFit/>
          </a:bodyPr>
          <a:lstStyle/>
          <a:p>
            <a:r>
              <a:rPr lang="en-US" dirty="0"/>
              <a:t>Uses air displacement to estimate body volume </a:t>
            </a:r>
          </a:p>
          <a:p>
            <a:endParaRPr lang="en-US" dirty="0"/>
          </a:p>
          <a:p>
            <a:r>
              <a:rPr lang="en-US" dirty="0"/>
              <a:t>Body density computes as body mas measured in air / body volume measured in BOD POD </a:t>
            </a:r>
          </a:p>
          <a:p>
            <a:endParaRPr lang="en-US" dirty="0"/>
          </a:p>
          <a:p>
            <a:r>
              <a:rPr lang="en-US" dirty="0"/>
              <a:t>The </a:t>
            </a:r>
            <a:r>
              <a:rPr lang="en-US" dirty="0" err="1"/>
              <a:t>siri</a:t>
            </a:r>
            <a:r>
              <a:rPr lang="en-US" dirty="0"/>
              <a:t> equation converts body density to % of body fat </a:t>
            </a:r>
          </a:p>
        </p:txBody>
      </p:sp>
    </p:spTree>
    <p:extLst>
      <p:ext uri="{BB962C8B-B14F-4D97-AF65-F5344CB8AC3E}">
        <p14:creationId xmlns:p14="http://schemas.microsoft.com/office/powerpoint/2010/main" val="22764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28650" y="806098"/>
            <a:ext cx="8146234" cy="288131"/>
          </a:xfrm>
        </p:spPr>
        <p:txBody>
          <a:bodyPr>
            <a:noAutofit/>
          </a:bodyPr>
          <a:lstStyle/>
          <a:p>
            <a:pPr eaLnBrk="1" hangingPunct="1"/>
            <a:r>
              <a:rPr lang="en-US" altLang="en-US" sz="3600" dirty="0">
                <a:latin typeface="Arial" panose="020B0604020202020204" pitchFamily="34" charset="0"/>
                <a:cs typeface="Arial" panose="020B0604020202020204" pitchFamily="34" charset="0"/>
              </a:rPr>
              <a:t>Reasons to Assess Body Composition</a:t>
            </a:r>
          </a:p>
        </p:txBody>
      </p:sp>
      <p:sp>
        <p:nvSpPr>
          <p:cNvPr id="6147" name="Rectangle 3"/>
          <p:cNvSpPr>
            <a:spLocks noGrp="1" noChangeArrowheads="1"/>
          </p:cNvSpPr>
          <p:nvPr>
            <p:ph idx="1"/>
          </p:nvPr>
        </p:nvSpPr>
        <p:spPr/>
        <p:txBody>
          <a:bodyPr/>
          <a:lstStyle/>
          <a:p>
            <a:pPr eaLnBrk="1" hangingPunct="1"/>
            <a:r>
              <a:rPr lang="en-GB" altLang="en-US" dirty="0">
                <a:latin typeface="Arial" panose="020B0604020202020204" pitchFamily="34" charset="0"/>
                <a:cs typeface="Arial" panose="020B0604020202020204" pitchFamily="34" charset="0"/>
              </a:rPr>
              <a:t>Provides a starting point to base current and future decisions about weight loss and weight gain</a:t>
            </a:r>
            <a:r>
              <a:rPr lang="en-US" altLang="en-US" dirty="0">
                <a:latin typeface="Arial" panose="020B0604020202020204" pitchFamily="34" charset="0"/>
                <a:cs typeface="Arial" panose="020B0604020202020204" pitchFamily="34" charset="0"/>
              </a:rPr>
              <a:t> </a:t>
            </a:r>
          </a:p>
          <a:p>
            <a:pPr eaLnBrk="1" hangingPunct="1"/>
            <a:r>
              <a:rPr lang="en-US" altLang="en-US" dirty="0">
                <a:latin typeface="Arial" panose="020B0604020202020204" pitchFamily="34" charset="0"/>
                <a:cs typeface="Arial" panose="020B0604020202020204" pitchFamily="34" charset="0"/>
              </a:rPr>
              <a:t>Provides realistic goals about how to best achieve an ideal balance between the body’s fat and nonfat compartments </a:t>
            </a:r>
          </a:p>
        </p:txBody>
      </p:sp>
    </p:spTree>
    <p:extLst>
      <p:ext uri="{BB962C8B-B14F-4D97-AF65-F5344CB8AC3E}">
        <p14:creationId xmlns:p14="http://schemas.microsoft.com/office/powerpoint/2010/main" val="376786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548910"/>
            <a:ext cx="8095900" cy="576263"/>
          </a:xfrm>
        </p:spPr>
        <p:txBody>
          <a:bodyPr>
            <a:noAutofit/>
          </a:bodyPr>
          <a:lstStyle/>
          <a:p>
            <a:pPr eaLnBrk="1" hangingPunct="1"/>
            <a:r>
              <a:rPr lang="en-US" altLang="en-US" sz="3600" dirty="0">
                <a:latin typeface="Arial" panose="020B0604020202020204" pitchFamily="34" charset="0"/>
                <a:cs typeface="Arial" panose="020B0604020202020204" pitchFamily="34" charset="0"/>
              </a:rPr>
              <a:t>Reasons to Assess Body Composition, continued </a:t>
            </a:r>
          </a:p>
        </p:txBody>
      </p:sp>
      <p:sp>
        <p:nvSpPr>
          <p:cNvPr id="8195" name="Rectangle 3"/>
          <p:cNvSpPr>
            <a:spLocks noGrp="1" noChangeArrowheads="1"/>
          </p:cNvSpPr>
          <p:nvPr>
            <p:ph idx="1"/>
          </p:nvPr>
        </p:nvSpPr>
        <p:spPr/>
        <p:txBody>
          <a:bodyPr/>
          <a:lstStyle/>
          <a:p>
            <a:pPr eaLnBrk="1" hangingPunct="1"/>
            <a:r>
              <a:rPr lang="en-US" altLang="en-US" dirty="0">
                <a:latin typeface="Arial" panose="020B0604020202020204" pitchFamily="34" charset="0"/>
                <a:cs typeface="Arial" panose="020B0604020202020204" pitchFamily="34" charset="0"/>
              </a:rPr>
              <a:t>Monitors changes in the body’s fat and fat-free components </a:t>
            </a:r>
          </a:p>
          <a:p>
            <a:pPr eaLnBrk="1" hangingPunct="1"/>
            <a:r>
              <a:rPr lang="en-US" altLang="en-US" dirty="0">
                <a:latin typeface="Arial" panose="020B0604020202020204" pitchFamily="34" charset="0"/>
                <a:cs typeface="Arial" panose="020B0604020202020204" pitchFamily="34" charset="0"/>
              </a:rPr>
              <a:t>Allows the health care practitioner to provide quality information related to nutrition , weight control , exercise, training , and rehabilitation</a:t>
            </a:r>
          </a:p>
        </p:txBody>
      </p:sp>
    </p:spTree>
    <p:extLst>
      <p:ext uri="{BB962C8B-B14F-4D97-AF65-F5344CB8AC3E}">
        <p14:creationId xmlns:p14="http://schemas.microsoft.com/office/powerpoint/2010/main" val="24132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15701" y="469783"/>
            <a:ext cx="8039065" cy="465055"/>
          </a:xfrm>
        </p:spPr>
        <p:txBody>
          <a:bodyPr>
            <a:noAutofit/>
          </a:bodyPr>
          <a:lstStyle/>
          <a:p>
            <a:pPr eaLnBrk="1" hangingPunct="1"/>
            <a:r>
              <a:rPr lang="en-GB" altLang="en-US" sz="3600" dirty="0">
                <a:latin typeface="Arial" panose="020B0604020202020204" pitchFamily="34" charset="0"/>
                <a:cs typeface="Arial" panose="020B0604020202020204" pitchFamily="34" charset="0"/>
              </a:rPr>
              <a:t>Weight-for-Height Tables </a:t>
            </a:r>
            <a:endParaRPr lang="en-US" altLang="en-US" sz="3600" dirty="0">
              <a:latin typeface="Arial" panose="020B0604020202020204" pitchFamily="34" charset="0"/>
              <a:cs typeface="Arial" panose="020B0604020202020204" pitchFamily="34" charset="0"/>
            </a:endParaRPr>
          </a:p>
        </p:txBody>
      </p:sp>
      <p:sp>
        <p:nvSpPr>
          <p:cNvPr id="10243" name="Rectangle 3"/>
          <p:cNvSpPr>
            <a:spLocks noGrp="1" noChangeArrowheads="1"/>
          </p:cNvSpPr>
          <p:nvPr>
            <p:ph idx="1"/>
          </p:nvPr>
        </p:nvSpPr>
        <p:spPr>
          <a:xfrm>
            <a:off x="215701" y="1644241"/>
            <a:ext cx="7886700" cy="4756559"/>
          </a:xfrm>
        </p:spPr>
        <p:txBody>
          <a:bodyPr>
            <a:normAutofit/>
          </a:bodyPr>
          <a:lstStyle/>
          <a:p>
            <a:pPr eaLnBrk="1" hangingPunct="1"/>
            <a:r>
              <a:rPr lang="en-GB" altLang="en-US" dirty="0">
                <a:latin typeface="Arial" panose="020B0604020202020204" pitchFamily="34" charset="0"/>
                <a:cs typeface="Arial" panose="020B0604020202020204" pitchFamily="34" charset="0"/>
              </a:rPr>
              <a:t>Serve as a benchmark for men and women aged 25-59 years </a:t>
            </a:r>
          </a:p>
          <a:p>
            <a:pPr eaLnBrk="1" hangingPunct="1"/>
            <a:r>
              <a:rPr lang="en-GB" altLang="en-US" dirty="0">
                <a:latin typeface="Arial" panose="020B0604020202020204" pitchFamily="34" charset="0"/>
                <a:cs typeface="Arial" panose="020B0604020202020204" pitchFamily="34" charset="0"/>
              </a:rPr>
              <a:t>Based on the average body mass relative to height </a:t>
            </a:r>
          </a:p>
          <a:p>
            <a:pPr eaLnBrk="1" hangingPunct="1"/>
            <a:r>
              <a:rPr lang="en-GB" altLang="en-US" dirty="0">
                <a:latin typeface="Arial" panose="020B0604020202020204" pitchFamily="34" charset="0"/>
                <a:cs typeface="Arial" panose="020B0604020202020204" pitchFamily="34" charset="0"/>
              </a:rPr>
              <a:t>Do no provide reliable information about the relative composition of the human body </a:t>
            </a:r>
          </a:p>
          <a:p>
            <a:pPr eaLnBrk="1" hangingPunct="1"/>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48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2537" y="512483"/>
            <a:ext cx="7862897" cy="288131"/>
          </a:xfrm>
        </p:spPr>
        <p:txBody>
          <a:bodyPr>
            <a:noAutofit/>
          </a:bodyPr>
          <a:lstStyle/>
          <a:p>
            <a:pPr eaLnBrk="1" hangingPunct="1"/>
            <a:r>
              <a:rPr lang="en-GB" altLang="en-US" sz="3600" dirty="0">
                <a:latin typeface="Arial" panose="020B0604020202020204" pitchFamily="34" charset="0"/>
                <a:cs typeface="Arial" panose="020B0604020202020204" pitchFamily="34" charset="0"/>
              </a:rPr>
              <a:t>Body Mass Index (BMI)</a:t>
            </a:r>
            <a:r>
              <a:rPr lang="en-US" altLang="en-US" sz="3600" dirty="0">
                <a:latin typeface="Arial" panose="020B0604020202020204" pitchFamily="34" charset="0"/>
                <a:cs typeface="Arial" panose="020B0604020202020204" pitchFamily="34" charset="0"/>
              </a:rPr>
              <a:t> </a:t>
            </a:r>
          </a:p>
        </p:txBody>
      </p:sp>
      <p:sp>
        <p:nvSpPr>
          <p:cNvPr id="12291" name="Rectangle 3"/>
          <p:cNvSpPr>
            <a:spLocks noGrp="1" noChangeArrowheads="1"/>
          </p:cNvSpPr>
          <p:nvPr>
            <p:ph idx="1"/>
          </p:nvPr>
        </p:nvSpPr>
        <p:spPr>
          <a:xfrm>
            <a:off x="480635" y="1476462"/>
            <a:ext cx="7886700" cy="3224038"/>
          </a:xfrm>
        </p:spPr>
        <p:txBody>
          <a:bodyPr>
            <a:noAutofit/>
          </a:bodyPr>
          <a:lstStyle/>
          <a:p>
            <a:pPr eaLnBrk="1" hangingPunct="1"/>
            <a:r>
              <a:rPr lang="en-US" altLang="en-US" dirty="0">
                <a:latin typeface="Arial" panose="020B0604020202020204" pitchFamily="34" charset="0"/>
                <a:cs typeface="Arial" panose="020B0604020202020204" pitchFamily="34" charset="0"/>
              </a:rPr>
              <a:t>Derived from body mass related to stature </a:t>
            </a:r>
          </a:p>
          <a:p>
            <a:pPr eaLnBrk="1" hangingPunct="1"/>
            <a:r>
              <a:rPr lang="en-US" altLang="en-US" dirty="0">
                <a:latin typeface="Arial" panose="020B0604020202020204" pitchFamily="34" charset="0"/>
                <a:cs typeface="Arial" panose="020B0604020202020204" pitchFamily="34" charset="0"/>
              </a:rPr>
              <a:t>Formula to calculate BMI: </a:t>
            </a:r>
          </a:p>
          <a:p>
            <a:pPr lvl="1"/>
            <a:r>
              <a:rPr lang="en-US" altLang="en-US" dirty="0" err="1">
                <a:latin typeface="Arial" panose="020B0604020202020204" pitchFamily="34" charset="0"/>
                <a:cs typeface="Arial" panose="020B0604020202020204" pitchFamily="34" charset="0"/>
              </a:rPr>
              <a:t>Bodymass</a:t>
            </a:r>
            <a:r>
              <a:rPr lang="en-US" altLang="en-US" dirty="0">
                <a:latin typeface="Arial" panose="020B0604020202020204" pitchFamily="34" charset="0"/>
                <a:cs typeface="Arial" panose="020B0604020202020204" pitchFamily="34" charset="0"/>
              </a:rPr>
              <a:t> kg / height m^2</a:t>
            </a:r>
          </a:p>
          <a:p>
            <a:r>
              <a:rPr lang="en-US" altLang="en-US" dirty="0">
                <a:latin typeface="Arial" panose="020B0604020202020204" pitchFamily="34" charset="0"/>
                <a:cs typeface="Arial" panose="020B0604020202020204" pitchFamily="34" charset="0"/>
              </a:rPr>
              <a:t>Used to evaluate the normalcy of body size </a:t>
            </a:r>
          </a:p>
          <a:p>
            <a:r>
              <a:rPr lang="en-US" altLang="en-US" dirty="0">
                <a:latin typeface="Arial" panose="020B0604020202020204" pitchFamily="34" charset="0"/>
                <a:cs typeface="Arial" panose="020B0604020202020204" pitchFamily="34" charset="0"/>
              </a:rPr>
              <a:t>As BMI increases so does the risk for cardiovascular complications </a:t>
            </a:r>
          </a:p>
        </p:txBody>
      </p:sp>
    </p:spTree>
    <p:extLst>
      <p:ext uri="{BB962C8B-B14F-4D97-AF65-F5344CB8AC3E}">
        <p14:creationId xmlns:p14="http://schemas.microsoft.com/office/powerpoint/2010/main" val="3889756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BMI Categories</a:t>
            </a:r>
          </a:p>
        </p:txBody>
      </p:sp>
      <p:sp>
        <p:nvSpPr>
          <p:cNvPr id="3" name="Content Placeholder 2"/>
          <p:cNvSpPr>
            <a:spLocks noGrp="1"/>
          </p:cNvSpPr>
          <p:nvPr>
            <p:ph idx="1"/>
          </p:nvPr>
        </p:nvSpPr>
        <p:spPr/>
        <p:txBody>
          <a:bodyPr/>
          <a:lstStyle/>
          <a:p>
            <a:r>
              <a:rPr lang="en-US" dirty="0"/>
              <a:t>Underweight &lt;= 18.5 kg/m^2</a:t>
            </a:r>
          </a:p>
          <a:p>
            <a:endParaRPr lang="en-US" dirty="0"/>
          </a:p>
          <a:p>
            <a:r>
              <a:rPr lang="en-US" dirty="0"/>
              <a:t>Normal Weight &lt;= 18.5 -24.9 kg/m^2</a:t>
            </a:r>
          </a:p>
          <a:p>
            <a:endParaRPr lang="en-US" baseline="30000" dirty="0"/>
          </a:p>
          <a:p>
            <a:r>
              <a:rPr lang="en-US" dirty="0"/>
              <a:t>Overweight &lt;= 25-29.9 kg/m^2</a:t>
            </a:r>
          </a:p>
          <a:p>
            <a:endParaRPr lang="en-US" dirty="0"/>
          </a:p>
          <a:p>
            <a:r>
              <a:rPr lang="en-US" dirty="0"/>
              <a:t>Obesity&lt;= 30 kg/m^2</a:t>
            </a:r>
          </a:p>
        </p:txBody>
      </p:sp>
      <p:sp>
        <p:nvSpPr>
          <p:cNvPr id="4" name="TextBox 3"/>
          <p:cNvSpPr txBox="1"/>
          <p:nvPr/>
        </p:nvSpPr>
        <p:spPr>
          <a:xfrm>
            <a:off x="628650" y="5850234"/>
            <a:ext cx="7868873" cy="923330"/>
          </a:xfrm>
          <a:prstGeom prst="rect">
            <a:avLst/>
          </a:prstGeom>
          <a:noFill/>
        </p:spPr>
        <p:txBody>
          <a:bodyPr wrap="square" rtlCol="0">
            <a:spAutoFit/>
          </a:bodyPr>
          <a:lstStyle/>
          <a:p>
            <a:r>
              <a:rPr lang="en-US" dirty="0"/>
              <a:t>Reference: National, Heart, Lung, and Blood Institute</a:t>
            </a:r>
          </a:p>
          <a:p>
            <a:r>
              <a:rPr lang="en-US" dirty="0">
                <a:hlinkClick r:id="rId2"/>
              </a:rPr>
              <a:t>http://www.nhlbi.nih.gov/health/educational/lose_wt/BMI/bmicalc.htm</a:t>
            </a:r>
            <a:endParaRPr lang="en-US" dirty="0"/>
          </a:p>
          <a:p>
            <a:endParaRPr lang="en-US" dirty="0"/>
          </a:p>
        </p:txBody>
      </p:sp>
      <p:pic>
        <p:nvPicPr>
          <p:cNvPr id="6" name="Picture 5"/>
          <p:cNvPicPr>
            <a:picLocks noChangeAspect="1"/>
          </p:cNvPicPr>
          <p:nvPr/>
        </p:nvPicPr>
        <p:blipFill>
          <a:blip r:embed="rId3"/>
          <a:stretch>
            <a:fillRect/>
          </a:stretch>
        </p:blipFill>
        <p:spPr>
          <a:xfrm>
            <a:off x="6233020" y="148347"/>
            <a:ext cx="2676088" cy="2010933"/>
          </a:xfrm>
          <a:prstGeom prst="rect">
            <a:avLst/>
          </a:prstGeom>
        </p:spPr>
      </p:pic>
    </p:spTree>
    <p:extLst>
      <p:ext uri="{BB962C8B-B14F-4D97-AF65-F5344CB8AC3E}">
        <p14:creationId xmlns:p14="http://schemas.microsoft.com/office/powerpoint/2010/main" val="194641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6035" y="504094"/>
            <a:ext cx="6393656" cy="288131"/>
          </a:xfrm>
        </p:spPr>
        <p:txBody>
          <a:bodyPr>
            <a:normAutofit fontScale="90000"/>
          </a:bodyPr>
          <a:lstStyle/>
          <a:p>
            <a:pPr eaLnBrk="1" hangingPunct="1"/>
            <a:r>
              <a:rPr lang="en-US" altLang="en-US" dirty="0"/>
              <a:t>BMI, continued</a:t>
            </a:r>
          </a:p>
        </p:txBody>
      </p:sp>
      <p:sp>
        <p:nvSpPr>
          <p:cNvPr id="14339" name="Rectangle 3"/>
          <p:cNvSpPr>
            <a:spLocks noGrp="1" noChangeArrowheads="1"/>
          </p:cNvSpPr>
          <p:nvPr>
            <p:ph idx="1"/>
          </p:nvPr>
        </p:nvSpPr>
        <p:spPr>
          <a:xfrm>
            <a:off x="266035" y="1476462"/>
            <a:ext cx="7886700" cy="3257594"/>
          </a:xfrm>
        </p:spPr>
        <p:txBody>
          <a:bodyPr>
            <a:noAutofit/>
          </a:bodyPr>
          <a:lstStyle/>
          <a:p>
            <a:pPr eaLnBrk="1" hangingPunct="1"/>
            <a:r>
              <a:rPr lang="en-US" altLang="en-US" dirty="0">
                <a:latin typeface="Arial" panose="020B0604020202020204" pitchFamily="34" charset="0"/>
                <a:cs typeface="Arial" panose="020B0604020202020204" pitchFamily="34" charset="0"/>
              </a:rPr>
              <a:t>Controversies with using BMI in practice:</a:t>
            </a:r>
          </a:p>
          <a:p>
            <a:pPr lvl="1"/>
            <a:r>
              <a:rPr lang="en-US" altLang="en-US" dirty="0">
                <a:latin typeface="Arial" panose="020B0604020202020204" pitchFamily="34" charset="0"/>
                <a:cs typeface="Arial" panose="020B0604020202020204" pitchFamily="34" charset="0"/>
              </a:rPr>
              <a:t>Does not account for muscle mass </a:t>
            </a:r>
          </a:p>
          <a:p>
            <a:pPr lvl="1"/>
            <a:r>
              <a:rPr lang="en-US" altLang="en-US" dirty="0">
                <a:latin typeface="Arial" panose="020B0604020202020204" pitchFamily="34" charset="0"/>
                <a:cs typeface="Arial" panose="020B0604020202020204" pitchFamily="34" charset="0"/>
              </a:rPr>
              <a:t>Athletes often have a high BMI due to muscle which classifies them as obsess but they are not</a:t>
            </a:r>
          </a:p>
          <a:p>
            <a:pPr lvl="1"/>
            <a:r>
              <a:rPr lang="en-US" altLang="en-US" dirty="0">
                <a:latin typeface="Arial" panose="020B0604020202020204" pitchFamily="34" charset="0"/>
                <a:cs typeface="Arial" panose="020B0604020202020204" pitchFamily="34" charset="0"/>
              </a:rPr>
              <a:t>Underestimates body fat in older persons and other who have lost muscle </a:t>
            </a:r>
          </a:p>
          <a:p>
            <a:pPr lvl="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918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descr="D:\D\Katch\Project_SRC\IB\image_bank\images\jpg\figure_1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363" y="398116"/>
            <a:ext cx="4504888" cy="61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7648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TotalTime>
  <Words>1368</Words>
  <Application>Microsoft Office PowerPoint</Application>
  <PresentationFormat>On-screen Show (4:3)</PresentationFormat>
  <Paragraphs>170</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Objectives</vt:lpstr>
      <vt:lpstr>Reasons to Assess Body Composition</vt:lpstr>
      <vt:lpstr>Reasons to Assess Body Composition, continued </vt:lpstr>
      <vt:lpstr>Weight-for-Height Tables </vt:lpstr>
      <vt:lpstr>Body Mass Index (BMI) </vt:lpstr>
      <vt:lpstr>BMI Categories</vt:lpstr>
      <vt:lpstr>BMI, continued</vt:lpstr>
      <vt:lpstr>PowerPoint Presentation</vt:lpstr>
      <vt:lpstr>How to Calculate BMI on slide at 7:57</vt:lpstr>
      <vt:lpstr>How to Calculate BMI, continued</vt:lpstr>
      <vt:lpstr>Body Composition Definitions</vt:lpstr>
      <vt:lpstr>Essential and Storage Fat </vt:lpstr>
      <vt:lpstr>Fat-Free Body Mass and Lean Body Mass </vt:lpstr>
      <vt:lpstr>Assessment of Body Composition: Direct vs. Indirect Measures</vt:lpstr>
      <vt:lpstr>Types of Indirect Assessment Techniques</vt:lpstr>
      <vt:lpstr>Hydrostatic Weighing</vt:lpstr>
      <vt:lpstr>PowerPoint Presentation</vt:lpstr>
      <vt:lpstr>Skinfold Measurements</vt:lpstr>
      <vt:lpstr>Skinfold Measurements, continued</vt:lpstr>
      <vt:lpstr>Limitations to Use of Skinfold Measurements</vt:lpstr>
      <vt:lpstr>Bioelectrical Impedance Analysis (BIA) </vt:lpstr>
      <vt:lpstr>PowerPoint Presentation</vt:lpstr>
      <vt:lpstr>BIA Limitations</vt:lpstr>
      <vt:lpstr>CT and MRI</vt:lpstr>
      <vt:lpstr>Dual-Energy X-Ray Absorptiometry </vt:lpstr>
      <vt:lpstr>BOD POD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rjk01002</dc:creator>
  <cp:lastModifiedBy>MCG</cp:lastModifiedBy>
  <cp:revision>20</cp:revision>
  <cp:lastPrinted>2016-08-29T00:54:03Z</cp:lastPrinted>
  <dcterms:created xsi:type="dcterms:W3CDTF">2016-08-28T17:00:02Z</dcterms:created>
  <dcterms:modified xsi:type="dcterms:W3CDTF">2018-04-10T23:18:39Z</dcterms:modified>
</cp:coreProperties>
</file>