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90" r:id="rId3"/>
    <p:sldId id="258" r:id="rId4"/>
    <p:sldId id="259" r:id="rId5"/>
    <p:sldId id="260" r:id="rId6"/>
    <p:sldId id="262" r:id="rId7"/>
    <p:sldId id="264" r:id="rId8"/>
    <p:sldId id="265" r:id="rId9"/>
    <p:sldId id="266" r:id="rId10"/>
    <p:sldId id="269" r:id="rId11"/>
    <p:sldId id="270" r:id="rId12"/>
    <p:sldId id="272" r:id="rId13"/>
    <p:sldId id="273" r:id="rId14"/>
    <p:sldId id="274" r:id="rId15"/>
    <p:sldId id="276" r:id="rId16"/>
    <p:sldId id="277" r:id="rId17"/>
    <p:sldId id="278" r:id="rId18"/>
    <p:sldId id="279" r:id="rId19"/>
    <p:sldId id="280" r:id="rId20"/>
    <p:sldId id="281" r:id="rId21"/>
    <p:sldId id="282" r:id="rId22"/>
    <p:sldId id="284" r:id="rId23"/>
    <p:sldId id="285" r:id="rId24"/>
    <p:sldId id="286" r:id="rId25"/>
    <p:sldId id="287" r:id="rId26"/>
    <p:sldId id="28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66" y="9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ED7FC-3A94-46EC-B54A-4D19599B268B}" type="datetimeFigureOut">
              <a:rPr lang="en-US" smtClean="0"/>
              <a:t>4/18/2018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F1723-F287-4745-AB9C-1F656FDBEBD7}" type="slidenum">
              <a:rPr lang="en-US" smtClean="0"/>
              <a:t>‹#›</a:t>
            </a:fld>
            <a:endParaRPr lang="en-US"/>
          </a:p>
        </p:txBody>
      </p:sp>
    </p:spTree>
    <p:extLst>
      <p:ext uri="{BB962C8B-B14F-4D97-AF65-F5344CB8AC3E}">
        <p14:creationId xmlns:p14="http://schemas.microsoft.com/office/powerpoint/2010/main" val="157380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BD91F5-6038-4AFF-8406-D1D6EA692212}"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xfrm>
            <a:off x="1371600" y="1143000"/>
            <a:ext cx="4114800" cy="30861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69506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C03B1B-B410-482C-94F0-746AA85C776B}" type="slidenum">
              <a:rPr lang="en-US" altLang="en-US"/>
              <a:pPr>
                <a:spcBef>
                  <a:spcPct val="0"/>
                </a:spcBef>
              </a:pPr>
              <a:t>11</a:t>
            </a:fld>
            <a:endParaRPr lang="en-US" altLang="en-US"/>
          </a:p>
        </p:txBody>
      </p:sp>
      <p:sp>
        <p:nvSpPr>
          <p:cNvPr id="31747" name="Rectangle 2"/>
          <p:cNvSpPr>
            <a:spLocks noGrp="1" noRot="1" noChangeAspect="1" noChangeArrowheads="1" noTextEdit="1"/>
          </p:cNvSpPr>
          <p:nvPr>
            <p:ph type="sldImg"/>
          </p:nvPr>
        </p:nvSpPr>
        <p:spPr>
          <a:xfrm>
            <a:off x="1371600" y="1143000"/>
            <a:ext cx="4114800" cy="30861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 Leptin: Produced by adipocytes. Normal levels signal the hypothalamus to maintain food intake so body weight remains stable. Below normal leptin levels signal the brain to increase appetite so that body fat levels increase. Leptin also elevates metabolic rate.</a:t>
            </a:r>
          </a:p>
          <a:p>
            <a:pPr eaLnBrk="1" hangingPunct="1"/>
            <a:r>
              <a:rPr lang="en-US" altLang="en-US">
                <a:latin typeface="Arial" panose="020B0604020202020204" pitchFamily="34" charset="0"/>
              </a:rPr>
              <a:t>• Peptide YY3-36 (PYY): Produced by intestinal cells in response to food intake. It then travels to the hypothalamus to inhibit the urge to eat. Overweight persons normally make less of this satiety signal than persons of normal body weight.</a:t>
            </a:r>
          </a:p>
          <a:p>
            <a:pPr eaLnBrk="1" hangingPunct="1"/>
            <a:r>
              <a:rPr lang="en-US" altLang="en-US">
                <a:latin typeface="Arial" panose="020B0604020202020204" pitchFamily="34" charset="0"/>
              </a:rPr>
              <a:t>• Neuropeptide Y: A transmitter protein of the nervous system that stimulates food intake and regulates metabolism and fat synthesis.</a:t>
            </a:r>
          </a:p>
          <a:p>
            <a:pPr eaLnBrk="1" hangingPunct="1"/>
            <a:r>
              <a:rPr lang="en-US" altLang="en-US">
                <a:latin typeface="Arial" panose="020B0604020202020204" pitchFamily="34" charset="0"/>
              </a:rPr>
              <a:t>• Ghrelin: Exerts effects opposite to those of leptin. A powerful appetite-stimulating hormone (also slows energy output) produced in the stomach and small intestine. Only known natural appetite stimulant made outside the brain. Drugs that block this hormone would not only stimulate weight loss but also increase energy expenditure.</a:t>
            </a:r>
          </a:p>
          <a:p>
            <a:pPr eaLnBrk="1" hangingPunct="1"/>
            <a:r>
              <a:rPr lang="en-US" altLang="en-US">
                <a:latin typeface="Arial" panose="020B0604020202020204" pitchFamily="34" charset="0"/>
              </a:rPr>
              <a:t>• Melanocortin-4: Possibly supplies the signal to stop eating. About 10% of obese patients show genetic mutations in the gene that regulates this compound. </a:t>
            </a:r>
          </a:p>
        </p:txBody>
      </p:sp>
    </p:spTree>
    <p:extLst>
      <p:ext uri="{BB962C8B-B14F-4D97-AF65-F5344CB8AC3E}">
        <p14:creationId xmlns:p14="http://schemas.microsoft.com/office/powerpoint/2010/main" val="55790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1DF889-0A33-46BB-8D93-2D1218FB8606}" type="slidenum">
              <a:rPr lang="en-US" altLang="en-US"/>
              <a:pPr>
                <a:spcBef>
                  <a:spcPct val="0"/>
                </a:spcBef>
              </a:pPr>
              <a:t>12</a:t>
            </a:fld>
            <a:endParaRPr lang="en-US" altLang="en-US"/>
          </a:p>
        </p:txBody>
      </p:sp>
      <p:sp>
        <p:nvSpPr>
          <p:cNvPr id="35843" name="Rectangle 2"/>
          <p:cNvSpPr>
            <a:spLocks noGrp="1" noRot="1" noChangeAspect="1" noChangeArrowheads="1" noTextEdit="1"/>
          </p:cNvSpPr>
          <p:nvPr>
            <p:ph type="sldImg"/>
          </p:nvPr>
        </p:nvSpPr>
        <p:spPr>
          <a:xfrm>
            <a:off x="1371600" y="1143000"/>
            <a:ext cx="4114800" cy="30861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65850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530307-87C3-40C4-B613-C859F050CDD2}" type="slidenum">
              <a:rPr lang="en-US" altLang="en-US"/>
              <a:pPr>
                <a:spcBef>
                  <a:spcPct val="0"/>
                </a:spcBef>
              </a:pPr>
              <a:t>13</a:t>
            </a:fld>
            <a:endParaRPr lang="en-US" altLang="en-US"/>
          </a:p>
        </p:txBody>
      </p:sp>
      <p:sp>
        <p:nvSpPr>
          <p:cNvPr id="37891" name="Rectangle 2"/>
          <p:cNvSpPr>
            <a:spLocks noGrp="1" noRot="1" noChangeAspect="1" noChangeArrowheads="1" noTextEdit="1"/>
          </p:cNvSpPr>
          <p:nvPr>
            <p:ph type="sldImg"/>
          </p:nvPr>
        </p:nvSpPr>
        <p:spPr>
          <a:xfrm>
            <a:off x="1371600" y="1143000"/>
            <a:ext cx="4114800" cy="30861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Moderately reduced food intake produces greater body fat loss in relation to the energy deficit than more severe energy restriction that exacerbates loss of FFM. </a:t>
            </a:r>
          </a:p>
        </p:txBody>
      </p:sp>
    </p:spTree>
    <p:extLst>
      <p:ext uri="{BB962C8B-B14F-4D97-AF65-F5344CB8AC3E}">
        <p14:creationId xmlns:p14="http://schemas.microsoft.com/office/powerpoint/2010/main" val="127215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94D568-C94D-4ED4-B245-4F7D54008D83}" type="slidenum">
              <a:rPr lang="en-US" altLang="en-US"/>
              <a:pPr>
                <a:spcBef>
                  <a:spcPct val="0"/>
                </a:spcBef>
              </a:pPr>
              <a:t>14</a:t>
            </a:fld>
            <a:endParaRPr lang="en-US" altLang="en-US"/>
          </a:p>
        </p:txBody>
      </p:sp>
      <p:sp>
        <p:nvSpPr>
          <p:cNvPr id="39939" name="Rectangle 2"/>
          <p:cNvSpPr>
            <a:spLocks noGrp="1" noRot="1" noChangeAspect="1" noChangeArrowheads="1" noTextEdit="1"/>
          </p:cNvSpPr>
          <p:nvPr>
            <p:ph type="sldImg"/>
          </p:nvPr>
        </p:nvSpPr>
        <p:spPr>
          <a:xfrm>
            <a:off x="1371600" y="1143000"/>
            <a:ext cx="4114800" cy="30861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For example, resting metabolism slows, and the individual becomes obsessed with food, unable to control the urge to eat. </a:t>
            </a:r>
          </a:p>
          <a:p>
            <a:pPr eaLnBrk="1" hangingPunct="1"/>
            <a:r>
              <a:rPr lang="en-US" altLang="en-US">
                <a:latin typeface="Arial" panose="020B0604020202020204" pitchFamily="34" charset="0"/>
              </a:rPr>
              <a:t>Resting metabolism often decreases when dieting progressively produces weight loss. </a:t>
            </a:r>
          </a:p>
        </p:txBody>
      </p:sp>
    </p:spTree>
    <p:extLst>
      <p:ext uri="{BB962C8B-B14F-4D97-AF65-F5344CB8AC3E}">
        <p14:creationId xmlns:p14="http://schemas.microsoft.com/office/powerpoint/2010/main" val="201422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C4B8DB-E30F-4783-8C06-155324D4DAFE}" type="slidenum">
              <a:rPr lang="en-US" altLang="en-US"/>
              <a:pPr>
                <a:spcBef>
                  <a:spcPct val="0"/>
                </a:spcBef>
              </a:pPr>
              <a:t>15</a:t>
            </a:fld>
            <a:endParaRPr lang="en-US" altLang="en-US"/>
          </a:p>
        </p:txBody>
      </p:sp>
      <p:sp>
        <p:nvSpPr>
          <p:cNvPr id="44035" name="Rectangle 2"/>
          <p:cNvSpPr>
            <a:spLocks noGrp="1" noRot="1" noChangeAspect="1" noChangeArrowheads="1" noTextEdit="1"/>
          </p:cNvSpPr>
          <p:nvPr>
            <p:ph type="sldImg"/>
          </p:nvPr>
        </p:nvSpPr>
        <p:spPr>
          <a:xfrm>
            <a:off x="1371600" y="1143000"/>
            <a:ext cx="4114800" cy="30861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Low-carbohydrate ketogenic diets emphasize carbohydrate restriction while generally ignoring total calories and the diet’s protein, cholesterol, and saturated fat content.</a:t>
            </a:r>
          </a:p>
          <a:p>
            <a:pPr eaLnBrk="1" hangingPunct="1"/>
            <a:r>
              <a:rPr lang="en-US" altLang="en-US">
                <a:latin typeface="Arial" panose="020B0604020202020204" pitchFamily="34" charset="0"/>
              </a:rPr>
              <a:t>Like the Atkins diet, the South Beach diet strictly limits intake of bread, potatoes, and other carbohydrates while permitting consumption of higher fat red meat, cheese, and eggs. </a:t>
            </a:r>
          </a:p>
          <a:p>
            <a:pPr eaLnBrk="1" hangingPunct="1"/>
            <a:r>
              <a:rPr lang="en-US" altLang="en-US">
                <a:latin typeface="Arial" panose="020B0604020202020204" pitchFamily="34" charset="0"/>
              </a:rPr>
              <a:t>Dieting with a VLCD requires close supervision, usually in a hospital setting. </a:t>
            </a:r>
          </a:p>
        </p:txBody>
      </p:sp>
    </p:spTree>
    <p:extLst>
      <p:ext uri="{BB962C8B-B14F-4D97-AF65-F5344CB8AC3E}">
        <p14:creationId xmlns:p14="http://schemas.microsoft.com/office/powerpoint/2010/main" val="1235852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8CF123-4BCB-411C-9357-8BFC421C3663}" type="slidenum">
              <a:rPr lang="en-US" altLang="en-US"/>
              <a:pPr>
                <a:spcBef>
                  <a:spcPct val="0"/>
                </a:spcBef>
              </a:pPr>
              <a:t>16</a:t>
            </a:fld>
            <a:endParaRPr lang="en-US" altLang="en-US"/>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Weight loss occurs if a true caloric deficit exists, and energy output exceeds energy input. </a:t>
            </a:r>
          </a:p>
        </p:txBody>
      </p:sp>
    </p:spTree>
    <p:extLst>
      <p:ext uri="{BB962C8B-B14F-4D97-AF65-F5344CB8AC3E}">
        <p14:creationId xmlns:p14="http://schemas.microsoft.com/office/powerpoint/2010/main" val="707432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F544D3-A5C2-4554-BFC7-873EBB8BF752}" type="slidenum">
              <a:rPr lang="en-US" altLang="en-US"/>
              <a:pPr>
                <a:spcBef>
                  <a:spcPct val="0"/>
                </a:spcBef>
              </a:pPr>
              <a:t>17</a:t>
            </a:fld>
            <a:endParaRPr lang="en-US" altLang="en-US"/>
          </a:p>
        </p:txBody>
      </p:sp>
      <p:sp>
        <p:nvSpPr>
          <p:cNvPr id="48131" name="Rectangle 2"/>
          <p:cNvSpPr>
            <a:spLocks noGrp="1" noRot="1" noChangeAspect="1" noChangeArrowheads="1" noTextEdit="1"/>
          </p:cNvSpPr>
          <p:nvPr>
            <p:ph type="sldImg"/>
          </p:nvPr>
        </p:nvSpPr>
        <p:spPr>
          <a:xfrm>
            <a:off x="1371600" y="1143000"/>
            <a:ext cx="4114800" cy="30861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89435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5CFD11-D129-4CF2-A5EC-7F35F555A758}" type="slidenum">
              <a:rPr lang="en-US" altLang="en-US"/>
              <a:pPr>
                <a:spcBef>
                  <a:spcPct val="0"/>
                </a:spcBef>
              </a:pPr>
              <a:t>18</a:t>
            </a:fld>
            <a:endParaRPr lang="en-US" altLang="en-US"/>
          </a:p>
        </p:txBody>
      </p:sp>
      <p:sp>
        <p:nvSpPr>
          <p:cNvPr id="50179" name="Rectangle 2"/>
          <p:cNvSpPr>
            <a:spLocks noGrp="1" noRot="1" noChangeAspect="1" noChangeArrowheads="1" noTextEdit="1"/>
          </p:cNvSpPr>
          <p:nvPr>
            <p:ph type="sldImg"/>
          </p:nvPr>
        </p:nvSpPr>
        <p:spPr>
          <a:xfrm>
            <a:off x="1371600" y="1143000"/>
            <a:ext cx="4114800" cy="30861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9768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A1BB64-797C-45F9-95DE-99B7D88372A2}" type="slidenum">
              <a:rPr lang="en-US" altLang="en-US"/>
              <a:pPr>
                <a:spcBef>
                  <a:spcPct val="0"/>
                </a:spcBef>
              </a:pPr>
              <a:t>19</a:t>
            </a:fld>
            <a:endParaRPr lang="en-US" altLang="en-US"/>
          </a:p>
        </p:txBody>
      </p:sp>
      <p:sp>
        <p:nvSpPr>
          <p:cNvPr id="52227" name="Rectangle 2"/>
          <p:cNvSpPr>
            <a:spLocks noGrp="1" noRot="1" noChangeAspect="1" noChangeArrowheads="1" noTextEdit="1"/>
          </p:cNvSpPr>
          <p:nvPr>
            <p:ph type="sldImg"/>
          </p:nvPr>
        </p:nvSpPr>
        <p:spPr>
          <a:xfrm>
            <a:off x="1371600" y="1143000"/>
            <a:ext cx="4114800" cy="30861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04232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ADB0A1-DBA6-49C7-B6C0-347341CB6AA4}" type="slidenum">
              <a:rPr lang="en-US" altLang="en-US"/>
              <a:pPr>
                <a:spcBef>
                  <a:spcPct val="0"/>
                </a:spcBef>
              </a:pPr>
              <a:t>20</a:t>
            </a:fld>
            <a:endParaRPr lang="en-US" altLang="en-US"/>
          </a:p>
        </p:txBody>
      </p:sp>
      <p:sp>
        <p:nvSpPr>
          <p:cNvPr id="54275" name="Rectangle 2"/>
          <p:cNvSpPr>
            <a:spLocks noGrp="1" noRot="1" noChangeAspect="1" noChangeArrowheads="1" noTextEdit="1"/>
          </p:cNvSpPr>
          <p:nvPr>
            <p:ph type="sldImg"/>
          </p:nvPr>
        </p:nvSpPr>
        <p:spPr>
          <a:xfrm>
            <a:off x="1371600" y="1143000"/>
            <a:ext cx="4114800" cy="30861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Additional spin-off from regular physical activity includes (1) slowing of the age-related loss in muscle mass, (2) improvement in obesity-related comorbidities, (3) decreased mortality, and (4) beneficial effects on existing chronic diseases.</a:t>
            </a:r>
          </a:p>
        </p:txBody>
      </p:sp>
    </p:spTree>
    <p:extLst>
      <p:ext uri="{BB962C8B-B14F-4D97-AF65-F5344CB8AC3E}">
        <p14:creationId xmlns:p14="http://schemas.microsoft.com/office/powerpoint/2010/main" val="116760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185787-1091-413E-8020-2E206EA571E6}" type="slidenum">
              <a:rPr lang="en-US" altLang="en-US"/>
              <a:pPr>
                <a:spcBef>
                  <a:spcPct val="0"/>
                </a:spcBef>
              </a:pPr>
              <a:t>3</a:t>
            </a:fld>
            <a:endParaRPr lang="en-US" altLang="en-US"/>
          </a:p>
        </p:txBody>
      </p:sp>
      <p:sp>
        <p:nvSpPr>
          <p:cNvPr id="7171" name="Rectangle 2"/>
          <p:cNvSpPr>
            <a:spLocks noGrp="1" noRot="1" noChangeAspect="1" noChangeArrowheads="1" noTextEdit="1"/>
          </p:cNvSpPr>
          <p:nvPr>
            <p:ph type="sldImg"/>
          </p:nvPr>
        </p:nvSpPr>
        <p:spPr>
          <a:xfrm>
            <a:off x="1371600" y="1143000"/>
            <a:ext cx="4114800" cy="30861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Overweight is a BMI of 25 to 29.9, and obesity is a BMI equal to or greater than 30. </a:t>
            </a:r>
          </a:p>
        </p:txBody>
      </p:sp>
    </p:spTree>
    <p:extLst>
      <p:ext uri="{BB962C8B-B14F-4D97-AF65-F5344CB8AC3E}">
        <p14:creationId xmlns:p14="http://schemas.microsoft.com/office/powerpoint/2010/main" val="3876603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1AC360-9460-41AE-A293-7783561E1CBB}" type="slidenum">
              <a:rPr lang="en-US" altLang="en-US"/>
              <a:pPr>
                <a:spcBef>
                  <a:spcPct val="0"/>
                </a:spcBef>
              </a:pPr>
              <a:t>21</a:t>
            </a:fld>
            <a:endParaRPr lang="en-US" altLang="en-US"/>
          </a:p>
        </p:txBody>
      </p:sp>
      <p:sp>
        <p:nvSpPr>
          <p:cNvPr id="56323" name="Rectangle 2"/>
          <p:cNvSpPr>
            <a:spLocks noGrp="1" noRot="1" noChangeAspect="1" noChangeArrowheads="1" noTextEdit="1"/>
          </p:cNvSpPr>
          <p:nvPr>
            <p:ph type="sldImg"/>
          </p:nvPr>
        </p:nvSpPr>
        <p:spPr>
          <a:xfrm>
            <a:off x="1371600" y="1143000"/>
            <a:ext cx="4114800" cy="30861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1. </a:t>
            </a:r>
            <a:r>
              <a:rPr lang="en-US" altLang="en-US" b="1">
                <a:latin typeface="Arial" panose="020B0604020202020204" pitchFamily="34" charset="0"/>
              </a:rPr>
              <a:t>Progress slowly.</a:t>
            </a:r>
            <a:r>
              <a:rPr lang="en-US" altLang="en-US">
                <a:latin typeface="Arial" panose="020B0604020202020204" pitchFamily="34" charset="0"/>
              </a:rPr>
              <a:t> Add additional exercise gradually. Over time, more opportunities to add physical activity become apparent.</a:t>
            </a:r>
          </a:p>
          <a:p>
            <a:pPr eaLnBrk="1" hangingPunct="1"/>
            <a:r>
              <a:rPr lang="en-US" altLang="en-US">
                <a:latin typeface="Arial" panose="020B0604020202020204" pitchFamily="34" charset="0"/>
              </a:rPr>
              <a:t>2. </a:t>
            </a:r>
            <a:r>
              <a:rPr lang="en-US" altLang="en-US" b="1">
                <a:latin typeface="Arial" panose="020B0604020202020204" pitchFamily="34" charset="0"/>
              </a:rPr>
              <a:t>Include variety.</a:t>
            </a:r>
            <a:r>
              <a:rPr lang="en-US" altLang="en-US">
                <a:latin typeface="Arial" panose="020B0604020202020204" pitchFamily="34" charset="0"/>
              </a:rPr>
              <a:t> Rather than performing the same exercise repeatedly in a given time, vary the exercise and number of repetitions. For a competitive athlete, the added physical activity for weight loss need not be in the specific sport.</a:t>
            </a:r>
          </a:p>
          <a:p>
            <a:pPr eaLnBrk="1" hangingPunct="1"/>
            <a:r>
              <a:rPr lang="en-US" altLang="en-US">
                <a:latin typeface="Arial" panose="020B0604020202020204" pitchFamily="34" charset="0"/>
              </a:rPr>
              <a:t>3. </a:t>
            </a:r>
            <a:r>
              <a:rPr lang="en-US" altLang="en-US" b="1">
                <a:latin typeface="Arial" panose="020B0604020202020204" pitchFamily="34" charset="0"/>
              </a:rPr>
              <a:t>Become goal oriented.</a:t>
            </a:r>
            <a:r>
              <a:rPr lang="en-US" altLang="en-US">
                <a:latin typeface="Arial" panose="020B0604020202020204" pitchFamily="34" charset="0"/>
              </a:rPr>
              <a:t> Set a specific and realistic goal for increasing physical activity. Three ways generally add additional exercise using goal-oriented behavior: (1) exercise for a certain length of time, (2) continue to exercise until you reach a predetermined number of repetitions or distance, or (3) manipulate exercise duration and repetitions or distance.</a:t>
            </a:r>
          </a:p>
          <a:p>
            <a:pPr eaLnBrk="1" hangingPunct="1"/>
            <a:r>
              <a:rPr lang="en-US" altLang="en-US">
                <a:latin typeface="Arial" panose="020B0604020202020204" pitchFamily="34" charset="0"/>
              </a:rPr>
              <a:t>4. </a:t>
            </a:r>
            <a:r>
              <a:rPr lang="en-US" altLang="en-US" b="1">
                <a:latin typeface="Arial" panose="020B0604020202020204" pitchFamily="34" charset="0"/>
              </a:rPr>
              <a:t>Be systematic.</a:t>
            </a:r>
            <a:r>
              <a:rPr lang="en-US" altLang="en-US">
                <a:latin typeface="Arial" panose="020B0604020202020204" pitchFamily="34" charset="0"/>
              </a:rPr>
              <a:t> Set aside certain times during the day to exercise. Do not allow outside factors (e.g., watching television, shopping, housework) to interfere with daily physical activity. </a:t>
            </a:r>
          </a:p>
        </p:txBody>
      </p:sp>
    </p:spTree>
    <p:extLst>
      <p:ext uri="{BB962C8B-B14F-4D97-AF65-F5344CB8AC3E}">
        <p14:creationId xmlns:p14="http://schemas.microsoft.com/office/powerpoint/2010/main" val="2315447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C5F5A4-8AD7-41F0-B767-2C6A198539AF}" type="slidenum">
              <a:rPr lang="en-US" altLang="en-US"/>
              <a:pPr>
                <a:spcBef>
                  <a:spcPct val="0"/>
                </a:spcBef>
              </a:pPr>
              <a:t>22</a:t>
            </a:fld>
            <a:endParaRPr lang="en-US" altLang="en-US"/>
          </a:p>
        </p:txBody>
      </p:sp>
      <p:sp>
        <p:nvSpPr>
          <p:cNvPr id="60419" name="Rectangle 2"/>
          <p:cNvSpPr>
            <a:spLocks noGrp="1" noRot="1" noChangeAspect="1" noChangeArrowheads="1" noTextEdit="1"/>
          </p:cNvSpPr>
          <p:nvPr>
            <p:ph type="sldImg"/>
          </p:nvPr>
        </p:nvSpPr>
        <p:spPr>
          <a:xfrm>
            <a:off x="1371600" y="1143000"/>
            <a:ext cx="4114800" cy="30861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29172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C823EF-2A15-4B0F-86DE-B57FC22C866D}" type="slidenum">
              <a:rPr lang="en-US" altLang="en-US"/>
              <a:pPr>
                <a:spcBef>
                  <a:spcPct val="0"/>
                </a:spcBef>
              </a:pPr>
              <a:t>23</a:t>
            </a:fld>
            <a:endParaRPr lang="en-US" altLang="en-US"/>
          </a:p>
        </p:txBody>
      </p:sp>
      <p:sp>
        <p:nvSpPr>
          <p:cNvPr id="62467" name="Rectangle 2"/>
          <p:cNvSpPr>
            <a:spLocks noGrp="1" noRot="1" noChangeAspect="1" noChangeArrowheads="1" noTextEdit="1"/>
          </p:cNvSpPr>
          <p:nvPr>
            <p:ph type="sldImg"/>
          </p:nvPr>
        </p:nvSpPr>
        <p:spPr>
          <a:xfrm>
            <a:off x="1371600" y="1143000"/>
            <a:ext cx="4114800" cy="30861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77865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82BDAB-C0E8-4FCC-9F4F-CB836935A63E}" type="slidenum">
              <a:rPr lang="en-US" altLang="en-US"/>
              <a:pPr>
                <a:spcBef>
                  <a:spcPct val="0"/>
                </a:spcBef>
              </a:pPr>
              <a:t>24</a:t>
            </a:fld>
            <a:endParaRPr lang="en-US" altLang="en-US"/>
          </a:p>
        </p:txBody>
      </p:sp>
      <p:sp>
        <p:nvSpPr>
          <p:cNvPr id="64515" name="Rectangle 2"/>
          <p:cNvSpPr>
            <a:spLocks noGrp="1" noRot="1" noChangeAspect="1" noChangeArrowheads="1" noTextEdit="1"/>
          </p:cNvSpPr>
          <p:nvPr>
            <p:ph type="sldImg"/>
          </p:nvPr>
        </p:nvSpPr>
        <p:spPr>
          <a:xfrm>
            <a:off x="1371600" y="1143000"/>
            <a:ext cx="4114800" cy="30861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Changes in body composition with resistance exercise and diet in obese females. </a:t>
            </a:r>
          </a:p>
        </p:txBody>
      </p:sp>
    </p:spTree>
    <p:extLst>
      <p:ext uri="{BB962C8B-B14F-4D97-AF65-F5344CB8AC3E}">
        <p14:creationId xmlns:p14="http://schemas.microsoft.com/office/powerpoint/2010/main" val="2834170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D72947-BC25-492D-B337-4E3DE3486C9A}" type="slidenum">
              <a:rPr lang="en-US" altLang="en-US"/>
              <a:pPr>
                <a:spcBef>
                  <a:spcPct val="0"/>
                </a:spcBef>
              </a:pPr>
              <a:t>25</a:t>
            </a:fld>
            <a:endParaRPr lang="en-US" altLang="en-US"/>
          </a:p>
        </p:txBody>
      </p:sp>
      <p:sp>
        <p:nvSpPr>
          <p:cNvPr id="66563" name="Rectangle 2"/>
          <p:cNvSpPr>
            <a:spLocks noGrp="1" noRot="1" noChangeAspect="1" noChangeArrowheads="1" noTextEdit="1"/>
          </p:cNvSpPr>
          <p:nvPr>
            <p:ph type="sldImg"/>
          </p:nvPr>
        </p:nvSpPr>
        <p:spPr>
          <a:xfrm>
            <a:off x="1371600" y="1143000"/>
            <a:ext cx="4114800" cy="30861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822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02B6A9-F855-400D-A335-89878EFC89CE}" type="slidenum">
              <a:rPr lang="en-US" altLang="en-US"/>
              <a:pPr>
                <a:spcBef>
                  <a:spcPct val="0"/>
                </a:spcBef>
              </a:pPr>
              <a:t>26</a:t>
            </a:fld>
            <a:endParaRPr lang="en-US" altLang="en-US"/>
          </a:p>
        </p:txBody>
      </p:sp>
      <p:sp>
        <p:nvSpPr>
          <p:cNvPr id="68611" name="Rectangle 2"/>
          <p:cNvSpPr>
            <a:spLocks noGrp="1" noRot="1" noChangeAspect="1" noChangeArrowheads="1" noTextEdit="1"/>
          </p:cNvSpPr>
          <p:nvPr>
            <p:ph type="sldImg"/>
          </p:nvPr>
        </p:nvSpPr>
        <p:spPr>
          <a:xfrm>
            <a:off x="1371600" y="1143000"/>
            <a:ext cx="4114800" cy="30861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If all calories consumed in excess of the energy requirement of resistance training sustained muscle growth, then 2000 to 2500 extra kCal could supply each 0.5-kg increase in lean tissue. </a:t>
            </a:r>
          </a:p>
        </p:txBody>
      </p:sp>
    </p:spTree>
    <p:extLst>
      <p:ext uri="{BB962C8B-B14F-4D97-AF65-F5344CB8AC3E}">
        <p14:creationId xmlns:p14="http://schemas.microsoft.com/office/powerpoint/2010/main" val="17687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D29B97-0762-4EB6-83E4-A249FF35AFEE}" type="slidenum">
              <a:rPr lang="en-US" altLang="en-US"/>
              <a:pPr>
                <a:spcBef>
                  <a:spcPct val="0"/>
                </a:spcBef>
              </a:pPr>
              <a:t>4</a:t>
            </a:fld>
            <a:endParaRPr lang="en-US" altLang="en-US"/>
          </a:p>
        </p:txBody>
      </p:sp>
      <p:sp>
        <p:nvSpPr>
          <p:cNvPr id="9219" name="Rectangle 2"/>
          <p:cNvSpPr>
            <a:spLocks noGrp="1" noRot="1" noChangeAspect="1" noChangeArrowheads="1" noTextEdit="1"/>
          </p:cNvSpPr>
          <p:nvPr>
            <p:ph type="sldImg"/>
          </p:nvPr>
        </p:nvSpPr>
        <p:spPr>
          <a:xfrm>
            <a:off x="1371600" y="1143000"/>
            <a:ext cx="4114800" cy="3086100"/>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 State-specific percentages of US adults categorized as obese by black/white race or Hispanic ethnicity.</a:t>
            </a:r>
          </a:p>
        </p:txBody>
      </p:sp>
    </p:spTree>
    <p:extLst>
      <p:ext uri="{BB962C8B-B14F-4D97-AF65-F5344CB8AC3E}">
        <p14:creationId xmlns:p14="http://schemas.microsoft.com/office/powerpoint/2010/main" val="304433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FEEFB4-A40E-4CF5-9C6C-04B208C4E9B7}" type="slidenum">
              <a:rPr lang="en-US" altLang="en-US"/>
              <a:pPr>
                <a:spcBef>
                  <a:spcPct val="0"/>
                </a:spcBef>
              </a:pPr>
              <a:t>5</a:t>
            </a:fld>
            <a:endParaRPr lang="en-US" altLang="en-US"/>
          </a:p>
        </p:txBody>
      </p:sp>
      <p:sp>
        <p:nvSpPr>
          <p:cNvPr id="11267" name="Rectangle 2"/>
          <p:cNvSpPr>
            <a:spLocks noGrp="1" noRot="1" noChangeAspect="1" noChangeArrowheads="1" noTextEdit="1"/>
          </p:cNvSpPr>
          <p:nvPr>
            <p:ph type="sldImg"/>
          </p:nvPr>
        </p:nvSpPr>
        <p:spPr>
          <a:xfrm>
            <a:off x="1371600" y="1143000"/>
            <a:ext cx="4114800" cy="3086100"/>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53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8447DC-6A88-418D-8406-D582E02FDDD6}" type="slidenum">
              <a:rPr lang="en-US" altLang="en-US"/>
              <a:pPr>
                <a:spcBef>
                  <a:spcPct val="0"/>
                </a:spcBef>
              </a:pPr>
              <a:t>6</a:t>
            </a:fld>
            <a:endParaRPr lang="en-US" altLang="en-US"/>
          </a:p>
        </p:txBody>
      </p:sp>
      <p:sp>
        <p:nvSpPr>
          <p:cNvPr id="15363" name="Rectangle 2"/>
          <p:cNvSpPr>
            <a:spLocks noGrp="1" noRot="1" noChangeAspect="1" noChangeArrowheads="1" noTextEdit="1"/>
          </p:cNvSpPr>
          <p:nvPr>
            <p:ph type="sldImg"/>
          </p:nvPr>
        </p:nvSpPr>
        <p:spPr>
          <a:xfrm>
            <a:off x="1371600" y="1143000"/>
            <a:ext cx="4114800" cy="30861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54498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941497-A08E-4E77-9A9F-15E20FFEBC4B}" type="slidenum">
              <a:rPr lang="en-US" altLang="en-US"/>
              <a:pPr>
                <a:spcBef>
                  <a:spcPct val="0"/>
                </a:spcBef>
              </a:pPr>
              <a:t>7</a:t>
            </a:fld>
            <a:endParaRPr lang="en-US" altLang="en-US"/>
          </a:p>
        </p:txBody>
      </p:sp>
      <p:sp>
        <p:nvSpPr>
          <p:cNvPr id="19459" name="Rectangle 2"/>
          <p:cNvSpPr>
            <a:spLocks noGrp="1" noRot="1" noChangeAspect="1" noChangeArrowheads="1" noTextEdit="1"/>
          </p:cNvSpPr>
          <p:nvPr>
            <p:ph type="sldImg"/>
          </p:nvPr>
        </p:nvSpPr>
        <p:spPr>
          <a:xfrm>
            <a:off x="1371600" y="1143000"/>
            <a:ext cx="4114800" cy="308610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55059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109C1E-7080-42D9-8ECE-D18556E931C0}" type="slidenum">
              <a:rPr lang="en-US" altLang="en-US"/>
              <a:pPr>
                <a:spcBef>
                  <a:spcPct val="0"/>
                </a:spcBef>
              </a:pPr>
              <a:t>8</a:t>
            </a:fld>
            <a:endParaRPr lang="en-US" altLang="en-US"/>
          </a:p>
        </p:txBody>
      </p:sp>
      <p:sp>
        <p:nvSpPr>
          <p:cNvPr id="21507" name="Rectangle 2"/>
          <p:cNvSpPr>
            <a:spLocks noGrp="1" noRot="1" noChangeAspect="1" noChangeArrowheads="1" noTextEdit="1"/>
          </p:cNvSpPr>
          <p:nvPr>
            <p:ph type="sldImg"/>
          </p:nvPr>
        </p:nvSpPr>
        <p:spPr>
          <a:xfrm>
            <a:off x="1371600" y="1143000"/>
            <a:ext cx="4114800" cy="30861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7071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5B2965-A64A-4426-AAD0-7BF9314F535B}" type="slidenum">
              <a:rPr lang="en-US" altLang="en-US"/>
              <a:pPr>
                <a:spcBef>
                  <a:spcPct val="0"/>
                </a:spcBef>
              </a:pPr>
              <a:t>9</a:t>
            </a:fld>
            <a:endParaRPr lang="en-US" altLang="en-US"/>
          </a:p>
        </p:txBody>
      </p:sp>
      <p:sp>
        <p:nvSpPr>
          <p:cNvPr id="23555" name="Rectangle 2"/>
          <p:cNvSpPr>
            <a:spLocks noGrp="1" noRot="1" noChangeAspect="1" noChangeArrowheads="1" noTextEdit="1"/>
          </p:cNvSpPr>
          <p:nvPr>
            <p:ph type="sldImg"/>
          </p:nvPr>
        </p:nvSpPr>
        <p:spPr>
          <a:xfrm>
            <a:off x="1371600" y="1143000"/>
            <a:ext cx="4114800" cy="30861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greater prevalence of obesity among black women (about 50%) compared with white women (33%) frequently has been attributed to racial differences in food and exercise habits and attitudes toward body weight. </a:t>
            </a:r>
          </a:p>
        </p:txBody>
      </p:sp>
    </p:spTree>
    <p:extLst>
      <p:ext uri="{BB962C8B-B14F-4D97-AF65-F5344CB8AC3E}">
        <p14:creationId xmlns:p14="http://schemas.microsoft.com/office/powerpoint/2010/main" val="1559807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6C3DD7-92BE-48CE-B495-DAA53879C52B}" type="slidenum">
              <a:rPr lang="en-US" altLang="en-US"/>
              <a:pPr>
                <a:spcBef>
                  <a:spcPct val="0"/>
                </a:spcBef>
              </a:pPr>
              <a:t>10</a:t>
            </a:fld>
            <a:endParaRPr lang="en-US" altLang="en-US"/>
          </a:p>
        </p:txBody>
      </p:sp>
      <p:sp>
        <p:nvSpPr>
          <p:cNvPr id="29699" name="Rectangle 2"/>
          <p:cNvSpPr>
            <a:spLocks noGrp="1" noRot="1" noChangeAspect="1" noChangeArrowheads="1" noTextEdit="1"/>
          </p:cNvSpPr>
          <p:nvPr>
            <p:ph type="sldImg"/>
          </p:nvPr>
        </p:nvSpPr>
        <p:spPr>
          <a:xfrm>
            <a:off x="1371600" y="1143000"/>
            <a:ext cx="4114800" cy="30861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0457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AE048-8D9E-4E99-B4FD-C4E9AB8D4FF6}"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214718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AE048-8D9E-4E99-B4FD-C4E9AB8D4FF6}"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125260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AE048-8D9E-4E99-B4FD-C4E9AB8D4FF6}"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273514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AE048-8D9E-4E99-B4FD-C4E9AB8D4FF6}"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124805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AE048-8D9E-4E99-B4FD-C4E9AB8D4FF6}"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193883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1AE048-8D9E-4E99-B4FD-C4E9AB8D4FF6}"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244200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1AE048-8D9E-4E99-B4FD-C4E9AB8D4FF6}"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304192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AE048-8D9E-4E99-B4FD-C4E9AB8D4FF6}"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71271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AE048-8D9E-4E99-B4FD-C4E9AB8D4FF6}"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423419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1AE048-8D9E-4E99-B4FD-C4E9AB8D4FF6}"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126376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1AE048-8D9E-4E99-B4FD-C4E9AB8D4FF6}"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A45D5-85EF-478B-97B8-844A3BCFCE3F}" type="slidenum">
              <a:rPr lang="en-US" smtClean="0"/>
              <a:t>‹#›</a:t>
            </a:fld>
            <a:endParaRPr lang="en-US"/>
          </a:p>
        </p:txBody>
      </p:sp>
    </p:spTree>
    <p:extLst>
      <p:ext uri="{BB962C8B-B14F-4D97-AF65-F5344CB8AC3E}">
        <p14:creationId xmlns:p14="http://schemas.microsoft.com/office/powerpoint/2010/main" val="329627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AE048-8D9E-4E99-B4FD-C4E9AB8D4FF6}" type="datetimeFigureOut">
              <a:rPr lang="en-US" smtClean="0"/>
              <a:t>4/18/2018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A45D5-85EF-478B-97B8-844A3BCFCE3F}" type="slidenum">
              <a:rPr lang="en-US" smtClean="0"/>
              <a:t>‹#›</a:t>
            </a:fld>
            <a:endParaRPr lang="en-US"/>
          </a:p>
        </p:txBody>
      </p:sp>
    </p:spTree>
    <p:extLst>
      <p:ext uri="{BB962C8B-B14F-4D97-AF65-F5344CB8AC3E}">
        <p14:creationId xmlns:p14="http://schemas.microsoft.com/office/powerpoint/2010/main" val="488630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0972" y="2423894"/>
            <a:ext cx="5019675" cy="1150363"/>
          </a:xfrm>
          <a:effectLst>
            <a:outerShdw dist="17961" dir="2700000" algn="ctr" rotWithShape="0">
              <a:schemeClr val="bg2"/>
            </a:outerShdw>
          </a:effectLst>
        </p:spPr>
        <p:txBody>
          <a:bodyPr>
            <a:noAutofit/>
          </a:bodyPr>
          <a:lstStyle/>
          <a:p>
            <a:r>
              <a:rPr lang="en-US" altLang="en-US" sz="3200" dirty="0">
                <a:latin typeface="Arial" panose="020B0604020202020204" pitchFamily="34" charset="0"/>
                <a:cs typeface="Arial" panose="020B0604020202020204" pitchFamily="34" charset="0"/>
              </a:rPr>
              <a:t>Energy Balance, Exercise, and Weight Control </a:t>
            </a:r>
            <a:br>
              <a:rPr lang="en-US" altLang="en-US" sz="3200" dirty="0">
                <a:latin typeface="Arial" panose="020B0604020202020204" pitchFamily="34" charset="0"/>
                <a:cs typeface="Arial" panose="020B0604020202020204" pitchFamily="34" charset="0"/>
              </a:rPr>
            </a:br>
            <a:endParaRPr lang="en-US" altLang="en-US" sz="3200" dirty="0">
              <a:latin typeface="Arial" panose="020B0604020202020204" pitchFamily="34" charset="0"/>
              <a:cs typeface="Arial" panose="020B0604020202020204" pitchFamily="34" charset="0"/>
            </a:endParaRPr>
          </a:p>
        </p:txBody>
      </p:sp>
      <p:sp>
        <p:nvSpPr>
          <p:cNvPr id="4099" name="Rectangle 3"/>
          <p:cNvSpPr>
            <a:spLocks noGrp="1" noChangeArrowheads="1"/>
          </p:cNvSpPr>
          <p:nvPr>
            <p:ph type="subTitle" idx="1"/>
          </p:nvPr>
        </p:nvSpPr>
        <p:spPr>
          <a:xfrm>
            <a:off x="2060972" y="3374232"/>
            <a:ext cx="4800600" cy="400050"/>
          </a:xfrm>
        </p:spPr>
        <p:txBody>
          <a:bodyPr>
            <a:noAutofit/>
          </a:bodyPr>
          <a:lstStyle/>
          <a:p>
            <a:pPr eaLnBrk="1" hangingPunct="1"/>
            <a:r>
              <a:rPr lang="en-US" altLang="en-US" sz="2800" dirty="0">
                <a:latin typeface="Arial" panose="020B0604020202020204" pitchFamily="34" charset="0"/>
                <a:cs typeface="Arial" panose="020B0604020202020204" pitchFamily="34" charset="0"/>
              </a:rPr>
              <a:t>Chapter 14</a:t>
            </a:r>
          </a:p>
        </p:txBody>
      </p:sp>
    </p:spTree>
    <p:extLst>
      <p:ext uri="{BB962C8B-B14F-4D97-AF65-F5344CB8AC3E}">
        <p14:creationId xmlns:p14="http://schemas.microsoft.com/office/powerpoint/2010/main" val="87064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6371" y="570451"/>
            <a:ext cx="7819063" cy="767059"/>
          </a:xfrm>
        </p:spPr>
        <p:txBody>
          <a:bodyPr>
            <a:normAutofit/>
          </a:bodyPr>
          <a:lstStyle/>
          <a:p>
            <a:pPr eaLnBrk="1" hangingPunct="1"/>
            <a:r>
              <a:rPr lang="en-US" altLang="en-US" sz="3200" dirty="0">
                <a:latin typeface="Arial" panose="020B0604020202020204" pitchFamily="34" charset="0"/>
                <a:cs typeface="Arial" panose="020B0604020202020204" pitchFamily="34" charset="0"/>
              </a:rPr>
              <a:t>Mechanisms for Weight Gain </a:t>
            </a:r>
          </a:p>
        </p:txBody>
      </p:sp>
      <p:sp>
        <p:nvSpPr>
          <p:cNvPr id="28675" name="Rectangle 3"/>
          <p:cNvSpPr>
            <a:spLocks noGrp="1" noChangeArrowheads="1"/>
          </p:cNvSpPr>
          <p:nvPr>
            <p:ph idx="1"/>
          </p:nvPr>
        </p:nvSpPr>
        <p:spPr>
          <a:xfrm>
            <a:off x="468734" y="1892737"/>
            <a:ext cx="7886700" cy="4351338"/>
          </a:xfrm>
        </p:spPr>
        <p:txBody>
          <a:bodyPr/>
          <a:lstStyle/>
          <a:p>
            <a:pPr eaLnBrk="1" hangingPunct="1"/>
            <a:r>
              <a:rPr lang="en-US" altLang="en-US" dirty="0">
                <a:latin typeface="Arial" panose="020B0604020202020204" pitchFamily="34" charset="0"/>
                <a:cs typeface="Arial" panose="020B0604020202020204" pitchFamily="34" charset="0"/>
              </a:rPr>
              <a:t>The mutation of gene called obese (</a:t>
            </a:r>
            <a:r>
              <a:rPr lang="en-US" altLang="en-US" dirty="0" err="1">
                <a:latin typeface="Arial" panose="020B0604020202020204" pitchFamily="34" charset="0"/>
                <a:cs typeface="Arial" panose="020B0604020202020204" pitchFamily="34" charset="0"/>
              </a:rPr>
              <a:t>ob</a:t>
            </a:r>
            <a:r>
              <a:rPr lang="en-US" altLang="en-US" dirty="0">
                <a:latin typeface="Arial" panose="020B0604020202020204" pitchFamily="34" charset="0"/>
                <a:cs typeface="Arial" panose="020B0604020202020204" pitchFamily="34" charset="0"/>
              </a:rPr>
              <a:t>) disrupts hormonal signals that regulate metabolism, fat storage, and appetite</a:t>
            </a:r>
          </a:p>
          <a:p>
            <a:pPr eaLnBrk="1" hangingPunct="1"/>
            <a:r>
              <a:rPr lang="en-US" altLang="en-US" dirty="0">
                <a:latin typeface="Arial" panose="020B0604020202020204" pitchFamily="34" charset="0"/>
                <a:cs typeface="Arial" panose="020B0604020202020204" pitchFamily="34" charset="0"/>
              </a:rPr>
              <a:t>Depressed leptin receptor sensitivity signals the brain that the body lacks fat reserves, often triggering overeating </a:t>
            </a:r>
          </a:p>
        </p:txBody>
      </p:sp>
    </p:spTree>
    <p:extLst>
      <p:ext uri="{BB962C8B-B14F-4D97-AF65-F5344CB8AC3E}">
        <p14:creationId xmlns:p14="http://schemas.microsoft.com/office/powerpoint/2010/main" val="246322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13015" y="699093"/>
            <a:ext cx="8059198" cy="576263"/>
          </a:xfrm>
        </p:spPr>
        <p:txBody>
          <a:bodyPr>
            <a:noAutofit/>
          </a:bodyPr>
          <a:lstStyle/>
          <a:p>
            <a:pPr eaLnBrk="1" hangingPunct="1"/>
            <a:r>
              <a:rPr lang="en-US" altLang="en-US" sz="3200" dirty="0">
                <a:latin typeface="Arial" panose="020B0604020202020204" pitchFamily="34" charset="0"/>
                <a:cs typeface="Arial" panose="020B0604020202020204" pitchFamily="34" charset="0"/>
              </a:rPr>
              <a:t>Biochemicals That Influence Eating Behaviors</a:t>
            </a:r>
          </a:p>
        </p:txBody>
      </p:sp>
      <p:sp>
        <p:nvSpPr>
          <p:cNvPr id="30723" name="Rectangle 3"/>
          <p:cNvSpPr>
            <a:spLocks noGrp="1" noChangeArrowheads="1"/>
          </p:cNvSpPr>
          <p:nvPr>
            <p:ph idx="1"/>
          </p:nvPr>
        </p:nvSpPr>
        <p:spPr>
          <a:xfrm>
            <a:off x="375583" y="1879134"/>
            <a:ext cx="6460331" cy="2638425"/>
          </a:xfrm>
        </p:spPr>
        <p:txBody>
          <a:bodyPr>
            <a:normAutofit/>
          </a:bodyPr>
          <a:lstStyle/>
          <a:p>
            <a:pPr eaLnBrk="1" hangingPunct="1"/>
            <a:r>
              <a:rPr lang="en-US" altLang="en-US" dirty="0">
                <a:latin typeface="Arial" panose="020B0604020202020204" pitchFamily="34" charset="0"/>
                <a:cs typeface="Arial" panose="020B0604020202020204" pitchFamily="34" charset="0"/>
              </a:rPr>
              <a:t>Leptin </a:t>
            </a:r>
          </a:p>
          <a:p>
            <a:pPr eaLnBrk="1" hangingPunct="1"/>
            <a:r>
              <a:rPr lang="en-US" altLang="en-US" dirty="0">
                <a:latin typeface="Arial" panose="020B0604020202020204" pitchFamily="34" charset="0"/>
                <a:cs typeface="Arial" panose="020B0604020202020204" pitchFamily="34" charset="0"/>
              </a:rPr>
              <a:t>Peptide YY3-36 (PYY)</a:t>
            </a:r>
          </a:p>
          <a:p>
            <a:pPr eaLnBrk="1" hangingPunct="1"/>
            <a:r>
              <a:rPr lang="en-US" altLang="en-US" dirty="0">
                <a:latin typeface="Arial" panose="020B0604020202020204" pitchFamily="34" charset="0"/>
                <a:cs typeface="Arial" panose="020B0604020202020204" pitchFamily="34" charset="0"/>
              </a:rPr>
              <a:t>Neuropeptide Y </a:t>
            </a:r>
          </a:p>
          <a:p>
            <a:pPr eaLnBrk="1" hangingPunct="1"/>
            <a:r>
              <a:rPr lang="en-US" altLang="en-US" dirty="0">
                <a:latin typeface="Arial" panose="020B0604020202020204" pitchFamily="34" charset="0"/>
                <a:cs typeface="Arial" panose="020B0604020202020204" pitchFamily="34" charset="0"/>
              </a:rPr>
              <a:t>Ghrelin</a:t>
            </a:r>
          </a:p>
          <a:p>
            <a:pPr eaLnBrk="1" hangingPunct="1"/>
            <a:r>
              <a:rPr lang="en-US" altLang="en-US" dirty="0">
                <a:latin typeface="Arial" panose="020B0604020202020204" pitchFamily="34" charset="0"/>
                <a:cs typeface="Arial" panose="020B0604020202020204" pitchFamily="34" charset="0"/>
              </a:rPr>
              <a:t>Melanocortin- 4</a:t>
            </a:r>
          </a:p>
        </p:txBody>
      </p:sp>
    </p:spTree>
    <p:extLst>
      <p:ext uri="{BB962C8B-B14F-4D97-AF65-F5344CB8AC3E}">
        <p14:creationId xmlns:p14="http://schemas.microsoft.com/office/powerpoint/2010/main" val="46444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28650" y="1904281"/>
            <a:ext cx="4727228" cy="3096333"/>
          </a:xfrm>
          <a:prstGeom prst="rect">
            <a:avLst/>
          </a:prstGeom>
        </p:spPr>
      </p:pic>
      <p:sp>
        <p:nvSpPr>
          <p:cNvPr id="34818" name="Rectangle 2"/>
          <p:cNvSpPr>
            <a:spLocks noGrp="1" noChangeArrowheads="1"/>
          </p:cNvSpPr>
          <p:nvPr>
            <p:ph type="title"/>
          </p:nvPr>
        </p:nvSpPr>
        <p:spPr>
          <a:xfrm>
            <a:off x="628650" y="365126"/>
            <a:ext cx="7886700" cy="1325563"/>
          </a:xfrm>
        </p:spPr>
        <p:txBody>
          <a:bodyPr>
            <a:normAutofit/>
          </a:bodyPr>
          <a:lstStyle/>
          <a:p>
            <a:r>
              <a:rPr lang="en-US" altLang="en-US" sz="3200" dirty="0">
                <a:latin typeface="Arial" panose="020B0604020202020204" pitchFamily="34" charset="0"/>
                <a:cs typeface="Arial" panose="020B0604020202020204" pitchFamily="34" charset="0"/>
              </a:rPr>
              <a:t>The Energy Balance Equation Applied to Weight Loss </a:t>
            </a:r>
          </a:p>
        </p:txBody>
      </p:sp>
      <p:sp>
        <p:nvSpPr>
          <p:cNvPr id="34819" name="Rectangle 3"/>
          <p:cNvSpPr>
            <a:spLocks noGrp="1" noChangeArrowheads="1"/>
          </p:cNvSpPr>
          <p:nvPr>
            <p:ph idx="1"/>
          </p:nvPr>
        </p:nvSpPr>
        <p:spPr>
          <a:xfrm>
            <a:off x="5664708" y="1825625"/>
            <a:ext cx="2850642" cy="4351338"/>
          </a:xfrm>
        </p:spPr>
        <p:txBody>
          <a:bodyPr>
            <a:normAutofit/>
          </a:bodyPr>
          <a:lstStyle/>
          <a:p>
            <a:pPr>
              <a:lnSpc>
                <a:spcPct val="80000"/>
              </a:lnSpc>
            </a:pPr>
            <a:r>
              <a:rPr lang="en-US" altLang="en-US" sz="2400" dirty="0">
                <a:latin typeface="Arial" panose="020B0604020202020204" pitchFamily="34" charset="0"/>
                <a:cs typeface="Arial" panose="020B0604020202020204" pitchFamily="34" charset="0"/>
              </a:rPr>
              <a:t>If total daily food calories exceed daily energy expenditure, excess calories accumulate as fat </a:t>
            </a:r>
          </a:p>
          <a:p>
            <a:pPr>
              <a:lnSpc>
                <a:spcPct val="80000"/>
              </a:lnSpc>
            </a:pPr>
            <a:r>
              <a:rPr lang="en-US" altLang="en-US" sz="2400" dirty="0">
                <a:latin typeface="Arial" panose="020B0604020202020204" pitchFamily="34" charset="0"/>
                <a:cs typeface="Arial" panose="020B0604020202020204" pitchFamily="34" charset="0"/>
              </a:rPr>
              <a:t>If energy expenditure exceeds the energy from food intake, body weight decreases </a:t>
            </a:r>
          </a:p>
        </p:txBody>
      </p:sp>
    </p:spTree>
    <p:extLst>
      <p:ext uri="{BB962C8B-B14F-4D97-AF65-F5344CB8AC3E}">
        <p14:creationId xmlns:p14="http://schemas.microsoft.com/office/powerpoint/2010/main" val="268263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1869" y="513781"/>
            <a:ext cx="7896453" cy="576263"/>
          </a:xfrm>
        </p:spPr>
        <p:txBody>
          <a:bodyPr>
            <a:noAutofit/>
          </a:bodyPr>
          <a:lstStyle/>
          <a:p>
            <a:pPr eaLnBrk="1" hangingPunct="1"/>
            <a:r>
              <a:rPr lang="en-US" altLang="en-US" sz="3200" dirty="0">
                <a:latin typeface="Arial" panose="020B0604020202020204" pitchFamily="34" charset="0"/>
                <a:cs typeface="Arial" panose="020B0604020202020204" pitchFamily="34" charset="0"/>
              </a:rPr>
              <a:t>Dieting to Tip the Energy Balance Equation </a:t>
            </a:r>
          </a:p>
        </p:txBody>
      </p:sp>
      <p:sp>
        <p:nvSpPr>
          <p:cNvPr id="36867" name="Rectangle 3"/>
          <p:cNvSpPr>
            <a:spLocks noGrp="1" noChangeArrowheads="1"/>
          </p:cNvSpPr>
          <p:nvPr>
            <p:ph idx="1"/>
          </p:nvPr>
        </p:nvSpPr>
        <p:spPr>
          <a:xfrm>
            <a:off x="401622" y="1812021"/>
            <a:ext cx="7886700" cy="3551209"/>
          </a:xfrm>
        </p:spPr>
        <p:txBody>
          <a:bodyPr>
            <a:noAutofit/>
          </a:bodyPr>
          <a:lstStyle/>
          <a:p>
            <a:pPr eaLnBrk="1" hangingPunct="1"/>
            <a:r>
              <a:rPr lang="en-US" altLang="en-US" sz="2400" dirty="0">
                <a:latin typeface="Arial" panose="020B0604020202020204" pitchFamily="34" charset="0"/>
                <a:cs typeface="Arial" panose="020B0604020202020204" pitchFamily="34" charset="0"/>
              </a:rPr>
              <a:t>Weight loss occurs whenever energy output exceeds energy intake, regardless of the diet’s macronutrient mixture </a:t>
            </a:r>
          </a:p>
          <a:p>
            <a:pPr eaLnBrk="1" hangingPunct="1"/>
            <a:r>
              <a:rPr lang="en-US" altLang="en-US" sz="2400" dirty="0">
                <a:latin typeface="Arial" panose="020B0604020202020204" pitchFamily="34" charset="0"/>
                <a:cs typeface="Arial" panose="020B0604020202020204" pitchFamily="34" charset="0"/>
              </a:rPr>
              <a:t>Total energy intake, not diet composition, determines the effectiveness of weight loss with reduced-energy diets</a:t>
            </a:r>
          </a:p>
          <a:p>
            <a:pPr eaLnBrk="1" hangingPunct="1"/>
            <a:endParaRPr lang="en-US" alt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115574" y="4623726"/>
            <a:ext cx="2886658" cy="2234273"/>
          </a:xfrm>
          <a:prstGeom prst="rect">
            <a:avLst/>
          </a:prstGeom>
        </p:spPr>
      </p:pic>
    </p:spTree>
    <p:extLst>
      <p:ext uri="{BB962C8B-B14F-4D97-AF65-F5344CB8AC3E}">
        <p14:creationId xmlns:p14="http://schemas.microsoft.com/office/powerpoint/2010/main" val="326945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58314" y="411061"/>
            <a:ext cx="6393656" cy="842559"/>
          </a:xfrm>
        </p:spPr>
        <p:txBody>
          <a:bodyPr>
            <a:normAutofit/>
          </a:bodyPr>
          <a:lstStyle/>
          <a:p>
            <a:pPr eaLnBrk="1" hangingPunct="1"/>
            <a:r>
              <a:rPr lang="en-US" altLang="en-US" sz="3200" dirty="0">
                <a:latin typeface="Arial" panose="020B0604020202020204" pitchFamily="34" charset="0"/>
                <a:cs typeface="Arial" panose="020B0604020202020204" pitchFamily="34" charset="0"/>
              </a:rPr>
              <a:t>Set-Point </a:t>
            </a:r>
            <a:r>
              <a:rPr lang="en-US" altLang="en-US" sz="3200" b="1" dirty="0">
                <a:latin typeface="Arial" panose="020B0604020202020204" pitchFamily="34" charset="0"/>
                <a:cs typeface="Arial" panose="020B0604020202020204" pitchFamily="34" charset="0"/>
              </a:rPr>
              <a:t>Theory</a:t>
            </a:r>
          </a:p>
        </p:txBody>
      </p:sp>
      <p:sp>
        <p:nvSpPr>
          <p:cNvPr id="38915" name="Rectangle 3"/>
          <p:cNvSpPr>
            <a:spLocks noGrp="1" noChangeArrowheads="1"/>
          </p:cNvSpPr>
          <p:nvPr>
            <p:ph idx="1"/>
          </p:nvPr>
        </p:nvSpPr>
        <p:spPr>
          <a:xfrm>
            <a:off x="358314" y="1624289"/>
            <a:ext cx="7886700" cy="4351338"/>
          </a:xfrm>
        </p:spPr>
        <p:txBody>
          <a:bodyPr>
            <a:normAutofit/>
          </a:bodyPr>
          <a:lstStyle/>
          <a:p>
            <a:pPr eaLnBrk="1" hangingPunct="1"/>
            <a:r>
              <a:rPr lang="en-US" altLang="en-US" dirty="0">
                <a:latin typeface="Arial" panose="020B0604020202020204" pitchFamily="34" charset="0"/>
                <a:cs typeface="Arial" panose="020B0604020202020204" pitchFamily="34" charset="0"/>
              </a:rPr>
              <a:t>All persons fat or thin have a well-regulated internal control mechanism located deep within the hypothalamus that maintains a preset level of body weight and/or body fat</a:t>
            </a:r>
          </a:p>
          <a:p>
            <a:pPr eaLnBrk="1" hangingPunct="1"/>
            <a:r>
              <a:rPr lang="en-US" altLang="en-US" dirty="0">
                <a:latin typeface="Arial" panose="020B0604020202020204" pitchFamily="34" charset="0"/>
                <a:cs typeface="Arial" panose="020B0604020202020204" pitchFamily="34" charset="0"/>
              </a:rPr>
              <a:t>Each time body fat decreases below one’s preset level, internal adjustments resist the change and attempt to conserve and/or replenish body fat</a:t>
            </a:r>
          </a:p>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548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25426" y="622828"/>
            <a:ext cx="6393656" cy="484519"/>
          </a:xfrm>
        </p:spPr>
        <p:txBody>
          <a:bodyPr>
            <a:noAutofit/>
          </a:bodyPr>
          <a:lstStyle/>
          <a:p>
            <a:pPr eaLnBrk="1" hangingPunct="1"/>
            <a:r>
              <a:rPr lang="en-US" altLang="en-US" sz="3200" dirty="0">
                <a:latin typeface="Arial" panose="020B0604020202020204" pitchFamily="34" charset="0"/>
                <a:cs typeface="Arial" panose="020B0604020202020204" pitchFamily="34" charset="0"/>
              </a:rPr>
              <a:t>Extreme Diets</a:t>
            </a:r>
          </a:p>
        </p:txBody>
      </p:sp>
      <p:sp>
        <p:nvSpPr>
          <p:cNvPr id="43011" name="Rectangle 3"/>
          <p:cNvSpPr>
            <a:spLocks noGrp="1" noChangeArrowheads="1"/>
          </p:cNvSpPr>
          <p:nvPr>
            <p:ph idx="1"/>
          </p:nvPr>
        </p:nvSpPr>
        <p:spPr>
          <a:xfrm>
            <a:off x="425426" y="1548788"/>
            <a:ext cx="7886700" cy="4351338"/>
          </a:xfrm>
        </p:spPr>
        <p:txBody>
          <a:bodyPr/>
          <a:lstStyle/>
          <a:p>
            <a:pPr marL="0" indent="0" eaLnBrk="1" hangingPunct="1">
              <a:buNone/>
            </a:pPr>
            <a:endParaRPr lang="en-US" altLang="en-US" dirty="0"/>
          </a:p>
          <a:p>
            <a:pPr eaLnBrk="1" hangingPunct="1"/>
            <a:endParaRPr lang="en-US" altLang="en-US" dirty="0"/>
          </a:p>
        </p:txBody>
      </p:sp>
      <p:pic>
        <p:nvPicPr>
          <p:cNvPr id="2" name="Picture 1"/>
          <p:cNvPicPr>
            <a:picLocks noChangeAspect="1"/>
          </p:cNvPicPr>
          <p:nvPr/>
        </p:nvPicPr>
        <p:blipFill>
          <a:blip r:embed="rId3"/>
          <a:stretch>
            <a:fillRect/>
          </a:stretch>
        </p:blipFill>
        <p:spPr>
          <a:xfrm>
            <a:off x="7022854" y="5148546"/>
            <a:ext cx="1712664" cy="1250310"/>
          </a:xfrm>
          <a:prstGeom prst="rect">
            <a:avLst/>
          </a:prstGeom>
        </p:spPr>
      </p:pic>
      <p:pic>
        <p:nvPicPr>
          <p:cNvPr id="3" name="Picture 2"/>
          <p:cNvPicPr>
            <a:picLocks noChangeAspect="1"/>
          </p:cNvPicPr>
          <p:nvPr/>
        </p:nvPicPr>
        <p:blipFill>
          <a:blip r:embed="rId4"/>
          <a:stretch>
            <a:fillRect/>
          </a:stretch>
        </p:blipFill>
        <p:spPr>
          <a:xfrm>
            <a:off x="6597609" y="3738420"/>
            <a:ext cx="1003424" cy="1396068"/>
          </a:xfrm>
          <a:prstGeom prst="rect">
            <a:avLst/>
          </a:prstGeom>
        </p:spPr>
      </p:pic>
      <p:pic>
        <p:nvPicPr>
          <p:cNvPr id="4" name="Picture 3"/>
          <p:cNvPicPr>
            <a:picLocks noChangeAspect="1"/>
          </p:cNvPicPr>
          <p:nvPr/>
        </p:nvPicPr>
        <p:blipFill>
          <a:blip r:embed="rId5"/>
          <a:stretch>
            <a:fillRect/>
          </a:stretch>
        </p:blipFill>
        <p:spPr>
          <a:xfrm>
            <a:off x="5681271" y="5176663"/>
            <a:ext cx="1341583" cy="1341583"/>
          </a:xfrm>
          <a:prstGeom prst="rect">
            <a:avLst/>
          </a:prstGeom>
        </p:spPr>
      </p:pic>
      <p:sp>
        <p:nvSpPr>
          <p:cNvPr id="5" name="TextBox 4">
            <a:extLst>
              <a:ext uri="{FF2B5EF4-FFF2-40B4-BE49-F238E27FC236}">
                <a16:creationId xmlns:a16="http://schemas.microsoft.com/office/drawing/2014/main" id="{491FE443-32D1-4109-979F-D0B336106381}"/>
              </a:ext>
            </a:extLst>
          </p:cNvPr>
          <p:cNvSpPr txBox="1"/>
          <p:nvPr/>
        </p:nvSpPr>
        <p:spPr>
          <a:xfrm>
            <a:off x="425426" y="1427018"/>
            <a:ext cx="6072356" cy="2031325"/>
          </a:xfrm>
          <a:prstGeom prst="rect">
            <a:avLst/>
          </a:prstGeom>
          <a:noFill/>
        </p:spPr>
        <p:txBody>
          <a:bodyPr wrap="square" rtlCol="0">
            <a:spAutoFit/>
          </a:bodyPr>
          <a:lstStyle/>
          <a:p>
            <a:r>
              <a:rPr lang="en-US" dirty="0"/>
              <a:t>Low carbohydrate ketogenic diets </a:t>
            </a:r>
          </a:p>
          <a:p>
            <a:r>
              <a:rPr lang="en-US" dirty="0"/>
              <a:t>	</a:t>
            </a:r>
            <a:r>
              <a:rPr lang="en-US" dirty="0" err="1"/>
              <a:t>atkins</a:t>
            </a:r>
            <a:r>
              <a:rPr lang="en-US" dirty="0"/>
              <a:t> </a:t>
            </a:r>
          </a:p>
          <a:p>
            <a:r>
              <a:rPr lang="en-US" dirty="0"/>
              <a:t>The south beach diet </a:t>
            </a:r>
          </a:p>
          <a:p>
            <a:r>
              <a:rPr lang="en-US" dirty="0"/>
              <a:t>High protein diets </a:t>
            </a:r>
          </a:p>
          <a:p>
            <a:r>
              <a:rPr lang="en-US" dirty="0"/>
              <a:t>Semi- starvation </a:t>
            </a:r>
            <a:r>
              <a:rPr lang="en-US" dirty="0" err="1"/>
              <a:t>diests</a:t>
            </a:r>
            <a:r>
              <a:rPr lang="en-US" dirty="0"/>
              <a:t> </a:t>
            </a:r>
          </a:p>
          <a:p>
            <a:r>
              <a:rPr lang="en-US" dirty="0"/>
              <a:t>	very low calorie diets (VLCDs)</a:t>
            </a:r>
          </a:p>
          <a:p>
            <a:r>
              <a:rPr lang="en-US" dirty="0"/>
              <a:t>	800 calories/day</a:t>
            </a:r>
          </a:p>
        </p:txBody>
      </p:sp>
    </p:spTree>
    <p:extLst>
      <p:ext uri="{BB962C8B-B14F-4D97-AF65-F5344CB8AC3E}">
        <p14:creationId xmlns:p14="http://schemas.microsoft.com/office/powerpoint/2010/main" val="381885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82813" y="478174"/>
            <a:ext cx="6393656" cy="708336"/>
          </a:xfrm>
        </p:spPr>
        <p:txBody>
          <a:bodyPr>
            <a:normAutofit/>
          </a:bodyPr>
          <a:lstStyle/>
          <a:p>
            <a:pPr eaLnBrk="1" hangingPunct="1"/>
            <a:r>
              <a:rPr lang="en-US" altLang="en-US" sz="3200" dirty="0">
                <a:latin typeface="Arial" panose="020B0604020202020204" pitchFamily="34" charset="0"/>
                <a:cs typeface="Arial" panose="020B0604020202020204" pitchFamily="34" charset="0"/>
              </a:rPr>
              <a:t>A Suitable Diet Plan </a:t>
            </a:r>
          </a:p>
        </p:txBody>
      </p:sp>
      <p:sp>
        <p:nvSpPr>
          <p:cNvPr id="45059" name="Rectangle 3"/>
          <p:cNvSpPr>
            <a:spLocks noGrp="1" noChangeArrowheads="1"/>
          </p:cNvSpPr>
          <p:nvPr>
            <p:ph idx="1"/>
          </p:nvPr>
        </p:nvSpPr>
        <p:spPr>
          <a:xfrm>
            <a:off x="282813" y="1593908"/>
            <a:ext cx="7886700" cy="4387442"/>
          </a:xfrm>
        </p:spPr>
        <p:txBody>
          <a:bodyPr>
            <a:normAutofit/>
          </a:bodyPr>
          <a:lstStyle/>
          <a:p>
            <a:pPr eaLnBrk="1" hangingPunct="1"/>
            <a:r>
              <a:rPr lang="en-US" altLang="en-US" sz="2800" dirty="0">
                <a:latin typeface="Arial" panose="020B0604020202020204" pitchFamily="34" charset="0"/>
                <a:cs typeface="Arial" panose="020B0604020202020204" pitchFamily="34" charset="0"/>
              </a:rPr>
              <a:t>A calorie- counting approach to weight loss should provide an appropriate dietary plan that contains all the essential nutrients </a:t>
            </a:r>
          </a:p>
          <a:p>
            <a:pPr eaLnBrk="1" hangingPunct="1"/>
            <a:r>
              <a:rPr lang="en-US" altLang="en-US" dirty="0">
                <a:latin typeface="Arial" panose="020B0604020202020204" pitchFamily="34" charset="0"/>
                <a:cs typeface="Arial" panose="020B0604020202020204" pitchFamily="34" charset="0"/>
              </a:rPr>
              <a:t>Two factors largely determine one’s daily energy expenditure: </a:t>
            </a:r>
          </a:p>
          <a:p>
            <a:pPr lvl="1"/>
            <a:r>
              <a:rPr lang="en-US" altLang="en-US" dirty="0">
                <a:latin typeface="Arial" panose="020B0604020202020204" pitchFamily="34" charset="0"/>
                <a:cs typeface="Arial" panose="020B0604020202020204" pitchFamily="34" charset="0"/>
              </a:rPr>
              <a:t>Resting energy requirement REE</a:t>
            </a:r>
          </a:p>
          <a:p>
            <a:pPr lvl="1"/>
            <a:r>
              <a:rPr lang="en-US" altLang="en-US" dirty="0">
                <a:latin typeface="Arial" panose="020B0604020202020204" pitchFamily="34" charset="0"/>
                <a:cs typeface="Arial" panose="020B0604020202020204" pitchFamily="34" charset="0"/>
              </a:rPr>
              <a:t>Energy expended in daily physical activities </a:t>
            </a:r>
          </a:p>
        </p:txBody>
      </p:sp>
    </p:spTree>
    <p:extLst>
      <p:ext uri="{BB962C8B-B14F-4D97-AF65-F5344CB8AC3E}">
        <p14:creationId xmlns:p14="http://schemas.microsoft.com/office/powerpoint/2010/main" val="3151092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Autofit/>
          </a:bodyPr>
          <a:lstStyle/>
          <a:p>
            <a:pPr eaLnBrk="1" hangingPunct="1"/>
            <a:r>
              <a:rPr lang="en-US" altLang="en-US" sz="3200" dirty="0">
                <a:latin typeface="Arial" panose="020B0604020202020204" pitchFamily="34" charset="0"/>
                <a:cs typeface="Arial" panose="020B0604020202020204" pitchFamily="34" charset="0"/>
              </a:rPr>
              <a:t>Maximizing Dieting’s Chances for Success </a:t>
            </a:r>
          </a:p>
        </p:txBody>
      </p:sp>
      <p:sp>
        <p:nvSpPr>
          <p:cNvPr id="47107" name="Rectangle 3"/>
          <p:cNvSpPr>
            <a:spLocks noGrp="1" noChangeArrowheads="1"/>
          </p:cNvSpPr>
          <p:nvPr>
            <p:ph sz="half" idx="1"/>
          </p:nvPr>
        </p:nvSpPr>
        <p:spPr/>
        <p:txBody>
          <a:bodyPr>
            <a:normAutofit/>
          </a:bodyPr>
          <a:lstStyle/>
          <a:p>
            <a:pPr marL="0" indent="0" eaLnBrk="1" hangingPunct="1">
              <a:lnSpc>
                <a:spcPct val="80000"/>
              </a:lnSpc>
              <a:buNone/>
            </a:pPr>
            <a:r>
              <a:rPr lang="en-US" altLang="en-US" sz="2400" dirty="0">
                <a:latin typeface="Arial" panose="020B0604020202020204" pitchFamily="34" charset="0"/>
                <a:cs typeface="Arial" panose="020B0604020202020204" pitchFamily="34" charset="0"/>
              </a:rPr>
              <a:t>Human eating behavior is tied to both external (environmental) cues and internal (physiologic) cues</a:t>
            </a:r>
          </a:p>
          <a:p>
            <a:pPr marL="0" indent="0" eaLnBrk="1" hangingPunct="1">
              <a:lnSpc>
                <a:spcPct val="80000"/>
              </a:lnSpc>
              <a:buNone/>
            </a:pPr>
            <a:r>
              <a:rPr lang="en-US" altLang="en-US" sz="2400" dirty="0">
                <a:latin typeface="Arial" panose="020B0604020202020204" pitchFamily="34" charset="0"/>
                <a:cs typeface="Arial" panose="020B0604020202020204" pitchFamily="34" charset="0"/>
              </a:rPr>
              <a:t>Both signals a need for food intake 	</a:t>
            </a:r>
          </a:p>
        </p:txBody>
      </p:sp>
      <p:sp>
        <p:nvSpPr>
          <p:cNvPr id="2" name="Content Placeholder 1"/>
          <p:cNvSpPr>
            <a:spLocks noGrp="1"/>
          </p:cNvSpPr>
          <p:nvPr>
            <p:ph sz="half" idx="2"/>
          </p:nvPr>
        </p:nvSpPr>
        <p:spPr/>
        <p:txBody>
          <a:bodyPr>
            <a:normAutofit/>
          </a:bodyPr>
          <a:lstStyle/>
          <a:p>
            <a:pPr marL="0" indent="0">
              <a:buNone/>
            </a:pPr>
            <a:r>
              <a:rPr lang="en-US" dirty="0"/>
              <a:t>A dieter must learn to make accurate appraisals or eating behavior </a:t>
            </a:r>
          </a:p>
          <a:p>
            <a:pPr marL="0" indent="0">
              <a:buNone/>
            </a:pPr>
            <a:r>
              <a:rPr lang="en-US" dirty="0"/>
              <a:t>Quantity and frequency of eating </a:t>
            </a:r>
          </a:p>
          <a:p>
            <a:pPr marL="0" indent="0">
              <a:buNone/>
            </a:pPr>
            <a:r>
              <a:rPr lang="en-US" dirty="0"/>
              <a:t>Specific circumstances linked to food intake </a:t>
            </a:r>
          </a:p>
          <a:p>
            <a:pPr marL="0" indent="0">
              <a:buNone/>
            </a:pPr>
            <a:endParaRPr lang="en-US" dirty="0"/>
          </a:p>
        </p:txBody>
      </p:sp>
      <p:pic>
        <p:nvPicPr>
          <p:cNvPr id="3" name="Picture 2"/>
          <p:cNvPicPr>
            <a:picLocks noChangeAspect="1"/>
          </p:cNvPicPr>
          <p:nvPr/>
        </p:nvPicPr>
        <p:blipFill>
          <a:blip r:embed="rId3"/>
          <a:stretch>
            <a:fillRect/>
          </a:stretch>
        </p:blipFill>
        <p:spPr>
          <a:xfrm>
            <a:off x="7877262" y="4975734"/>
            <a:ext cx="1266738" cy="1882266"/>
          </a:xfrm>
          <a:prstGeom prst="rect">
            <a:avLst/>
          </a:prstGeom>
        </p:spPr>
      </p:pic>
    </p:spTree>
    <p:extLst>
      <p:ext uri="{BB962C8B-B14F-4D97-AF65-F5344CB8AC3E}">
        <p14:creationId xmlns:p14="http://schemas.microsoft.com/office/powerpoint/2010/main" val="26570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8590" y="184559"/>
            <a:ext cx="8114566" cy="968394"/>
          </a:xfrm>
        </p:spPr>
        <p:txBody>
          <a:bodyPr>
            <a:normAutofit/>
          </a:bodyPr>
          <a:lstStyle/>
          <a:p>
            <a:pPr eaLnBrk="1" hangingPunct="1"/>
            <a:r>
              <a:rPr lang="en-US" altLang="en-US" sz="3200" dirty="0">
                <a:latin typeface="Arial" panose="020B0604020202020204" pitchFamily="34" charset="0"/>
                <a:cs typeface="Arial" panose="020B0604020202020204" pitchFamily="34" charset="0"/>
              </a:rPr>
              <a:t>Behavioral Approaches Can Help </a:t>
            </a:r>
          </a:p>
        </p:txBody>
      </p:sp>
      <p:sp>
        <p:nvSpPr>
          <p:cNvPr id="49155" name="Rectangle 3"/>
          <p:cNvSpPr>
            <a:spLocks noGrp="1" noChangeArrowheads="1"/>
          </p:cNvSpPr>
          <p:nvPr>
            <p:ph idx="1"/>
          </p:nvPr>
        </p:nvSpPr>
        <p:spPr>
          <a:xfrm>
            <a:off x="262680" y="1455489"/>
            <a:ext cx="8000476" cy="3371850"/>
          </a:xfrm>
        </p:spPr>
        <p:txBody>
          <a:bodyPr>
            <a:noAutofit/>
          </a:bodyPr>
          <a:lstStyle/>
          <a:p>
            <a:pPr marL="0" indent="0" eaLnBrk="1" hangingPunct="1">
              <a:lnSpc>
                <a:spcPct val="80000"/>
              </a:lnSpc>
              <a:buNone/>
            </a:pPr>
            <a:r>
              <a:rPr lang="en-US" altLang="en-US" dirty="0">
                <a:latin typeface="Arial" panose="020B0604020202020204" pitchFamily="34" charset="0"/>
                <a:cs typeface="Arial" panose="020B0604020202020204" pitchFamily="34" charset="0"/>
              </a:rPr>
              <a:t>The person keeps records and answers the following 8 questions </a:t>
            </a:r>
          </a:p>
          <a:p>
            <a:pPr marL="0" indent="0" eaLnBrk="1" hangingPunct="1">
              <a:lnSpc>
                <a:spcPct val="80000"/>
              </a:lnSpc>
              <a:buNone/>
            </a:pPr>
            <a:r>
              <a:rPr lang="en-US" altLang="en-US" dirty="0">
                <a:latin typeface="Arial" panose="020B0604020202020204" pitchFamily="34" charset="0"/>
                <a:cs typeface="Arial" panose="020B0604020202020204" pitchFamily="34" charset="0"/>
              </a:rPr>
              <a:t>When were meals eaten</a:t>
            </a:r>
          </a:p>
          <a:p>
            <a:pPr marL="0" indent="0" eaLnBrk="1" hangingPunct="1">
              <a:lnSpc>
                <a:spcPct val="80000"/>
              </a:lnSpc>
              <a:buNone/>
            </a:pPr>
            <a:r>
              <a:rPr lang="en-US" altLang="en-US" dirty="0">
                <a:latin typeface="Arial" panose="020B0604020202020204" pitchFamily="34" charset="0"/>
                <a:cs typeface="Arial" panose="020B0604020202020204" pitchFamily="34" charset="0"/>
              </a:rPr>
              <a:t>In what place were meals eaten </a:t>
            </a:r>
          </a:p>
          <a:p>
            <a:pPr marL="0" indent="0" eaLnBrk="1" hangingPunct="1">
              <a:lnSpc>
                <a:spcPct val="80000"/>
              </a:lnSpc>
              <a:buNone/>
            </a:pPr>
            <a:r>
              <a:rPr lang="en-US" altLang="en-US" dirty="0">
                <a:latin typeface="Arial" panose="020B0604020202020204" pitchFamily="34" charset="0"/>
                <a:cs typeface="Arial" panose="020B0604020202020204" pitchFamily="34" charset="0"/>
              </a:rPr>
              <a:t>What was the mood feeling or psychological state during the meal </a:t>
            </a:r>
          </a:p>
          <a:p>
            <a:pPr marL="0" indent="0" eaLnBrk="1" hangingPunct="1">
              <a:lnSpc>
                <a:spcPct val="80000"/>
              </a:lnSpc>
              <a:buNone/>
            </a:pPr>
            <a:r>
              <a:rPr lang="en-US" altLang="en-US" dirty="0">
                <a:latin typeface="Arial" panose="020B0604020202020204" pitchFamily="34" charset="0"/>
                <a:cs typeface="Arial" panose="020B0604020202020204" pitchFamily="34" charset="0"/>
              </a:rPr>
              <a:t>How much time was spent eating </a:t>
            </a:r>
          </a:p>
          <a:p>
            <a:pPr marL="0" indent="0" eaLnBrk="1" hangingPunct="1">
              <a:lnSpc>
                <a:spcPct val="80000"/>
              </a:lnSpc>
              <a:buNone/>
            </a:pPr>
            <a:r>
              <a:rPr lang="en-US" altLang="en-US" dirty="0">
                <a:latin typeface="Arial" panose="020B0604020202020204" pitchFamily="34" charset="0"/>
                <a:cs typeface="Arial" panose="020B0604020202020204" pitchFamily="34" charset="0"/>
              </a:rPr>
              <a:t>What activities were engaged in during the meal </a:t>
            </a:r>
          </a:p>
          <a:p>
            <a:pPr marL="0" indent="0" eaLnBrk="1" hangingPunct="1">
              <a:lnSpc>
                <a:spcPct val="80000"/>
              </a:lnSpc>
              <a:buNone/>
            </a:pPr>
            <a:r>
              <a:rPr lang="en-US" altLang="en-US" dirty="0">
                <a:latin typeface="Arial" panose="020B0604020202020204" pitchFamily="34" charset="0"/>
                <a:cs typeface="Arial" panose="020B0604020202020204" pitchFamily="34" charset="0"/>
              </a:rPr>
              <a:t>Who was present during the meal</a:t>
            </a:r>
          </a:p>
          <a:p>
            <a:pPr marL="0" indent="0" eaLnBrk="1" hangingPunct="1">
              <a:lnSpc>
                <a:spcPct val="80000"/>
              </a:lnSpc>
              <a:buNone/>
            </a:pPr>
            <a:r>
              <a:rPr lang="en-US" altLang="en-US" dirty="0">
                <a:latin typeface="Arial" panose="020B0604020202020204" pitchFamily="34" charset="0"/>
                <a:cs typeface="Arial" panose="020B0604020202020204" pitchFamily="34" charset="0"/>
              </a:rPr>
              <a:t>What food was eaten how much food was eaten</a:t>
            </a:r>
          </a:p>
          <a:p>
            <a:pPr marL="0" indent="0" eaLnBrk="1" hangingPunct="1">
              <a:lnSpc>
                <a:spcPct val="80000"/>
              </a:lnSpc>
              <a:buNone/>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943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99590" y="483371"/>
            <a:ext cx="8559183" cy="576263"/>
          </a:xfrm>
        </p:spPr>
        <p:txBody>
          <a:bodyPr>
            <a:noAutofit/>
          </a:bodyPr>
          <a:lstStyle/>
          <a:p>
            <a:pPr eaLnBrk="1" hangingPunct="1"/>
            <a:r>
              <a:rPr lang="en-US" altLang="en-US" sz="3200" dirty="0">
                <a:latin typeface="Arial" panose="020B0604020202020204" pitchFamily="34" charset="0"/>
                <a:cs typeface="Arial" panose="020B0604020202020204" pitchFamily="34" charset="0"/>
              </a:rPr>
              <a:t>Developing New Techniques to Control Eating </a:t>
            </a:r>
          </a:p>
        </p:txBody>
      </p:sp>
      <p:sp>
        <p:nvSpPr>
          <p:cNvPr id="51203" name="Rectangle 3"/>
          <p:cNvSpPr>
            <a:spLocks noGrp="1" noChangeArrowheads="1"/>
          </p:cNvSpPr>
          <p:nvPr>
            <p:ph idx="1"/>
          </p:nvPr>
        </p:nvSpPr>
        <p:spPr>
          <a:xfrm>
            <a:off x="393759" y="1649456"/>
            <a:ext cx="7886700" cy="4351338"/>
          </a:xfrm>
        </p:spPr>
        <p:txBody>
          <a:bodyPr>
            <a:normAutofit/>
          </a:bodyPr>
          <a:lstStyle/>
          <a:p>
            <a:pPr marL="0" indent="0" eaLnBrk="1" hangingPunct="1">
              <a:lnSpc>
                <a:spcPct val="80000"/>
              </a:lnSpc>
              <a:buNone/>
            </a:pPr>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427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Objectives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Describe obesity trends in the United States</a:t>
            </a:r>
          </a:p>
          <a:p>
            <a:r>
              <a:rPr lang="en-US" dirty="0">
                <a:latin typeface="Arial" panose="020B0604020202020204" pitchFamily="34" charset="0"/>
                <a:cs typeface="Arial" panose="020B0604020202020204" pitchFamily="34" charset="0"/>
              </a:rPr>
              <a:t>Compare and contrast extreme diets (i.e. Atkins, South Beach, VLCDs)</a:t>
            </a:r>
          </a:p>
          <a:p>
            <a:r>
              <a:rPr lang="en-US" dirty="0">
                <a:latin typeface="Arial" panose="020B0604020202020204" pitchFamily="34" charset="0"/>
                <a:cs typeface="Arial" panose="020B0604020202020204" pitchFamily="34" charset="0"/>
              </a:rPr>
              <a:t>Explain weight loss and weight gain recommendations for athletes</a:t>
            </a:r>
          </a:p>
          <a:p>
            <a:endParaRPr lang="en-US" dirty="0"/>
          </a:p>
          <a:p>
            <a:endParaRPr lang="en-US" dirty="0"/>
          </a:p>
        </p:txBody>
      </p:sp>
      <p:pic>
        <p:nvPicPr>
          <p:cNvPr id="4" name="Picture 3"/>
          <p:cNvPicPr>
            <a:picLocks noChangeAspect="1"/>
          </p:cNvPicPr>
          <p:nvPr/>
        </p:nvPicPr>
        <p:blipFill>
          <a:blip r:embed="rId2"/>
          <a:stretch>
            <a:fillRect/>
          </a:stretch>
        </p:blipFill>
        <p:spPr>
          <a:xfrm>
            <a:off x="7103801" y="0"/>
            <a:ext cx="2040199" cy="1547070"/>
          </a:xfrm>
          <a:prstGeom prst="rect">
            <a:avLst/>
          </a:prstGeom>
        </p:spPr>
      </p:pic>
    </p:spTree>
    <p:extLst>
      <p:ext uri="{BB962C8B-B14F-4D97-AF65-F5344CB8AC3E}">
        <p14:creationId xmlns:p14="http://schemas.microsoft.com/office/powerpoint/2010/main" val="933361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3529" r="52473" b="-1"/>
          <a:stretch/>
        </p:blipFill>
        <p:spPr>
          <a:xfrm>
            <a:off x="20" y="10"/>
            <a:ext cx="3492988" cy="6857990"/>
          </a:xfrm>
          <a:prstGeom prst="rect">
            <a:avLst/>
          </a:prstGeom>
          <a:effectLst/>
        </p:spPr>
      </p:pic>
      <p:sp>
        <p:nvSpPr>
          <p:cNvPr id="53250" name="Rectangle 2"/>
          <p:cNvSpPr>
            <a:spLocks noGrp="1" noChangeArrowheads="1"/>
          </p:cNvSpPr>
          <p:nvPr>
            <p:ph type="title"/>
          </p:nvPr>
        </p:nvSpPr>
        <p:spPr>
          <a:xfrm>
            <a:off x="3798798" y="629267"/>
            <a:ext cx="4860570" cy="1676603"/>
          </a:xfrm>
        </p:spPr>
        <p:txBody>
          <a:bodyPr>
            <a:normAutofit/>
          </a:bodyPr>
          <a:lstStyle/>
          <a:p>
            <a:pPr>
              <a:lnSpc>
                <a:spcPct val="80000"/>
              </a:lnSpc>
            </a:pPr>
            <a:r>
              <a:rPr lang="en-US" altLang="en-US" sz="3200" dirty="0">
                <a:latin typeface="Arial" panose="020B0604020202020204" pitchFamily="34" charset="0"/>
                <a:cs typeface="Arial" panose="020B0604020202020204" pitchFamily="34" charset="0"/>
              </a:rPr>
              <a:t>Regular Physical Activity for Weight Control </a:t>
            </a:r>
          </a:p>
        </p:txBody>
      </p:sp>
      <p:sp>
        <p:nvSpPr>
          <p:cNvPr id="53251" name="Rectangle 3"/>
          <p:cNvSpPr>
            <a:spLocks noGrp="1" noChangeArrowheads="1"/>
          </p:cNvSpPr>
          <p:nvPr>
            <p:ph idx="1"/>
          </p:nvPr>
        </p:nvSpPr>
        <p:spPr>
          <a:xfrm>
            <a:off x="3798799" y="2438401"/>
            <a:ext cx="4860569" cy="3785419"/>
          </a:xfrm>
        </p:spPr>
        <p:txBody>
          <a:bodyPr>
            <a:normAutofit/>
          </a:bodyPr>
          <a:lstStyle/>
          <a:p>
            <a:pPr marL="0" indent="0">
              <a:lnSpc>
                <a:spcPct val="70000"/>
              </a:lnSpc>
              <a:buNone/>
            </a:pPr>
            <a:endParaRPr lang="en-US"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827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16369" y="469785"/>
            <a:ext cx="6393656" cy="658002"/>
          </a:xfrm>
        </p:spPr>
        <p:txBody>
          <a:bodyPr>
            <a:normAutofit/>
          </a:bodyPr>
          <a:lstStyle/>
          <a:p>
            <a:pPr eaLnBrk="1" hangingPunct="1"/>
            <a:r>
              <a:rPr lang="en-US" altLang="en-US" sz="3200" dirty="0">
                <a:latin typeface="Arial" panose="020B0604020202020204" pitchFamily="34" charset="0"/>
                <a:cs typeface="Arial" panose="020B0604020202020204" pitchFamily="34" charset="0"/>
              </a:rPr>
              <a:t>Behavior Modification</a:t>
            </a:r>
          </a:p>
        </p:txBody>
      </p:sp>
      <p:sp>
        <p:nvSpPr>
          <p:cNvPr id="55299" name="Rectangle 3"/>
          <p:cNvSpPr>
            <a:spLocks noGrp="1" noChangeArrowheads="1"/>
          </p:cNvSpPr>
          <p:nvPr>
            <p:ph idx="1"/>
          </p:nvPr>
        </p:nvSpPr>
        <p:spPr>
          <a:xfrm>
            <a:off x="316369" y="1632678"/>
            <a:ext cx="7886700" cy="4351338"/>
          </a:xfrm>
        </p:spPr>
        <p:txBody>
          <a:bodyPr>
            <a:normAutofit/>
          </a:bodyPr>
          <a:lstStyle/>
          <a:p>
            <a:pPr marL="0" indent="0" eaLnBrk="1" hangingPunct="1">
              <a:buNone/>
            </a:pPr>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6588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Autofit/>
          </a:bodyPr>
          <a:lstStyle/>
          <a:p>
            <a:pPr eaLnBrk="1" hangingPunct="1"/>
            <a:r>
              <a:rPr lang="en-US" altLang="en-US" sz="3200" dirty="0">
                <a:latin typeface="Arial" panose="020B0604020202020204" pitchFamily="34" charset="0"/>
                <a:cs typeface="Arial" panose="020B0604020202020204" pitchFamily="34" charset="0"/>
              </a:rPr>
              <a:t>Gender Difference in Exercise Effects on Weight Loss </a:t>
            </a:r>
          </a:p>
        </p:txBody>
      </p:sp>
      <p:sp>
        <p:nvSpPr>
          <p:cNvPr id="59395" name="Rectangle 3"/>
          <p:cNvSpPr>
            <a:spLocks noGrp="1" noChangeArrowheads="1"/>
          </p:cNvSpPr>
          <p:nvPr>
            <p:ph sz="half" idx="1"/>
          </p:nvPr>
        </p:nvSpPr>
        <p:spPr/>
        <p:txBody>
          <a:bodyPr>
            <a:normAutofit/>
          </a:bodyPr>
          <a:lstStyle/>
          <a:p>
            <a:pPr marL="0" indent="0" eaLnBrk="1" hangingPunct="1">
              <a:buNone/>
            </a:pPr>
            <a:endParaRPr lang="en-US" altLang="en-US" sz="2400" dirty="0">
              <a:latin typeface="Arial" panose="020B0604020202020204" pitchFamily="34" charset="0"/>
              <a:cs typeface="Arial" panose="020B0604020202020204" pitchFamily="34" charset="0"/>
            </a:endParaRPr>
          </a:p>
        </p:txBody>
      </p:sp>
      <p:sp>
        <p:nvSpPr>
          <p:cNvPr id="2" name="Content Placeholder 1"/>
          <p:cNvSpPr>
            <a:spLocks noGrp="1"/>
          </p:cNvSpPr>
          <p:nvPr>
            <p:ph sz="half" idx="2"/>
          </p:nvPr>
        </p:nvSpPr>
        <p:spPr/>
        <p:txBody>
          <a:bodyPr>
            <a:normAutofit/>
          </a:bodyPr>
          <a:lstStyle/>
          <a:p>
            <a:pPr marL="0" indent="0">
              <a:buNone/>
            </a:pPr>
            <a:endParaRPr lang="en-US" dirty="0"/>
          </a:p>
        </p:txBody>
      </p:sp>
    </p:spTree>
    <p:extLst>
      <p:ext uri="{BB962C8B-B14F-4D97-AF65-F5344CB8AC3E}">
        <p14:creationId xmlns:p14="http://schemas.microsoft.com/office/powerpoint/2010/main" val="3786823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49924" y="793056"/>
            <a:ext cx="8592739" cy="582215"/>
          </a:xfrm>
        </p:spPr>
        <p:txBody>
          <a:bodyPr>
            <a:noAutofit/>
          </a:bodyPr>
          <a:lstStyle/>
          <a:p>
            <a:pPr eaLnBrk="1" hangingPunct="1"/>
            <a:r>
              <a:rPr lang="en-US" altLang="en-US" sz="3200" dirty="0">
                <a:latin typeface="Arial" panose="020B0604020202020204" pitchFamily="34" charset="0"/>
                <a:cs typeface="Arial" panose="020B0604020202020204" pitchFamily="34" charset="0"/>
              </a:rPr>
              <a:t>Effects of Diet and Physical Activity on Body Composition During Weight Loss </a:t>
            </a:r>
          </a:p>
        </p:txBody>
      </p:sp>
      <p:sp>
        <p:nvSpPr>
          <p:cNvPr id="61443" name="Rectangle 3"/>
          <p:cNvSpPr>
            <a:spLocks noGrp="1" noChangeArrowheads="1"/>
          </p:cNvSpPr>
          <p:nvPr>
            <p:ph idx="1"/>
          </p:nvPr>
        </p:nvSpPr>
        <p:spPr>
          <a:xfrm>
            <a:off x="451083" y="2000250"/>
            <a:ext cx="8063743" cy="4148880"/>
          </a:xfrm>
        </p:spPr>
        <p:txBody>
          <a:bodyPr>
            <a:normAutofit/>
          </a:bodyPr>
          <a:lstStyle/>
          <a:p>
            <a:pPr eaLnBrk="1" hangingPunct="1">
              <a:buFontTx/>
              <a:buNone/>
            </a:pPr>
            <a:endParaRPr lang="en-US" altLang="en-US" dirty="0"/>
          </a:p>
        </p:txBody>
      </p:sp>
    </p:spTree>
    <p:extLst>
      <p:ext uri="{BB962C8B-B14F-4D97-AF65-F5344CB8AC3E}">
        <p14:creationId xmlns:p14="http://schemas.microsoft.com/office/powerpoint/2010/main" val="2700764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descr="D:\D\Katch\Project_SRC\IB\image_bank\images\jpg\figure_14.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379" y="1500822"/>
            <a:ext cx="4523762" cy="435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313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3200" dirty="0">
                <a:latin typeface="Arial" panose="020B0604020202020204" pitchFamily="34" charset="0"/>
                <a:cs typeface="Arial" panose="020B0604020202020204" pitchFamily="34" charset="0"/>
              </a:rPr>
              <a:t>Weight Loss Recommendations for Athletes </a:t>
            </a:r>
          </a:p>
        </p:txBody>
      </p:sp>
      <p:sp>
        <p:nvSpPr>
          <p:cNvPr id="65539" name="Rectangle 3"/>
          <p:cNvSpPr>
            <a:spLocks noGrp="1" noChangeArrowheads="1"/>
          </p:cNvSpPr>
          <p:nvPr>
            <p:ph sz="half" idx="1"/>
          </p:nvPr>
        </p:nvSpPr>
        <p:spPr/>
        <p:txBody>
          <a:bodyPr>
            <a:normAutofit/>
          </a:bodyPr>
          <a:lstStyle/>
          <a:p>
            <a:pPr marL="0" indent="0" eaLnBrk="1" hangingPunct="1">
              <a:lnSpc>
                <a:spcPct val="80000"/>
              </a:lnSpc>
              <a:buNone/>
            </a:pPr>
            <a:endParaRPr lang="en-US" altLang="en-US" sz="2400" dirty="0">
              <a:latin typeface="Arial" panose="020B0604020202020204" pitchFamily="34" charset="0"/>
              <a:cs typeface="Arial" panose="020B0604020202020204" pitchFamily="34" charset="0"/>
            </a:endParaRPr>
          </a:p>
        </p:txBody>
      </p:sp>
      <p:sp>
        <p:nvSpPr>
          <p:cNvPr id="2" name="Content Placeholder 1"/>
          <p:cNvSpPr>
            <a:spLocks noGrp="1"/>
          </p:cNvSpPr>
          <p:nvPr>
            <p:ph sz="half" idx="2"/>
          </p:nvPr>
        </p:nvSpPr>
        <p:spPr/>
        <p:txBody>
          <a:bodyPr>
            <a:normAutofit/>
          </a:bodyPr>
          <a:lstStyle/>
          <a:p>
            <a:pPr marL="0" indent="0">
              <a:buNone/>
            </a:pPr>
            <a:endParaRPr lang="en-US" dirty="0"/>
          </a:p>
        </p:txBody>
      </p:sp>
    </p:spTree>
    <p:extLst>
      <p:ext uri="{BB962C8B-B14F-4D97-AF65-F5344CB8AC3E}">
        <p14:creationId xmlns:p14="http://schemas.microsoft.com/office/powerpoint/2010/main" val="2049517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10536" y="232139"/>
            <a:ext cx="7886700" cy="1325563"/>
          </a:xfrm>
        </p:spPr>
        <p:txBody>
          <a:bodyPr>
            <a:normAutofit/>
          </a:bodyPr>
          <a:lstStyle/>
          <a:p>
            <a:pPr eaLnBrk="1" hangingPunct="1"/>
            <a:r>
              <a:rPr lang="en-US" altLang="en-US" sz="3200" dirty="0">
                <a:latin typeface="Arial" panose="020B0604020202020204" pitchFamily="34" charset="0"/>
                <a:cs typeface="Arial" panose="020B0604020202020204" pitchFamily="34" charset="0"/>
              </a:rPr>
              <a:t>Weight Gain for Athletes</a:t>
            </a:r>
          </a:p>
        </p:txBody>
      </p:sp>
      <p:sp>
        <p:nvSpPr>
          <p:cNvPr id="67587" name="Rectangle 3"/>
          <p:cNvSpPr>
            <a:spLocks noGrp="1" noChangeArrowheads="1"/>
          </p:cNvSpPr>
          <p:nvPr>
            <p:ph sz="half" idx="1"/>
          </p:nvPr>
        </p:nvSpPr>
        <p:spPr/>
        <p:txBody>
          <a:bodyPr>
            <a:noAutofit/>
          </a:bodyPr>
          <a:lstStyle/>
          <a:p>
            <a:pPr marL="0" indent="0" eaLnBrk="1" hangingPunct="1">
              <a:lnSpc>
                <a:spcPct val="80000"/>
              </a:lnSpc>
              <a:buNone/>
            </a:pPr>
            <a:endParaRPr lang="en-US" altLang="en-US" dirty="0">
              <a:latin typeface="Arial" panose="020B0604020202020204" pitchFamily="34" charset="0"/>
              <a:cs typeface="Arial" panose="020B0604020202020204" pitchFamily="34" charset="0"/>
            </a:endParaRPr>
          </a:p>
        </p:txBody>
      </p:sp>
      <p:sp>
        <p:nvSpPr>
          <p:cNvPr id="2" name="Content Placeholder 1"/>
          <p:cNvSpPr>
            <a:spLocks noGrp="1"/>
          </p:cNvSpPr>
          <p:nvPr>
            <p:ph sz="half" idx="2"/>
          </p:nvPr>
        </p:nvSpPr>
        <p:spPr/>
        <p:txBody>
          <a:bodyPr/>
          <a:lstStyle/>
          <a:p>
            <a:pPr>
              <a:lnSpc>
                <a:spcPct val="80000"/>
              </a:lnSpc>
            </a:pPr>
            <a:r>
              <a:rPr lang="en-US" altLang="en-US" dirty="0">
                <a:latin typeface="Arial" panose="020B0604020202020204" pitchFamily="34" charset="0"/>
                <a:cs typeface="Arial" panose="020B0604020202020204" pitchFamily="34" charset="0"/>
              </a:rPr>
              <a:t>Increase protein to ______ body weight</a:t>
            </a:r>
          </a:p>
          <a:p>
            <a:pPr>
              <a:lnSpc>
                <a:spcPct val="80000"/>
              </a:lnSpc>
            </a:pPr>
            <a:r>
              <a:rPr lang="en-US" altLang="en-US" dirty="0">
                <a:latin typeface="Arial" panose="020B0604020202020204" pitchFamily="34" charset="0"/>
                <a:cs typeface="Arial" panose="020B0604020202020204" pitchFamily="34" charset="0"/>
              </a:rPr>
              <a:t>Choose from plant and animal sources of protein:</a:t>
            </a:r>
          </a:p>
          <a:p>
            <a:endParaRPr lang="en-US" dirty="0"/>
          </a:p>
        </p:txBody>
      </p:sp>
      <p:pic>
        <p:nvPicPr>
          <p:cNvPr id="3" name="Picture 2"/>
          <p:cNvPicPr>
            <a:picLocks noChangeAspect="1"/>
          </p:cNvPicPr>
          <p:nvPr/>
        </p:nvPicPr>
        <p:blipFill>
          <a:blip r:embed="rId3"/>
          <a:stretch>
            <a:fillRect/>
          </a:stretch>
        </p:blipFill>
        <p:spPr>
          <a:xfrm>
            <a:off x="7244419" y="5464620"/>
            <a:ext cx="1899581" cy="1424686"/>
          </a:xfrm>
          <a:prstGeom prst="rect">
            <a:avLst/>
          </a:prstGeom>
        </p:spPr>
      </p:pic>
    </p:spTree>
    <p:extLst>
      <p:ext uri="{BB962C8B-B14F-4D97-AF65-F5344CB8AC3E}">
        <p14:creationId xmlns:p14="http://schemas.microsoft.com/office/powerpoint/2010/main" val="189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8191" y="835460"/>
            <a:ext cx="6393656" cy="288131"/>
          </a:xfrm>
        </p:spPr>
        <p:txBody>
          <a:bodyPr>
            <a:noAutofit/>
          </a:bodyPr>
          <a:lstStyle/>
          <a:p>
            <a:pPr eaLnBrk="1" hangingPunct="1"/>
            <a:r>
              <a:rPr lang="en-US" altLang="en-US" sz="3200" dirty="0">
                <a:latin typeface="Arial" panose="020B0604020202020204" pitchFamily="34" charset="0"/>
                <a:cs typeface="Arial" panose="020B0604020202020204" pitchFamily="34" charset="0"/>
              </a:rPr>
              <a:t>Obesity in the United States</a:t>
            </a:r>
          </a:p>
        </p:txBody>
      </p:sp>
      <p:sp>
        <p:nvSpPr>
          <p:cNvPr id="6147" name="Rectangle 3"/>
          <p:cNvSpPr>
            <a:spLocks noGrp="1" noChangeArrowheads="1"/>
          </p:cNvSpPr>
          <p:nvPr>
            <p:ph idx="1"/>
          </p:nvPr>
        </p:nvSpPr>
        <p:spPr>
          <a:xfrm>
            <a:off x="528191" y="1788143"/>
            <a:ext cx="7886700" cy="3263504"/>
          </a:xfrm>
        </p:spPr>
        <p:txBody>
          <a:bodyPr>
            <a:noAutofit/>
          </a:bodyPr>
          <a:lstStyle/>
          <a:p>
            <a:pPr eaLnBrk="1" hangingPunct="1">
              <a:lnSpc>
                <a:spcPct val="80000"/>
              </a:lnSpc>
            </a:pPr>
            <a:r>
              <a:rPr lang="en-US" altLang="en-US" dirty="0">
                <a:latin typeface="Arial" panose="020B0604020202020204" pitchFamily="34" charset="0"/>
                <a:cs typeface="Arial" panose="020B0604020202020204" pitchFamily="34" charset="0"/>
              </a:rPr>
              <a:t>Increasing in all regions </a:t>
            </a:r>
          </a:p>
          <a:p>
            <a:pPr eaLnBrk="1" hangingPunct="1">
              <a:lnSpc>
                <a:spcPct val="80000"/>
              </a:lnSpc>
            </a:pPr>
            <a:r>
              <a:rPr lang="en-US" altLang="en-US" dirty="0">
                <a:latin typeface="Arial" panose="020B0604020202020204" pitchFamily="34" charset="0"/>
                <a:cs typeface="Arial" panose="020B0604020202020204" pitchFamily="34" charset="0"/>
              </a:rPr>
              <a:t>In 2010, only 1 had obesity prevalence rates less than 20% (Colorado)</a:t>
            </a:r>
          </a:p>
          <a:p>
            <a:pPr eaLnBrk="1" hangingPunct="1">
              <a:lnSpc>
                <a:spcPct val="80000"/>
              </a:lnSpc>
            </a:pPr>
            <a:r>
              <a:rPr lang="en-US" altLang="en-US" dirty="0">
                <a:latin typeface="Arial" panose="020B0604020202020204" pitchFamily="34" charset="0"/>
                <a:cs typeface="Arial" panose="020B0604020202020204" pitchFamily="34" charset="0"/>
              </a:rPr>
              <a:t>Obesity rates in AL, AR, KY, MS, MI, MO, OK, SC, TN, TX &amp; WV exceeded 30%</a:t>
            </a:r>
          </a:p>
          <a:p>
            <a:pPr eaLnBrk="1" hangingPunct="1">
              <a:lnSpc>
                <a:spcPct val="80000"/>
              </a:lnSpc>
            </a:pPr>
            <a:r>
              <a:rPr lang="en-US" altLang="en-US" dirty="0">
                <a:latin typeface="Arial" panose="020B0604020202020204" pitchFamily="34" charset="0"/>
                <a:cs typeface="Arial" panose="020B0604020202020204" pitchFamily="34" charset="0"/>
              </a:rPr>
              <a:t>Overweight occurrence particularly affects women and minority groups </a:t>
            </a:r>
          </a:p>
        </p:txBody>
      </p:sp>
    </p:spTree>
    <p:extLst>
      <p:ext uri="{BB962C8B-B14F-4D97-AF65-F5344CB8AC3E}">
        <p14:creationId xmlns:p14="http://schemas.microsoft.com/office/powerpoint/2010/main" val="17020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D:\D\Katch\Project_SRC\IB\image_bank\images\jpg\figure_1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8553"/>
            <a:ext cx="5653088" cy="407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26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Autofit/>
          </a:bodyPr>
          <a:lstStyle/>
          <a:p>
            <a:pPr eaLnBrk="1" hangingPunct="1"/>
            <a:r>
              <a:rPr lang="en-US" altLang="en-US" sz="3200" dirty="0">
                <a:latin typeface="Arial" panose="020B0604020202020204" pitchFamily="34" charset="0"/>
                <a:cs typeface="Arial" panose="020B0604020202020204" pitchFamily="34" charset="0"/>
              </a:rPr>
              <a:t>Facts About The Global Obesity Epidemic</a:t>
            </a:r>
          </a:p>
        </p:txBody>
      </p:sp>
      <p:sp>
        <p:nvSpPr>
          <p:cNvPr id="10243" name="Rectangle 3"/>
          <p:cNvSpPr>
            <a:spLocks noGrp="1" noChangeArrowheads="1"/>
          </p:cNvSpPr>
          <p:nvPr>
            <p:ph sz="half" idx="1"/>
          </p:nvPr>
        </p:nvSpPr>
        <p:spPr/>
        <p:txBody>
          <a:bodyPr>
            <a:noAutofit/>
          </a:bodyPr>
          <a:lstStyle/>
          <a:p>
            <a:pPr eaLnBrk="1" hangingPunct="1"/>
            <a:endParaRPr lang="en-US" altLang="en-US"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p:txBody>
      </p:sp>
      <p:sp>
        <p:nvSpPr>
          <p:cNvPr id="2" name="Content Placeholder 1"/>
          <p:cNvSpPr>
            <a:spLocks noGrp="1"/>
          </p:cNvSpPr>
          <p:nvPr>
            <p:ph sz="half" idx="2"/>
          </p:nvPr>
        </p:nvSpPr>
        <p:spPr>
          <a:xfrm>
            <a:off x="495300" y="1825625"/>
            <a:ext cx="8020050" cy="4351338"/>
          </a:xfrm>
        </p:spPr>
        <p:txBody>
          <a:bodyPr>
            <a:normAutofit/>
          </a:bodyPr>
          <a:lstStyle/>
          <a:p>
            <a:r>
              <a:rPr lang="en-US" dirty="0"/>
              <a:t>Has more than doubled worldwide since 1980 </a:t>
            </a:r>
          </a:p>
          <a:p>
            <a:r>
              <a:rPr lang="en-US" dirty="0"/>
              <a:t>In 2008, 1 in 10 adults worldwide was obese</a:t>
            </a:r>
          </a:p>
          <a:p>
            <a:r>
              <a:rPr lang="en-US" dirty="0"/>
              <a:t>65% of the world’s population lives in countries where overweight and obesity kill </a:t>
            </a:r>
          </a:p>
          <a:p>
            <a:r>
              <a:rPr lang="en-US" dirty="0"/>
              <a:t>By 2015, ~2.3 billion adults will be overweight and more than 700 million will be obese</a:t>
            </a:r>
          </a:p>
        </p:txBody>
      </p:sp>
    </p:spTree>
    <p:extLst>
      <p:ext uri="{BB962C8B-B14F-4D97-AF65-F5344CB8AC3E}">
        <p14:creationId xmlns:p14="http://schemas.microsoft.com/office/powerpoint/2010/main" val="242287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6733" y="866919"/>
            <a:ext cx="6393656" cy="288131"/>
          </a:xfrm>
        </p:spPr>
        <p:txBody>
          <a:bodyPr>
            <a:noAutofit/>
          </a:bodyPr>
          <a:lstStyle/>
          <a:p>
            <a:pPr eaLnBrk="1" hangingPunct="1"/>
            <a:r>
              <a:rPr lang="en-US" altLang="en-US" sz="3200" dirty="0">
                <a:latin typeface="Arial" panose="020B0604020202020204" pitchFamily="34" charset="0"/>
                <a:cs typeface="Arial" panose="020B0604020202020204" pitchFamily="34" charset="0"/>
              </a:rPr>
              <a:t>Financial Impact of Obesity</a:t>
            </a:r>
          </a:p>
        </p:txBody>
      </p:sp>
      <p:sp>
        <p:nvSpPr>
          <p:cNvPr id="14339" name="Rectangle 3"/>
          <p:cNvSpPr>
            <a:spLocks noGrp="1" noChangeArrowheads="1"/>
          </p:cNvSpPr>
          <p:nvPr>
            <p:ph idx="1"/>
          </p:nvPr>
        </p:nvSpPr>
        <p:spPr>
          <a:xfrm>
            <a:off x="496733" y="1823797"/>
            <a:ext cx="7886700" cy="3263504"/>
          </a:xfrm>
        </p:spPr>
        <p:txBody>
          <a:bodyPr>
            <a:normAutofit/>
          </a:bodyPr>
          <a:lstStyle/>
          <a:p>
            <a:pPr eaLnBrk="1" hangingPunct="1"/>
            <a:r>
              <a:rPr lang="en-US" altLang="en-US" dirty="0">
                <a:latin typeface="Arial" panose="020B0604020202020204" pitchFamily="34" charset="0"/>
                <a:cs typeface="Arial" panose="020B0604020202020204" pitchFamily="34" charset="0"/>
              </a:rPr>
              <a:t>Excess body fat represents the second leading cause of preventable death in the US</a:t>
            </a:r>
          </a:p>
          <a:p>
            <a:pPr eaLnBrk="1" hangingPunct="1"/>
            <a:r>
              <a:rPr lang="en-US" altLang="en-US" dirty="0">
                <a:latin typeface="Arial" panose="020B0604020202020204" pitchFamily="34" charset="0"/>
                <a:cs typeface="Arial" panose="020B0604020202020204" pitchFamily="34" charset="0"/>
              </a:rPr>
              <a:t>2010 there was a 140 billion cost of obesity-related disease </a:t>
            </a:r>
          </a:p>
          <a:p>
            <a:pPr eaLnBrk="1" hangingPunct="1"/>
            <a:r>
              <a:rPr lang="en-US" altLang="en-US" dirty="0">
                <a:latin typeface="Arial" panose="020B0604020202020204" pitchFamily="34" charset="0"/>
                <a:cs typeface="Arial" panose="020B0604020202020204" pitchFamily="34" charset="0"/>
              </a:rPr>
              <a:t>One doctor visit by 25% of the obese population would cost over 810 million</a:t>
            </a:r>
          </a:p>
        </p:txBody>
      </p:sp>
    </p:spTree>
    <p:extLst>
      <p:ext uri="{BB962C8B-B14F-4D97-AF65-F5344CB8AC3E}">
        <p14:creationId xmlns:p14="http://schemas.microsoft.com/office/powerpoint/2010/main" val="55941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08649" y="774640"/>
            <a:ext cx="6393656" cy="288131"/>
          </a:xfrm>
        </p:spPr>
        <p:txBody>
          <a:bodyPr>
            <a:noAutofit/>
          </a:bodyPr>
          <a:lstStyle/>
          <a:p>
            <a:pPr eaLnBrk="1" hangingPunct="1"/>
            <a:r>
              <a:rPr lang="en-US" altLang="en-US" sz="3200" dirty="0">
                <a:latin typeface="Arial" panose="020B0604020202020204" pitchFamily="34" charset="0"/>
                <a:cs typeface="Arial" panose="020B0604020202020204" pitchFamily="34" charset="0"/>
              </a:rPr>
              <a:t>Health Risks of Obesity </a:t>
            </a:r>
          </a:p>
        </p:txBody>
      </p:sp>
      <p:sp>
        <p:nvSpPr>
          <p:cNvPr id="18435" name="Rectangle 3"/>
          <p:cNvSpPr>
            <a:spLocks noGrp="1" noChangeArrowheads="1"/>
          </p:cNvSpPr>
          <p:nvPr>
            <p:ph idx="1"/>
          </p:nvPr>
        </p:nvSpPr>
        <p:spPr>
          <a:xfrm>
            <a:off x="408649" y="1601248"/>
            <a:ext cx="7512656" cy="5045737"/>
          </a:xfrm>
        </p:spPr>
        <p:txBody>
          <a:bodyPr>
            <a:noAutofit/>
          </a:bodyPr>
          <a:lstStyle/>
          <a:p>
            <a:pPr marL="0" indent="0" eaLnBrk="1" hangingPunct="1">
              <a:buNone/>
            </a:pPr>
            <a:r>
              <a:rPr lang="en-US" altLang="en-US" dirty="0">
                <a:latin typeface="Arial" panose="020B0604020202020204" pitchFamily="34" charset="0"/>
                <a:cs typeface="Arial" panose="020B0604020202020204" pitchFamily="34" charset="0"/>
              </a:rPr>
              <a:t>2</a:t>
            </a:r>
            <a:r>
              <a:rPr lang="en-US" altLang="en-US" baseline="30000" dirty="0">
                <a:latin typeface="Arial" panose="020B0604020202020204" pitchFamily="34" charset="0"/>
                <a:cs typeface="Arial" panose="020B0604020202020204" pitchFamily="34" charset="0"/>
              </a:rPr>
              <a:t>nd</a:t>
            </a:r>
            <a:r>
              <a:rPr lang="en-US" altLang="en-US" dirty="0">
                <a:latin typeface="Arial" panose="020B0604020202020204" pitchFamily="34" charset="0"/>
                <a:cs typeface="Arial" panose="020B0604020202020204" pitchFamily="34" charset="0"/>
              </a:rPr>
              <a:t> leading cause of preventable deaths in America </a:t>
            </a:r>
          </a:p>
          <a:p>
            <a:pPr marL="0" indent="0" eaLnBrk="1" hangingPunct="1">
              <a:buNone/>
            </a:pPr>
            <a:r>
              <a:rPr lang="en-US" altLang="en-US" dirty="0">
                <a:latin typeface="Arial" panose="020B0604020202020204" pitchFamily="34" charset="0"/>
                <a:cs typeface="Arial" panose="020B0604020202020204" pitchFamily="34" charset="0"/>
              </a:rPr>
              <a:t>The estimated number of annual deaths attributed to obesity ranges between 280,000 and 325,000 </a:t>
            </a:r>
          </a:p>
          <a:p>
            <a:pPr marL="0" indent="0" eaLnBrk="1" hangingPunct="1">
              <a:buNone/>
            </a:pPr>
            <a:r>
              <a:rPr lang="en-US" altLang="en-US" b="1" u="sng" dirty="0">
                <a:latin typeface="Arial" panose="020B0604020202020204" pitchFamily="34" charset="0"/>
                <a:cs typeface="Arial" panose="020B0604020202020204" pitchFamily="34" charset="0"/>
              </a:rPr>
              <a:t>Comorbidities include</a:t>
            </a:r>
            <a:r>
              <a:rPr lang="en-US" altLang="en-US" u="sng" dirty="0">
                <a:latin typeface="Arial" panose="020B0604020202020204" pitchFamily="34" charset="0"/>
                <a:cs typeface="Arial" panose="020B0604020202020204" pitchFamily="34" charset="0"/>
              </a:rPr>
              <a:t>:</a:t>
            </a:r>
          </a:p>
          <a:p>
            <a:pPr marL="0" indent="0" eaLnBrk="1" hangingPunct="1">
              <a:buNone/>
            </a:pPr>
            <a:r>
              <a:rPr lang="en-US" altLang="en-US" sz="1400" dirty="0">
                <a:latin typeface="Arial" panose="020B0604020202020204" pitchFamily="34" charset="0"/>
                <a:cs typeface="Arial" panose="020B0604020202020204" pitchFamily="34" charset="0"/>
              </a:rPr>
              <a:t>Hypertension </a:t>
            </a:r>
          </a:p>
          <a:p>
            <a:pPr marL="0" indent="0" eaLnBrk="1" hangingPunct="1">
              <a:buNone/>
            </a:pPr>
            <a:r>
              <a:rPr lang="en-US" altLang="en-US" sz="1400" dirty="0">
                <a:latin typeface="Arial" panose="020B0604020202020204" pitchFamily="34" charset="0"/>
                <a:cs typeface="Arial" panose="020B0604020202020204" pitchFamily="34" charset="0"/>
              </a:rPr>
              <a:t>Elevated blood sugar </a:t>
            </a:r>
          </a:p>
          <a:p>
            <a:pPr marL="0" indent="0" eaLnBrk="1" hangingPunct="1">
              <a:buNone/>
            </a:pPr>
            <a:r>
              <a:rPr lang="en-US" altLang="en-US" sz="1400" dirty="0">
                <a:latin typeface="Arial" panose="020B0604020202020204" pitchFamily="34" charset="0"/>
                <a:cs typeface="Arial" panose="020B0604020202020204" pitchFamily="34" charset="0"/>
              </a:rPr>
              <a:t>Pulmonary dysfunction asthma and sleep apnea</a:t>
            </a:r>
          </a:p>
          <a:p>
            <a:pPr marL="0" indent="0" eaLnBrk="1" hangingPunct="1">
              <a:buNone/>
            </a:pPr>
            <a:r>
              <a:rPr lang="en-US" altLang="en-US" sz="1400" dirty="0">
                <a:latin typeface="Arial" panose="020B0604020202020204" pitchFamily="34" charset="0"/>
                <a:cs typeface="Arial" panose="020B0604020202020204" pitchFamily="34" charset="0"/>
              </a:rPr>
              <a:t>Postmenopausal breast cancer </a:t>
            </a:r>
          </a:p>
          <a:p>
            <a:pPr marL="0" indent="0" eaLnBrk="1" hangingPunct="1">
              <a:buNone/>
            </a:pPr>
            <a:r>
              <a:rPr lang="en-US" altLang="en-US" sz="1400" dirty="0">
                <a:latin typeface="Arial" panose="020B0604020202020204" pitchFamily="34" charset="0"/>
                <a:cs typeface="Arial" panose="020B0604020202020204" pitchFamily="34" charset="0"/>
              </a:rPr>
              <a:t>Pancreatic cancer </a:t>
            </a:r>
          </a:p>
          <a:p>
            <a:pPr marL="0" indent="0" eaLnBrk="1" hangingPunct="1">
              <a:buNone/>
            </a:pPr>
            <a:r>
              <a:rPr lang="en-US" altLang="en-US" sz="1400" dirty="0">
                <a:latin typeface="Arial" panose="020B0604020202020204" pitchFamily="34" charset="0"/>
                <a:cs typeface="Arial" panose="020B0604020202020204" pitchFamily="34" charset="0"/>
              </a:rPr>
              <a:t>T2dm and </a:t>
            </a:r>
            <a:r>
              <a:rPr lang="en-US" altLang="en-US" sz="1400" dirty="0" err="1">
                <a:latin typeface="Arial" panose="020B0604020202020204" pitchFamily="34" charset="0"/>
                <a:cs typeface="Arial" panose="020B0604020202020204" pitchFamily="34" charset="0"/>
              </a:rPr>
              <a:t>cvd</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976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9772" y="915154"/>
            <a:ext cx="6393656" cy="288131"/>
          </a:xfrm>
        </p:spPr>
        <p:txBody>
          <a:bodyPr>
            <a:noAutofit/>
          </a:bodyPr>
          <a:lstStyle/>
          <a:p>
            <a:pPr eaLnBrk="1" hangingPunct="1"/>
            <a:r>
              <a:rPr lang="en-US" altLang="en-US" sz="3200" dirty="0">
                <a:latin typeface="Arial" panose="020B0604020202020204" pitchFamily="34" charset="0"/>
                <a:cs typeface="Arial" panose="020B0604020202020204" pitchFamily="34" charset="0"/>
              </a:rPr>
              <a:t>Physical Activity</a:t>
            </a:r>
          </a:p>
        </p:txBody>
      </p:sp>
      <p:sp>
        <p:nvSpPr>
          <p:cNvPr id="20483" name="Rectangle 3"/>
          <p:cNvSpPr>
            <a:spLocks noGrp="1" noChangeArrowheads="1"/>
          </p:cNvSpPr>
          <p:nvPr>
            <p:ph idx="1"/>
          </p:nvPr>
        </p:nvSpPr>
        <p:spPr>
          <a:xfrm>
            <a:off x="389772" y="1557446"/>
            <a:ext cx="7886700" cy="3263504"/>
          </a:xfrm>
        </p:spPr>
        <p:txBody>
          <a:bodyPr>
            <a:noAutofit/>
          </a:bodyPr>
          <a:lstStyle/>
          <a:p>
            <a:pPr marL="0" indent="0" eaLnBrk="1" hangingPunct="1">
              <a:buNone/>
            </a:pPr>
            <a:r>
              <a:rPr lang="en-US" altLang="en-US" dirty="0">
                <a:latin typeface="Arial" panose="020B0604020202020204" pitchFamily="34" charset="0"/>
                <a:cs typeface="Arial" panose="020B0604020202020204" pitchFamily="34" charset="0"/>
              </a:rPr>
              <a:t>Exerts a considerable influence in reducing risk for CVD and a more moderate effect on diabetes risk </a:t>
            </a:r>
          </a:p>
          <a:p>
            <a:pPr marL="0" indent="0" eaLnBrk="1" hangingPunct="1">
              <a:buNone/>
            </a:pPr>
            <a:r>
              <a:rPr lang="en-US" altLang="en-US" dirty="0">
                <a:latin typeface="Arial" panose="020B0604020202020204" pitchFamily="34" charset="0"/>
                <a:cs typeface="Arial" panose="020B0604020202020204" pitchFamily="34" charset="0"/>
              </a:rPr>
              <a:t>Maintaining an elevated level of physical activity attenuates the age-related increases in body weight and body fat </a:t>
            </a:r>
          </a:p>
          <a:p>
            <a:pPr marL="0" indent="0" eaLnBrk="1" hangingPunct="1">
              <a:buNone/>
            </a:pPr>
            <a:r>
              <a:rPr lang="en-US" altLang="en-US" dirty="0">
                <a:latin typeface="Arial" panose="020B0604020202020204" pitchFamily="34" charset="0"/>
                <a:cs typeface="Arial" panose="020B0604020202020204" pitchFamily="34" charset="0"/>
              </a:rPr>
              <a:t>Increased regular physical activity, should become the most important consideration in exercise prescription for weight control </a:t>
            </a:r>
          </a:p>
        </p:txBody>
      </p:sp>
    </p:spTree>
    <p:extLst>
      <p:ext uri="{BB962C8B-B14F-4D97-AF65-F5344CB8AC3E}">
        <p14:creationId xmlns:p14="http://schemas.microsoft.com/office/powerpoint/2010/main" val="227904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1" b="640"/>
          <a:stretch/>
        </p:blipFill>
        <p:spPr>
          <a:xfrm>
            <a:off x="4753737" y="2285461"/>
            <a:ext cx="3805553" cy="3204511"/>
          </a:xfrm>
          <a:prstGeom prst="rect">
            <a:avLst/>
          </a:prstGeom>
        </p:spPr>
      </p:pic>
      <p:sp>
        <p:nvSpPr>
          <p:cNvPr id="22530" name="Rectangle 2"/>
          <p:cNvSpPr>
            <a:spLocks noGrp="1" noChangeArrowheads="1"/>
          </p:cNvSpPr>
          <p:nvPr>
            <p:ph type="title"/>
          </p:nvPr>
        </p:nvSpPr>
        <p:spPr>
          <a:xfrm>
            <a:off x="628650" y="678088"/>
            <a:ext cx="7886700" cy="994172"/>
          </a:xfrm>
        </p:spPr>
        <p:txBody>
          <a:bodyPr>
            <a:normAutofit/>
          </a:bodyPr>
          <a:lstStyle/>
          <a:p>
            <a:pPr eaLnBrk="1" hangingPunct="1"/>
            <a:r>
              <a:rPr lang="en-US" altLang="en-US" sz="3200" dirty="0">
                <a:latin typeface="Arial" panose="020B0604020202020204" pitchFamily="34" charset="0"/>
                <a:cs typeface="Arial" panose="020B0604020202020204" pitchFamily="34" charset="0"/>
              </a:rPr>
              <a:t>Genetics</a:t>
            </a:r>
            <a:r>
              <a:rPr lang="en-US" altLang="en-US" dirty="0"/>
              <a:t> </a:t>
            </a:r>
          </a:p>
        </p:txBody>
      </p:sp>
      <p:sp>
        <p:nvSpPr>
          <p:cNvPr id="22531" name="Rectangle 3"/>
          <p:cNvSpPr>
            <a:spLocks noGrp="1" noChangeArrowheads="1"/>
          </p:cNvSpPr>
          <p:nvPr>
            <p:ph idx="1"/>
          </p:nvPr>
        </p:nvSpPr>
        <p:spPr>
          <a:xfrm>
            <a:off x="628650" y="1756684"/>
            <a:ext cx="3761613" cy="4660893"/>
          </a:xfrm>
        </p:spPr>
        <p:txBody>
          <a:bodyPr>
            <a:normAutofit/>
          </a:bodyPr>
          <a:lstStyle/>
          <a:p>
            <a:pPr>
              <a:lnSpc>
                <a:spcPct val="80000"/>
              </a:lnSpc>
            </a:pPr>
            <a:r>
              <a:rPr lang="en-US" altLang="en-US" sz="2400" dirty="0">
                <a:latin typeface="Arial" panose="020B0604020202020204" pitchFamily="34" charset="0"/>
                <a:cs typeface="Arial" panose="020B0604020202020204" pitchFamily="34" charset="0"/>
              </a:rPr>
              <a:t>Body weight should be viewed as the end result of complex interactions between one’s genes and environmental influences</a:t>
            </a:r>
          </a:p>
          <a:p>
            <a:pPr>
              <a:lnSpc>
                <a:spcPct val="80000"/>
              </a:lnSpc>
            </a:pPr>
            <a:endParaRPr lang="en-US" altLang="en-US" sz="2400" dirty="0">
              <a:latin typeface="Arial" panose="020B0604020202020204" pitchFamily="34" charset="0"/>
              <a:cs typeface="Arial" panose="020B0604020202020204" pitchFamily="34" charset="0"/>
            </a:endParaRPr>
          </a:p>
          <a:p>
            <a:pPr>
              <a:lnSpc>
                <a:spcPct val="80000"/>
              </a:lnSpc>
            </a:pPr>
            <a:r>
              <a:rPr lang="en-US" altLang="en-US" sz="2400" dirty="0">
                <a:latin typeface="Arial" panose="020B0604020202020204" pitchFamily="34" charset="0"/>
                <a:cs typeface="Arial" panose="020B0604020202020204" pitchFamily="34" charset="0"/>
              </a:rPr>
              <a:t>Research with twins, adopted children, and specific segments of the population attributes up to 80% of the risk of becoming obese to genetic factors </a:t>
            </a:r>
          </a:p>
        </p:txBody>
      </p:sp>
    </p:spTree>
    <p:extLst>
      <p:ext uri="{BB962C8B-B14F-4D97-AF65-F5344CB8AC3E}">
        <p14:creationId xmlns:p14="http://schemas.microsoft.com/office/powerpoint/2010/main" val="3546273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1467</Words>
  <Application>Microsoft Office PowerPoint</Application>
  <PresentationFormat>On-screen Show (4:3)</PresentationFormat>
  <Paragraphs>140</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Energy Balance, Exercise, and Weight Control  </vt:lpstr>
      <vt:lpstr>Objectives</vt:lpstr>
      <vt:lpstr>Obesity in the United States</vt:lpstr>
      <vt:lpstr>PowerPoint Presentation</vt:lpstr>
      <vt:lpstr>Facts About The Global Obesity Epidemic</vt:lpstr>
      <vt:lpstr>Financial Impact of Obesity</vt:lpstr>
      <vt:lpstr>Health Risks of Obesity </vt:lpstr>
      <vt:lpstr>Physical Activity</vt:lpstr>
      <vt:lpstr>Genetics </vt:lpstr>
      <vt:lpstr>Mechanisms for Weight Gain </vt:lpstr>
      <vt:lpstr>Biochemicals That Influence Eating Behaviors</vt:lpstr>
      <vt:lpstr>The Energy Balance Equation Applied to Weight Loss </vt:lpstr>
      <vt:lpstr>Dieting to Tip the Energy Balance Equation </vt:lpstr>
      <vt:lpstr>Set-Point Theory</vt:lpstr>
      <vt:lpstr>Extreme Diets</vt:lpstr>
      <vt:lpstr>A Suitable Diet Plan </vt:lpstr>
      <vt:lpstr>Maximizing Dieting’s Chances for Success </vt:lpstr>
      <vt:lpstr>Behavioral Approaches Can Help </vt:lpstr>
      <vt:lpstr>Developing New Techniques to Control Eating </vt:lpstr>
      <vt:lpstr>Regular Physical Activity for Weight Control </vt:lpstr>
      <vt:lpstr>Behavior Modification</vt:lpstr>
      <vt:lpstr>Gender Difference in Exercise Effects on Weight Loss </vt:lpstr>
      <vt:lpstr>Effects of Diet and Physical Activity on Body Composition During Weight Loss </vt:lpstr>
      <vt:lpstr>PowerPoint Presentation</vt:lpstr>
      <vt:lpstr>Weight Loss Recommendations for Athletes </vt:lpstr>
      <vt:lpstr>Weight Gain for Athletes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dc:title>
  <dc:creator>rjk01002</dc:creator>
  <cp:lastModifiedBy>MCG</cp:lastModifiedBy>
  <cp:revision>17</cp:revision>
  <dcterms:created xsi:type="dcterms:W3CDTF">2016-08-28T17:01:04Z</dcterms:created>
  <dcterms:modified xsi:type="dcterms:W3CDTF">2018-04-19T04:06:02Z</dcterms:modified>
</cp:coreProperties>
</file>