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340" r:id="rId3"/>
    <p:sldId id="258" r:id="rId4"/>
    <p:sldId id="262" r:id="rId5"/>
    <p:sldId id="263" r:id="rId6"/>
    <p:sldId id="264" r:id="rId7"/>
    <p:sldId id="266" r:id="rId8"/>
    <p:sldId id="267" r:id="rId9"/>
    <p:sldId id="268" r:id="rId10"/>
    <p:sldId id="342" r:id="rId11"/>
    <p:sldId id="273" r:id="rId12"/>
    <p:sldId id="274" r:id="rId13"/>
    <p:sldId id="276" r:id="rId14"/>
    <p:sldId id="277" r:id="rId15"/>
    <p:sldId id="280" r:id="rId16"/>
    <p:sldId id="281" r:id="rId17"/>
    <p:sldId id="282" r:id="rId18"/>
    <p:sldId id="283" r:id="rId19"/>
    <p:sldId id="284" r:id="rId20"/>
    <p:sldId id="288" r:id="rId21"/>
    <p:sldId id="289" r:id="rId22"/>
    <p:sldId id="290" r:id="rId23"/>
    <p:sldId id="291" r:id="rId24"/>
    <p:sldId id="292" r:id="rId25"/>
    <p:sldId id="296" r:id="rId26"/>
    <p:sldId id="297" r:id="rId27"/>
    <p:sldId id="298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5E8E0-F820-4270-9D72-DF3BE9AD7A3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1199-B49A-4644-A1A1-0A6BF5F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8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08CF3-6649-4A29-8BA9-55B26C57ADD3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40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7C1FC1-5719-4200-B5B5-2FE153250A11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DHEA chemical structure closely resembles that of the sex hormones testosterone and estrogen.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Despite its quantitative significance as a hormone, researchers know little about DHEA.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appropriate DHEA dosage for humans has not been determined. </a:t>
            </a:r>
          </a:p>
        </p:txBody>
      </p:sp>
    </p:spTree>
    <p:extLst>
      <p:ext uri="{BB962C8B-B14F-4D97-AF65-F5344CB8AC3E}">
        <p14:creationId xmlns:p14="http://schemas.microsoft.com/office/powerpoint/2010/main" val="3906092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6B4647-1AEA-4BEE-93AD-75C5DDD6EFA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Generalized trend for plasma levels of </a:t>
            </a:r>
            <a:r>
              <a:rPr lang="en-US" altLang="en-US" dirty="0" err="1">
                <a:latin typeface="Arial" panose="020B0604020202020204" pitchFamily="34" charset="0"/>
              </a:rPr>
              <a:t>dehydroepiandrosterone</a:t>
            </a:r>
            <a:r>
              <a:rPr lang="en-US" altLang="en-US" dirty="0">
                <a:latin typeface="Arial" panose="020B0604020202020204" pitchFamily="34" charset="0"/>
              </a:rPr>
              <a:t> (DHEA) for men and women during a lifetime. </a:t>
            </a:r>
          </a:p>
        </p:txBody>
      </p:sp>
    </p:spTree>
    <p:extLst>
      <p:ext uri="{BB962C8B-B14F-4D97-AF65-F5344CB8AC3E}">
        <p14:creationId xmlns:p14="http://schemas.microsoft.com/office/powerpoint/2010/main" val="2287014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FDA91C-7CA2-4E04-BF1D-82F0C0EA3586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Because many countries consider androstenedione to be a controlled substance, individuals travel to the United States to purchase it.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Androstenedione is an intermediate or precursor hormone between DHEA and testosterone. </a:t>
            </a:r>
          </a:p>
        </p:txBody>
      </p:sp>
    </p:spTree>
    <p:extLst>
      <p:ext uri="{BB962C8B-B14F-4D97-AF65-F5344CB8AC3E}">
        <p14:creationId xmlns:p14="http://schemas.microsoft.com/office/powerpoint/2010/main" val="241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DDED76-4EC8-4F19-A4F9-CCAE2461704A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deaths of two famed cyclists in the 1960s during competitive road racing were attributed to amphetamine use for increased alertness and wakefulness and to augment work capacity. </a:t>
            </a:r>
          </a:p>
        </p:txBody>
      </p:sp>
    </p:spTree>
    <p:extLst>
      <p:ext uri="{BB962C8B-B14F-4D97-AF65-F5344CB8AC3E}">
        <p14:creationId xmlns:p14="http://schemas.microsoft.com/office/powerpoint/2010/main" val="211515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9232F0-C818-418B-97D4-3F0210AD5748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Drug tolerance increases with prolonged use </a:t>
            </a:r>
          </a:p>
        </p:txBody>
      </p:sp>
    </p:spTree>
    <p:extLst>
      <p:ext uri="{BB962C8B-B14F-4D97-AF65-F5344CB8AC3E}">
        <p14:creationId xmlns:p14="http://schemas.microsoft.com/office/powerpoint/2010/main" val="3195406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1C8762-A4DF-4712-861C-19DAAA8023D6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Caffeine belongs to a group of lipid-soluble compounds called purines found naturally in coffee beans, tea leaves, chocolate, cocoa beans, and cola nuts and often added to carbonated beverages and nonprescription medicines. </a:t>
            </a:r>
          </a:p>
        </p:txBody>
      </p:sp>
    </p:spTree>
    <p:extLst>
      <p:ext uri="{BB962C8B-B14F-4D97-AF65-F5344CB8AC3E}">
        <p14:creationId xmlns:p14="http://schemas.microsoft.com/office/powerpoint/2010/main" val="2729773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2EF59E-F681-4631-B71C-E29BD9F98C0F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Increased levels of free fatty acids contribute to increased fat oxidation, thus conserving liver and muscle glycogen.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Sparing glycogen reserves benefits prolonged high-intensity exercise; diminished glycogen in active muscles coincides with reduced capacity to sustain a high rate of power output. </a:t>
            </a:r>
          </a:p>
        </p:txBody>
      </p:sp>
    </p:spTree>
    <p:extLst>
      <p:ext uri="{BB962C8B-B14F-4D97-AF65-F5344CB8AC3E}">
        <p14:creationId xmlns:p14="http://schemas.microsoft.com/office/powerpoint/2010/main" val="3101294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096625-6321-4126-8ACF-48A91331EF3E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From the standpoint of temperature regulation, caffeine’s effect as a potent diuretic could cause unnecessary pre-exercise loss of fluid that negatively affects thermal balance and exercise performance in a hot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908300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2DAFE5-00BC-4278-BAB4-9EB6F718C999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At present, no compelling scientific evidence exists that ginseng supplementation offers any ergogenic benefit for physiologic function or exercise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231698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865A16-8109-4759-A0AC-ED839107FE71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Found in several species of the plant ephedra (dried plant stem called ma huang).</a:t>
            </a:r>
          </a:p>
        </p:txBody>
      </p:sp>
    </p:spTree>
    <p:extLst>
      <p:ext uri="{BB962C8B-B14F-4D97-AF65-F5344CB8AC3E}">
        <p14:creationId xmlns:p14="http://schemas.microsoft.com/office/powerpoint/2010/main" val="55139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F05F98-AB5B-4C25-A167-49987B03432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Ergogenic refers to the application of a nutritional, physical, mechanical, psychological, physiologic, or pharmacologic procedure or aid to improve exercise capacity, athletic performance, and responsiveness to training. </a:t>
            </a:r>
          </a:p>
        </p:txBody>
      </p:sp>
    </p:spTree>
    <p:extLst>
      <p:ext uri="{BB962C8B-B14F-4D97-AF65-F5344CB8AC3E}">
        <p14:creationId xmlns:p14="http://schemas.microsoft.com/office/powerpoint/2010/main" val="2142133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2A84C9-EA83-4905-944F-353815C04FBB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48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9E7A59-84EC-4B5B-A846-29CE9ED55D2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27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3A80E1-F02E-4F29-BC13-566AA69F13A6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Alcohol blunts the liver’s capacity to synthesize glucose from noncarbohydrate sources via gluconeogenesis.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Alcohol provides no benefit as an energy substrate and does not favorably alter the metabolic mixture in endurance exercise.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Substituting alcohol for high-glycemic carbohydrates in the postexercise replenishment period decreases optimal glycogen storage in recovery.  </a:t>
            </a:r>
          </a:p>
        </p:txBody>
      </p:sp>
    </p:spTree>
    <p:extLst>
      <p:ext uri="{BB962C8B-B14F-4D97-AF65-F5344CB8AC3E}">
        <p14:creationId xmlns:p14="http://schemas.microsoft.com/office/powerpoint/2010/main" val="2191407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7DA2C7-558E-49A7-A7FA-CB4F7FCC6BC5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Glutamine plasma concentrations decrease following prolonged high-intensity exercise, so a glutamine deficiency has been linked to the immunosuppression caused by strenuous exercise. </a:t>
            </a:r>
          </a:p>
        </p:txBody>
      </p:sp>
    </p:spTree>
    <p:extLst>
      <p:ext uri="{BB962C8B-B14F-4D97-AF65-F5344CB8AC3E}">
        <p14:creationId xmlns:p14="http://schemas.microsoft.com/office/powerpoint/2010/main" val="3271749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E24228-4402-4FA7-9657-508CFDB3656F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5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2B0016-23A7-4577-A987-8A648D517171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Researchers speculate that this metabolite inhibits normal proteolytic processes that accompany intense muscular overload.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Not all research shows beneficial effects of HMB supplementation with resistance training.</a:t>
            </a:r>
          </a:p>
        </p:txBody>
      </p:sp>
    </p:spTree>
    <p:extLst>
      <p:ext uri="{BB962C8B-B14F-4D97-AF65-F5344CB8AC3E}">
        <p14:creationId xmlns:p14="http://schemas.microsoft.com/office/powerpoint/2010/main" val="1481482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6CDB3A-C5FA-49EE-9F6C-9E2CFA92A1FF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International Cycling Union has set a hematocrit threshold of 50% for males and 47% for females, while the International Skiing Federation uses a hemoglobin concentration of 18.5 g·dL</a:t>
            </a:r>
            <a:r>
              <a:rPr lang="en-US" altLang="en-US" baseline="30000">
                <a:latin typeface="Arial" panose="020B0604020202020204" pitchFamily="34" charset="0"/>
              </a:rPr>
              <a:t>-1</a:t>
            </a:r>
            <a:r>
              <a:rPr lang="en-US" altLang="en-US">
                <a:latin typeface="Arial" panose="020B0604020202020204" pitchFamily="34" charset="0"/>
              </a:rPr>
              <a:t> as the disqualification threshold. </a:t>
            </a:r>
          </a:p>
        </p:txBody>
      </p:sp>
    </p:spTree>
    <p:extLst>
      <p:ext uri="{BB962C8B-B14F-4D97-AF65-F5344CB8AC3E}">
        <p14:creationId xmlns:p14="http://schemas.microsoft.com/office/powerpoint/2010/main" val="33547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F1222A-D65D-417E-966A-A7E9EBD03D60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83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BD8F80-135F-4376-AA51-085D5907538D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4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213897-49E9-4B87-B075-FC81A9F1F16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2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6973DA-2F82-4BE2-85B0-9EDBCB2AB90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90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7F79D2-E6F7-490F-8E8B-75CF79EC496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Gynecomastia: excessive development of the male mammary glands, sometimes secreting milk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3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0997C4-DAA2-40BD-B4D4-4E04841D3F8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2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92DF5B-A84A-4E36-BAC1-4258BDFB4FF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Excessive GH production during the growth period produces </a:t>
            </a:r>
            <a:r>
              <a:rPr lang="en-US" altLang="en-US" b="1">
                <a:latin typeface="Arial" panose="020B0604020202020204" pitchFamily="34" charset="0"/>
              </a:rPr>
              <a:t>gigantism</a:t>
            </a:r>
            <a:r>
              <a:rPr lang="en-US" altLang="en-US">
                <a:latin typeface="Arial" panose="020B0604020202020204" pitchFamily="34" charset="0"/>
              </a:rPr>
              <a:t>, an endocrine and metabolic disorder that triggers abnormal size or overgrowth of the entire body or any of its parts.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Excessive GH production following cessation of growth produces the irreversible disorder </a:t>
            </a:r>
            <a:r>
              <a:rPr lang="en-US" altLang="en-US" b="1">
                <a:latin typeface="Arial" panose="020B0604020202020204" pitchFamily="34" charset="0"/>
              </a:rPr>
              <a:t>acromegaly</a:t>
            </a:r>
            <a:r>
              <a:rPr lang="en-US" altLang="en-US">
                <a:latin typeface="Arial" panose="020B0604020202020204" pitchFamily="34" charset="0"/>
              </a:rPr>
              <a:t>. Enlarged hands, feet, and facial features characterize this malady. </a:t>
            </a:r>
          </a:p>
        </p:txBody>
      </p:sp>
    </p:spTree>
    <p:extLst>
      <p:ext uri="{BB962C8B-B14F-4D97-AF65-F5344CB8AC3E}">
        <p14:creationId xmlns:p14="http://schemas.microsoft.com/office/powerpoint/2010/main" val="255634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5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5230-2458-4955-AC1C-5B6D3794B7D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5866-4D40-4C8A-8B5B-2167D5EE4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6742" y="3432312"/>
            <a:ext cx="5829300" cy="62865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85292" y="2660787"/>
            <a:ext cx="6172200" cy="7715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Ergogenic Aids</a:t>
            </a:r>
          </a:p>
        </p:txBody>
      </p:sp>
    </p:spTree>
    <p:extLst>
      <p:ext uri="{BB962C8B-B14F-4D97-AF65-F5344CB8AC3E}">
        <p14:creationId xmlns:p14="http://schemas.microsoft.com/office/powerpoint/2010/main" val="188714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" y="194797"/>
            <a:ext cx="901849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ACSM Position on the Use of Anabolic Steroids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54419" y="1969061"/>
            <a:ext cx="5056093" cy="457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“The use of anabolic-androgenic steroids by athletes is contrary to the rules and ethical principles of athletic competition as set forth by many of the sports governing bodies.”  </a:t>
            </a:r>
          </a:p>
          <a:p>
            <a:pPr mar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“ACSM supports these ethical principles and deplores the use of anabolic-androgenic steroids by athletes.”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63" y="1899350"/>
            <a:ext cx="2862133" cy="237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31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208" y="344557"/>
            <a:ext cx="8282141" cy="12438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Human Growth Hormone (GH)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33208" y="1588451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AKA somatotropin</a:t>
            </a:r>
          </a:p>
          <a:p>
            <a:pPr eaLnBrk="1" hangingPunct="1"/>
            <a:r>
              <a:rPr lang="en-US" altLang="en-US" dirty="0"/>
              <a:t>Stimulates bone and cartilage growth, enhances fatty acid oxidation, and slows glucose and amino acid breakdown</a:t>
            </a:r>
          </a:p>
          <a:p>
            <a:pPr eaLnBrk="1" hangingPunct="1"/>
            <a:r>
              <a:rPr lang="en-US" altLang="en-US" dirty="0"/>
              <a:t>Side effects:</a:t>
            </a:r>
          </a:p>
          <a:p>
            <a:pPr lvl="1"/>
            <a:r>
              <a:rPr lang="en-US" altLang="en-US" dirty="0"/>
              <a:t>Swollen feet and ankles, joint pain, carpal tunnel syndrome, and development of a diabetic or prediabetic condition </a:t>
            </a:r>
          </a:p>
          <a:p>
            <a:pPr lvl="1"/>
            <a:r>
              <a:rPr lang="en-US" altLang="en-US" dirty="0"/>
              <a:t>Gigantism and acromegaly </a:t>
            </a:r>
          </a:p>
          <a:p>
            <a:pPr lvl="1"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142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91" y="450575"/>
            <a:ext cx="8483418" cy="68730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Dehydroepiandrosterone (DHEA)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70A18-FB92-4814-8058-FE6CA93AD127}"/>
              </a:ext>
            </a:extLst>
          </p:cNvPr>
          <p:cNvSpPr txBox="1"/>
          <p:nvPr/>
        </p:nvSpPr>
        <p:spPr>
          <a:xfrm>
            <a:off x="621792" y="1426464"/>
            <a:ext cx="7656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relatively weak steroid hormone </a:t>
            </a:r>
          </a:p>
          <a:p>
            <a:r>
              <a:rPr lang="en-US" dirty="0"/>
              <a:t>Synthesized from cholesterol </a:t>
            </a:r>
          </a:p>
          <a:p>
            <a:r>
              <a:rPr lang="en-US" dirty="0"/>
              <a:t>Largest concentrations in the brain </a:t>
            </a:r>
          </a:p>
          <a:p>
            <a:r>
              <a:rPr lang="en-US" dirty="0"/>
              <a:t>Because it occurs naturally, the FDA has no control over its distribution or claims </a:t>
            </a:r>
          </a:p>
          <a:p>
            <a:r>
              <a:rPr lang="en-US" dirty="0"/>
              <a:t>Some believe supplementing with DHEA blunts the negative effects of 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 descr="D:\D\Katch\Project_SRC\IB\image_bank\images\jpg\figure_11.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91" y="489303"/>
            <a:ext cx="4260110" cy="61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733222" y="3765176"/>
            <a:ext cx="2495774" cy="27776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87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6218" y="624458"/>
            <a:ext cx="7466304" cy="12043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Androstenedione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86218" y="1828800"/>
            <a:ext cx="7886700" cy="452044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Benefits of use: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Directly stimulates testosterone production 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enables athletes to train harder, build muscle mass, and repair injury more rapidly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Aids the liver in synthesizing other biologically active steroid hormones </a:t>
            </a:r>
          </a:p>
        </p:txBody>
      </p:sp>
    </p:spTree>
    <p:extLst>
      <p:ext uri="{BB962C8B-B14F-4D97-AF65-F5344CB8AC3E}">
        <p14:creationId xmlns:p14="http://schemas.microsoft.com/office/powerpoint/2010/main" val="148817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02" y="408869"/>
            <a:ext cx="7554517" cy="12438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Amphetamines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2277" y="1828800"/>
            <a:ext cx="8865705" cy="47177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Pep Pills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Stimulates the CNS by mimicking the actions of epinephrine and norepinephrine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Increased blood pressure, pulse rate , cardiac output, breathing rate, metabolism, and blood sugar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Increase alertness and wakefulness, but little or NO performance advantage exists </a:t>
            </a:r>
          </a:p>
        </p:txBody>
      </p:sp>
    </p:spTree>
    <p:extLst>
      <p:ext uri="{BB962C8B-B14F-4D97-AF65-F5344CB8AC3E}">
        <p14:creationId xmlns:p14="http://schemas.microsoft.com/office/powerpoint/2010/main" val="271498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286" y="384313"/>
            <a:ext cx="8468139" cy="87283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Dangers of Amphetamines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25286" y="1595385"/>
            <a:ext cx="8918714" cy="504395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Chronic use leads to physiologic or emotional drug dependency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General side effects: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Headache, agitation, insomnia, nausea, dizziness, and confusion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Prolonged intake of high doses produces: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Weight loss , paranoia, psychosis , repetitive compulsive behavior, and nerve damage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444" y="5314122"/>
            <a:ext cx="3261442" cy="154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5974" y="410819"/>
            <a:ext cx="6393656" cy="8463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Caffeine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25974" y="1497496"/>
            <a:ext cx="7886700" cy="4454179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Can be used as a drug, food, or dietary supplement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Belongs to a group of lipid soluble compounds called purines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Most widely consumed substance in the world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Extends endurance during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Strenuous exercise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4" y="4363278"/>
            <a:ext cx="3326296" cy="24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6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55" y="344557"/>
            <a:ext cx="8695497" cy="1477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Caffeine Act As An Ergogenic Aid?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17225" y="2010190"/>
            <a:ext cx="8243679" cy="469541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 from the facilitated use of fat as an exercise fuel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Spares limited glycogen reserves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Acts in either of 1 of 2 ways:</a:t>
            </a:r>
          </a:p>
          <a:p>
            <a:pPr lvl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Directly on adipose and peripheral vascular tissues </a:t>
            </a:r>
          </a:p>
          <a:p>
            <a:pPr lvl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Indirectly from stimulating epinephrine release by the adrenal medulla</a:t>
            </a:r>
          </a:p>
        </p:txBody>
      </p:sp>
    </p:spTree>
    <p:extLst>
      <p:ext uri="{BB962C8B-B14F-4D97-AF65-F5344CB8AC3E}">
        <p14:creationId xmlns:p14="http://schemas.microsoft.com/office/powerpoint/2010/main" val="75174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3485"/>
            <a:ext cx="7900779" cy="9152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Warnings about Caffeine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51572" y="1590260"/>
            <a:ext cx="7886700" cy="50888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Effects become less apparent when someone: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Consumes a high-carbohydrate diet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Uses caffeine habitually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Side effects of caffeine use (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when consumed in quantities of 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1.5 g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or more daily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Restlessness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Headaches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Insomnia and nervous irritability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Muscle twitching Elevated heart rate and blood pressure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Acts as a diuretic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06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ergogenic aids and recognize their mechanisms of action in the body</a:t>
            </a:r>
          </a:p>
          <a:p>
            <a:r>
              <a:rPr lang="en-US" dirty="0"/>
              <a:t>Recognize the side effects of anabolic steroid use and list the specific side effects in men and women</a:t>
            </a:r>
          </a:p>
          <a:p>
            <a:r>
              <a:rPr lang="en-US" dirty="0"/>
              <a:t>Describe how caffeine works as an ergogenic aid </a:t>
            </a:r>
          </a:p>
          <a:p>
            <a:r>
              <a:rPr lang="en-US" dirty="0"/>
              <a:t>Compare and contrast the use and side effects of other ergogenic aids which include glutamine,  human growth hormone, amphetamines, DHEA, ephedrine, and alcohol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552" y="331694"/>
            <a:ext cx="1771650" cy="1343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40258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354" y="554987"/>
            <a:ext cx="7468428" cy="9027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Ginseng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82876" y="1749287"/>
            <a:ext cx="7886700" cy="441442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Serves no recognized medical use in the US except as a soothing agent in skin ointments </a:t>
            </a:r>
          </a:p>
          <a:p>
            <a:pPr marL="0" indent="0" eaLnBrk="1" hangingPunct="1">
              <a:buNone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 common claim is that Ginseng boosts energy and diminishes the negative effects of stress</a:t>
            </a:r>
          </a:p>
          <a:p>
            <a:pPr marL="0" indent="0" eaLnBrk="1" hangingPunct="1">
              <a:buNone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No compelling scientific evidence exists that ginseng supplementation offers any ergogenic benefit for exercise performance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94" y="4914971"/>
            <a:ext cx="2128247" cy="1817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1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61" y="583097"/>
            <a:ext cx="7103943" cy="12703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Ephedrine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96128" y="1974575"/>
            <a:ext cx="7886700" cy="421564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FDA banned ephedrine in April 2004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Amphetamine-like alkaloid compound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Used to treat: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Asthma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Symptoms of the common cold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Hypotension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Urinary incontinence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CNS stimulant to treat depression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692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45" y="379246"/>
            <a:ext cx="8579488" cy="8595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Ephedrine Side Effects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06703" y="1494767"/>
            <a:ext cx="8937297" cy="49165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Increases heart rate, cardiac output, and BP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With high doses: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Hypertension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Insomnia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Hyperthermia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Cardiac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arrhythmais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Other possible side effects include: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GI symptoms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Dizziness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Anxiety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Difficulty concentrating</a:t>
            </a:r>
          </a:p>
        </p:txBody>
      </p:sp>
    </p:spTree>
    <p:extLst>
      <p:ext uri="{BB962C8B-B14F-4D97-AF65-F5344CB8AC3E}">
        <p14:creationId xmlns:p14="http://schemas.microsoft.com/office/powerpoint/2010/main" val="246604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33" y="543339"/>
            <a:ext cx="7230667" cy="753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Alcohol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17833" y="1762538"/>
            <a:ext cx="8581610" cy="477078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Ethyl alcohol or ethanol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Classified as a depressant drug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Alcohol is abused more than any other drug in the U.S.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Alcohol intake before competition may reduce tension and anxiety, enhance self-confidence, and promotes aggressiveness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312" y="5495201"/>
            <a:ext cx="3333688" cy="130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80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067" y="397566"/>
            <a:ext cx="7230667" cy="10848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Alcohol Side Effects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57589" y="1736035"/>
            <a:ext cx="7886700" cy="410962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Produces generalized CNS depression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Impairs balance, hand-eye coordination, reaction time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Impairs cardiac function 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Alcohol exaggerates the dehydrating effect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Research does not substantiate any ergogenic effect of alcohol on muscular strength, short-term anaerobic power, or longer term aerobic activities </a:t>
            </a:r>
          </a:p>
        </p:txBody>
      </p:sp>
    </p:spTree>
    <p:extLst>
      <p:ext uri="{BB962C8B-B14F-4D97-AF65-F5344CB8AC3E}">
        <p14:creationId xmlns:p14="http://schemas.microsoft.com/office/powerpoint/2010/main" val="358973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Glutamine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DF63B-7F6E-407A-AA20-E5A8FFAA0B1B}"/>
              </a:ext>
            </a:extLst>
          </p:cNvPr>
          <p:cNvSpPr txBox="1"/>
          <p:nvPr/>
        </p:nvSpPr>
        <p:spPr>
          <a:xfrm>
            <a:off x="329184" y="1524000"/>
            <a:ext cx="8339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non-essential amino acid </a:t>
            </a:r>
          </a:p>
          <a:p>
            <a:r>
              <a:rPr lang="en-US" dirty="0"/>
              <a:t>Modulates glucose homeostasis during and after exercise </a:t>
            </a:r>
          </a:p>
          <a:p>
            <a:r>
              <a:rPr lang="en-US" dirty="0"/>
              <a:t>Facilitates post-exercise recovery </a:t>
            </a:r>
          </a:p>
          <a:p>
            <a:r>
              <a:rPr lang="en-US" dirty="0"/>
              <a:t>Promotes muscle glycogen accumulation </a:t>
            </a:r>
          </a:p>
          <a:p>
            <a:r>
              <a:rPr lang="en-US" dirty="0"/>
              <a:t>To date, research shows that glutamine supplementation in healthy young adults did not affect muscle performance, body composition, or muscle protein degradation compared with a placebo</a:t>
            </a:r>
          </a:p>
        </p:txBody>
      </p:sp>
    </p:spTree>
    <p:extLst>
      <p:ext uri="{BB962C8B-B14F-4D97-AF65-F5344CB8AC3E}">
        <p14:creationId xmlns:p14="http://schemas.microsoft.com/office/powerpoint/2010/main" val="395681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0" y="297396"/>
            <a:ext cx="7581021" cy="125714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Phosphatidylserine</a:t>
            </a:r>
            <a:r>
              <a:rPr lang="en-US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730C7-5828-4139-AC19-E64B3DDE80A8}"/>
              </a:ext>
            </a:extLst>
          </p:cNvPr>
          <p:cNvSpPr txBox="1"/>
          <p:nvPr/>
        </p:nvSpPr>
        <p:spPr>
          <a:xfrm>
            <a:off x="365760" y="1267968"/>
            <a:ext cx="864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 of lipids that constitutes the structural components of biologic membranes </a:t>
            </a:r>
          </a:p>
          <a:p>
            <a:r>
              <a:rPr lang="en-US" dirty="0"/>
              <a:t>Might modify the response to stress</a:t>
            </a:r>
          </a:p>
          <a:p>
            <a:r>
              <a:rPr lang="en-US" dirty="0"/>
              <a:t>Soybean lecithin is the most common form PS for supplementation by athletes </a:t>
            </a:r>
          </a:p>
          <a:p>
            <a:r>
              <a:rPr lang="en-US" dirty="0"/>
              <a:t>The physiologic mechanism for any ergogenic effect remains unknown</a:t>
            </a:r>
          </a:p>
        </p:txBody>
      </p:sp>
    </p:spTree>
    <p:extLst>
      <p:ext uri="{BB962C8B-B14F-4D97-AF65-F5344CB8AC3E}">
        <p14:creationId xmlns:p14="http://schemas.microsoft.com/office/powerpoint/2010/main" val="211981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50403"/>
            <a:ext cx="7607526" cy="12041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ß-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Hydroxy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-ß-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Methylbutyrate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(HMB)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165F8-D4E9-45B6-BD25-0F617F502558}"/>
              </a:ext>
            </a:extLst>
          </p:cNvPr>
          <p:cNvSpPr txBox="1"/>
          <p:nvPr/>
        </p:nvSpPr>
        <p:spPr>
          <a:xfrm>
            <a:off x="304800" y="1877568"/>
            <a:ext cx="826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from the breakdown of the essential branched-chain amino acid leucine</a:t>
            </a:r>
          </a:p>
          <a:p>
            <a:r>
              <a:rPr lang="en-US" dirty="0"/>
              <a:t>May decrease protein loss during stress by inhibiting protein catabolism </a:t>
            </a:r>
          </a:p>
          <a:p>
            <a:r>
              <a:rPr lang="en-US" dirty="0"/>
              <a:t>Increased fatty acid oxidation </a:t>
            </a:r>
          </a:p>
          <a:p>
            <a:r>
              <a:rPr lang="en-US" dirty="0"/>
              <a:t>The mechanism for HMB’s action on muscle metabolism, strength improvement, and body composition remains unknown</a:t>
            </a:r>
          </a:p>
        </p:txBody>
      </p:sp>
    </p:spTree>
    <p:extLst>
      <p:ext uri="{BB962C8B-B14F-4D97-AF65-F5344CB8AC3E}">
        <p14:creationId xmlns:p14="http://schemas.microsoft.com/office/powerpoint/2010/main" val="231823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853" y="620389"/>
            <a:ext cx="6587853" cy="6077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Hormonal Blood Boosting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07394" y="1657236"/>
            <a:ext cx="7886700" cy="447972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Some athletes use recombinant epoetin(EPO), a synthetic form of erythropoietin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Regulates red blood cell production within the marrow of the long bones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Can result in dangerously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hematocrit levels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increases risk of stroke,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heart attack, and heart failure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SyzmoCbcm_VQa9eKKtVZPUrr4aBenU6bznhLPPBr6McsCtnFW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0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3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752" y="320041"/>
            <a:ext cx="4150476" cy="5861304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7264" y="478241"/>
            <a:ext cx="3911452" cy="1325563"/>
          </a:xfrm>
        </p:spPr>
        <p:txBody>
          <a:bodyPr>
            <a:normAutofit/>
          </a:bodyPr>
          <a:lstStyle/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Ergogenic Aids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37264" y="1938740"/>
            <a:ext cx="3879555" cy="4089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Did you know?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Sports supplements are the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segment of the dietary supplement industry</a:t>
            </a:r>
          </a:p>
          <a:p>
            <a:r>
              <a:rPr lang="en-US" altLang="en-US" sz="2400" dirty="0"/>
              <a:t>Indiscriminate use increase the likelihood of adverse side effects</a:t>
            </a:r>
          </a:p>
          <a:p>
            <a:r>
              <a:rPr lang="en-US" altLang="en-US" sz="2400" dirty="0"/>
              <a:t>Many fail to conform to labeling requirements </a:t>
            </a:r>
          </a:p>
        </p:txBody>
      </p:sp>
    </p:spTree>
    <p:extLst>
      <p:ext uri="{BB962C8B-B14F-4D97-AF65-F5344CB8AC3E}">
        <p14:creationId xmlns:p14="http://schemas.microsoft.com/office/powerpoint/2010/main" val="410533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8983" y="980662"/>
            <a:ext cx="8221678" cy="39575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 Ergogenic Aids Work?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78983" y="1857305"/>
            <a:ext cx="78867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technique or substance used for </a:t>
            </a:r>
            <a:r>
              <a:rPr lang="en-US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the purpose of enhancing performance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Act as central or peripheral nervous system stimulant 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Act as a supplemental fuel source 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Reduce or neutralize performance-inhibiting metabolic byproducts 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Facilitate recovery </a:t>
            </a:r>
          </a:p>
        </p:txBody>
      </p:sp>
    </p:spTree>
    <p:extLst>
      <p:ext uri="{BB962C8B-B14F-4D97-AF65-F5344CB8AC3E}">
        <p14:creationId xmlns:p14="http://schemas.microsoft.com/office/powerpoint/2010/main" val="358965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44" y="463827"/>
            <a:ext cx="6393656" cy="7933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Anabolic Steroids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0444" y="1732859"/>
            <a:ext cx="78867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Used to treat natural androgen deficiency, muscle-wasting diseases, osteoporosis, severe breast cancer, and decline in LBM due to age, HIV, or kidney disease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Used by some athletes along with stimulants, hormones, and diuretics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Many athletes are screen for steroid use</a:t>
            </a:r>
          </a:p>
        </p:txBody>
      </p:sp>
    </p:spTree>
    <p:extLst>
      <p:ext uri="{BB962C8B-B14F-4D97-AF65-F5344CB8AC3E}">
        <p14:creationId xmlns:p14="http://schemas.microsoft.com/office/powerpoint/2010/main" val="1796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957" y="742122"/>
            <a:ext cx="8818026" cy="50156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Structure and Action of Anabolic Steroids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19957" y="1971399"/>
            <a:ext cx="78867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Similar to the hormone testosterone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Steroid use combines with resistance training and protein intake to improve strength, speed, and power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Increased use among young athletes</a:t>
            </a:r>
          </a:p>
        </p:txBody>
      </p:sp>
    </p:spTree>
    <p:extLst>
      <p:ext uri="{BB962C8B-B14F-4D97-AF65-F5344CB8AC3E}">
        <p14:creationId xmlns:p14="http://schemas.microsoft.com/office/powerpoint/2010/main" val="312622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78" y="503583"/>
            <a:ext cx="8791522" cy="115293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Side Effects from Anabolic Steroid Use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16619" y="2075924"/>
            <a:ext cx="8414277" cy="38653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Connective tissue damage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Chronic stimulation of the prostate gland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Possible kidney malfunction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Injury to and alterations in cardiovascular function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Impaired cardiac microvascular adaptation to exercise training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56" y="4871284"/>
            <a:ext cx="2703443" cy="18935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829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34" y="675861"/>
            <a:ext cx="8812695" cy="92584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Specific Anabolic Steroid Side Effects in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EF707-2BBE-425C-945C-24AC326A7492}"/>
              </a:ext>
            </a:extLst>
          </p:cNvPr>
          <p:cNvSpPr txBox="1"/>
          <p:nvPr/>
        </p:nvSpPr>
        <p:spPr>
          <a:xfrm>
            <a:off x="560832" y="2255520"/>
            <a:ext cx="6486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Infertility </a:t>
            </a:r>
          </a:p>
          <a:p>
            <a:r>
              <a:rPr lang="en-US" dirty="0"/>
              <a:t>Reduced sperm concentrations </a:t>
            </a:r>
          </a:p>
          <a:p>
            <a:r>
              <a:rPr lang="en-US" dirty="0"/>
              <a:t>Decreased testicular volume </a:t>
            </a:r>
          </a:p>
          <a:p>
            <a:r>
              <a:rPr lang="en-US" dirty="0"/>
              <a:t>Gynecomastia </a:t>
            </a:r>
          </a:p>
          <a:p>
            <a:r>
              <a:rPr lang="en-US" dirty="0"/>
              <a:t>Chronic stimulation of the prostate gland </a:t>
            </a:r>
          </a:p>
          <a:p>
            <a:r>
              <a:rPr lang="en-US" dirty="0"/>
              <a:t>Alteration in cardiovascular function </a:t>
            </a:r>
          </a:p>
          <a:p>
            <a:r>
              <a:rPr lang="en-US" dirty="0"/>
              <a:t>Increased blood platelet aggregation </a:t>
            </a:r>
          </a:p>
          <a:p>
            <a:r>
              <a:rPr lang="en-US" dirty="0"/>
              <a:t>Increased risk of stroke and acute MI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1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3583"/>
            <a:ext cx="8719930" cy="1243687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Specific Anabolic Steroid Side Effects in 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13DDA-5071-4D7F-A8F3-375F1999BDA8}"/>
              </a:ext>
            </a:extLst>
          </p:cNvPr>
          <p:cNvSpPr txBox="1"/>
          <p:nvPr/>
        </p:nvSpPr>
        <p:spPr>
          <a:xfrm>
            <a:off x="451104" y="1999488"/>
            <a:ext cx="8268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Deepened voice </a:t>
            </a:r>
          </a:p>
          <a:p>
            <a:r>
              <a:rPr lang="en-US" dirty="0"/>
              <a:t>Increased facial and body hair </a:t>
            </a:r>
          </a:p>
          <a:p>
            <a:r>
              <a:rPr lang="en-US" dirty="0"/>
              <a:t>Altered menstrual function </a:t>
            </a:r>
          </a:p>
          <a:p>
            <a:r>
              <a:rPr lang="en-US" dirty="0"/>
              <a:t>Dramatic increased in size of sebaceous gland </a:t>
            </a:r>
          </a:p>
          <a:p>
            <a:r>
              <a:rPr lang="en-US" dirty="0"/>
              <a:t>Acne </a:t>
            </a:r>
          </a:p>
          <a:p>
            <a:r>
              <a:rPr lang="en-US" dirty="0"/>
              <a:t>Decreased breast size </a:t>
            </a:r>
          </a:p>
          <a:p>
            <a:r>
              <a:rPr lang="en-US" dirty="0"/>
              <a:t>Long-term effects of steroid use on reproductive function ? </a:t>
            </a:r>
          </a:p>
        </p:txBody>
      </p:sp>
    </p:spTree>
    <p:extLst>
      <p:ext uri="{BB962C8B-B14F-4D97-AF65-F5344CB8AC3E}">
        <p14:creationId xmlns:p14="http://schemas.microsoft.com/office/powerpoint/2010/main" val="373135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1623</Words>
  <Application>Microsoft Office PowerPoint</Application>
  <PresentationFormat>On-screen Show (4:3)</PresentationFormat>
  <Paragraphs>214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Objectives</vt:lpstr>
      <vt:lpstr>Ergogenic Aids</vt:lpstr>
      <vt:lpstr>How Do Ergogenic Aids Work? </vt:lpstr>
      <vt:lpstr>Anabolic Steroids</vt:lpstr>
      <vt:lpstr>Structure and Action of Anabolic Steroids</vt:lpstr>
      <vt:lpstr>Side Effects from Anabolic Steroid Use</vt:lpstr>
      <vt:lpstr>Specific Anabolic Steroid Side Effects in Men</vt:lpstr>
      <vt:lpstr>Specific Anabolic Steroid Side Effects in Women</vt:lpstr>
      <vt:lpstr>ACSM Position on the Use of Anabolic Steroids</vt:lpstr>
      <vt:lpstr>Human Growth Hormone (GH)</vt:lpstr>
      <vt:lpstr>Dehydroepiandrosterone (DHEA)</vt:lpstr>
      <vt:lpstr>PowerPoint Presentation</vt:lpstr>
      <vt:lpstr>Androstenedione</vt:lpstr>
      <vt:lpstr>Amphetamines</vt:lpstr>
      <vt:lpstr>Dangers of Amphetamines </vt:lpstr>
      <vt:lpstr>Caffeine</vt:lpstr>
      <vt:lpstr>How Does Caffeine Act As An Ergogenic Aid? </vt:lpstr>
      <vt:lpstr>Warnings about Caffeine </vt:lpstr>
      <vt:lpstr>Ginseng </vt:lpstr>
      <vt:lpstr>Ephedrine</vt:lpstr>
      <vt:lpstr>Ephedrine Side Effects</vt:lpstr>
      <vt:lpstr>Alcohol </vt:lpstr>
      <vt:lpstr>Alcohol Side Effects</vt:lpstr>
      <vt:lpstr>Glutamine</vt:lpstr>
      <vt:lpstr>Phosphatidylserine </vt:lpstr>
      <vt:lpstr>ß-Hydroxy-ß-Methylbutyrate (HMB)</vt:lpstr>
      <vt:lpstr>Hormonal Blood Boosting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Chapters 11 &amp; 12</dc:title>
  <dc:creator>rjk01002</dc:creator>
  <cp:lastModifiedBy>MCG</cp:lastModifiedBy>
  <cp:revision>38</cp:revision>
  <dcterms:created xsi:type="dcterms:W3CDTF">2016-08-19T17:31:53Z</dcterms:created>
  <dcterms:modified xsi:type="dcterms:W3CDTF">2018-04-04T03:31:41Z</dcterms:modified>
</cp:coreProperties>
</file>